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sldIdLst>
    <p:sldId id="256" r:id="rId2"/>
    <p:sldId id="258" r:id="rId3"/>
    <p:sldId id="262" r:id="rId4"/>
    <p:sldId id="261" r:id="rId5"/>
    <p:sldId id="259" r:id="rId6"/>
    <p:sldId id="280" r:id="rId7"/>
    <p:sldId id="279" r:id="rId8"/>
    <p:sldId id="440" r:id="rId9"/>
    <p:sldId id="441" r:id="rId10"/>
    <p:sldId id="260" r:id="rId11"/>
    <p:sldId id="263" r:id="rId12"/>
    <p:sldId id="265" r:id="rId13"/>
    <p:sldId id="266" r:id="rId14"/>
    <p:sldId id="269" r:id="rId15"/>
    <p:sldId id="270" r:id="rId16"/>
    <p:sldId id="434" r:id="rId17"/>
    <p:sldId id="435" r:id="rId18"/>
    <p:sldId id="438" r:id="rId19"/>
    <p:sldId id="439" r:id="rId20"/>
    <p:sldId id="442" r:id="rId21"/>
    <p:sldId id="443" r:id="rId22"/>
    <p:sldId id="444" r:id="rId23"/>
    <p:sldId id="284" r:id="rId24"/>
    <p:sldId id="457" r:id="rId25"/>
    <p:sldId id="283" r:id="rId26"/>
    <p:sldId id="446" r:id="rId27"/>
    <p:sldId id="301" r:id="rId28"/>
    <p:sldId id="302" r:id="rId29"/>
    <p:sldId id="447" r:id="rId30"/>
    <p:sldId id="448" r:id="rId31"/>
    <p:sldId id="454" r:id="rId32"/>
    <p:sldId id="369" r:id="rId33"/>
    <p:sldId id="371" r:id="rId34"/>
    <p:sldId id="372" r:id="rId35"/>
    <p:sldId id="373" r:id="rId36"/>
    <p:sldId id="374" r:id="rId37"/>
    <p:sldId id="375" r:id="rId38"/>
    <p:sldId id="376" r:id="rId39"/>
    <p:sldId id="377" r:id="rId40"/>
    <p:sldId id="396" r:id="rId41"/>
    <p:sldId id="455" r:id="rId42"/>
    <p:sldId id="412" r:id="rId43"/>
    <p:sldId id="413" r:id="rId44"/>
    <p:sldId id="458" r:id="rId45"/>
    <p:sldId id="456"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D74A7-AC3A-4F10-9442-AB7607B74FBD}" type="datetimeFigureOut">
              <a:rPr lang="el-GR" smtClean="0"/>
              <a:pPr/>
              <a:t>11/5/2015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5E2D85-4884-4CDD-B18B-37CC1C12DCC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05AE158-E87A-40AB-9DD4-76D1F7C29F3E}" type="slidenum">
              <a:rPr lang="en-US"/>
              <a:pPr/>
              <a:t>6</a:t>
            </a:fld>
            <a:endParaRPr lang="en-US"/>
          </a:p>
        </p:txBody>
      </p:sp>
      <p:sp>
        <p:nvSpPr>
          <p:cNvPr id="30722" name="Rectangle 2"/>
          <p:cNvSpPr>
            <a:spLocks noChangeArrowheads="1"/>
          </p:cNvSpPr>
          <p:nvPr/>
        </p:nvSpPr>
        <p:spPr bwMode="auto">
          <a:xfrm>
            <a:off x="3886200" y="0"/>
            <a:ext cx="2971800" cy="455613"/>
          </a:xfrm>
          <a:prstGeom prst="rect">
            <a:avLst/>
          </a:prstGeom>
          <a:noFill/>
          <a:ln w="9525">
            <a:noFill/>
            <a:miter lim="800000"/>
            <a:headEnd/>
            <a:tailEnd/>
          </a:ln>
          <a:effectLst/>
        </p:spPr>
        <p:txBody>
          <a:bodyPr wrap="none" anchor="ctr"/>
          <a:lstStyle/>
          <a:p>
            <a:endParaRPr lang="el-GR"/>
          </a:p>
        </p:txBody>
      </p:sp>
      <p:sp>
        <p:nvSpPr>
          <p:cNvPr id="30723" name="Rectangle 3"/>
          <p:cNvSpPr>
            <a:spLocks noChangeArrowheads="1"/>
          </p:cNvSpPr>
          <p:nvPr/>
        </p:nvSpPr>
        <p:spPr bwMode="auto">
          <a:xfrm>
            <a:off x="3886200" y="8686800"/>
            <a:ext cx="2971800" cy="457200"/>
          </a:xfrm>
          <a:prstGeom prst="rect">
            <a:avLst/>
          </a:prstGeom>
          <a:noFill/>
          <a:ln w="9525">
            <a:noFill/>
            <a:miter lim="800000"/>
            <a:headEnd/>
            <a:tailEnd/>
          </a:ln>
          <a:effectLst/>
        </p:spPr>
        <p:txBody>
          <a:bodyPr lIns="90488" tIns="44450" rIns="90488" bIns="44450" anchor="b"/>
          <a:lstStyle/>
          <a:p>
            <a:pPr algn="r"/>
            <a:r>
              <a:rPr lang="en-US" sz="1200"/>
              <a:t>1</a:t>
            </a:r>
          </a:p>
        </p:txBody>
      </p:sp>
      <p:sp>
        <p:nvSpPr>
          <p:cNvPr id="30724" name="Rectangle 4"/>
          <p:cNvSpPr>
            <a:spLocks noChangeArrowheads="1"/>
          </p:cNvSpPr>
          <p:nvPr/>
        </p:nvSpPr>
        <p:spPr bwMode="auto">
          <a:xfrm>
            <a:off x="0" y="8686800"/>
            <a:ext cx="2971800" cy="457200"/>
          </a:xfrm>
          <a:prstGeom prst="rect">
            <a:avLst/>
          </a:prstGeom>
          <a:noFill/>
          <a:ln w="9525">
            <a:noFill/>
            <a:miter lim="800000"/>
            <a:headEnd/>
            <a:tailEnd/>
          </a:ln>
          <a:effectLst/>
        </p:spPr>
        <p:txBody>
          <a:bodyPr wrap="none" anchor="ctr"/>
          <a:lstStyle/>
          <a:p>
            <a:endParaRPr lang="el-GR"/>
          </a:p>
        </p:txBody>
      </p:sp>
      <p:sp>
        <p:nvSpPr>
          <p:cNvPr id="30725" name="Rectangle 5"/>
          <p:cNvSpPr>
            <a:spLocks noChangeArrowheads="1"/>
          </p:cNvSpPr>
          <p:nvPr/>
        </p:nvSpPr>
        <p:spPr bwMode="auto">
          <a:xfrm>
            <a:off x="0" y="0"/>
            <a:ext cx="2971800" cy="455613"/>
          </a:xfrm>
          <a:prstGeom prst="rect">
            <a:avLst/>
          </a:prstGeom>
          <a:noFill/>
          <a:ln w="9525">
            <a:noFill/>
            <a:miter lim="800000"/>
            <a:headEnd/>
            <a:tailEnd/>
          </a:ln>
          <a:effectLst/>
        </p:spPr>
        <p:txBody>
          <a:bodyPr wrap="none" anchor="ctr"/>
          <a:lstStyle/>
          <a:p>
            <a:endParaRPr lang="el-GR"/>
          </a:p>
        </p:txBody>
      </p:sp>
      <p:sp>
        <p:nvSpPr>
          <p:cNvPr id="30726" name="Rectangle 6"/>
          <p:cNvSpPr>
            <a:spLocks noGrp="1" noRot="1" noChangeAspect="1" noChangeArrowheads="1" noTextEdit="1"/>
          </p:cNvSpPr>
          <p:nvPr>
            <p:ph type="sldImg"/>
          </p:nvPr>
        </p:nvSpPr>
        <p:spPr>
          <a:xfrm>
            <a:off x="1150938" y="692150"/>
            <a:ext cx="4556125" cy="3416300"/>
          </a:xfrm>
          <a:ln w="12700" cap="flat"/>
        </p:spPr>
      </p:sp>
      <p:sp>
        <p:nvSpPr>
          <p:cNvPr id="30727" name="Rectangle 7"/>
          <p:cNvSpPr>
            <a:spLocks noGrp="1" noChangeArrowheads="1"/>
          </p:cNvSpPr>
          <p:nvPr>
            <p:ph type="body" idx="1"/>
          </p:nvPr>
        </p:nvSpPr>
        <p:spPr>
          <a:xfrm>
            <a:off x="914400" y="4341813"/>
            <a:ext cx="5029200" cy="4114800"/>
          </a:xfrm>
          <a:ln/>
        </p:spPr>
        <p:txBody>
          <a:bodyPr lIns="90488" tIns="44450" rIns="90488" bIns="44450"/>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7A4EC71-29AC-4693-8F50-55CF71D31836}" type="slidenum">
              <a:rPr lang="en-US" altLang="en-US"/>
              <a:pPr/>
              <a:t>39</a:t>
            </a:fld>
            <a:endParaRPr lang="en-US" altLang="en-US"/>
          </a:p>
        </p:txBody>
      </p:sp>
      <p:sp>
        <p:nvSpPr>
          <p:cNvPr id="138242" name="Rectangle 2050"/>
          <p:cNvSpPr>
            <a:spLocks noGrp="1" noRot="1" noChangeAspect="1" noChangeArrowheads="1" noTextEdit="1"/>
          </p:cNvSpPr>
          <p:nvPr>
            <p:ph type="sldImg"/>
          </p:nvPr>
        </p:nvSpPr>
        <p:spPr>
          <a:ln/>
        </p:spPr>
      </p:sp>
      <p:sp>
        <p:nvSpPr>
          <p:cNvPr id="138243" name="Rectangle 2051"/>
          <p:cNvSpPr>
            <a:spLocks noGrp="1" noChangeArrowheads="1"/>
          </p:cNvSpPr>
          <p:nvPr>
            <p:ph type="body" idx="1"/>
          </p:nvPr>
        </p:nvSpPr>
        <p:spPr bwMode="auto">
          <a:xfrm>
            <a:off x="381000" y="4174331"/>
            <a:ext cx="6096000" cy="4536424"/>
          </a:xfrm>
          <a:prstGeom prst="rect">
            <a:avLst/>
          </a:prstGeom>
          <a:noFill/>
          <a:ln>
            <a:miter lim="800000"/>
            <a:headEnd/>
            <a:tailEnd/>
          </a:ln>
        </p:spPr>
        <p:txBody>
          <a:bodyPr/>
          <a:lstStyle/>
          <a:p>
            <a:pPr marL="114300" indent="-114300">
              <a:buFontTx/>
              <a:buChar char="•"/>
            </a:pPr>
            <a:r>
              <a:rPr lang="en-US" sz="1000">
                <a:latin typeface="Arial" charset="0"/>
              </a:rPr>
              <a:t>Identification of diabetic patients early in the course of CAD allows risk stratification when the disease process is more likely to be modifiable.</a:t>
            </a:r>
          </a:p>
          <a:p>
            <a:pPr marL="114300" indent="-114300">
              <a:buFontTx/>
              <a:buChar char="•"/>
            </a:pPr>
            <a:r>
              <a:rPr lang="en-US" sz="1000">
                <a:latin typeface="Arial" charset="0"/>
              </a:rPr>
              <a:t>Patients at low risk of events can be managed medically without further unnecessary testing, while patients with advanced disease can undergo revascularization procedures that could prolong life.</a:t>
            </a:r>
            <a:r>
              <a:rPr lang="en-US" sz="1000" baseline="30000">
                <a:latin typeface="Arial" charset="0"/>
              </a:rPr>
              <a:t> </a:t>
            </a:r>
          </a:p>
          <a:p>
            <a:pPr marL="114300" indent="-114300">
              <a:buFontTx/>
              <a:buChar char="•"/>
            </a:pPr>
            <a:r>
              <a:rPr lang="en-US" sz="1000">
                <a:latin typeface="Arial" charset="0"/>
              </a:rPr>
              <a:t>Diagnosis of CAD provides an incentive that improves compliance with risk factor intervention and treatment regimens.</a:t>
            </a:r>
            <a:r>
              <a:rPr lang="en-US" sz="1000" baseline="30000">
                <a:latin typeface="Arial" charset="0"/>
              </a:rPr>
              <a:t>1 </a:t>
            </a:r>
            <a:r>
              <a:rPr lang="en-US" sz="1000">
                <a:latin typeface="Arial" charset="0"/>
              </a:rPr>
              <a:t>Aggressive use of “secondary” interventions to address risk factors for CAD has been proven to reduce associated morbidity and mortality.</a:t>
            </a:r>
            <a:r>
              <a:rPr lang="en-US" sz="1000" baseline="30000">
                <a:latin typeface="Arial" charset="0"/>
              </a:rPr>
              <a:t>2</a:t>
            </a:r>
            <a:r>
              <a:rPr lang="en-US" sz="1000">
                <a:latin typeface="Arial" charset="0"/>
              </a:rPr>
              <a:t> </a:t>
            </a:r>
          </a:p>
          <a:p>
            <a:pPr marL="114300" indent="-114300">
              <a:buFontTx/>
              <a:buChar char="•"/>
            </a:pPr>
            <a:r>
              <a:rPr lang="en-US" sz="1000">
                <a:latin typeface="Arial" charset="0"/>
              </a:rPr>
              <a:t>Since the presence of diabetes confers a risk similar to that of established CAD, it has been suggested that all diabetic patients be treated as if they have coronary disease.</a:t>
            </a:r>
            <a:r>
              <a:rPr lang="en-US" sz="1000" baseline="30000">
                <a:latin typeface="Arial" charset="0"/>
              </a:rPr>
              <a:t>2  </a:t>
            </a:r>
            <a:r>
              <a:rPr lang="en-US" sz="1000">
                <a:latin typeface="Arial" charset="0"/>
              </a:rPr>
              <a:t>Because of the known potential benefits of early diagnosis and treatment in diabetic patients, there is a growing interest in appropriate evaluation of asymptomatic patients, many of whom have silent disease</a:t>
            </a:r>
            <a:r>
              <a:rPr lang="en-US" sz="1000" baseline="30000">
                <a:latin typeface="Arial" charset="0"/>
              </a:rPr>
              <a:t>3</a:t>
            </a:r>
            <a:r>
              <a:rPr lang="en-US" sz="1000">
                <a:latin typeface="Arial" charset="0"/>
              </a:rPr>
              <a:t>; however, the clinical role is not precisely defined due to lack of outcome studies in diabetic patients. The American Diabetes Association, recognizing the potential benefit, has issued consensus recommendations based on current information on CAD and diabetes.</a:t>
            </a:r>
            <a:r>
              <a:rPr lang="en-US" sz="1000" baseline="30000">
                <a:latin typeface="Arial" charset="0"/>
              </a:rPr>
              <a:t>4</a:t>
            </a:r>
            <a:r>
              <a:rPr lang="en-US" sz="1000">
                <a:latin typeface="Arial" charset="0"/>
              </a:rPr>
              <a:t> Studies currently under way will further define the role of screening and determine the clinical and economic benefit. </a:t>
            </a:r>
            <a:endParaRPr lang="en-US" sz="1000" i="1">
              <a:latin typeface="Arial" charset="0"/>
            </a:endParaRPr>
          </a:p>
          <a:p>
            <a:pPr marL="114300" indent="-114300">
              <a:buFontTx/>
              <a:buChar char="•"/>
            </a:pPr>
            <a:r>
              <a:rPr lang="en-US" sz="1000">
                <a:latin typeface="Arial" charset="0"/>
              </a:rPr>
              <a:t>The rate of major cardiovascular events for diabetic patients with MI is significant. The Finnish Monitoring International Cardiovascular Disease (FINMONICA) study reported a case fatality rate of 45% in diabetic men and 39% in diabetic women, which was significantly higher than the rate of 38% in nondiabetic men and 25% in nondiabetic women. Of the patients who died, 50% of men and 25% of women died prior to hospitalization. By definition, this population would not benefit from secondary prevention; thus, this situation stresses the importance of early detection of CAD and aggressive management of cardiovascular risk factors in reducing fatality rates. Aggressive risk reduction should be started early and precede the onset of clinical CAD.</a:t>
            </a:r>
            <a:r>
              <a:rPr lang="en-US" sz="1000" baseline="30000">
                <a:latin typeface="Arial" charset="0"/>
              </a:rPr>
              <a:t>2</a:t>
            </a:r>
          </a:p>
          <a:p>
            <a:pPr marL="114300" indent="-114300"/>
            <a:endParaRPr lang="en-US" sz="1000" baseline="30000">
              <a:latin typeface="Arial" charset="0"/>
            </a:endParaRPr>
          </a:p>
          <a:p>
            <a:pPr marL="114300" indent="-114300"/>
            <a:r>
              <a:rPr lang="en-US" altLang="en-US" sz="800">
                <a:latin typeface="Arial" charset="0"/>
              </a:rPr>
              <a:t>1. Nesto RW. Screening for asymptomatic coronary artery disease in diabetes. </a:t>
            </a:r>
            <a:r>
              <a:rPr lang="en-US" altLang="en-US" sz="800" i="1">
                <a:latin typeface="Arial" charset="0"/>
              </a:rPr>
              <a:t>Diabetes Care. </a:t>
            </a:r>
            <a:r>
              <a:rPr lang="en-US" altLang="en-US" sz="800">
                <a:latin typeface="Arial" charset="0"/>
              </a:rPr>
              <a:t>1999;22:1393-1395. </a:t>
            </a:r>
          </a:p>
          <a:p>
            <a:pPr marL="114300" indent="-114300"/>
            <a:r>
              <a:rPr lang="en-US" sz="800">
                <a:latin typeface="Arial" charset="0"/>
              </a:rPr>
              <a:t>2. Haffner SM. Mortality from coronary heart disease in subjects with type 2 diabetes and in nondiabetic subjects with and without prior myocardial infarction. N Engl J Med. 1998;339:229-234. </a:t>
            </a:r>
          </a:p>
          <a:p>
            <a:pPr marL="114300" indent="-114300"/>
            <a:r>
              <a:rPr lang="en-US" sz="800">
                <a:latin typeface="Arial" charset="0"/>
                <a:cs typeface="Arial" charset="0"/>
              </a:rPr>
              <a:t>3. Cooper S, Caldwell JH. Coronary artery disease in people with diabetes: diagnostic and risk factor evaluation. </a:t>
            </a:r>
            <a:r>
              <a:rPr lang="en-US" sz="800" i="1">
                <a:latin typeface="Arial" charset="0"/>
              </a:rPr>
              <a:t>Clin Diabetes.</a:t>
            </a:r>
            <a:r>
              <a:rPr lang="en-US" sz="800">
                <a:latin typeface="Arial" charset="0"/>
              </a:rPr>
              <a:t> 1999;</a:t>
            </a:r>
            <a:r>
              <a:rPr lang="en-US" sz="800">
                <a:latin typeface="Arial" charset="0"/>
                <a:cs typeface="Arial" charset="0"/>
              </a:rPr>
              <a:t>17:58-82.</a:t>
            </a:r>
            <a:r>
              <a:rPr lang="en-US" sz="800">
                <a:latin typeface="Arial" charset="0"/>
              </a:rPr>
              <a:t> </a:t>
            </a:r>
          </a:p>
          <a:p>
            <a:pPr marL="114300" indent="-114300"/>
            <a:r>
              <a:rPr lang="en-US" sz="800">
                <a:latin typeface="Arial" charset="0"/>
              </a:rPr>
              <a:t>4. American Diabetes Association. Consensus development conference on the diagnosis of coronary heart disease in people with diabetes: 10-11 February 1998, Miami, Florida. </a:t>
            </a:r>
            <a:r>
              <a:rPr lang="en-US" sz="800" i="1">
                <a:latin typeface="Arial" charset="0"/>
              </a:rPr>
              <a:t>Diabetes Care.</a:t>
            </a:r>
            <a:r>
              <a:rPr lang="en-US" sz="800">
                <a:latin typeface="Arial" charset="0"/>
              </a:rPr>
              <a:t> 1998;21:1551-1559.</a:t>
            </a:r>
          </a:p>
          <a:p>
            <a:pPr marL="114300" indent="-114300"/>
            <a:endParaRPr lang="en-US" altLang="en-US" sz="8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3745D5-8737-48C7-AED4-90EFBDBB135C}" type="slidenum">
              <a:rPr lang="en-US" altLang="en-US"/>
              <a:pPr/>
              <a:t>40</a:t>
            </a:fld>
            <a:endParaRPr lang="en-US" alt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bwMode="auto">
          <a:xfrm>
            <a:off x="914400" y="4343520"/>
            <a:ext cx="5029200" cy="4114246"/>
          </a:xfrm>
          <a:prstGeom prst="rect">
            <a:avLst/>
          </a:prstGeom>
          <a:noFill/>
          <a:ln>
            <a:miter lim="800000"/>
            <a:headEnd/>
            <a:tailEnd/>
          </a:ln>
        </p:spPr>
        <p:txBody>
          <a:bodyPr/>
          <a:lstStyle/>
          <a:p>
            <a:pPr marL="114300" indent="-114300">
              <a:buFontTx/>
              <a:buChar char="•"/>
            </a:pPr>
            <a:r>
              <a:rPr lang="en-US">
                <a:solidFill>
                  <a:srgbClr val="000000"/>
                </a:solidFill>
                <a:latin typeface="Arial" charset="0"/>
              </a:rPr>
              <a:t>The patient underwent the exercise stress study according to the Bruce protocol. </a:t>
            </a:r>
          </a:p>
          <a:p>
            <a:pPr marL="114300" indent="-114300">
              <a:buFontTx/>
              <a:buChar char="•"/>
            </a:pPr>
            <a:r>
              <a:rPr lang="en-US">
                <a:solidFill>
                  <a:srgbClr val="000000"/>
                </a:solidFill>
                <a:latin typeface="Arial" charset="0"/>
              </a:rPr>
              <a:t>Exercise was continued for 8 minutes; fatigue was the reason for discontinuation. </a:t>
            </a:r>
          </a:p>
          <a:p>
            <a:pPr marL="114300" indent="-114300">
              <a:buFontTx/>
              <a:buChar char="•"/>
            </a:pPr>
            <a:r>
              <a:rPr lang="en-US">
                <a:solidFill>
                  <a:srgbClr val="000000"/>
                </a:solidFill>
                <a:latin typeface="Arial" charset="0"/>
              </a:rPr>
              <a:t>During exercise, chest pain similar to that reported by the patient during home exercise was noted; however, ECG results were normal. </a:t>
            </a:r>
          </a:p>
          <a:p>
            <a:pPr marL="114300" indent="-114300">
              <a:buFontTx/>
              <a:buChar char="•"/>
            </a:pPr>
            <a:r>
              <a:rPr lang="en-US">
                <a:solidFill>
                  <a:srgbClr val="000000"/>
                </a:solidFill>
                <a:latin typeface="Arial" charset="0"/>
              </a:rPr>
              <a:t>Cardiolite</a:t>
            </a:r>
            <a:r>
              <a:rPr lang="en-US" baseline="30000">
                <a:solidFill>
                  <a:srgbClr val="000000"/>
                </a:solidFill>
                <a:latin typeface="Arial" charset="0"/>
                <a:sym typeface="Symbol" pitchFamily="18" charset="2"/>
              </a:rPr>
              <a:t></a:t>
            </a:r>
            <a:r>
              <a:rPr lang="en-US">
                <a:solidFill>
                  <a:srgbClr val="000000"/>
                </a:solidFill>
                <a:latin typeface="Arial" charset="0"/>
              </a:rPr>
              <a:t> (Kit for the Preparation of Technetium Tc99m Sestamibi for Injection) was injected during the period of maximum stress, after which stress MPI images were obtained. </a:t>
            </a:r>
          </a:p>
          <a:p>
            <a:pPr marL="114300" indent="-114300">
              <a:buFontTx/>
              <a:buChar char="•"/>
            </a:pPr>
            <a:r>
              <a:rPr lang="en-US">
                <a:solidFill>
                  <a:srgbClr val="000000"/>
                </a:solidFill>
                <a:latin typeface="Arial" charset="0"/>
              </a:rPr>
              <a:t>Data also were obtained to provide gated images for evaluation.   </a:t>
            </a:r>
          </a:p>
          <a:p>
            <a:pPr marL="114300" indent="-114300">
              <a:buFontTx/>
              <a:buChar char="•"/>
            </a:pPr>
            <a:r>
              <a:rPr lang="en-US">
                <a:solidFill>
                  <a:srgbClr val="000000"/>
                </a:solidFill>
                <a:latin typeface="Arial" charset="0"/>
              </a:rPr>
              <a:t>A rest study also was performed according to standard protocols using Technetium Tc99m Sestamibi.</a:t>
            </a:r>
            <a:endParaRPr lang="en-US" altLang="en-US">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4CD58D-99FA-4EE5-8A7C-82F8D7102DAF}" type="slidenum">
              <a:rPr lang="en-US"/>
              <a:pPr/>
              <a:t>7</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94C4C-B1D5-44DC-846B-BA2A659E78A1}" type="slidenum">
              <a:rPr lang="en-US"/>
              <a:pPr/>
              <a:t>23</a:t>
            </a:fld>
            <a:endParaRPr lang="en-US"/>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en-US"/>
              <a:t>This is the spectrum of acute coronary syndrome.</a:t>
            </a:r>
          </a:p>
          <a:p>
            <a:r>
              <a:rPr lang="en-US"/>
              <a:t>Mechanisms of thrombosis: endothelial erosion or plaque disruption.</a:t>
            </a:r>
          </a:p>
          <a:p>
            <a:r>
              <a:rPr lang="en-US"/>
              <a:t>This an atherosclerotic plaque that has ruptured.</a:t>
            </a:r>
          </a:p>
          <a:p>
            <a:r>
              <a:rPr lang="en-US"/>
              <a:t>The characteristics of a vulnerable plaque are:</a:t>
            </a:r>
          </a:p>
          <a:p>
            <a:r>
              <a:rPr lang="en-US"/>
              <a:t>- a large lipid core occupying at least 50% of the overall plaque volume</a:t>
            </a:r>
          </a:p>
          <a:p>
            <a:r>
              <a:rPr lang="en-US"/>
              <a:t>- a high density of macrophages</a:t>
            </a:r>
          </a:p>
          <a:p>
            <a:r>
              <a:rPr lang="en-US"/>
              <a:t>- low density of smooth muscle cells in the cap</a:t>
            </a:r>
          </a:p>
          <a:p>
            <a:r>
              <a:rPr lang="en-US"/>
              <a:t>- a thin plaque cap</a:t>
            </a:r>
          </a:p>
          <a:p>
            <a:r>
              <a:rPr lang="en-US"/>
              <a:t>Pathology studies support that a transmural infarct has homogennous consistency  but a non-transmural infarct has a different structure which is built up by the coalescence of many small areas of necrosis of very different ages and appears to be caused by repetitive episodes of short lived occlusion or platelet embolization.</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DFD90E1-6B8A-4062-A804-1CDECE4506CA}" type="slidenum">
              <a:rPr lang="en-US" altLang="en-US"/>
              <a:pPr/>
              <a:t>33</a:t>
            </a:fld>
            <a:endParaRPr lang="en-US" altLang="en-US"/>
          </a:p>
        </p:txBody>
      </p:sp>
      <p:sp>
        <p:nvSpPr>
          <p:cNvPr id="145410" name="Rectangle 2"/>
          <p:cNvSpPr>
            <a:spLocks noGrp="1" noRot="1" noChangeAspect="1" noChangeArrowheads="1" noTextEdit="1"/>
          </p:cNvSpPr>
          <p:nvPr>
            <p:ph type="sldImg"/>
          </p:nvPr>
        </p:nvSpPr>
        <p:spPr>
          <a:xfrm>
            <a:off x="1144588" y="531813"/>
            <a:ext cx="4570412" cy="3427412"/>
          </a:xfrm>
          <a:ln/>
        </p:spPr>
      </p:sp>
      <p:sp>
        <p:nvSpPr>
          <p:cNvPr id="145411" name="Rectangle 3"/>
          <p:cNvSpPr>
            <a:spLocks noGrp="1" noChangeArrowheads="1"/>
          </p:cNvSpPr>
          <p:nvPr>
            <p:ph type="body" idx="1"/>
          </p:nvPr>
        </p:nvSpPr>
        <p:spPr bwMode="auto">
          <a:xfrm>
            <a:off x="914400" y="4022538"/>
            <a:ext cx="5638800" cy="4629713"/>
          </a:xfrm>
          <a:prstGeom prst="rect">
            <a:avLst/>
          </a:prstGeom>
          <a:noFill/>
          <a:ln>
            <a:miter lim="800000"/>
            <a:headEnd/>
            <a:tailEnd/>
          </a:ln>
        </p:spPr>
        <p:txBody>
          <a:bodyPr/>
          <a:lstStyle/>
          <a:p>
            <a:pPr marL="114300" indent="-114300">
              <a:buFontTx/>
              <a:buChar char="•"/>
            </a:pPr>
            <a:r>
              <a:rPr lang="en-US">
                <a:solidFill>
                  <a:srgbClr val="000000"/>
                </a:solidFill>
                <a:latin typeface="Arial" charset="0"/>
              </a:rPr>
              <a:t>CVD is the leading cause of morbidity and mortality in patients with diabetes. Approximately 79% of diabetic patients die of cardiac complications following myocardial infarction.</a:t>
            </a:r>
            <a:r>
              <a:rPr lang="en-US" baseline="30000">
                <a:solidFill>
                  <a:srgbClr val="000000"/>
                </a:solidFill>
                <a:latin typeface="Arial" charset="0"/>
              </a:rPr>
              <a:t>2 </a:t>
            </a:r>
            <a:endParaRPr lang="en-US" b="1" baseline="30000">
              <a:solidFill>
                <a:srgbClr val="000000"/>
              </a:solidFill>
              <a:latin typeface="Arial" charset="0"/>
            </a:endParaRPr>
          </a:p>
          <a:p>
            <a:pPr marL="114300" indent="-114300">
              <a:buFontTx/>
              <a:buChar char="•"/>
            </a:pPr>
            <a:r>
              <a:rPr lang="en-US">
                <a:solidFill>
                  <a:srgbClr val="000000"/>
                </a:solidFill>
                <a:latin typeface="Arial" charset="0"/>
              </a:rPr>
              <a:t>Compared with CAD in nondiabetic patients, CAD in diabetic patients is more advanced at diagnosis and generally characterized by more extensive atherosclerosis and higher rates of left ventricular dysfunction and cardiac events.</a:t>
            </a:r>
            <a:r>
              <a:rPr lang="en-US" baseline="30000">
                <a:solidFill>
                  <a:srgbClr val="000000"/>
                </a:solidFill>
                <a:latin typeface="Arial" charset="0"/>
              </a:rPr>
              <a:t>1,3</a:t>
            </a:r>
            <a:endParaRPr lang="en-US" b="1" baseline="30000">
              <a:solidFill>
                <a:srgbClr val="000000"/>
              </a:solidFill>
              <a:latin typeface="Arial" charset="0"/>
            </a:endParaRPr>
          </a:p>
          <a:p>
            <a:pPr marL="114300" indent="-114300">
              <a:buFontTx/>
              <a:buChar char="•"/>
            </a:pPr>
            <a:r>
              <a:rPr lang="en-US">
                <a:solidFill>
                  <a:srgbClr val="000000"/>
                </a:solidFill>
                <a:latin typeface="Arial" charset="0"/>
              </a:rPr>
              <a:t>In diabetic patients, myocardial ischemia is more extensive, frequent, and silent than in nondiabetic patients.</a:t>
            </a:r>
            <a:r>
              <a:rPr lang="en-US" baseline="30000">
                <a:solidFill>
                  <a:srgbClr val="000000"/>
                </a:solidFill>
                <a:latin typeface="Arial" charset="0"/>
              </a:rPr>
              <a:t>2</a:t>
            </a:r>
            <a:r>
              <a:rPr lang="en-US">
                <a:solidFill>
                  <a:srgbClr val="000000"/>
                </a:solidFill>
                <a:latin typeface="Arial" charset="0"/>
              </a:rPr>
              <a:t>  The pain response to ischemia is often absent or blunted in people with diabetes, resulting in a lack of symptoms or in an atypical presentation.</a:t>
            </a:r>
            <a:r>
              <a:rPr lang="en-US" baseline="30000">
                <a:solidFill>
                  <a:srgbClr val="000000"/>
                </a:solidFill>
                <a:latin typeface="Arial" charset="0"/>
              </a:rPr>
              <a:t>2</a:t>
            </a:r>
            <a:endParaRPr lang="en-US">
              <a:solidFill>
                <a:srgbClr val="000000"/>
              </a:solidFill>
              <a:latin typeface="Arial" charset="0"/>
            </a:endParaRPr>
          </a:p>
          <a:p>
            <a:pPr marL="114300" indent="-114300">
              <a:buFontTx/>
              <a:buChar char="•"/>
            </a:pPr>
            <a:r>
              <a:rPr lang="en-US">
                <a:solidFill>
                  <a:srgbClr val="000000"/>
                </a:solidFill>
                <a:latin typeface="Arial" charset="0"/>
              </a:rPr>
              <a:t>The first sign of CAD in diabetics may be acute myocardial infarction (MI) or cardiac death; the MI also may be silent.</a:t>
            </a:r>
            <a:r>
              <a:rPr lang="en-US" baseline="30000">
                <a:solidFill>
                  <a:srgbClr val="000000"/>
                </a:solidFill>
                <a:latin typeface="Arial" charset="0"/>
              </a:rPr>
              <a:t>1</a:t>
            </a:r>
          </a:p>
          <a:p>
            <a:pPr marL="114300" indent="-114300">
              <a:buFontTx/>
              <a:buChar char="•"/>
            </a:pPr>
            <a:r>
              <a:rPr lang="en-US">
                <a:solidFill>
                  <a:srgbClr val="000000"/>
                </a:solidFill>
                <a:latin typeface="Arial" charset="0"/>
              </a:rPr>
              <a:t>At the time of diagnosis of CAD or first MI, multivessel involvement is more likely seen in diabetic patients than in nondiabetic patients.</a:t>
            </a:r>
            <a:r>
              <a:rPr lang="en-US" baseline="30000">
                <a:solidFill>
                  <a:srgbClr val="000000"/>
                </a:solidFill>
                <a:latin typeface="Arial" charset="0"/>
              </a:rPr>
              <a:t>1</a:t>
            </a:r>
            <a:endParaRPr lang="en-US">
              <a:solidFill>
                <a:srgbClr val="000000"/>
              </a:solidFill>
              <a:latin typeface="Arial" charset="0"/>
            </a:endParaRPr>
          </a:p>
          <a:p>
            <a:pPr marL="114300" indent="-114300">
              <a:buFontTx/>
              <a:buChar char="•"/>
            </a:pPr>
            <a:r>
              <a:rPr lang="en-US">
                <a:solidFill>
                  <a:srgbClr val="000000"/>
                </a:solidFill>
                <a:latin typeface="Arial" charset="0"/>
              </a:rPr>
              <a:t>The prognosis of CAD is less favorable in diabetic patients than in nondiabetic patients; post-MI mortality is higher for the diabetic group. After a first event, the 1-year mortality rate is 44.2% for diabetic men and 36.9% for diabetic women compared with 32.6% for nondiabetic men and 20.2% for nondiabetic women.</a:t>
            </a:r>
            <a:r>
              <a:rPr lang="en-US" baseline="30000">
                <a:solidFill>
                  <a:srgbClr val="000000"/>
                </a:solidFill>
                <a:latin typeface="Arial" charset="0"/>
              </a:rPr>
              <a:t>3</a:t>
            </a:r>
          </a:p>
          <a:p>
            <a:pPr marL="114300" indent="-114300"/>
            <a:endParaRPr lang="en-US" baseline="30000">
              <a:solidFill>
                <a:srgbClr val="000000"/>
              </a:solidFill>
              <a:latin typeface="Arial" charset="0"/>
            </a:endParaRPr>
          </a:p>
          <a:p>
            <a:pPr marL="114300" indent="-114300"/>
            <a:r>
              <a:rPr lang="en-US" sz="800">
                <a:latin typeface="Arial" charset="0"/>
              </a:rPr>
              <a:t>1. American Diabetes Association. Consensus development conference on the diagnosis of coronary heart disease in people with diabetes: 10-11 February 1998, Miami, Florida. </a:t>
            </a:r>
            <a:r>
              <a:rPr lang="en-US" sz="800" i="1">
                <a:latin typeface="Arial" charset="0"/>
              </a:rPr>
              <a:t>Diabetes Care</a:t>
            </a:r>
            <a:r>
              <a:rPr lang="en-US" sz="800">
                <a:latin typeface="Arial" charset="0"/>
              </a:rPr>
              <a:t>. 1998;21:1551-1559.</a:t>
            </a:r>
            <a:endParaRPr lang="en-US" sz="800">
              <a:solidFill>
                <a:srgbClr val="000000"/>
              </a:solidFill>
              <a:latin typeface="Arial" charset="0"/>
            </a:endParaRPr>
          </a:p>
          <a:p>
            <a:pPr marL="114300" indent="-114300"/>
            <a:r>
              <a:rPr lang="en-US" sz="800">
                <a:solidFill>
                  <a:srgbClr val="000000"/>
                </a:solidFill>
                <a:latin typeface="Arial" charset="0"/>
              </a:rPr>
              <a:t>2. Jacoby RM, Nesto RW. Acute myocardial infarction in the diabetic patient: pathophysiology, clinical course and prognosis. </a:t>
            </a:r>
            <a:r>
              <a:rPr lang="en-US" sz="800" i="1">
                <a:solidFill>
                  <a:srgbClr val="000000"/>
                </a:solidFill>
                <a:latin typeface="Arial" charset="0"/>
              </a:rPr>
              <a:t>J Am Coll Cardiol.</a:t>
            </a:r>
            <a:r>
              <a:rPr lang="en-US" sz="800">
                <a:solidFill>
                  <a:srgbClr val="000000"/>
                </a:solidFill>
                <a:latin typeface="Arial" charset="0"/>
              </a:rPr>
              <a:t> 1992;20:736-744. </a:t>
            </a:r>
          </a:p>
          <a:p>
            <a:pPr marL="114300" indent="-114300"/>
            <a:r>
              <a:rPr lang="en-US" sz="800">
                <a:solidFill>
                  <a:srgbClr val="000000"/>
                </a:solidFill>
                <a:latin typeface="Arial" charset="0"/>
              </a:rPr>
              <a:t>3. Miettinen H, Lehto S, Salomaa V, et al. Impact of diabetes on mortality after the first myocardial infarction. </a:t>
            </a:r>
            <a:r>
              <a:rPr lang="en-US" sz="800" i="1">
                <a:solidFill>
                  <a:srgbClr val="000000"/>
                </a:solidFill>
                <a:latin typeface="Arial" charset="0"/>
              </a:rPr>
              <a:t>Diabetes Care.</a:t>
            </a:r>
            <a:r>
              <a:rPr lang="en-US" sz="800">
                <a:solidFill>
                  <a:srgbClr val="000000"/>
                </a:solidFill>
                <a:latin typeface="Arial" charset="0"/>
              </a:rPr>
              <a:t> 1998;21:69-75.</a:t>
            </a:r>
          </a:p>
          <a:p>
            <a:pPr marL="114300" indent="-114300"/>
            <a:endParaRPr lang="en-US" altLang="en-US" sz="800">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390AAE0-F50F-4E94-912F-18F8400E86A0}" type="slidenum">
              <a:rPr lang="en-US" altLang="en-US"/>
              <a:pPr/>
              <a:t>34</a:t>
            </a:fld>
            <a:endParaRPr lang="en-US" altLang="en-US"/>
          </a:p>
        </p:txBody>
      </p:sp>
      <p:sp>
        <p:nvSpPr>
          <p:cNvPr id="144386" name="Rectangle 1026"/>
          <p:cNvSpPr>
            <a:spLocks noGrp="1" noRot="1" noChangeAspect="1" noChangeArrowheads="1" noTextEdit="1"/>
          </p:cNvSpPr>
          <p:nvPr>
            <p:ph type="sldImg"/>
          </p:nvPr>
        </p:nvSpPr>
        <p:spPr>
          <a:ln/>
        </p:spPr>
      </p:sp>
      <p:sp>
        <p:nvSpPr>
          <p:cNvPr id="144387" name="Rectangle 1027"/>
          <p:cNvSpPr>
            <a:spLocks noGrp="1" noChangeArrowheads="1"/>
          </p:cNvSpPr>
          <p:nvPr>
            <p:ph type="body" idx="1"/>
          </p:nvPr>
        </p:nvSpPr>
        <p:spPr bwMode="auto">
          <a:xfrm>
            <a:off x="914400" y="4343520"/>
            <a:ext cx="5029200" cy="4114246"/>
          </a:xfrm>
          <a:prstGeom prst="rect">
            <a:avLst/>
          </a:prstGeom>
          <a:noFill/>
          <a:ln>
            <a:miter lim="800000"/>
            <a:headEnd/>
            <a:tailEnd/>
          </a:ln>
        </p:spPr>
        <p:txBody>
          <a:bodyPr/>
          <a:lstStyle/>
          <a:p>
            <a:pPr marL="114300" indent="-114300">
              <a:buFontTx/>
              <a:buChar char="•"/>
            </a:pPr>
            <a:r>
              <a:rPr lang="en-US">
                <a:solidFill>
                  <a:srgbClr val="000000"/>
                </a:solidFill>
                <a:latin typeface="Arial" charset="0"/>
              </a:rPr>
              <a:t>With diabetes, a 2-4</a:t>
            </a:r>
            <a:r>
              <a:rPr lang="en-US">
                <a:solidFill>
                  <a:srgbClr val="000000"/>
                </a:solidFill>
                <a:latin typeface="Arial" charset="0"/>
                <a:cs typeface="Arial" charset="0"/>
              </a:rPr>
              <a:t>–</a:t>
            </a:r>
            <a:r>
              <a:rPr lang="en-US">
                <a:solidFill>
                  <a:srgbClr val="000000"/>
                </a:solidFill>
                <a:latin typeface="Arial" charset="0"/>
              </a:rPr>
              <a:t>fold increase in the risk of cardiovascular events exists.</a:t>
            </a:r>
            <a:r>
              <a:rPr lang="en-US" baseline="30000">
                <a:solidFill>
                  <a:srgbClr val="000000"/>
                </a:solidFill>
                <a:latin typeface="Arial" charset="0"/>
              </a:rPr>
              <a:t>1</a:t>
            </a:r>
            <a:endParaRPr lang="en-US">
              <a:solidFill>
                <a:srgbClr val="000000"/>
              </a:solidFill>
              <a:latin typeface="Arial" charset="0"/>
            </a:endParaRPr>
          </a:p>
          <a:p>
            <a:pPr marL="114300" indent="-114300">
              <a:buFontTx/>
              <a:buChar char="•"/>
            </a:pPr>
            <a:r>
              <a:rPr lang="en-US">
                <a:solidFill>
                  <a:srgbClr val="000000"/>
                </a:solidFill>
                <a:latin typeface="Arial" charset="0"/>
              </a:rPr>
              <a:t>Both type 1 and type 2 diabetes are independent risk factors for CAD.</a:t>
            </a:r>
            <a:r>
              <a:rPr lang="en-US" baseline="30000">
                <a:solidFill>
                  <a:srgbClr val="000000"/>
                </a:solidFill>
                <a:latin typeface="Arial" charset="0"/>
              </a:rPr>
              <a:t>2 </a:t>
            </a:r>
          </a:p>
          <a:p>
            <a:pPr marL="114300" indent="-114300">
              <a:buFontTx/>
              <a:buChar char="•"/>
            </a:pPr>
            <a:r>
              <a:rPr lang="en-US">
                <a:solidFill>
                  <a:srgbClr val="000000"/>
                </a:solidFill>
                <a:latin typeface="Arial" charset="0"/>
              </a:rPr>
              <a:t>Diabetic patients have a 2-3</a:t>
            </a:r>
            <a:r>
              <a:rPr lang="en-US">
                <a:solidFill>
                  <a:srgbClr val="000000"/>
                </a:solidFill>
                <a:latin typeface="Arial" charset="0"/>
                <a:cs typeface="Arial" charset="0"/>
              </a:rPr>
              <a:t>–</a:t>
            </a:r>
            <a:r>
              <a:rPr lang="en-US">
                <a:solidFill>
                  <a:srgbClr val="000000"/>
                </a:solidFill>
                <a:latin typeface="Arial" charset="0"/>
              </a:rPr>
              <a:t>fold greater morbidity and mortality after MI than do nondiabetic patients.</a:t>
            </a:r>
            <a:r>
              <a:rPr lang="en-US" baseline="30000">
                <a:solidFill>
                  <a:srgbClr val="000000"/>
                </a:solidFill>
                <a:latin typeface="Arial" charset="0"/>
              </a:rPr>
              <a:t>1</a:t>
            </a:r>
          </a:p>
          <a:p>
            <a:pPr marL="114300" indent="-114300">
              <a:buFontTx/>
              <a:buChar char="•"/>
            </a:pPr>
            <a:r>
              <a:rPr lang="en-US">
                <a:solidFill>
                  <a:srgbClr val="000000"/>
                </a:solidFill>
                <a:latin typeface="Arial" charset="0"/>
              </a:rPr>
              <a:t>The presence of type 2 diabetes may confer the same risk of cardiac events as does the presence of preexisting heart disease.</a:t>
            </a:r>
            <a:r>
              <a:rPr lang="en-US" baseline="30000">
                <a:solidFill>
                  <a:srgbClr val="000000"/>
                </a:solidFill>
                <a:latin typeface="Arial" charset="0"/>
              </a:rPr>
              <a:t>3</a:t>
            </a:r>
          </a:p>
          <a:p>
            <a:pPr marL="114300" indent="-114300"/>
            <a:endParaRPr lang="en-US">
              <a:solidFill>
                <a:srgbClr val="000000"/>
              </a:solidFill>
              <a:latin typeface="Arial" charset="0"/>
            </a:endParaRPr>
          </a:p>
          <a:p>
            <a:pPr marL="342900" lvl="1"/>
            <a:endParaRPr lang="en-US">
              <a:solidFill>
                <a:srgbClr val="000000"/>
              </a:solidFill>
              <a:latin typeface="Arial" charset="0"/>
            </a:endParaRPr>
          </a:p>
          <a:p>
            <a:pPr marL="342900" lvl="1"/>
            <a:endParaRPr lang="en-US">
              <a:solidFill>
                <a:srgbClr val="000000"/>
              </a:solidFill>
              <a:latin typeface="Arial" charset="0"/>
            </a:endParaRPr>
          </a:p>
          <a:p>
            <a:pPr marL="342900" lvl="1"/>
            <a:endParaRPr lang="en-US" sz="1000">
              <a:solidFill>
                <a:srgbClr val="000000"/>
              </a:solidFill>
              <a:latin typeface="Arial" charset="0"/>
            </a:endParaRPr>
          </a:p>
          <a:p>
            <a:pPr marL="114300" indent="-114300"/>
            <a:r>
              <a:rPr lang="en-US" sz="800">
                <a:solidFill>
                  <a:srgbClr val="000000"/>
                </a:solidFill>
                <a:latin typeface="Arial" charset="0"/>
              </a:rPr>
              <a:t>1. American Diabetes Association. Consensus development conference on the diagnosis of coronary heart disease in people with diabetes: 10-11 February 1998, Miami, Florida. </a:t>
            </a:r>
            <a:r>
              <a:rPr lang="en-US" sz="800" i="1">
                <a:solidFill>
                  <a:srgbClr val="000000"/>
                </a:solidFill>
                <a:latin typeface="Arial" charset="0"/>
              </a:rPr>
              <a:t>Diabetes Care</a:t>
            </a:r>
            <a:r>
              <a:rPr lang="en-US" sz="800">
                <a:solidFill>
                  <a:srgbClr val="000000"/>
                </a:solidFill>
                <a:latin typeface="Arial" charset="0"/>
              </a:rPr>
              <a:t>.1998;21:1551-1559.</a:t>
            </a:r>
          </a:p>
          <a:p>
            <a:pPr marL="114300" indent="-114300"/>
            <a:r>
              <a:rPr lang="en-US" sz="800">
                <a:solidFill>
                  <a:srgbClr val="000000"/>
                </a:solidFill>
                <a:latin typeface="Arial" charset="0"/>
              </a:rPr>
              <a:t>2. Jacoby RM, Nesto RW. Acute myocardial infarction in the diabetic patient: pathophysiology, clinical course and prognosis. </a:t>
            </a:r>
            <a:r>
              <a:rPr lang="en-US" sz="800" i="1">
                <a:solidFill>
                  <a:srgbClr val="000000"/>
                </a:solidFill>
                <a:latin typeface="Arial" charset="0"/>
              </a:rPr>
              <a:t>J Am Coll Cardiol</a:t>
            </a:r>
            <a:r>
              <a:rPr lang="en-US" sz="800">
                <a:solidFill>
                  <a:srgbClr val="000000"/>
                </a:solidFill>
                <a:latin typeface="Arial" charset="0"/>
              </a:rPr>
              <a:t>. 1992;20:736-744.</a:t>
            </a:r>
          </a:p>
          <a:p>
            <a:pPr marL="114300" indent="-114300"/>
            <a:r>
              <a:rPr lang="en-US" sz="800">
                <a:solidFill>
                  <a:srgbClr val="000000"/>
                </a:solidFill>
                <a:latin typeface="Arial" charset="0"/>
              </a:rPr>
              <a:t>3. Haffner SM. Coronary heart disease in patients with diabetes [editorial]. </a:t>
            </a:r>
            <a:r>
              <a:rPr lang="en-US" sz="800" i="1">
                <a:solidFill>
                  <a:srgbClr val="000000"/>
                </a:solidFill>
                <a:latin typeface="Arial" charset="0"/>
              </a:rPr>
              <a:t>New Engl J Med. </a:t>
            </a:r>
            <a:r>
              <a:rPr lang="en-US" sz="800">
                <a:solidFill>
                  <a:srgbClr val="000000"/>
                </a:solidFill>
                <a:latin typeface="Arial" charset="0"/>
              </a:rPr>
              <a:t>2000;342:1040-1042. </a:t>
            </a:r>
          </a:p>
          <a:p>
            <a:pPr marL="114300" indent="-114300"/>
            <a:endParaRPr lang="en-US" altLang="en-US" sz="800">
              <a:solidFill>
                <a:srgbClr val="000000"/>
              </a:solidFill>
              <a:latin typeface="Arial" charset="0"/>
            </a:endParaRPr>
          </a:p>
          <a:p>
            <a:pPr marL="342900" lvl="1"/>
            <a:endParaRPr lang="en-US" altLang="en-US">
              <a:solidFill>
                <a:srgbClr val="000000"/>
              </a:solidFill>
              <a:latin typeface="Arial" charset="0"/>
            </a:endParaRPr>
          </a:p>
          <a:p>
            <a:pPr marL="342900" lvl="1"/>
            <a:endParaRPr lang="en-US" altLang="en-US" sz="1000">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73F7F62-95B8-4697-BD86-353818BE68E6}" type="slidenum">
              <a:rPr lang="en-US" altLang="en-US"/>
              <a:pPr/>
              <a:t>35</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bwMode="auto">
          <a:xfrm>
            <a:off x="838200" y="4326126"/>
            <a:ext cx="5029200" cy="4114246"/>
          </a:xfrm>
          <a:prstGeom prst="rect">
            <a:avLst/>
          </a:prstGeom>
          <a:noFill/>
          <a:ln>
            <a:miter lim="800000"/>
            <a:headEnd/>
            <a:tailEnd/>
          </a:ln>
        </p:spPr>
        <p:txBody>
          <a:bodyPr/>
          <a:lstStyle/>
          <a:p>
            <a:pPr marL="228600" indent="-114300">
              <a:buFontTx/>
              <a:buChar char="•"/>
            </a:pPr>
            <a:r>
              <a:rPr lang="en-US">
                <a:solidFill>
                  <a:srgbClr val="000000"/>
                </a:solidFill>
                <a:latin typeface="Arial" charset="0"/>
              </a:rPr>
              <a:t>A total of 4755 patients symptomatic for CAD were evaluated by Giri et al</a:t>
            </a:r>
            <a:r>
              <a:rPr lang="en-US" baseline="30000">
                <a:solidFill>
                  <a:srgbClr val="000000"/>
                </a:solidFill>
                <a:latin typeface="Arial" charset="0"/>
              </a:rPr>
              <a:t>1</a:t>
            </a:r>
            <a:r>
              <a:rPr lang="en-US">
                <a:solidFill>
                  <a:srgbClr val="000000"/>
                </a:solidFill>
                <a:latin typeface="Arial" charset="0"/>
              </a:rPr>
              <a:t> with the use of stress myocardial perfusion imaging (MPI) and followed for 3 years. The rates of cardiac events and procedures in the 929 diabetic patients were compared with the rates in the 3826 nondiabetic patients.</a:t>
            </a:r>
            <a:r>
              <a:rPr lang="en-US" baseline="30000">
                <a:solidFill>
                  <a:srgbClr val="000000"/>
                </a:solidFill>
                <a:latin typeface="Arial" charset="0"/>
              </a:rPr>
              <a:t>1</a:t>
            </a:r>
            <a:r>
              <a:rPr lang="en-US">
                <a:solidFill>
                  <a:srgbClr val="000000"/>
                </a:solidFill>
                <a:latin typeface="Arial" charset="0"/>
              </a:rPr>
              <a:t> </a:t>
            </a:r>
          </a:p>
          <a:p>
            <a:pPr marL="228600" indent="-114300">
              <a:buFontTx/>
              <a:buChar char="•"/>
            </a:pPr>
            <a:r>
              <a:rPr lang="en-US">
                <a:solidFill>
                  <a:srgbClr val="000000"/>
                </a:solidFill>
                <a:latin typeface="Arial" charset="0"/>
              </a:rPr>
              <a:t>Diabetic patients consistently had higher event (death and MI) rates than nondiabetic patients. </a:t>
            </a:r>
          </a:p>
          <a:p>
            <a:pPr marL="228600" indent="-114300">
              <a:buFontTx/>
              <a:buChar char="•"/>
            </a:pPr>
            <a:r>
              <a:rPr lang="en-US">
                <a:solidFill>
                  <a:srgbClr val="000000"/>
                </a:solidFill>
                <a:latin typeface="Arial" charset="0"/>
              </a:rPr>
              <a:t>Rates of percutaneous transluminal coronary angioplasty (PTCA) were slightly higher in diabetic compared with nondiabetic patients, while rates of coronary artery bypass graft (CABG) surgery were significantly (</a:t>
            </a:r>
            <a:r>
              <a:rPr lang="en-US" i="1">
                <a:solidFill>
                  <a:srgbClr val="000000"/>
                </a:solidFill>
                <a:latin typeface="Arial" charset="0"/>
              </a:rPr>
              <a:t>P</a:t>
            </a:r>
            <a:r>
              <a:rPr lang="en-US">
                <a:solidFill>
                  <a:srgbClr val="000000"/>
                </a:solidFill>
                <a:latin typeface="Arial" charset="0"/>
              </a:rPr>
              <a:t>&lt;.0001) higher.</a:t>
            </a:r>
          </a:p>
          <a:p>
            <a:pPr marL="228600" indent="-114300">
              <a:buFontTx/>
              <a:buChar char="•"/>
            </a:pPr>
            <a:r>
              <a:rPr lang="en-US">
                <a:solidFill>
                  <a:srgbClr val="000000"/>
                </a:solidFill>
                <a:latin typeface="Arial" charset="0"/>
              </a:rPr>
              <a:t>These data graphically illustrate the increased risk of events in diabetic patients.  </a:t>
            </a:r>
          </a:p>
          <a:p>
            <a:pPr marL="228600" indent="-114300">
              <a:buFontTx/>
              <a:buChar char="•"/>
            </a:pPr>
            <a:endParaRPr lang="en-US" altLang="en-US">
              <a:solidFill>
                <a:srgbClr val="000000"/>
              </a:solidFill>
              <a:latin typeface="Arial" charset="0"/>
            </a:endParaRPr>
          </a:p>
          <a:p>
            <a:pPr marL="228600" indent="-114300"/>
            <a:endParaRPr lang="en-US" altLang="en-US">
              <a:solidFill>
                <a:srgbClr val="000000"/>
              </a:solidFill>
              <a:latin typeface="Arial" charset="0"/>
            </a:endParaRPr>
          </a:p>
          <a:p>
            <a:pPr marL="228600" indent="-114300"/>
            <a:endParaRPr lang="en-US" altLang="en-US">
              <a:solidFill>
                <a:srgbClr val="000000"/>
              </a:solidFill>
              <a:latin typeface="Arial" charset="0"/>
            </a:endParaRPr>
          </a:p>
          <a:p>
            <a:pPr marL="228600" indent="-114300">
              <a:buFontTx/>
              <a:buChar char="•"/>
            </a:pPr>
            <a:endParaRPr lang="en-US" altLang="en-US" sz="800">
              <a:solidFill>
                <a:srgbClr val="000000"/>
              </a:solidFill>
              <a:latin typeface="Arial" charset="0"/>
            </a:endParaRPr>
          </a:p>
          <a:p>
            <a:pPr marL="228600" indent="-114300">
              <a:buFontTx/>
              <a:buAutoNum type="arabicPeriod"/>
            </a:pPr>
            <a:r>
              <a:rPr lang="en-US" sz="800">
                <a:latin typeface="Arial" charset="0"/>
              </a:rPr>
              <a:t>Giri S,</a:t>
            </a:r>
            <a:r>
              <a:rPr lang="en-US" sz="800" b="1">
                <a:latin typeface="Arial" charset="0"/>
              </a:rPr>
              <a:t> </a:t>
            </a:r>
            <a:r>
              <a:rPr lang="en-US" sz="800">
                <a:latin typeface="Arial" charset="0"/>
              </a:rPr>
              <a:t>Shaw LJ, Murthy DR, et al. Impact of diabetes on the risk stratification using stress single-photon emission computed tomography myocardial perfusion imaging in patients with symptoms suggestive of coronary artery disease. </a:t>
            </a:r>
            <a:r>
              <a:rPr lang="en-US" sz="800" i="1">
                <a:solidFill>
                  <a:srgbClr val="000000"/>
                </a:solidFill>
                <a:latin typeface="Arial" charset="0"/>
              </a:rPr>
              <a:t>Circulation. </a:t>
            </a:r>
            <a:r>
              <a:rPr lang="en-US" sz="800">
                <a:solidFill>
                  <a:srgbClr val="000000"/>
                </a:solidFill>
                <a:latin typeface="Arial" charset="0"/>
              </a:rPr>
              <a:t> </a:t>
            </a:r>
            <a:r>
              <a:rPr lang="en-US" sz="800">
                <a:latin typeface="Arial" charset="0"/>
              </a:rPr>
              <a:t>2002;105:32-40</a:t>
            </a:r>
            <a:r>
              <a:rPr lang="en-US" sz="800">
                <a:solidFill>
                  <a:schemeClr val="accent1"/>
                </a:solidFill>
                <a:latin typeface="Arial" charset="0"/>
              </a:rPr>
              <a:t>.</a:t>
            </a:r>
          </a:p>
          <a:p>
            <a:pPr marL="228600" indent="-114300">
              <a:buFontTx/>
              <a:buAutoNum type="arabicPeriod"/>
            </a:pPr>
            <a:endParaRPr lang="en-US" sz="800">
              <a:latin typeface="Arial" charset="0"/>
            </a:endParaRPr>
          </a:p>
          <a:p>
            <a:pPr marL="228600" indent="-114300">
              <a:buFontTx/>
              <a:buAutoNum type="arabicPeriod"/>
            </a:pPr>
            <a:endParaRPr lang="en-US" sz="800" i="1">
              <a:latin typeface="Arial" charset="0"/>
            </a:endParaRPr>
          </a:p>
          <a:p>
            <a:pPr marL="228600" indent="-114300"/>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85A0B7C-6CC2-43E7-9A85-0A9B49C5C4B7}" type="slidenum">
              <a:rPr lang="en-US" altLang="en-US"/>
              <a:pPr/>
              <a:t>36</a:t>
            </a:fld>
            <a:endParaRPr lang="en-US" altLang="en-US"/>
          </a:p>
        </p:txBody>
      </p:sp>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bwMode="auto">
          <a:xfrm>
            <a:off x="228600" y="4174331"/>
            <a:ext cx="6400800" cy="4705610"/>
          </a:xfrm>
          <a:prstGeom prst="rect">
            <a:avLst/>
          </a:prstGeom>
          <a:noFill/>
          <a:ln>
            <a:miter lim="800000"/>
            <a:headEnd/>
            <a:tailEnd/>
          </a:ln>
        </p:spPr>
        <p:txBody>
          <a:bodyPr/>
          <a:lstStyle/>
          <a:p>
            <a:pPr marL="114300" indent="-114300">
              <a:buFontTx/>
              <a:buChar char="•"/>
            </a:pPr>
            <a:r>
              <a:rPr lang="en-US">
                <a:solidFill>
                  <a:srgbClr val="000000"/>
                </a:solidFill>
                <a:latin typeface="Arial" charset="0"/>
              </a:rPr>
              <a:t>The traditional risk factors for CAD are well documented and include the following: </a:t>
            </a:r>
          </a:p>
          <a:p>
            <a:pPr lvl="1">
              <a:lnSpc>
                <a:spcPct val="80000"/>
              </a:lnSpc>
              <a:buFontTx/>
              <a:buChar char="–"/>
            </a:pPr>
            <a:r>
              <a:rPr lang="en-US">
                <a:solidFill>
                  <a:srgbClr val="000000"/>
                </a:solidFill>
                <a:latin typeface="Arial" charset="0"/>
              </a:rPr>
              <a:t> Diabetes</a:t>
            </a:r>
          </a:p>
          <a:p>
            <a:pPr lvl="1">
              <a:lnSpc>
                <a:spcPct val="80000"/>
              </a:lnSpc>
              <a:buFontTx/>
              <a:buChar char="–"/>
            </a:pPr>
            <a:r>
              <a:rPr lang="en-US">
                <a:solidFill>
                  <a:srgbClr val="000000"/>
                </a:solidFill>
                <a:latin typeface="Arial" charset="0"/>
              </a:rPr>
              <a:t> Hypertension</a:t>
            </a:r>
          </a:p>
          <a:p>
            <a:pPr lvl="1">
              <a:lnSpc>
                <a:spcPct val="80000"/>
              </a:lnSpc>
              <a:buFontTx/>
              <a:buChar char="–"/>
            </a:pPr>
            <a:r>
              <a:rPr lang="en-US">
                <a:solidFill>
                  <a:srgbClr val="000000"/>
                </a:solidFill>
                <a:latin typeface="Arial" charset="0"/>
              </a:rPr>
              <a:t> Dyslipidemia</a:t>
            </a:r>
          </a:p>
          <a:p>
            <a:pPr lvl="1">
              <a:lnSpc>
                <a:spcPct val="80000"/>
              </a:lnSpc>
              <a:buFontTx/>
              <a:buChar char="–"/>
            </a:pPr>
            <a:r>
              <a:rPr lang="en-US">
                <a:solidFill>
                  <a:srgbClr val="000000"/>
                </a:solidFill>
                <a:latin typeface="Arial" charset="0"/>
              </a:rPr>
              <a:t> Obesity</a:t>
            </a:r>
          </a:p>
          <a:p>
            <a:pPr lvl="1">
              <a:lnSpc>
                <a:spcPct val="80000"/>
              </a:lnSpc>
              <a:buFontTx/>
              <a:buChar char="–"/>
            </a:pPr>
            <a:r>
              <a:rPr lang="en-US">
                <a:solidFill>
                  <a:srgbClr val="000000"/>
                </a:solidFill>
                <a:latin typeface="Arial" charset="0"/>
              </a:rPr>
              <a:t> Smoking</a:t>
            </a:r>
          </a:p>
          <a:p>
            <a:pPr lvl="1">
              <a:lnSpc>
                <a:spcPct val="80000"/>
              </a:lnSpc>
              <a:buFontTx/>
              <a:buChar char="–"/>
            </a:pPr>
            <a:r>
              <a:rPr lang="en-US">
                <a:solidFill>
                  <a:srgbClr val="000000"/>
                </a:solidFill>
                <a:latin typeface="Arial" charset="0"/>
              </a:rPr>
              <a:t> Sedentary life-style</a:t>
            </a:r>
            <a:endParaRPr lang="en-US">
              <a:solidFill>
                <a:srgbClr val="000000"/>
              </a:solidFill>
              <a:latin typeface="Symbol" pitchFamily="18" charset="2"/>
              <a:cs typeface="Times New Roman" pitchFamily="18" charset="0"/>
            </a:endParaRPr>
          </a:p>
          <a:p>
            <a:pPr marL="114300" indent="-114300">
              <a:buFontTx/>
              <a:buChar char="•"/>
            </a:pPr>
            <a:r>
              <a:rPr lang="en-US">
                <a:latin typeface="Arial" charset="0"/>
              </a:rPr>
              <a:t>Most of these risk factors are present in the 53-year-old male patient in this case study. </a:t>
            </a:r>
          </a:p>
          <a:p>
            <a:pPr marL="114300" indent="-114300">
              <a:buFontTx/>
              <a:buChar char="•"/>
            </a:pPr>
            <a:r>
              <a:rPr lang="en-US">
                <a:latin typeface="Arial" charset="0"/>
              </a:rPr>
              <a:t>Diabetic patients have a higher prevalence of traditional CAD risk factors compared to those without diabetes.</a:t>
            </a:r>
            <a:r>
              <a:rPr lang="en-US" baseline="30000">
                <a:latin typeface="Arial" charset="0"/>
              </a:rPr>
              <a:t>1</a:t>
            </a:r>
            <a:r>
              <a:rPr lang="en-US">
                <a:latin typeface="Arial" charset="0"/>
              </a:rPr>
              <a:t> </a:t>
            </a:r>
          </a:p>
          <a:p>
            <a:pPr marL="114300" indent="-114300">
              <a:buFontTx/>
              <a:buChar char="•"/>
            </a:pPr>
            <a:r>
              <a:rPr lang="en-US">
                <a:solidFill>
                  <a:srgbClr val="000000"/>
                </a:solidFill>
                <a:latin typeface="Arial" charset="0"/>
              </a:rPr>
              <a:t>The known prevalence and mortality associated with traditional risk factors accounts for less than half of the excess mortality seen in diabetes, making diabetes itself an independent risk factor for CAD.</a:t>
            </a:r>
            <a:r>
              <a:rPr lang="en-US" baseline="30000">
                <a:solidFill>
                  <a:srgbClr val="000000"/>
                </a:solidFill>
                <a:latin typeface="Arial" charset="0"/>
              </a:rPr>
              <a:t>1</a:t>
            </a:r>
            <a:endParaRPr lang="en-US">
              <a:solidFill>
                <a:srgbClr val="000000"/>
              </a:solidFill>
              <a:latin typeface="Arial" charset="0"/>
            </a:endParaRPr>
          </a:p>
          <a:p>
            <a:pPr marL="114300" indent="-114300">
              <a:buFontTx/>
              <a:buChar char="•"/>
            </a:pPr>
            <a:r>
              <a:rPr lang="en-US">
                <a:latin typeface="Arial" charset="0"/>
              </a:rPr>
              <a:t>Traditional risk factors are modifiable, and intervention is effective in reducing risk.</a:t>
            </a:r>
            <a:r>
              <a:rPr lang="en-US" baseline="30000">
                <a:latin typeface="Arial" charset="0"/>
              </a:rPr>
              <a:t>1</a:t>
            </a:r>
            <a:r>
              <a:rPr lang="en-US">
                <a:latin typeface="Arial" charset="0"/>
              </a:rPr>
              <a:t> </a:t>
            </a:r>
          </a:p>
          <a:p>
            <a:pPr marL="114300" indent="-114300">
              <a:buFontTx/>
              <a:buChar char="•"/>
            </a:pPr>
            <a:r>
              <a:rPr lang="en-US">
                <a:latin typeface="Arial" charset="0"/>
              </a:rPr>
              <a:t>Recent investigations have indicated the role of other risk factors in the development of CAD in diabetic patients.</a:t>
            </a:r>
            <a:r>
              <a:rPr lang="en-US" baseline="30000">
                <a:latin typeface="Arial" charset="0"/>
              </a:rPr>
              <a:t>2</a:t>
            </a:r>
            <a:r>
              <a:rPr lang="en-US">
                <a:latin typeface="Arial" charset="0"/>
              </a:rPr>
              <a:t> These factors include changes in albumin, fibrinogen, von Willebrand factor, factor VIII, and leukocyte count. If any of these factors are modifiable, intervention may further reduce the risk of CAD in diabetic patients.  However, their actual role and potential treatment require further investigation.</a:t>
            </a:r>
          </a:p>
          <a:p>
            <a:pPr marL="114300" indent="-114300"/>
            <a:r>
              <a:rPr lang="en-US">
                <a:latin typeface="Arial" charset="0"/>
              </a:rPr>
              <a:t> </a:t>
            </a:r>
          </a:p>
          <a:p>
            <a:pPr marL="114300" indent="-114300"/>
            <a:r>
              <a:rPr lang="en-US" sz="800">
                <a:latin typeface="Arial" charset="0"/>
              </a:rPr>
              <a:t>1. American Diabetes Association. Consensus development conference on the diagnosis of coronary heart disease in people with diabetes: 10-11 February 1998, Miami, Florida. </a:t>
            </a:r>
            <a:r>
              <a:rPr lang="en-US" sz="800" i="1">
                <a:latin typeface="Arial" charset="0"/>
              </a:rPr>
              <a:t>Diabetes Care.</a:t>
            </a:r>
            <a:r>
              <a:rPr lang="en-US" sz="800">
                <a:latin typeface="Arial" charset="0"/>
              </a:rPr>
              <a:t> 1998;21:1551-1559. </a:t>
            </a:r>
          </a:p>
          <a:p>
            <a:pPr marL="114300" indent="-114300"/>
            <a:r>
              <a:rPr lang="en-US" sz="800">
                <a:latin typeface="Arial" charset="0"/>
              </a:rPr>
              <a:t>2. Saito I, Folsom AR,</a:t>
            </a:r>
            <a:r>
              <a:rPr lang="en-US" sz="800" b="1">
                <a:latin typeface="Arial" charset="0"/>
              </a:rPr>
              <a:t> </a:t>
            </a:r>
            <a:r>
              <a:rPr lang="en-US" sz="800">
                <a:latin typeface="Arial" charset="0"/>
              </a:rPr>
              <a:t>Brancati FL, et al. Nontraditional risk factors for coronary heart disease incidence among persons with diabetes: The Atherosclerosis Risk in Communities (ARIC) Study. </a:t>
            </a:r>
            <a:r>
              <a:rPr lang="en-US" sz="800" i="1">
                <a:latin typeface="Arial" charset="0"/>
              </a:rPr>
              <a:t>Ann Intern Med</a:t>
            </a:r>
            <a:r>
              <a:rPr lang="en-US" sz="800">
                <a:latin typeface="Arial" charset="0"/>
              </a:rPr>
              <a:t>.  2000;133:81-91.</a:t>
            </a:r>
            <a:br>
              <a:rPr lang="en-US" sz="800">
                <a:latin typeface="Arial" charset="0"/>
              </a:rPr>
            </a:br>
            <a:endParaRPr lang="en-US" altLang="en-US" sz="8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EDDBDCF-8A7C-4F87-8239-D37ADE3CDF79}" type="slidenum">
              <a:rPr lang="en-US" altLang="en-US"/>
              <a:pPr/>
              <a:t>37</a:t>
            </a:fld>
            <a:endParaRPr lang="en-US" altLang="en-US"/>
          </a:p>
        </p:txBody>
      </p:sp>
      <p:sp>
        <p:nvSpPr>
          <p:cNvPr id="140290" name="Rectangle 2050"/>
          <p:cNvSpPr>
            <a:spLocks noGrp="1" noRot="1" noChangeAspect="1" noChangeArrowheads="1" noTextEdit="1"/>
          </p:cNvSpPr>
          <p:nvPr>
            <p:ph type="sldImg"/>
          </p:nvPr>
        </p:nvSpPr>
        <p:spPr>
          <a:ln/>
        </p:spPr>
      </p:sp>
      <p:sp>
        <p:nvSpPr>
          <p:cNvPr id="140291" name="Rectangle 2051"/>
          <p:cNvSpPr>
            <a:spLocks noGrp="1" noChangeArrowheads="1"/>
          </p:cNvSpPr>
          <p:nvPr>
            <p:ph type="body" idx="1"/>
          </p:nvPr>
        </p:nvSpPr>
        <p:spPr bwMode="auto">
          <a:xfrm>
            <a:off x="914400" y="4343520"/>
            <a:ext cx="5029200" cy="4114246"/>
          </a:xfrm>
          <a:prstGeom prst="rect">
            <a:avLst/>
          </a:prstGeom>
          <a:noFill/>
          <a:ln>
            <a:miter lim="800000"/>
            <a:headEnd/>
            <a:tailEnd/>
          </a:ln>
        </p:spPr>
        <p:txBody>
          <a:bodyPr/>
          <a:lstStyle/>
          <a:p>
            <a:pPr marL="114300" indent="-114300">
              <a:buFontTx/>
              <a:buChar char="•"/>
            </a:pPr>
            <a:r>
              <a:rPr lang="en-US">
                <a:latin typeface="Arial" charset="0"/>
              </a:rPr>
              <a:t>Factors that differentiate CAD in diabetic patients may provide clues to the differences in prognosis for this population as well as indicate CAD testing limitations.  </a:t>
            </a:r>
          </a:p>
          <a:p>
            <a:pPr marL="114300" indent="-114300">
              <a:buFontTx/>
              <a:buChar char="•"/>
            </a:pPr>
            <a:r>
              <a:rPr lang="en-US">
                <a:latin typeface="Arial" charset="0"/>
              </a:rPr>
              <a:t>In diabetic patients, CAD may be associated with generalized endothelial dysfunction and small-vessel abnormalities in addition to the larger-vessel abnormalities seen in nondiabetic patients with CAD.</a:t>
            </a:r>
            <a:r>
              <a:rPr lang="en-US" baseline="30000">
                <a:latin typeface="Arial" charset="0"/>
              </a:rPr>
              <a:t>1,2</a:t>
            </a:r>
            <a:r>
              <a:rPr lang="en-US">
                <a:latin typeface="Arial" charset="0"/>
              </a:rPr>
              <a:t> </a:t>
            </a:r>
          </a:p>
          <a:p>
            <a:pPr marL="114300" indent="-114300">
              <a:buFontTx/>
              <a:buChar char="•"/>
            </a:pPr>
            <a:r>
              <a:rPr lang="en-US">
                <a:latin typeface="Arial" charset="0"/>
              </a:rPr>
              <a:t>Pathologic studies have demonstrated that the coronary arteries in diabetic patients with CAD show diffuse disease in contrast to the more localized involvement often seen in nondiabetic patients.</a:t>
            </a:r>
            <a:r>
              <a:rPr lang="en-US" baseline="30000">
                <a:latin typeface="Arial" charset="0"/>
              </a:rPr>
              <a:t>1</a:t>
            </a:r>
          </a:p>
          <a:p>
            <a:pPr marL="114300" indent="-114300">
              <a:buFontTx/>
              <a:buChar char="•"/>
            </a:pPr>
            <a:r>
              <a:rPr lang="en-US">
                <a:latin typeface="Arial" charset="0"/>
              </a:rPr>
              <a:t>Dia</a:t>
            </a:r>
            <a:r>
              <a:rPr lang="en-US">
                <a:solidFill>
                  <a:srgbClr val="000000"/>
                </a:solidFill>
                <a:latin typeface="Arial" charset="0"/>
              </a:rPr>
              <a:t>betic patients with CAD demonstrate increased morbidity and mortality rates from MI as well as increased risks for recurrent infarction, congestive heart failure (CHF), cerebrovascular disease, and peripheral vascular disease, pointing to the poor prognosis associated with CAD in diabetic patients.</a:t>
            </a:r>
            <a:r>
              <a:rPr lang="en-US" baseline="30000">
                <a:solidFill>
                  <a:srgbClr val="000000"/>
                </a:solidFill>
                <a:latin typeface="Arial" charset="0"/>
              </a:rPr>
              <a:t>1,3</a:t>
            </a:r>
          </a:p>
          <a:p>
            <a:pPr marL="114300" indent="-114300"/>
            <a:endParaRPr lang="en-US">
              <a:latin typeface="Arial" charset="0"/>
            </a:endParaRPr>
          </a:p>
          <a:p>
            <a:pPr marL="114300" indent="-114300">
              <a:buFontTx/>
              <a:buAutoNum type="arabicPeriod"/>
            </a:pPr>
            <a:r>
              <a:rPr lang="en-US" sz="800">
                <a:latin typeface="Arial" charset="0"/>
              </a:rPr>
              <a:t>American Diabetes Association. Consensus development conference on the diagnosis of coronary heart disease in people with diabetes: 10-11 February 1998, Miami, Florida. </a:t>
            </a:r>
            <a:r>
              <a:rPr lang="en-US" sz="800" i="1">
                <a:latin typeface="Arial" charset="0"/>
              </a:rPr>
              <a:t>Diabetes Care.</a:t>
            </a:r>
            <a:r>
              <a:rPr lang="en-US" sz="800">
                <a:latin typeface="Arial" charset="0"/>
              </a:rPr>
              <a:t> 1998;21:1551-1559.</a:t>
            </a:r>
          </a:p>
          <a:p>
            <a:pPr marL="114300" indent="-114300">
              <a:buFontTx/>
              <a:buAutoNum type="arabicPeriod"/>
            </a:pPr>
            <a:r>
              <a:rPr lang="en-US" sz="800">
                <a:latin typeface="Arial" charset="0"/>
              </a:rPr>
              <a:t>Clarkson P, Celermajer DS, Donald AE</a:t>
            </a:r>
            <a:r>
              <a:rPr lang="en-US" sz="800" b="1">
                <a:latin typeface="Arial" charset="0"/>
              </a:rPr>
              <a:t>, </a:t>
            </a:r>
            <a:r>
              <a:rPr lang="en-US" sz="800">
                <a:latin typeface="Arial" charset="0"/>
              </a:rPr>
              <a:t>et al. Impaired vascular reactivity in insulin-dependent diabetes mellitus is related to disease duration and low density lipoprotein cholesterol levels. </a:t>
            </a:r>
            <a:r>
              <a:rPr lang="en-US" sz="800" i="1">
                <a:latin typeface="Arial" charset="0"/>
              </a:rPr>
              <a:t>J Am Coll Cardiol.</a:t>
            </a:r>
            <a:r>
              <a:rPr lang="en-US" sz="800">
                <a:latin typeface="Arial" charset="0"/>
              </a:rPr>
              <a:t> 1996:28:573-579.</a:t>
            </a:r>
          </a:p>
          <a:p>
            <a:pPr marL="114300" indent="-114300">
              <a:buFontTx/>
              <a:buAutoNum type="arabicPeriod"/>
            </a:pPr>
            <a:r>
              <a:rPr lang="en-US" sz="800">
                <a:solidFill>
                  <a:srgbClr val="000000"/>
                </a:solidFill>
                <a:latin typeface="Arial" charset="0"/>
              </a:rPr>
              <a:t>Jacoby RM, Nesto RW. Acute myocardial infarction in the diabetic patient: pathophysiology, clinical course and prognosis. </a:t>
            </a:r>
            <a:r>
              <a:rPr lang="en-US" sz="800" i="1">
                <a:solidFill>
                  <a:srgbClr val="000000"/>
                </a:solidFill>
                <a:latin typeface="Arial" charset="0"/>
              </a:rPr>
              <a:t>J Am Coll Cardiol</a:t>
            </a:r>
            <a:r>
              <a:rPr lang="en-US" sz="800">
                <a:solidFill>
                  <a:srgbClr val="000000"/>
                </a:solidFill>
                <a:latin typeface="Arial" charset="0"/>
              </a:rPr>
              <a:t>. 1992;20:736-744.</a:t>
            </a:r>
            <a:endParaRPr lang="en-US" sz="800">
              <a:latin typeface="Arial" charset="0"/>
            </a:endParaRPr>
          </a:p>
          <a:p>
            <a:pPr marL="114300" indent="-114300">
              <a:buFontTx/>
              <a:buAutoNum type="arabicPeriod"/>
            </a:pPr>
            <a:endParaRPr lang="en-US" sz="800">
              <a:latin typeface="Arial" charset="0"/>
            </a:endParaRPr>
          </a:p>
          <a:p>
            <a:pPr marL="114300" indent="-114300"/>
            <a:endParaRPr lang="en-US" altLang="en-US" sz="800">
              <a:latin typeface="Arial" charset="0"/>
            </a:endParaRPr>
          </a:p>
          <a:p>
            <a:pPr marL="114300" indent="-114300"/>
            <a:endParaRPr lang="en-US" altLang="en-US" sz="800">
              <a:latin typeface="Arial" charset="0"/>
            </a:endParaRPr>
          </a:p>
          <a:p>
            <a:pPr marL="114300" indent="-114300"/>
            <a:endParaRPr lang="en-US" altLang="en-US" sz="1000">
              <a:latin typeface="Arial" charset="0"/>
            </a:endParaRPr>
          </a:p>
          <a:p>
            <a:pPr marL="114300" indent="-114300"/>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96CAF1F-35F3-49D4-9402-B2077C4D142D}" type="slidenum">
              <a:rPr lang="en-US" altLang="en-US"/>
              <a:pPr/>
              <a:t>38</a:t>
            </a:fld>
            <a:endParaRPr lang="en-US" alt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bwMode="auto">
          <a:xfrm>
            <a:off x="914400" y="4098435"/>
            <a:ext cx="5029200" cy="4114246"/>
          </a:xfrm>
          <a:prstGeom prst="rect">
            <a:avLst/>
          </a:prstGeom>
          <a:noFill/>
          <a:ln>
            <a:miter lim="800000"/>
            <a:headEnd/>
            <a:tailEnd/>
          </a:ln>
        </p:spPr>
        <p:txBody>
          <a:bodyPr/>
          <a:lstStyle/>
          <a:p>
            <a:pPr marL="114300" indent="-114300">
              <a:buFontTx/>
              <a:buChar char="•"/>
            </a:pPr>
            <a:r>
              <a:rPr lang="en-US">
                <a:latin typeface="Arial" charset="0"/>
              </a:rPr>
              <a:t>Investigators have estimated that the overall prevalence of CAD among adult patients with diabetes may be up to 55%.</a:t>
            </a:r>
            <a:r>
              <a:rPr lang="en-US" baseline="30000">
                <a:latin typeface="Arial" charset="0"/>
              </a:rPr>
              <a:t>1</a:t>
            </a:r>
            <a:r>
              <a:rPr lang="en-US">
                <a:latin typeface="Arial" charset="0"/>
              </a:rPr>
              <a:t> </a:t>
            </a:r>
          </a:p>
          <a:p>
            <a:pPr marL="114300" indent="-114300">
              <a:buFontTx/>
              <a:buChar char="•"/>
            </a:pPr>
            <a:r>
              <a:rPr lang="en-US">
                <a:latin typeface="Arial" charset="0"/>
              </a:rPr>
              <a:t>Silent or asymptomatic myocardial ischemia has a prevalence of 10-20% in the diabetic population, according to one analysis.</a:t>
            </a:r>
            <a:r>
              <a:rPr lang="en-US" baseline="30000">
                <a:latin typeface="Arial" charset="0"/>
              </a:rPr>
              <a:t>2</a:t>
            </a:r>
          </a:p>
          <a:p>
            <a:pPr marL="114300" indent="-114300">
              <a:buFontTx/>
              <a:buChar char="•"/>
            </a:pPr>
            <a:r>
              <a:rPr lang="en-US">
                <a:latin typeface="Arial" charset="0"/>
              </a:rPr>
              <a:t>The incidence of asymptomatic CAD in patients with type 2 diabetes is significant and has been reported to range from 10-12%.</a:t>
            </a:r>
            <a:r>
              <a:rPr lang="en-US" baseline="30000">
                <a:latin typeface="Arial" charset="0"/>
              </a:rPr>
              <a:t>2-4 </a:t>
            </a:r>
            <a:r>
              <a:rPr lang="en-US">
                <a:latin typeface="Arial" charset="0"/>
              </a:rPr>
              <a:t> </a:t>
            </a:r>
          </a:p>
          <a:p>
            <a:pPr marL="114300" indent="-114300">
              <a:buFontTx/>
              <a:buChar char="•"/>
            </a:pPr>
            <a:r>
              <a:rPr lang="en-US">
                <a:latin typeface="Arial" charset="0"/>
              </a:rPr>
              <a:t>Differing opinions as to the incidence of asymptomatic CAD in diabetics may relate to the populations studied, evaluation methods used, or number of years that a patient has had diabetes.    </a:t>
            </a:r>
          </a:p>
          <a:p>
            <a:pPr marL="114300" indent="-114300"/>
            <a:endParaRPr lang="en-US" sz="800">
              <a:latin typeface="Arial" charset="0"/>
            </a:endParaRPr>
          </a:p>
          <a:p>
            <a:pPr marL="114300" indent="-114300"/>
            <a:endParaRPr lang="en-US" sz="800">
              <a:latin typeface="Arial" charset="0"/>
            </a:endParaRPr>
          </a:p>
          <a:p>
            <a:pPr marL="114300" indent="-114300"/>
            <a:endParaRPr lang="en-US" sz="800">
              <a:latin typeface="Arial" charset="0"/>
            </a:endParaRPr>
          </a:p>
          <a:p>
            <a:pPr marL="114300" indent="-114300"/>
            <a:r>
              <a:rPr lang="en-US" sz="800">
                <a:latin typeface="Arial" charset="0"/>
              </a:rPr>
              <a:t>1. Hammoud T, Tanguay J-F, Bourassa MG. Management of coronary artery disease: therapeutic options in patients with diabetes. </a:t>
            </a:r>
            <a:r>
              <a:rPr lang="en-US" sz="800" i="1">
                <a:latin typeface="Arial" charset="0"/>
              </a:rPr>
              <a:t>J Am Coll Cardiol.</a:t>
            </a:r>
            <a:r>
              <a:rPr lang="en-US" sz="800">
                <a:latin typeface="Arial" charset="0"/>
              </a:rPr>
              <a:t> 2000:36:355-365. </a:t>
            </a:r>
          </a:p>
          <a:p>
            <a:pPr marL="114300" indent="-114300"/>
            <a:r>
              <a:rPr lang="en-US" sz="800">
                <a:latin typeface="Arial" charset="0"/>
              </a:rPr>
              <a:t>2. Janand-Delenne B, Savin B, Habib G, Bory M, Vague P, Lassmann-Vague V. Silent myocardial ischemia in patients with diabetes. </a:t>
            </a:r>
            <a:r>
              <a:rPr lang="en-US" sz="800" i="1">
                <a:latin typeface="Arial" charset="0"/>
              </a:rPr>
              <a:t>Diabetes Care.</a:t>
            </a:r>
            <a:r>
              <a:rPr lang="en-US" sz="800">
                <a:latin typeface="Arial" charset="0"/>
              </a:rPr>
              <a:t> 1999;22:1396-1400. </a:t>
            </a:r>
          </a:p>
          <a:p>
            <a:pPr marL="114300" indent="-114300"/>
            <a:r>
              <a:rPr lang="en-US" sz="800">
                <a:latin typeface="Arial" charset="0"/>
              </a:rPr>
              <a:t>3. Koistinen MJ.  Prevalence of asymptomatic myocardial ischaemia in diabetic subjects. </a:t>
            </a:r>
            <a:r>
              <a:rPr lang="en-US" sz="800" i="1">
                <a:latin typeface="Arial" charset="0"/>
              </a:rPr>
              <a:t>BMJ. </a:t>
            </a:r>
            <a:r>
              <a:rPr lang="en-US" sz="800">
                <a:latin typeface="Arial" charset="0"/>
              </a:rPr>
              <a:t>1990;301:92-95. </a:t>
            </a:r>
          </a:p>
          <a:p>
            <a:pPr marL="114300" indent="-114300"/>
            <a:r>
              <a:rPr lang="en-US" sz="800">
                <a:latin typeface="Arial" charset="0"/>
              </a:rPr>
              <a:t>4. Naka M, Hiramatsu K, Aizawa T, et al. Silent myocardial ischemia in patients with noninsulin-dependent diabetes mellitus as judged by treadmill exercise testing and coronary angiography. </a:t>
            </a:r>
            <a:r>
              <a:rPr lang="en-US" sz="800" i="1">
                <a:latin typeface="Arial" charset="0"/>
              </a:rPr>
              <a:t>Am Heart J.</a:t>
            </a:r>
            <a:r>
              <a:rPr lang="en-US" sz="800">
                <a:latin typeface="Arial" charset="0"/>
              </a:rPr>
              <a:t> 1992;123:46-53.</a:t>
            </a:r>
          </a:p>
          <a:p>
            <a:pPr marL="114300" indent="-114300"/>
            <a:endParaRPr lang="en-US" altLang="en-US"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l-G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l-G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l-GR"/>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5" name="Rectangle 13"/>
          <p:cNvSpPr>
            <a:spLocks noGrp="1" noChangeArrowheads="1"/>
          </p:cNvSpPr>
          <p:nvPr>
            <p:ph type="dt" sz="half" idx="2"/>
          </p:nvPr>
        </p:nvSpPr>
        <p:spPr/>
        <p:txBody>
          <a:bodyPr/>
          <a:lstStyle>
            <a:lvl1pPr>
              <a:defRPr/>
            </a:lvl1pPr>
          </a:lstStyle>
          <a:p>
            <a:endParaRPr lang="en-US"/>
          </a:p>
        </p:txBody>
      </p:sp>
      <p:sp>
        <p:nvSpPr>
          <p:cNvPr id="3086" name="Rectangle 14"/>
          <p:cNvSpPr>
            <a:spLocks noGrp="1" noChangeArrowheads="1"/>
          </p:cNvSpPr>
          <p:nvPr>
            <p:ph type="ftr" sz="quarter" idx="3"/>
          </p:nvPr>
        </p:nvSpPr>
        <p:spPr/>
        <p:txBody>
          <a:bodyPr/>
          <a:lstStyle>
            <a:lvl1pPr>
              <a:defRPr/>
            </a:lvl1pPr>
          </a:lstStyle>
          <a:p>
            <a:endParaRPr lang="en-US"/>
          </a:p>
        </p:txBody>
      </p:sp>
      <p:sp>
        <p:nvSpPr>
          <p:cNvPr id="3087" name="Rectangle 15"/>
          <p:cNvSpPr>
            <a:spLocks noGrp="1" noChangeArrowheads="1"/>
          </p:cNvSpPr>
          <p:nvPr>
            <p:ph type="sldNum" sz="quarter" idx="4"/>
          </p:nvPr>
        </p:nvSpPr>
        <p:spPr/>
        <p:txBody>
          <a:bodyPr/>
          <a:lstStyle>
            <a:lvl1pPr>
              <a:defRPr/>
            </a:lvl1pPr>
          </a:lstStyle>
          <a:p>
            <a:fld id="{14AADA4B-FB32-4F71-99F7-920002FD5583}" type="slidenum">
              <a:rPr lang="en-US"/>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708682-E3FD-4999-841E-ABBF4800AC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A9740E-2465-4864-869A-574127B998A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Chart Placeholder 2"/>
          <p:cNvSpPr>
            <a:spLocks noGrp="1"/>
          </p:cNvSpPr>
          <p:nvPr>
            <p:ph type="chart" idx="1"/>
          </p:nvPr>
        </p:nvSpPr>
        <p:spPr>
          <a:xfrm>
            <a:off x="685800" y="1981200"/>
            <a:ext cx="7772400" cy="4114800"/>
          </a:xfrm>
        </p:spPr>
        <p:txBody>
          <a:bodyPr/>
          <a:lstStyle/>
          <a:p>
            <a:endParaRPr lang="el-GR"/>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75AAC7-C2B9-4E5B-9D5C-111EFB8BAF8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9D9E53-5762-4918-9964-A1518E2819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6ED037-3CC5-401C-8982-C449590ED6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9142DF2-6FB7-4655-83C5-E9F5CC9BA33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E2E147-FC61-4625-BEC7-4350FA13A67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84FF50-91BF-46D7-9204-E78B4552AEA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9FCA4B-645F-4A50-9DE2-D65A6AD89B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11A2D1-4F1D-4D23-BC57-8965A55A923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endParaRPr lang="el-GR"/>
          </a:p>
        </p:txBody>
      </p:sp>
      <p:sp>
        <p:nvSpPr>
          <p:cNvPr id="2051"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endParaRPr lang="el-GR"/>
          </a:p>
        </p:txBody>
      </p:sp>
      <p:sp>
        <p:nvSpPr>
          <p:cNvPr id="2052"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2053"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2054"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2055"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2056"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2057"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endParaRPr lang="el-GR"/>
          </a:p>
        </p:txBody>
      </p:sp>
      <p:sp>
        <p:nvSpPr>
          <p:cNvPr id="2058"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endParaRPr lang="el-GR"/>
          </a:p>
        </p:txBody>
      </p:sp>
      <p:sp>
        <p:nvSpPr>
          <p:cNvPr id="2059"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46B0558-7E01-4C71-B89B-C20688A824D5}"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ideo" Target="file:///C:\Users\George\Documents\Georgios\Presentations\My%20PowerPoint%20Presentations\ESODiMESO\2.avi" TargetMode="Externa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714356"/>
            <a:ext cx="7848600" cy="2143140"/>
          </a:xfrm>
        </p:spPr>
        <p:txBody>
          <a:bodyPr/>
          <a:lstStyle/>
          <a:p>
            <a:r>
              <a:rPr lang="en-US" dirty="0" smtClean="0">
                <a:solidFill>
                  <a:schemeClr val="accent1"/>
                </a:solidFill>
              </a:rPr>
              <a:t>Diabetes: From Endothelial Dysfunction to Overt Atherosclerosis</a:t>
            </a:r>
            <a:endParaRPr lang="en-US" dirty="0">
              <a:solidFill>
                <a:schemeClr val="accent1"/>
              </a:solidFill>
            </a:endParaRPr>
          </a:p>
        </p:txBody>
      </p:sp>
      <p:sp>
        <p:nvSpPr>
          <p:cNvPr id="4100" name="Rectangle 4"/>
          <p:cNvSpPr>
            <a:spLocks noGrp="1" noChangeArrowheads="1"/>
          </p:cNvSpPr>
          <p:nvPr>
            <p:ph type="subTitle" idx="1"/>
          </p:nvPr>
        </p:nvSpPr>
        <p:spPr>
          <a:xfrm>
            <a:off x="251520" y="3356992"/>
            <a:ext cx="8784976" cy="2952328"/>
          </a:xfrm>
        </p:spPr>
        <p:txBody>
          <a:bodyPr/>
          <a:lstStyle/>
          <a:p>
            <a:r>
              <a:rPr lang="en-US" dirty="0" smtClean="0"/>
              <a:t>1o </a:t>
            </a:r>
            <a:r>
              <a:rPr lang="el-GR" dirty="0" smtClean="0"/>
              <a:t>Πανελλήνιο Συνέδριο </a:t>
            </a:r>
            <a:r>
              <a:rPr lang="en-US" dirty="0" err="1" smtClean="0"/>
              <a:t>ESODiMESO</a:t>
            </a:r>
            <a:endParaRPr lang="en-US" dirty="0" smtClean="0"/>
          </a:p>
          <a:p>
            <a:r>
              <a:rPr lang="en-US" i="1" dirty="0" smtClean="0"/>
              <a:t>October 12, 2014</a:t>
            </a:r>
            <a:endParaRPr lang="en-US" i="1" dirty="0"/>
          </a:p>
          <a:p>
            <a:r>
              <a:rPr lang="en-US" dirty="0" err="1">
                <a:solidFill>
                  <a:schemeClr val="tx2"/>
                </a:solidFill>
              </a:rPr>
              <a:t>Georgios</a:t>
            </a:r>
            <a:r>
              <a:rPr lang="en-US" dirty="0">
                <a:solidFill>
                  <a:schemeClr val="tx2"/>
                </a:solidFill>
              </a:rPr>
              <a:t> I. </a:t>
            </a:r>
            <a:r>
              <a:rPr lang="en-US" dirty="0" err="1">
                <a:solidFill>
                  <a:schemeClr val="tx2"/>
                </a:solidFill>
              </a:rPr>
              <a:t>Papaioannou</a:t>
            </a:r>
            <a:r>
              <a:rPr lang="en-US" dirty="0">
                <a:solidFill>
                  <a:schemeClr val="tx2"/>
                </a:solidFill>
              </a:rPr>
              <a:t>, </a:t>
            </a:r>
            <a:r>
              <a:rPr lang="en-US" dirty="0" smtClean="0">
                <a:solidFill>
                  <a:schemeClr val="tx2"/>
                </a:solidFill>
              </a:rPr>
              <a:t>MD, MPH, FACC, FSCAI</a:t>
            </a:r>
          </a:p>
          <a:p>
            <a:r>
              <a:rPr lang="en-US" dirty="0" smtClean="0">
                <a:solidFill>
                  <a:schemeClr val="tx2"/>
                </a:solidFill>
              </a:rPr>
              <a:t>Director, Interventional Cardiology Department</a:t>
            </a:r>
          </a:p>
          <a:p>
            <a:r>
              <a:rPr lang="en-US" dirty="0" smtClean="0">
                <a:solidFill>
                  <a:schemeClr val="tx2"/>
                </a:solidFill>
              </a:rPr>
              <a:t>Athens Medical Center</a:t>
            </a:r>
            <a:endParaRPr lang="en-US" dirty="0">
              <a:solidFill>
                <a:schemeClr val="tx2"/>
              </a:solidFill>
            </a:endParaRPr>
          </a:p>
        </p:txBody>
      </p:sp>
      <p:sp>
        <p:nvSpPr>
          <p:cNvPr id="4" name="3 - Θέση αριθμού διαφάνειας"/>
          <p:cNvSpPr>
            <a:spLocks noGrp="1"/>
          </p:cNvSpPr>
          <p:nvPr>
            <p:ph type="sldNum" sz="quarter" idx="4"/>
          </p:nvPr>
        </p:nvSpPr>
        <p:spPr/>
        <p:txBody>
          <a:bodyPr/>
          <a:lstStyle/>
          <a:p>
            <a:fld id="{14AADA4B-FB32-4F71-99F7-920002FD558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04800"/>
            <a:ext cx="8534400" cy="1143000"/>
          </a:xfrm>
        </p:spPr>
        <p:txBody>
          <a:bodyPr/>
          <a:lstStyle/>
          <a:p>
            <a:r>
              <a:rPr lang="en-US" sz="4000"/>
              <a:t>Endothelial dysfunction: </a:t>
            </a:r>
            <a:r>
              <a:rPr lang="en-US" sz="4000">
                <a:solidFill>
                  <a:schemeClr val="folHlink"/>
                </a:solidFill>
              </a:rPr>
              <a:t>The risk</a:t>
            </a:r>
            <a:r>
              <a:rPr lang="en-US" sz="4000"/>
              <a:t> of the risk factors</a:t>
            </a:r>
          </a:p>
        </p:txBody>
      </p:sp>
      <p:pic>
        <p:nvPicPr>
          <p:cNvPr id="10243" name="Picture 3"/>
          <p:cNvPicPr>
            <a:picLocks noChangeAspect="1" noChangeArrowheads="1"/>
          </p:cNvPicPr>
          <p:nvPr/>
        </p:nvPicPr>
        <p:blipFill>
          <a:blip r:embed="rId2" cstate="print"/>
          <a:srcRect/>
          <a:stretch>
            <a:fillRect/>
          </a:stretch>
        </p:blipFill>
        <p:spPr bwMode="auto">
          <a:xfrm>
            <a:off x="1219200" y="1752600"/>
            <a:ext cx="6672263" cy="3975100"/>
          </a:xfrm>
          <a:prstGeom prst="rect">
            <a:avLst/>
          </a:prstGeom>
          <a:noFill/>
          <a:ln w="9525">
            <a:noFill/>
            <a:miter lim="800000"/>
            <a:headEnd/>
            <a:tailEnd/>
          </a:ln>
          <a:effectLst/>
        </p:spPr>
      </p:pic>
      <p:sp>
        <p:nvSpPr>
          <p:cNvPr id="10244" name="Text Box 4"/>
          <p:cNvSpPr txBox="1">
            <a:spLocks noChangeArrowheads="1"/>
          </p:cNvSpPr>
          <p:nvPr/>
        </p:nvSpPr>
        <p:spPr bwMode="auto">
          <a:xfrm>
            <a:off x="762000" y="6096000"/>
            <a:ext cx="5181600" cy="457200"/>
          </a:xfrm>
          <a:prstGeom prst="rect">
            <a:avLst/>
          </a:prstGeom>
          <a:noFill/>
          <a:ln w="9525">
            <a:noFill/>
            <a:miter lim="800000"/>
            <a:headEnd/>
            <a:tailEnd/>
          </a:ln>
          <a:effectLst/>
        </p:spPr>
        <p:txBody>
          <a:bodyPr>
            <a:spAutoFit/>
          </a:bodyPr>
          <a:lstStyle/>
          <a:p>
            <a:pPr>
              <a:spcBef>
                <a:spcPct val="50000"/>
              </a:spcBef>
            </a:pPr>
            <a:r>
              <a:rPr lang="en-US" b="1"/>
              <a:t>J Clin Invest 1993;92:1886-94</a:t>
            </a:r>
            <a:endParaRPr lang="en-US"/>
          </a:p>
        </p:txBody>
      </p:sp>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381000"/>
            <a:ext cx="8382000" cy="1295400"/>
          </a:xfrm>
        </p:spPr>
        <p:txBody>
          <a:bodyPr/>
          <a:lstStyle/>
          <a:p>
            <a:r>
              <a:rPr lang="en-US" sz="4000"/>
              <a:t>Endothelial dysfunction and</a:t>
            </a:r>
            <a:r>
              <a:rPr lang="en-US"/>
              <a:t> clinical applications</a:t>
            </a:r>
          </a:p>
        </p:txBody>
      </p:sp>
      <p:sp>
        <p:nvSpPr>
          <p:cNvPr id="13315" name="Rectangle 3"/>
          <p:cNvSpPr>
            <a:spLocks noGrp="1" noChangeArrowheads="1"/>
          </p:cNvSpPr>
          <p:nvPr>
            <p:ph type="body" idx="1"/>
          </p:nvPr>
        </p:nvSpPr>
        <p:spPr>
          <a:xfrm>
            <a:off x="685800" y="2438400"/>
            <a:ext cx="7848600" cy="3200400"/>
          </a:xfrm>
        </p:spPr>
        <p:txBody>
          <a:bodyPr/>
          <a:lstStyle/>
          <a:p>
            <a:r>
              <a:rPr lang="en-US"/>
              <a:t>Relation to myocardial ischemia</a:t>
            </a:r>
          </a:p>
          <a:p>
            <a:r>
              <a:rPr lang="en-US"/>
              <a:t>Correlation with prognosis</a:t>
            </a:r>
          </a:p>
          <a:p>
            <a:r>
              <a:rPr lang="en-US"/>
              <a:t>Effect of therapy on endothelial function</a:t>
            </a:r>
          </a:p>
          <a:p>
            <a:r>
              <a:rPr lang="en-US"/>
              <a:t>Improved endothelial function correlates with improved clinical outcomes</a:t>
            </a:r>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8600" y="6248400"/>
            <a:ext cx="6019800" cy="457200"/>
          </a:xfrm>
          <a:prstGeom prst="rect">
            <a:avLst/>
          </a:prstGeom>
          <a:noFill/>
          <a:ln w="9525">
            <a:noFill/>
            <a:miter lim="800000"/>
            <a:headEnd/>
            <a:tailEnd/>
          </a:ln>
          <a:effectLst/>
        </p:spPr>
        <p:txBody>
          <a:bodyPr>
            <a:spAutoFit/>
          </a:bodyPr>
          <a:lstStyle/>
          <a:p>
            <a:pPr>
              <a:spcBef>
                <a:spcPct val="50000"/>
              </a:spcBef>
            </a:pPr>
            <a:r>
              <a:rPr lang="en-US" b="1"/>
              <a:t>Zeiher et al. Circulation 1995;91:2345-2352</a:t>
            </a:r>
            <a:endParaRPr lang="en-US"/>
          </a:p>
        </p:txBody>
      </p:sp>
      <p:pic>
        <p:nvPicPr>
          <p:cNvPr id="15364" name="Picture 4"/>
          <p:cNvPicPr>
            <a:picLocks noChangeAspect="1" noChangeArrowheads="1"/>
          </p:cNvPicPr>
          <p:nvPr/>
        </p:nvPicPr>
        <p:blipFill>
          <a:blip r:embed="rId2" cstate="print"/>
          <a:srcRect/>
          <a:stretch>
            <a:fillRect/>
          </a:stretch>
        </p:blipFill>
        <p:spPr bwMode="auto">
          <a:xfrm>
            <a:off x="6096000" y="228600"/>
            <a:ext cx="2714625" cy="6334125"/>
          </a:xfrm>
          <a:prstGeom prst="rect">
            <a:avLst/>
          </a:prstGeom>
          <a:noFill/>
          <a:ln w="9525">
            <a:noFill/>
            <a:miter lim="800000"/>
            <a:headEnd/>
            <a:tailEnd/>
          </a:ln>
          <a:effectLst/>
        </p:spPr>
      </p:pic>
      <p:sp>
        <p:nvSpPr>
          <p:cNvPr id="15365" name="Text Box 5"/>
          <p:cNvSpPr txBox="1">
            <a:spLocks noChangeArrowheads="1"/>
          </p:cNvSpPr>
          <p:nvPr/>
        </p:nvSpPr>
        <p:spPr bwMode="auto">
          <a:xfrm>
            <a:off x="304800" y="1066800"/>
            <a:ext cx="4724400" cy="5032375"/>
          </a:xfrm>
          <a:prstGeom prst="rect">
            <a:avLst/>
          </a:prstGeom>
          <a:noFill/>
          <a:ln w="9525">
            <a:noFill/>
            <a:miter lim="800000"/>
            <a:headEnd/>
            <a:tailEnd/>
          </a:ln>
          <a:effectLst/>
        </p:spPr>
        <p:txBody>
          <a:bodyPr>
            <a:spAutoFit/>
          </a:bodyPr>
          <a:lstStyle/>
          <a:p>
            <a:pPr>
              <a:spcBef>
                <a:spcPts val="500"/>
              </a:spcBef>
              <a:spcAft>
                <a:spcPts val="500"/>
              </a:spcAft>
            </a:pPr>
            <a:r>
              <a:rPr lang="en-US" sz="2000" b="1"/>
              <a:t>A</a:t>
            </a:r>
            <a:r>
              <a:rPr lang="en-US" sz="2000"/>
              <a:t>: Thallium-201 SPECT imaging during </a:t>
            </a:r>
            <a:r>
              <a:rPr lang="en-US" sz="2000">
                <a:solidFill>
                  <a:schemeClr val="folHlink"/>
                </a:solidFill>
              </a:rPr>
              <a:t>exercise (top)</a:t>
            </a:r>
            <a:r>
              <a:rPr lang="en-US" sz="2000"/>
              <a:t> and at </a:t>
            </a:r>
            <a:r>
              <a:rPr lang="en-US" sz="2000">
                <a:solidFill>
                  <a:schemeClr val="folHlink"/>
                </a:solidFill>
              </a:rPr>
              <a:t>redistribution (bottom)</a:t>
            </a:r>
            <a:r>
              <a:rPr lang="en-US" sz="2000"/>
              <a:t>, demonstrating moderate to severe reduction of uptake of radiotracer indicative of </a:t>
            </a:r>
            <a:r>
              <a:rPr lang="en-US" sz="2000">
                <a:solidFill>
                  <a:schemeClr val="tx2"/>
                </a:solidFill>
              </a:rPr>
              <a:t>myocardial ischemia</a:t>
            </a:r>
            <a:r>
              <a:rPr lang="en-US" sz="2000"/>
              <a:t> in the </a:t>
            </a:r>
            <a:r>
              <a:rPr lang="en-US" sz="2000">
                <a:solidFill>
                  <a:schemeClr val="tx2"/>
                </a:solidFill>
              </a:rPr>
              <a:t>anterior wall</a:t>
            </a:r>
            <a:r>
              <a:rPr lang="en-US" sz="2000"/>
              <a:t> (SA indicates short axis; VL, vertical long axis).</a:t>
            </a:r>
            <a:r>
              <a:rPr lang="en-US" sz="2000" b="1"/>
              <a:t> B</a:t>
            </a:r>
            <a:r>
              <a:rPr lang="en-US" sz="2000"/>
              <a:t>: Coronary angiography (left panels) and intracoronary Doppler flow velocity tracings (right panels) at baseline and during increasing acetylcholine infusion into the left anterior descending artery (arrow denotes tip of infusion catheter) of the patient with exercise-induced thallium perfusion abnormality illustrated in A. </a:t>
            </a:r>
            <a:r>
              <a:rPr lang="en-US" sz="2000">
                <a:solidFill>
                  <a:schemeClr val="tx2"/>
                </a:solidFill>
              </a:rPr>
              <a:t>Note absence of flow-limiting epicardial artery constriction </a:t>
            </a:r>
            <a:endParaRPr lang="en-US">
              <a:solidFill>
                <a:schemeClr val="tx2"/>
              </a:solidFill>
            </a:endParaRPr>
          </a:p>
        </p:txBody>
      </p:sp>
      <p:sp>
        <p:nvSpPr>
          <p:cNvPr id="15366" name="Text Box 6"/>
          <p:cNvSpPr txBox="1">
            <a:spLocks noChangeArrowheads="1"/>
          </p:cNvSpPr>
          <p:nvPr/>
        </p:nvSpPr>
        <p:spPr bwMode="auto">
          <a:xfrm>
            <a:off x="0" y="304800"/>
            <a:ext cx="6019800" cy="579438"/>
          </a:xfrm>
          <a:prstGeom prst="rect">
            <a:avLst/>
          </a:prstGeom>
          <a:noFill/>
          <a:ln w="9525">
            <a:noFill/>
            <a:miter lim="800000"/>
            <a:headEnd/>
            <a:tailEnd/>
          </a:ln>
          <a:effectLst/>
        </p:spPr>
        <p:txBody>
          <a:bodyPr>
            <a:spAutoFit/>
          </a:bodyPr>
          <a:lstStyle/>
          <a:p>
            <a:pPr>
              <a:spcBef>
                <a:spcPct val="50000"/>
              </a:spcBef>
            </a:pPr>
            <a:r>
              <a:rPr lang="en-US" sz="3200">
                <a:solidFill>
                  <a:schemeClr val="tx2"/>
                </a:solidFill>
              </a:rPr>
              <a:t>Relation with Myocardial ischemia</a:t>
            </a:r>
            <a:endParaRPr lang="en-US" sz="2800">
              <a:solidFill>
                <a:schemeClr val="tx2"/>
              </a:solidFill>
            </a:endParaRPr>
          </a:p>
        </p:txBody>
      </p:sp>
      <p:sp>
        <p:nvSpPr>
          <p:cNvPr id="6" name="5 - Θέση αριθμού διαφάνειας"/>
          <p:cNvSpPr>
            <a:spLocks noGrp="1"/>
          </p:cNvSpPr>
          <p:nvPr>
            <p:ph type="sldNum" sz="quarter" idx="12"/>
          </p:nvPr>
        </p:nvSpPr>
        <p:spPr/>
        <p:txBody>
          <a:bodyPr/>
          <a:lstStyle/>
          <a:p>
            <a:fld id="{2C84FF50-91BF-46D7-9204-E78B4552AEA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352800" y="914400"/>
            <a:ext cx="5419725" cy="5181600"/>
          </a:xfrm>
          <a:prstGeom prst="rect">
            <a:avLst/>
          </a:prstGeom>
          <a:noFill/>
          <a:ln w="9525">
            <a:noFill/>
            <a:miter lim="800000"/>
            <a:headEnd/>
            <a:tailEnd/>
          </a:ln>
          <a:effectLst/>
        </p:spPr>
      </p:pic>
      <p:sp>
        <p:nvSpPr>
          <p:cNvPr id="17411" name="Text Box 3"/>
          <p:cNvSpPr txBox="1">
            <a:spLocks noChangeArrowheads="1"/>
          </p:cNvSpPr>
          <p:nvPr/>
        </p:nvSpPr>
        <p:spPr bwMode="auto">
          <a:xfrm>
            <a:off x="304800" y="6248400"/>
            <a:ext cx="6858000" cy="457200"/>
          </a:xfrm>
          <a:prstGeom prst="rect">
            <a:avLst/>
          </a:prstGeom>
          <a:noFill/>
          <a:ln w="9525">
            <a:noFill/>
            <a:miter lim="800000"/>
            <a:headEnd/>
            <a:tailEnd/>
          </a:ln>
          <a:effectLst/>
        </p:spPr>
        <p:txBody>
          <a:bodyPr>
            <a:spAutoFit/>
          </a:bodyPr>
          <a:lstStyle/>
          <a:p>
            <a:pPr>
              <a:spcBef>
                <a:spcPct val="50000"/>
              </a:spcBef>
            </a:pPr>
            <a:r>
              <a:rPr lang="en-US" b="1"/>
              <a:t>Hasdai et al. Circulation 1997;96:3390-3395</a:t>
            </a:r>
          </a:p>
        </p:txBody>
      </p:sp>
      <p:sp>
        <p:nvSpPr>
          <p:cNvPr id="17412" name="Text Box 4"/>
          <p:cNvSpPr txBox="1">
            <a:spLocks noChangeArrowheads="1"/>
          </p:cNvSpPr>
          <p:nvPr/>
        </p:nvSpPr>
        <p:spPr bwMode="auto">
          <a:xfrm>
            <a:off x="0" y="228600"/>
            <a:ext cx="8610600" cy="579438"/>
          </a:xfrm>
          <a:prstGeom prst="rect">
            <a:avLst/>
          </a:prstGeom>
          <a:noFill/>
          <a:ln w="9525">
            <a:noFill/>
            <a:miter lim="800000"/>
            <a:headEnd/>
            <a:tailEnd/>
          </a:ln>
          <a:effectLst/>
        </p:spPr>
        <p:txBody>
          <a:bodyPr>
            <a:spAutoFit/>
          </a:bodyPr>
          <a:lstStyle/>
          <a:p>
            <a:pPr algn="ctr">
              <a:spcBef>
                <a:spcPct val="50000"/>
              </a:spcBef>
            </a:pPr>
            <a:r>
              <a:rPr lang="en-US" sz="3200">
                <a:solidFill>
                  <a:schemeClr val="tx2"/>
                </a:solidFill>
              </a:rPr>
              <a:t>Relation with Myocardial ischemia</a:t>
            </a:r>
          </a:p>
        </p:txBody>
      </p:sp>
      <p:sp>
        <p:nvSpPr>
          <p:cNvPr id="17414" name="Text Box 6"/>
          <p:cNvSpPr txBox="1">
            <a:spLocks noChangeArrowheads="1"/>
          </p:cNvSpPr>
          <p:nvPr/>
        </p:nvSpPr>
        <p:spPr bwMode="auto">
          <a:xfrm>
            <a:off x="228600" y="1143000"/>
            <a:ext cx="2971800" cy="4803775"/>
          </a:xfrm>
          <a:prstGeom prst="rect">
            <a:avLst/>
          </a:prstGeom>
          <a:noFill/>
          <a:ln w="9525">
            <a:noFill/>
            <a:miter lim="800000"/>
            <a:headEnd/>
            <a:tailEnd/>
          </a:ln>
          <a:effectLst/>
        </p:spPr>
        <p:txBody>
          <a:bodyPr>
            <a:spAutoFit/>
          </a:bodyPr>
          <a:lstStyle/>
          <a:p>
            <a:pPr>
              <a:spcBef>
                <a:spcPts val="500"/>
              </a:spcBef>
              <a:spcAft>
                <a:spcPts val="500"/>
              </a:spcAft>
            </a:pPr>
            <a:r>
              <a:rPr lang="en-US" sz="2000"/>
              <a:t>Maximal effect of acetylcholine infusion (10</a:t>
            </a:r>
            <a:r>
              <a:rPr lang="en-US" sz="2000" baseline="30000"/>
              <a:t>-4</a:t>
            </a:r>
            <a:r>
              <a:rPr lang="en-US" sz="2000"/>
              <a:t> mol/L) in the LAD expressed as mean percent change in </a:t>
            </a:r>
            <a:r>
              <a:rPr lang="en-US" sz="2000">
                <a:solidFill>
                  <a:schemeClr val="tx2"/>
                </a:solidFill>
              </a:rPr>
              <a:t>CAD</a:t>
            </a:r>
            <a:r>
              <a:rPr lang="en-US" sz="2000"/>
              <a:t> (%Delta CAD) and in </a:t>
            </a:r>
            <a:r>
              <a:rPr lang="en-US" sz="2000">
                <a:solidFill>
                  <a:schemeClr val="tx2"/>
                </a:solidFill>
              </a:rPr>
              <a:t>CBF</a:t>
            </a:r>
            <a:r>
              <a:rPr lang="en-US" sz="2000"/>
              <a:t> (%Delta CBF) relative to baseline. *P &lt; .05 relative to %Delta CAD for group 2; (dagger)P &lt; .05 relative to %Delta CBF for group 2. </a:t>
            </a:r>
          </a:p>
          <a:p>
            <a:pPr>
              <a:spcBef>
                <a:spcPts val="500"/>
              </a:spcBef>
              <a:spcAft>
                <a:spcPts val="500"/>
              </a:spcAft>
            </a:pPr>
            <a:r>
              <a:rPr lang="en-US" sz="2000">
                <a:solidFill>
                  <a:schemeClr val="folHlink"/>
                </a:solidFill>
              </a:rPr>
              <a:t>Group 1</a:t>
            </a:r>
            <a:r>
              <a:rPr lang="en-US" sz="2000"/>
              <a:t>: MPI in non-LAD</a:t>
            </a:r>
          </a:p>
          <a:p>
            <a:pPr>
              <a:spcBef>
                <a:spcPts val="500"/>
              </a:spcBef>
              <a:spcAft>
                <a:spcPts val="500"/>
              </a:spcAft>
            </a:pPr>
            <a:r>
              <a:rPr lang="en-US" sz="2000">
                <a:solidFill>
                  <a:schemeClr val="folHlink"/>
                </a:solidFill>
              </a:rPr>
              <a:t>Group 2</a:t>
            </a:r>
            <a:r>
              <a:rPr lang="en-US" sz="2000"/>
              <a:t>: No MPI</a:t>
            </a:r>
          </a:p>
          <a:p>
            <a:pPr>
              <a:spcBef>
                <a:spcPts val="500"/>
              </a:spcBef>
              <a:spcAft>
                <a:spcPts val="500"/>
              </a:spcAft>
            </a:pPr>
            <a:r>
              <a:rPr lang="en-US" sz="2000">
                <a:solidFill>
                  <a:schemeClr val="folHlink"/>
                </a:solidFill>
              </a:rPr>
              <a:t>Group 3</a:t>
            </a:r>
            <a:r>
              <a:rPr lang="en-US" sz="2000"/>
              <a:t>: MPI in LAD</a:t>
            </a:r>
            <a:endParaRPr lang="en-US"/>
          </a:p>
        </p:txBody>
      </p:sp>
      <p:sp>
        <p:nvSpPr>
          <p:cNvPr id="6" name="5 - Θέση αριθμού διαφάνειας"/>
          <p:cNvSpPr>
            <a:spLocks noGrp="1"/>
          </p:cNvSpPr>
          <p:nvPr>
            <p:ph type="sldNum" sz="quarter" idx="12"/>
          </p:nvPr>
        </p:nvSpPr>
        <p:spPr/>
        <p:txBody>
          <a:bodyPr/>
          <a:lstStyle/>
          <a:p>
            <a:fld id="{2C84FF50-91BF-46D7-9204-E78B4552AEA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304800" y="228600"/>
            <a:ext cx="8534400" cy="533400"/>
          </a:xfrm>
        </p:spPr>
        <p:txBody>
          <a:bodyPr/>
          <a:lstStyle/>
          <a:p>
            <a:r>
              <a:rPr lang="en-US" sz="3600"/>
              <a:t>Correlation with prognosis</a:t>
            </a:r>
            <a:endParaRPr lang="en-US"/>
          </a:p>
        </p:txBody>
      </p:sp>
      <p:pic>
        <p:nvPicPr>
          <p:cNvPr id="20483" name="Picture 1027"/>
          <p:cNvPicPr>
            <a:picLocks noChangeAspect="1" noChangeArrowheads="1"/>
          </p:cNvPicPr>
          <p:nvPr/>
        </p:nvPicPr>
        <p:blipFill>
          <a:blip r:embed="rId2" cstate="print"/>
          <a:srcRect/>
          <a:stretch>
            <a:fillRect/>
          </a:stretch>
        </p:blipFill>
        <p:spPr bwMode="auto">
          <a:xfrm>
            <a:off x="1143000" y="914400"/>
            <a:ext cx="6672263" cy="4352925"/>
          </a:xfrm>
          <a:prstGeom prst="rect">
            <a:avLst/>
          </a:prstGeom>
          <a:noFill/>
          <a:ln w="9525">
            <a:noFill/>
            <a:miter lim="800000"/>
            <a:headEnd/>
            <a:tailEnd/>
          </a:ln>
          <a:effectLst/>
        </p:spPr>
      </p:pic>
      <p:sp>
        <p:nvSpPr>
          <p:cNvPr id="20484" name="Text Box 1028"/>
          <p:cNvSpPr txBox="1">
            <a:spLocks noChangeArrowheads="1"/>
          </p:cNvSpPr>
          <p:nvPr/>
        </p:nvSpPr>
        <p:spPr bwMode="auto">
          <a:xfrm>
            <a:off x="0" y="5334000"/>
            <a:ext cx="9144000" cy="1616075"/>
          </a:xfrm>
          <a:prstGeom prst="rect">
            <a:avLst/>
          </a:prstGeom>
          <a:noFill/>
          <a:ln w="9525">
            <a:noFill/>
            <a:miter lim="800000"/>
            <a:headEnd/>
            <a:tailEnd/>
          </a:ln>
          <a:effectLst/>
        </p:spPr>
        <p:txBody>
          <a:bodyPr>
            <a:spAutoFit/>
          </a:bodyPr>
          <a:lstStyle/>
          <a:p>
            <a:pPr>
              <a:spcBef>
                <a:spcPts val="500"/>
              </a:spcBef>
              <a:spcAft>
                <a:spcPts val="500"/>
              </a:spcAft>
            </a:pPr>
            <a:r>
              <a:rPr lang="en-US">
                <a:solidFill>
                  <a:schemeClr val="folHlink"/>
                </a:solidFill>
              </a:rPr>
              <a:t>Epicardial luminal area changes</a:t>
            </a:r>
            <a:r>
              <a:rPr lang="en-US"/>
              <a:t> in response to various vasoreactivity tests in patients </a:t>
            </a:r>
            <a:r>
              <a:rPr lang="en-US">
                <a:solidFill>
                  <a:schemeClr val="tx2"/>
                </a:solidFill>
              </a:rPr>
              <a:t>with</a:t>
            </a:r>
            <a:r>
              <a:rPr lang="en-US"/>
              <a:t> (filled columns) and </a:t>
            </a:r>
            <a:r>
              <a:rPr lang="en-US">
                <a:solidFill>
                  <a:schemeClr val="tx2"/>
                </a:solidFill>
              </a:rPr>
              <a:t>without</a:t>
            </a:r>
            <a:r>
              <a:rPr lang="en-US"/>
              <a:t> (open columns) </a:t>
            </a:r>
            <a:r>
              <a:rPr lang="en-US">
                <a:solidFill>
                  <a:schemeClr val="tx2"/>
                </a:solidFill>
              </a:rPr>
              <a:t>cardiovascular events</a:t>
            </a:r>
            <a:r>
              <a:rPr lang="en-US"/>
              <a:t> during long-term follow-up. Data are shown as mean ± SEM. (</a:t>
            </a:r>
            <a:r>
              <a:rPr lang="en-US" b="1"/>
              <a:t>Circulation 2000;101:1899-1906</a:t>
            </a:r>
            <a:r>
              <a:rPr lang="en-US"/>
              <a:t>)</a:t>
            </a:r>
            <a:endParaRPr lang="en-US" b="1"/>
          </a:p>
        </p:txBody>
      </p:sp>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066800"/>
          </a:xfrm>
        </p:spPr>
        <p:txBody>
          <a:bodyPr/>
          <a:lstStyle/>
          <a:p>
            <a:r>
              <a:rPr lang="en-US" sz="3200"/>
              <a:t>Long term follow up of patients with CAD and endothelial dysfunction</a:t>
            </a:r>
            <a:r>
              <a:rPr lang="en-US" sz="2800">
                <a:solidFill>
                  <a:schemeClr val="tx1"/>
                </a:solidFill>
              </a:rPr>
              <a:t> </a:t>
            </a:r>
            <a:endParaRPr lang="en-US">
              <a:solidFill>
                <a:schemeClr val="tx1"/>
              </a:solidFill>
            </a:endParaRPr>
          </a:p>
        </p:txBody>
      </p:sp>
      <p:pic>
        <p:nvPicPr>
          <p:cNvPr id="21507" name="Picture 3"/>
          <p:cNvPicPr>
            <a:picLocks noChangeAspect="1" noChangeArrowheads="1"/>
          </p:cNvPicPr>
          <p:nvPr/>
        </p:nvPicPr>
        <p:blipFill>
          <a:blip r:embed="rId2" cstate="print"/>
          <a:srcRect/>
          <a:stretch>
            <a:fillRect/>
          </a:stretch>
        </p:blipFill>
        <p:spPr bwMode="auto">
          <a:xfrm>
            <a:off x="838200" y="990600"/>
            <a:ext cx="7532688" cy="3962400"/>
          </a:xfrm>
          <a:prstGeom prst="rect">
            <a:avLst/>
          </a:prstGeom>
          <a:noFill/>
          <a:ln w="9525">
            <a:noFill/>
            <a:miter lim="800000"/>
            <a:headEnd/>
            <a:tailEnd/>
          </a:ln>
          <a:effectLst/>
        </p:spPr>
      </p:pic>
      <p:sp>
        <p:nvSpPr>
          <p:cNvPr id="21508" name="Text Box 4"/>
          <p:cNvSpPr txBox="1">
            <a:spLocks noChangeArrowheads="1"/>
          </p:cNvSpPr>
          <p:nvPr/>
        </p:nvSpPr>
        <p:spPr bwMode="auto">
          <a:xfrm>
            <a:off x="0" y="4876800"/>
            <a:ext cx="9144000" cy="1917700"/>
          </a:xfrm>
          <a:prstGeom prst="rect">
            <a:avLst/>
          </a:prstGeom>
          <a:noFill/>
          <a:ln w="9525">
            <a:noFill/>
            <a:miter lim="800000"/>
            <a:headEnd/>
            <a:tailEnd/>
          </a:ln>
          <a:effectLst/>
        </p:spPr>
        <p:txBody>
          <a:bodyPr>
            <a:spAutoFit/>
          </a:bodyPr>
          <a:lstStyle/>
          <a:p>
            <a:pPr>
              <a:spcBef>
                <a:spcPct val="50000"/>
              </a:spcBef>
            </a:pPr>
            <a:r>
              <a:rPr lang="en-US"/>
              <a:t>A: Mean percent </a:t>
            </a:r>
            <a:r>
              <a:rPr lang="en-US">
                <a:solidFill>
                  <a:schemeClr val="folHlink"/>
                </a:solidFill>
              </a:rPr>
              <a:t>change in CBF</a:t>
            </a:r>
            <a:r>
              <a:rPr lang="en-US"/>
              <a:t> in response to acetylcholine (Ach) among 3 groups. *</a:t>
            </a:r>
            <a:r>
              <a:rPr lang="en-US" i="1"/>
              <a:t>P</a:t>
            </a:r>
            <a:r>
              <a:rPr lang="en-US"/>
              <a:t> &lt;0.0001 vs groups 1 and 3. B: </a:t>
            </a:r>
            <a:r>
              <a:rPr lang="en-US" b="1">
                <a:solidFill>
                  <a:schemeClr val="folHlink"/>
                </a:solidFill>
              </a:rPr>
              <a:t>Cardiac events</a:t>
            </a:r>
            <a:r>
              <a:rPr lang="en-US"/>
              <a:t> (myocardial infarction, PCI, CABG, and/or cardiac death). †</a:t>
            </a:r>
            <a:r>
              <a:rPr lang="en-US" i="1"/>
              <a:t>P</a:t>
            </a:r>
            <a:r>
              <a:rPr lang="en-US"/>
              <a:t> &lt;0.05 vs groups 1 and 2. </a:t>
            </a:r>
            <a:r>
              <a:rPr lang="en-US">
                <a:solidFill>
                  <a:schemeClr val="tx2"/>
                </a:solidFill>
              </a:rPr>
              <a:t>Groups 1,2,3: Normal, Mild and severe endothelial dysfunction</a:t>
            </a:r>
            <a:r>
              <a:rPr lang="en-US"/>
              <a:t>. </a:t>
            </a:r>
            <a:r>
              <a:rPr lang="en-US" b="1"/>
              <a:t>Circulation 2000;101:948-954</a:t>
            </a:r>
            <a:endParaRPr lang="en-US"/>
          </a:p>
        </p:txBody>
      </p:sp>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09600"/>
            <a:ext cx="8915400" cy="838200"/>
          </a:xfrm>
        </p:spPr>
        <p:txBody>
          <a:bodyPr/>
          <a:lstStyle/>
          <a:p>
            <a:r>
              <a:rPr lang="en-US" sz="3600"/>
              <a:t>Effects of therapy on endothelial dysfunction</a:t>
            </a:r>
            <a:endParaRPr lang="en-US"/>
          </a:p>
        </p:txBody>
      </p:sp>
      <p:sp>
        <p:nvSpPr>
          <p:cNvPr id="22531" name="Rectangle 3"/>
          <p:cNvSpPr>
            <a:spLocks noGrp="1" noChangeArrowheads="1"/>
          </p:cNvSpPr>
          <p:nvPr>
            <p:ph type="body" idx="1"/>
          </p:nvPr>
        </p:nvSpPr>
        <p:spPr>
          <a:xfrm>
            <a:off x="685800" y="1643050"/>
            <a:ext cx="7772400" cy="4452950"/>
          </a:xfrm>
        </p:spPr>
        <p:txBody>
          <a:bodyPr/>
          <a:lstStyle/>
          <a:p>
            <a:r>
              <a:rPr lang="en-US" dirty="0"/>
              <a:t>Cholesterol lowering</a:t>
            </a:r>
          </a:p>
          <a:p>
            <a:r>
              <a:rPr lang="en-US" dirty="0"/>
              <a:t>Antioxidants</a:t>
            </a:r>
          </a:p>
          <a:p>
            <a:r>
              <a:rPr lang="en-US" dirty="0"/>
              <a:t>ACE </a:t>
            </a:r>
            <a:r>
              <a:rPr lang="en-US" dirty="0" smtClean="0"/>
              <a:t>Inhibitors</a:t>
            </a:r>
          </a:p>
          <a:p>
            <a:r>
              <a:rPr lang="en-US" dirty="0" err="1" smtClean="0"/>
              <a:t>Metformin</a:t>
            </a:r>
            <a:endParaRPr lang="en-US" dirty="0"/>
          </a:p>
          <a:p>
            <a:r>
              <a:rPr lang="en-US" dirty="0"/>
              <a:t>Hormone replacement therapy</a:t>
            </a:r>
          </a:p>
          <a:p>
            <a:r>
              <a:rPr lang="en-US" dirty="0"/>
              <a:t>Exercise</a:t>
            </a:r>
          </a:p>
          <a:p>
            <a:r>
              <a:rPr lang="en-US" dirty="0"/>
              <a:t>L-</a:t>
            </a:r>
            <a:r>
              <a:rPr lang="en-US" dirty="0" err="1"/>
              <a:t>arginine</a:t>
            </a:r>
            <a:endParaRPr lang="en-US" dirty="0"/>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0"/>
            <a:ext cx="8534400" cy="1143000"/>
          </a:xfrm>
        </p:spPr>
        <p:txBody>
          <a:bodyPr/>
          <a:lstStyle/>
          <a:p>
            <a:r>
              <a:rPr lang="en-US" sz="3200"/>
              <a:t>MARS Study: Coronary angiographic changes with Lovastatin therapy</a:t>
            </a:r>
            <a:endParaRPr lang="en-US"/>
          </a:p>
        </p:txBody>
      </p:sp>
      <p:pic>
        <p:nvPicPr>
          <p:cNvPr id="24579" name="Picture 3"/>
          <p:cNvPicPr>
            <a:picLocks noChangeAspect="1" noChangeArrowheads="1"/>
          </p:cNvPicPr>
          <p:nvPr/>
        </p:nvPicPr>
        <p:blipFill>
          <a:blip r:embed="rId2"/>
          <a:srcRect/>
          <a:stretch>
            <a:fillRect/>
          </a:stretch>
        </p:blipFill>
        <p:spPr bwMode="auto">
          <a:xfrm>
            <a:off x="228600" y="1371600"/>
            <a:ext cx="6535738" cy="4635500"/>
          </a:xfrm>
          <a:prstGeom prst="rect">
            <a:avLst/>
          </a:prstGeom>
          <a:noFill/>
          <a:ln w="9525">
            <a:noFill/>
            <a:miter lim="800000"/>
            <a:headEnd/>
            <a:tailEnd/>
          </a:ln>
          <a:effectLst/>
        </p:spPr>
      </p:pic>
      <p:sp>
        <p:nvSpPr>
          <p:cNvPr id="24580" name="Text Box 4"/>
          <p:cNvSpPr txBox="1">
            <a:spLocks noChangeArrowheads="1"/>
          </p:cNvSpPr>
          <p:nvPr/>
        </p:nvSpPr>
        <p:spPr bwMode="auto">
          <a:xfrm>
            <a:off x="6934200" y="990600"/>
            <a:ext cx="2209800" cy="5534025"/>
          </a:xfrm>
          <a:prstGeom prst="rect">
            <a:avLst/>
          </a:prstGeom>
          <a:noFill/>
          <a:ln w="9525">
            <a:noFill/>
            <a:miter lim="800000"/>
            <a:headEnd/>
            <a:tailEnd/>
          </a:ln>
          <a:effectLst/>
        </p:spPr>
        <p:txBody>
          <a:bodyPr>
            <a:spAutoFit/>
          </a:bodyPr>
          <a:lstStyle/>
          <a:p>
            <a:pPr>
              <a:spcBef>
                <a:spcPts val="500"/>
              </a:spcBef>
              <a:spcAft>
                <a:spcPts val="500"/>
              </a:spcAft>
            </a:pPr>
            <a:r>
              <a:rPr lang="en-US" sz="1600"/>
              <a:t>Average </a:t>
            </a:r>
            <a:r>
              <a:rPr lang="en-US" sz="1600">
                <a:solidFill>
                  <a:schemeClr val="folHlink"/>
                </a:solidFill>
              </a:rPr>
              <a:t>change in percent diameter stenosis</a:t>
            </a:r>
            <a:r>
              <a:rPr lang="en-US" sz="1600"/>
              <a:t> as determined by quantitative coronary angiography. After adjusting for the percent diameter stenosis at baseline, analysis of covariance was carried out for all lesions (114 patients in the lovastatin group, 106 in the placebo group), small lesions (&lt;50% stenosis) at baseline (112 patients in the lovastatin group, 105 in the placebo group), and large lesions (&gt;=50% stenosis) at baseline (77 patients in the lovastatin group, 79 in the placebo group)</a:t>
            </a:r>
            <a:r>
              <a:rPr lang="en-US"/>
              <a:t> </a:t>
            </a:r>
          </a:p>
        </p:txBody>
      </p:sp>
      <p:sp>
        <p:nvSpPr>
          <p:cNvPr id="24581" name="Text Box 5"/>
          <p:cNvSpPr txBox="1">
            <a:spLocks noChangeArrowheads="1"/>
          </p:cNvSpPr>
          <p:nvPr/>
        </p:nvSpPr>
        <p:spPr bwMode="auto">
          <a:xfrm>
            <a:off x="228600" y="6172200"/>
            <a:ext cx="6019800" cy="457200"/>
          </a:xfrm>
          <a:prstGeom prst="rect">
            <a:avLst/>
          </a:prstGeom>
          <a:noFill/>
          <a:ln w="9525">
            <a:noFill/>
            <a:miter lim="800000"/>
            <a:headEnd/>
            <a:tailEnd/>
          </a:ln>
          <a:effectLst/>
        </p:spPr>
        <p:txBody>
          <a:bodyPr>
            <a:spAutoFit/>
          </a:bodyPr>
          <a:lstStyle/>
          <a:p>
            <a:pPr>
              <a:spcBef>
                <a:spcPct val="50000"/>
              </a:spcBef>
            </a:pPr>
            <a:r>
              <a:rPr lang="en-US" b="1"/>
              <a:t>Annals Intern Med 1993;119:969-76</a:t>
            </a:r>
          </a:p>
        </p:txBody>
      </p:sp>
      <p:sp>
        <p:nvSpPr>
          <p:cNvPr id="6" name="5 - Θέση αριθμού διαφάνειας"/>
          <p:cNvSpPr>
            <a:spLocks noGrp="1"/>
          </p:cNvSpPr>
          <p:nvPr>
            <p:ph type="sldNum" sz="quarter" idx="12"/>
          </p:nvPr>
        </p:nvSpPr>
        <p:spPr/>
        <p:txBody>
          <a:bodyPr/>
          <a:lstStyle/>
          <a:p>
            <a:fld id="{C1E2E147-FC61-4625-BEC7-4350FA13A67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0"/>
            <a:ext cx="8686800" cy="1447800"/>
          </a:xfrm>
        </p:spPr>
        <p:txBody>
          <a:bodyPr/>
          <a:lstStyle/>
          <a:p>
            <a:r>
              <a:rPr lang="en-US" sz="3200"/>
              <a:t>TREND Study: ACE Inhibition with Quinapril improved endothelial dysfunction in normotensive patients without severe hyperlipidemia</a:t>
            </a:r>
            <a:endParaRPr lang="en-US"/>
          </a:p>
        </p:txBody>
      </p:sp>
      <p:pic>
        <p:nvPicPr>
          <p:cNvPr id="26627" name="Picture 3"/>
          <p:cNvPicPr>
            <a:picLocks noChangeAspect="1" noChangeArrowheads="1"/>
          </p:cNvPicPr>
          <p:nvPr/>
        </p:nvPicPr>
        <p:blipFill>
          <a:blip r:embed="rId2"/>
          <a:srcRect/>
          <a:stretch>
            <a:fillRect/>
          </a:stretch>
        </p:blipFill>
        <p:spPr bwMode="auto">
          <a:xfrm>
            <a:off x="304800" y="1600200"/>
            <a:ext cx="5411788" cy="4440238"/>
          </a:xfrm>
          <a:prstGeom prst="rect">
            <a:avLst/>
          </a:prstGeom>
          <a:noFill/>
          <a:ln w="9525">
            <a:noFill/>
            <a:miter lim="800000"/>
            <a:headEnd/>
            <a:tailEnd/>
          </a:ln>
          <a:effectLst/>
        </p:spPr>
      </p:pic>
      <p:sp>
        <p:nvSpPr>
          <p:cNvPr id="26628" name="Text Box 4"/>
          <p:cNvSpPr txBox="1">
            <a:spLocks noChangeArrowheads="1"/>
          </p:cNvSpPr>
          <p:nvPr/>
        </p:nvSpPr>
        <p:spPr bwMode="auto">
          <a:xfrm>
            <a:off x="6019800" y="1600200"/>
            <a:ext cx="3124200" cy="4556125"/>
          </a:xfrm>
          <a:prstGeom prst="rect">
            <a:avLst/>
          </a:prstGeom>
          <a:noFill/>
          <a:ln w="9525">
            <a:noFill/>
            <a:miter lim="800000"/>
            <a:headEnd/>
            <a:tailEnd/>
          </a:ln>
          <a:effectLst/>
        </p:spPr>
        <p:txBody>
          <a:bodyPr>
            <a:spAutoFit/>
          </a:bodyPr>
          <a:lstStyle/>
          <a:p>
            <a:pPr>
              <a:spcBef>
                <a:spcPts val="500"/>
              </a:spcBef>
              <a:spcAft>
                <a:spcPts val="500"/>
              </a:spcAft>
            </a:pPr>
            <a:r>
              <a:rPr lang="en-US" sz="1600"/>
              <a:t>A: The primary efficacy parameter (</a:t>
            </a:r>
            <a:r>
              <a:rPr lang="en-US" sz="1600">
                <a:solidFill>
                  <a:schemeClr val="folHlink"/>
                </a:solidFill>
              </a:rPr>
              <a:t>net change in segment response after 6 months in the target segment</a:t>
            </a:r>
            <a:r>
              <a:rPr lang="en-US" sz="1600"/>
              <a:t>, expressed as a percent +/- SE, plotted on y axis) for two concentrations of acetylcholine (x axis). B: </a:t>
            </a:r>
            <a:r>
              <a:rPr lang="en-US" sz="1600">
                <a:solidFill>
                  <a:schemeClr val="folHlink"/>
                </a:solidFill>
              </a:rPr>
              <a:t>Analysis of all segments</a:t>
            </a:r>
            <a:r>
              <a:rPr lang="en-US" sz="1600"/>
              <a:t>. Overall differences in response between the placebo and quinapril groups were significant for the target segment analysis (P = .002) and for all segments (P = .018). At the 10 sup -4 mol/L dose, the difference between the placebo and quinapril groups was significant for both the target vessel analysis (P &lt; .0003) and for all segments (P = .036).</a:t>
            </a:r>
            <a:r>
              <a:rPr lang="en-US"/>
              <a:t> </a:t>
            </a:r>
          </a:p>
        </p:txBody>
      </p:sp>
      <p:sp>
        <p:nvSpPr>
          <p:cNvPr id="26629" name="Text Box 5"/>
          <p:cNvSpPr txBox="1">
            <a:spLocks noChangeArrowheads="1"/>
          </p:cNvSpPr>
          <p:nvPr/>
        </p:nvSpPr>
        <p:spPr bwMode="auto">
          <a:xfrm>
            <a:off x="304800" y="6172200"/>
            <a:ext cx="6172200" cy="457200"/>
          </a:xfrm>
          <a:prstGeom prst="rect">
            <a:avLst/>
          </a:prstGeom>
          <a:noFill/>
          <a:ln w="9525">
            <a:noFill/>
            <a:miter lim="800000"/>
            <a:headEnd/>
            <a:tailEnd/>
          </a:ln>
          <a:effectLst/>
        </p:spPr>
        <p:txBody>
          <a:bodyPr>
            <a:spAutoFit/>
          </a:bodyPr>
          <a:lstStyle/>
          <a:p>
            <a:pPr>
              <a:spcBef>
                <a:spcPct val="50000"/>
              </a:spcBef>
            </a:pPr>
            <a:r>
              <a:rPr lang="en-US" b="1"/>
              <a:t>Mancini et al. Circulation 1996;94:258-265</a:t>
            </a:r>
            <a:endParaRPr lang="en-US"/>
          </a:p>
        </p:txBody>
      </p:sp>
      <p:sp>
        <p:nvSpPr>
          <p:cNvPr id="6" name="5 - Θέση αριθμού διαφάνειας"/>
          <p:cNvSpPr>
            <a:spLocks noGrp="1"/>
          </p:cNvSpPr>
          <p:nvPr>
            <p:ph type="sldNum" sz="quarter" idx="12"/>
          </p:nvPr>
        </p:nvSpPr>
        <p:spPr/>
        <p:txBody>
          <a:bodyPr/>
          <a:lstStyle/>
          <a:p>
            <a:fld id="{C1E2E147-FC61-4625-BEC7-4350FA13A67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534400" cy="762000"/>
          </a:xfrm>
        </p:spPr>
        <p:txBody>
          <a:bodyPr/>
          <a:lstStyle/>
          <a:p>
            <a:r>
              <a:rPr lang="en-US" sz="3200"/>
              <a:t>BANF Study: ACE Inhibition and endothelial function </a:t>
            </a:r>
            <a:r>
              <a:rPr lang="en-US" sz="3200">
                <a:solidFill>
                  <a:schemeClr val="tx1"/>
                </a:solidFill>
              </a:rPr>
              <a:t>(J Am Coll Cardiol 2000;35:60-6)</a:t>
            </a:r>
            <a:endParaRPr lang="en-US"/>
          </a:p>
        </p:txBody>
      </p:sp>
      <p:pic>
        <p:nvPicPr>
          <p:cNvPr id="27651" name="Picture 3"/>
          <p:cNvPicPr>
            <a:picLocks noChangeAspect="1" noChangeArrowheads="1"/>
          </p:cNvPicPr>
          <p:nvPr/>
        </p:nvPicPr>
        <p:blipFill>
          <a:blip r:embed="rId2"/>
          <a:srcRect/>
          <a:stretch>
            <a:fillRect/>
          </a:stretch>
        </p:blipFill>
        <p:spPr bwMode="auto">
          <a:xfrm>
            <a:off x="304800" y="1143000"/>
            <a:ext cx="3886200" cy="3200400"/>
          </a:xfrm>
          <a:prstGeom prst="rect">
            <a:avLst/>
          </a:prstGeom>
          <a:noFill/>
          <a:ln w="9525">
            <a:noFill/>
            <a:miter lim="800000"/>
            <a:headEnd/>
            <a:tailEnd/>
          </a:ln>
          <a:effectLst/>
        </p:spPr>
      </p:pic>
      <p:pic>
        <p:nvPicPr>
          <p:cNvPr id="27652" name="Picture 4"/>
          <p:cNvPicPr>
            <a:picLocks noChangeAspect="1" noChangeArrowheads="1"/>
          </p:cNvPicPr>
          <p:nvPr/>
        </p:nvPicPr>
        <p:blipFill>
          <a:blip r:embed="rId3"/>
          <a:srcRect/>
          <a:stretch>
            <a:fillRect/>
          </a:stretch>
        </p:blipFill>
        <p:spPr bwMode="auto">
          <a:xfrm>
            <a:off x="4724400" y="1219200"/>
            <a:ext cx="4038600" cy="3048000"/>
          </a:xfrm>
          <a:prstGeom prst="rect">
            <a:avLst/>
          </a:prstGeom>
          <a:noFill/>
          <a:ln w="9525">
            <a:noFill/>
            <a:miter lim="800000"/>
            <a:headEnd/>
            <a:tailEnd/>
          </a:ln>
          <a:effectLst/>
        </p:spPr>
      </p:pic>
      <p:sp>
        <p:nvSpPr>
          <p:cNvPr id="27653" name="Text Box 5"/>
          <p:cNvSpPr txBox="1">
            <a:spLocks noChangeArrowheads="1"/>
          </p:cNvSpPr>
          <p:nvPr/>
        </p:nvSpPr>
        <p:spPr bwMode="auto">
          <a:xfrm>
            <a:off x="4648200" y="4267200"/>
            <a:ext cx="4495800" cy="2289175"/>
          </a:xfrm>
          <a:prstGeom prst="rect">
            <a:avLst/>
          </a:prstGeom>
          <a:noFill/>
          <a:ln w="9525">
            <a:noFill/>
            <a:miter lim="800000"/>
            <a:headEnd/>
            <a:tailEnd/>
          </a:ln>
          <a:effectLst/>
        </p:spPr>
        <p:txBody>
          <a:bodyPr>
            <a:spAutoFit/>
          </a:bodyPr>
          <a:lstStyle/>
          <a:p>
            <a:pPr>
              <a:spcBef>
                <a:spcPts val="500"/>
              </a:spcBef>
              <a:spcAft>
                <a:spcPts val="500"/>
              </a:spcAft>
            </a:pPr>
            <a:r>
              <a:rPr lang="en-US" sz="2000"/>
              <a:t>The absolute change in percent FMD following therapy compares with pretreatment baseline values for quinapril and enalapril based on </a:t>
            </a:r>
            <a:r>
              <a:rPr lang="en-US" sz="2000">
                <a:solidFill>
                  <a:schemeClr val="tx2"/>
                </a:solidFill>
              </a:rPr>
              <a:t>ACE genotype.</a:t>
            </a:r>
            <a:r>
              <a:rPr lang="en-US" sz="2000"/>
              <a:t> </a:t>
            </a:r>
            <a:r>
              <a:rPr lang="en-US" sz="2000">
                <a:solidFill>
                  <a:schemeClr val="folHlink"/>
                </a:solidFill>
              </a:rPr>
              <a:t>Significant improvement in FMD seen only in the quinapril group for the ID and II genotype (*p = 0.03).</a:t>
            </a:r>
          </a:p>
        </p:txBody>
      </p:sp>
      <p:sp>
        <p:nvSpPr>
          <p:cNvPr id="27654" name="Text Box 6"/>
          <p:cNvSpPr txBox="1">
            <a:spLocks noChangeArrowheads="1"/>
          </p:cNvSpPr>
          <p:nvPr/>
        </p:nvSpPr>
        <p:spPr bwMode="auto">
          <a:xfrm>
            <a:off x="0" y="4343400"/>
            <a:ext cx="4343400" cy="2355850"/>
          </a:xfrm>
          <a:prstGeom prst="rect">
            <a:avLst/>
          </a:prstGeom>
          <a:noFill/>
          <a:ln w="9525">
            <a:noFill/>
            <a:miter lim="800000"/>
            <a:headEnd/>
            <a:tailEnd/>
          </a:ln>
          <a:effectLst/>
        </p:spPr>
        <p:txBody>
          <a:bodyPr>
            <a:spAutoFit/>
          </a:bodyPr>
          <a:lstStyle/>
          <a:p>
            <a:pPr>
              <a:spcBef>
                <a:spcPts val="500"/>
              </a:spcBef>
              <a:spcAft>
                <a:spcPts val="500"/>
              </a:spcAft>
            </a:pPr>
            <a:r>
              <a:rPr lang="en-US" sz="1600" b="1"/>
              <a:t>A:</a:t>
            </a:r>
            <a:r>
              <a:rPr lang="en-US" sz="1600"/>
              <a:t> The absolute </a:t>
            </a:r>
            <a:r>
              <a:rPr lang="en-US" sz="1600">
                <a:solidFill>
                  <a:schemeClr val="folHlink"/>
                </a:solidFill>
              </a:rPr>
              <a:t>change in percent FMD</a:t>
            </a:r>
            <a:r>
              <a:rPr lang="en-US" sz="1600"/>
              <a:t> following therapy compares with pretreatment baseline values. Only </a:t>
            </a:r>
            <a:r>
              <a:rPr lang="en-US" sz="1600">
                <a:solidFill>
                  <a:schemeClr val="tx2"/>
                </a:solidFill>
              </a:rPr>
              <a:t>quinapril</a:t>
            </a:r>
            <a:r>
              <a:rPr lang="en-US" sz="1600"/>
              <a:t> resulted in a significant improvement in brachial flow-mediated vasodilation (*p &lt; 0.02). </a:t>
            </a:r>
            <a:r>
              <a:rPr lang="en-US" sz="1600" b="1"/>
              <a:t>B:</a:t>
            </a:r>
            <a:r>
              <a:rPr lang="en-US" sz="1600"/>
              <a:t> The absolute change in the </a:t>
            </a:r>
            <a:r>
              <a:rPr lang="en-US" sz="1600">
                <a:solidFill>
                  <a:schemeClr val="folHlink"/>
                </a:solidFill>
              </a:rPr>
              <a:t>ratio of percent FMD/nitroglycerin-induced vasodilation</a:t>
            </a:r>
            <a:r>
              <a:rPr lang="en-US" sz="1600"/>
              <a:t> following therapy compared with baseline values. Again only </a:t>
            </a:r>
            <a:r>
              <a:rPr lang="en-US" sz="1600">
                <a:solidFill>
                  <a:schemeClr val="tx2"/>
                </a:solidFill>
              </a:rPr>
              <a:t>quinapril</a:t>
            </a:r>
            <a:r>
              <a:rPr lang="en-US" sz="1600"/>
              <a:t> resulted in significant improvement (*p = 0.03).</a:t>
            </a:r>
          </a:p>
        </p:txBody>
      </p:sp>
      <p:sp>
        <p:nvSpPr>
          <p:cNvPr id="7" name="6 - Θέση αριθμού διαφάνειας"/>
          <p:cNvSpPr>
            <a:spLocks noGrp="1"/>
          </p:cNvSpPr>
          <p:nvPr>
            <p:ph type="sldNum" sz="quarter" idx="12"/>
          </p:nvPr>
        </p:nvSpPr>
        <p:spPr/>
        <p:txBody>
          <a:bodyPr/>
          <a:lstStyle/>
          <a:p>
            <a:fld id="{C1E2E147-FC61-4625-BEC7-4350FA13A67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1524000"/>
          </a:xfrm>
        </p:spPr>
        <p:txBody>
          <a:bodyPr/>
          <a:lstStyle/>
          <a:p>
            <a:r>
              <a:rPr lang="en-US" sz="3200" dirty="0"/>
              <a:t>Paradoxical </a:t>
            </a:r>
            <a:r>
              <a:rPr lang="en-US" sz="3200" dirty="0" smtClean="0"/>
              <a:t>vasoconstriction </a:t>
            </a:r>
            <a:r>
              <a:rPr lang="en-US" sz="3200" dirty="0"/>
              <a:t>induced by </a:t>
            </a:r>
            <a:r>
              <a:rPr lang="en-US" sz="3200" dirty="0" smtClean="0"/>
              <a:t>acetylcholine in </a:t>
            </a:r>
            <a:r>
              <a:rPr lang="en-US" sz="3200" dirty="0"/>
              <a:t>atherosclerotic coronary arteries</a:t>
            </a:r>
            <a:endParaRPr lang="en-US" dirty="0"/>
          </a:p>
        </p:txBody>
      </p:sp>
      <p:sp>
        <p:nvSpPr>
          <p:cNvPr id="8195" name="Text Box 3"/>
          <p:cNvSpPr txBox="1">
            <a:spLocks noChangeArrowheads="1"/>
          </p:cNvSpPr>
          <p:nvPr/>
        </p:nvSpPr>
        <p:spPr bwMode="auto">
          <a:xfrm>
            <a:off x="457200" y="6248400"/>
            <a:ext cx="7467600" cy="457200"/>
          </a:xfrm>
          <a:prstGeom prst="rect">
            <a:avLst/>
          </a:prstGeom>
          <a:noFill/>
          <a:ln w="9525">
            <a:noFill/>
            <a:miter lim="800000"/>
            <a:headEnd/>
            <a:tailEnd/>
          </a:ln>
          <a:effectLst/>
        </p:spPr>
        <p:txBody>
          <a:bodyPr>
            <a:spAutoFit/>
          </a:bodyPr>
          <a:lstStyle/>
          <a:p>
            <a:pPr>
              <a:spcBef>
                <a:spcPct val="50000"/>
              </a:spcBef>
            </a:pPr>
            <a:r>
              <a:rPr lang="en-US" b="1"/>
              <a:t>Ludmer et al. N Engl J Med 1986;315:1046-51</a:t>
            </a:r>
          </a:p>
        </p:txBody>
      </p:sp>
      <p:pic>
        <p:nvPicPr>
          <p:cNvPr id="8196" name="Picture 4"/>
          <p:cNvPicPr>
            <a:picLocks noChangeAspect="1" noChangeArrowheads="1"/>
          </p:cNvPicPr>
          <p:nvPr/>
        </p:nvPicPr>
        <p:blipFill>
          <a:blip r:embed="rId2" cstate="print"/>
          <a:srcRect/>
          <a:stretch>
            <a:fillRect/>
          </a:stretch>
        </p:blipFill>
        <p:spPr bwMode="auto">
          <a:xfrm>
            <a:off x="609600" y="1752600"/>
            <a:ext cx="7620000" cy="4267200"/>
          </a:xfrm>
          <a:prstGeom prst="rect">
            <a:avLst/>
          </a:prstGeom>
          <a:noFill/>
          <a:ln w="9525">
            <a:noFill/>
            <a:miter lim="800000"/>
            <a:headEnd/>
            <a:tailEnd/>
          </a:ln>
          <a:effectLst/>
        </p:spPr>
      </p:pic>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95400" y="228600"/>
            <a:ext cx="6691313" cy="4805363"/>
          </a:xfrm>
          <a:prstGeom prst="rect">
            <a:avLst/>
          </a:prstGeom>
          <a:noFill/>
          <a:ln w="9525">
            <a:noFill/>
            <a:miter lim="800000"/>
            <a:headEnd/>
            <a:tailEnd/>
          </a:ln>
          <a:effectLst/>
        </p:spPr>
      </p:pic>
      <p:sp>
        <p:nvSpPr>
          <p:cNvPr id="2051" name="Text Box 3"/>
          <p:cNvSpPr txBox="1">
            <a:spLocks noChangeArrowheads="1"/>
          </p:cNvSpPr>
          <p:nvPr/>
        </p:nvSpPr>
        <p:spPr bwMode="auto">
          <a:xfrm>
            <a:off x="381000" y="5181600"/>
            <a:ext cx="8763000" cy="1569660"/>
          </a:xfrm>
          <a:prstGeom prst="rect">
            <a:avLst/>
          </a:prstGeom>
          <a:noFill/>
          <a:ln w="9525">
            <a:noFill/>
            <a:miter lim="800000"/>
            <a:headEnd/>
            <a:tailEnd/>
          </a:ln>
          <a:effectLst/>
        </p:spPr>
        <p:txBody>
          <a:bodyPr>
            <a:spAutoFit/>
          </a:bodyPr>
          <a:lstStyle/>
          <a:p>
            <a:pPr>
              <a:spcBef>
                <a:spcPct val="50000"/>
              </a:spcBef>
            </a:pPr>
            <a:r>
              <a:rPr lang="en-US" dirty="0"/>
              <a:t>Figure 1. Endothelium-dependent blood flow responses before and after treatment with </a:t>
            </a:r>
            <a:r>
              <a:rPr lang="en-US" dirty="0" err="1">
                <a:solidFill>
                  <a:schemeClr val="accent1"/>
                </a:solidFill>
              </a:rPr>
              <a:t>metformin</a:t>
            </a:r>
            <a:r>
              <a:rPr lang="en-US" dirty="0"/>
              <a:t>. Doses are 3, 10 and 30 </a:t>
            </a:r>
            <a:r>
              <a:rPr lang="en-US" dirty="0" smtClean="0"/>
              <a:t>g/min</a:t>
            </a:r>
            <a:r>
              <a:rPr lang="en-US" dirty="0"/>
              <a:t>. </a:t>
            </a:r>
            <a:r>
              <a:rPr lang="en-US" dirty="0" smtClean="0"/>
              <a:t>p </a:t>
            </a:r>
            <a:r>
              <a:rPr lang="en-US" dirty="0"/>
              <a:t>= 0.0027 by two-way analysis of variance, comparing treatment effects in the two groups. </a:t>
            </a:r>
            <a:r>
              <a:rPr lang="en-US" dirty="0" err="1"/>
              <a:t>ACh</a:t>
            </a:r>
            <a:r>
              <a:rPr lang="en-US" dirty="0"/>
              <a:t> = acetylcholine; FBF = forearm blood flow.</a:t>
            </a:r>
          </a:p>
        </p:txBody>
      </p:sp>
      <p:sp>
        <p:nvSpPr>
          <p:cNvPr id="4" name="3 - Θέση αριθμού διαφάνειας"/>
          <p:cNvSpPr>
            <a:spLocks noGrp="1"/>
          </p:cNvSpPr>
          <p:nvPr>
            <p:ph type="sldNum" sz="quarter" idx="12"/>
          </p:nvPr>
        </p:nvSpPr>
        <p:spPr/>
        <p:txBody>
          <a:bodyPr/>
          <a:lstStyle/>
          <a:p>
            <a:fld id="{2C84FF50-91BF-46D7-9204-E78B4552AEA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295400" y="228600"/>
            <a:ext cx="6691313" cy="4826000"/>
          </a:xfrm>
          <a:prstGeom prst="rect">
            <a:avLst/>
          </a:prstGeom>
          <a:noFill/>
          <a:ln w="9525">
            <a:noFill/>
            <a:miter lim="800000"/>
            <a:headEnd/>
            <a:tailEnd/>
          </a:ln>
          <a:effectLst/>
        </p:spPr>
      </p:pic>
      <p:sp>
        <p:nvSpPr>
          <p:cNvPr id="5123" name="Text Box 3"/>
          <p:cNvSpPr txBox="1">
            <a:spLocks noChangeArrowheads="1"/>
          </p:cNvSpPr>
          <p:nvPr/>
        </p:nvSpPr>
        <p:spPr bwMode="auto">
          <a:xfrm>
            <a:off x="0" y="5257800"/>
            <a:ext cx="9144000" cy="1569660"/>
          </a:xfrm>
          <a:prstGeom prst="rect">
            <a:avLst/>
          </a:prstGeom>
          <a:noFill/>
          <a:ln w="9525">
            <a:noFill/>
            <a:miter lim="800000"/>
            <a:headEnd/>
            <a:tailEnd/>
          </a:ln>
          <a:effectLst/>
        </p:spPr>
        <p:txBody>
          <a:bodyPr>
            <a:spAutoFit/>
          </a:bodyPr>
          <a:lstStyle/>
          <a:p>
            <a:pPr>
              <a:spcBef>
                <a:spcPct val="50000"/>
              </a:spcBef>
            </a:pPr>
            <a:r>
              <a:rPr lang="en-US" dirty="0"/>
              <a:t>Figure 2. Endothelium-independent blood flow responses before and after treatment with </a:t>
            </a:r>
            <a:r>
              <a:rPr lang="en-US" dirty="0" err="1">
                <a:solidFill>
                  <a:schemeClr val="accent1"/>
                </a:solidFill>
              </a:rPr>
              <a:t>metformin</a:t>
            </a:r>
            <a:r>
              <a:rPr lang="en-US" dirty="0"/>
              <a:t>. Doses are 1, 3 and 10 </a:t>
            </a:r>
            <a:r>
              <a:rPr lang="en-US" dirty="0" smtClean="0"/>
              <a:t>g/min</a:t>
            </a:r>
            <a:r>
              <a:rPr lang="en-US" dirty="0"/>
              <a:t>. P = 0.27 by two-way analysis of variance, comparing treatment effects in the two groups. SNP = sodium </a:t>
            </a:r>
            <a:r>
              <a:rPr lang="en-US" dirty="0" err="1"/>
              <a:t>nitroprusside</a:t>
            </a:r>
            <a:r>
              <a:rPr lang="en-US" dirty="0"/>
              <a:t>; FBF = forearm blood flow.</a:t>
            </a:r>
          </a:p>
        </p:txBody>
      </p:sp>
      <p:sp>
        <p:nvSpPr>
          <p:cNvPr id="4" name="3 - Θέση αριθμού διαφάνειας"/>
          <p:cNvSpPr>
            <a:spLocks noGrp="1"/>
          </p:cNvSpPr>
          <p:nvPr>
            <p:ph type="sldNum" sz="quarter" idx="12"/>
          </p:nvPr>
        </p:nvSpPr>
        <p:spPr/>
        <p:txBody>
          <a:bodyPr/>
          <a:lstStyle/>
          <a:p>
            <a:fld id="{2C84FF50-91BF-46D7-9204-E78B4552AEA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1447800" y="228600"/>
            <a:ext cx="6710363" cy="4824413"/>
          </a:xfrm>
          <a:prstGeom prst="rect">
            <a:avLst/>
          </a:prstGeom>
          <a:noFill/>
          <a:ln w="9525">
            <a:noFill/>
            <a:miter lim="800000"/>
            <a:headEnd/>
            <a:tailEnd/>
          </a:ln>
          <a:effectLst/>
        </p:spPr>
      </p:pic>
      <p:sp>
        <p:nvSpPr>
          <p:cNvPr id="6149" name="Text Box 5"/>
          <p:cNvSpPr txBox="1">
            <a:spLocks noChangeArrowheads="1"/>
          </p:cNvSpPr>
          <p:nvPr/>
        </p:nvSpPr>
        <p:spPr bwMode="auto">
          <a:xfrm>
            <a:off x="0" y="5105400"/>
            <a:ext cx="9144000" cy="1569660"/>
          </a:xfrm>
          <a:prstGeom prst="rect">
            <a:avLst/>
          </a:prstGeom>
          <a:noFill/>
          <a:ln w="9525">
            <a:noFill/>
            <a:miter lim="800000"/>
            <a:headEnd/>
            <a:tailEnd/>
          </a:ln>
          <a:effectLst/>
        </p:spPr>
        <p:txBody>
          <a:bodyPr>
            <a:spAutoFit/>
          </a:bodyPr>
          <a:lstStyle/>
          <a:p>
            <a:pPr>
              <a:spcBef>
                <a:spcPct val="50000"/>
              </a:spcBef>
            </a:pPr>
            <a:r>
              <a:rPr lang="en-US" dirty="0"/>
              <a:t>Figure 3. Nitrate-independent blood flow responses before and after treatment with </a:t>
            </a:r>
            <a:r>
              <a:rPr lang="en-US" dirty="0" err="1">
                <a:solidFill>
                  <a:schemeClr val="accent1"/>
                </a:solidFill>
              </a:rPr>
              <a:t>metformin</a:t>
            </a:r>
            <a:r>
              <a:rPr lang="en-US" dirty="0"/>
              <a:t>. Doses are 1, 10 and 100 </a:t>
            </a:r>
            <a:r>
              <a:rPr lang="en-US" dirty="0" smtClean="0"/>
              <a:t>g/min</a:t>
            </a:r>
            <a:r>
              <a:rPr lang="en-US" dirty="0"/>
              <a:t>. P = 0.40 by two-way analysis of variance, comparing treatment effects in the two groups. VER = </a:t>
            </a:r>
            <a:r>
              <a:rPr lang="en-US" dirty="0" err="1"/>
              <a:t>verapamil</a:t>
            </a:r>
            <a:r>
              <a:rPr lang="en-US" dirty="0"/>
              <a:t>; FBF = forearm blood flow.</a:t>
            </a:r>
          </a:p>
        </p:txBody>
      </p:sp>
      <p:sp>
        <p:nvSpPr>
          <p:cNvPr id="4" name="3 - Θέση αριθμού διαφάνειας"/>
          <p:cNvSpPr>
            <a:spLocks noGrp="1"/>
          </p:cNvSpPr>
          <p:nvPr>
            <p:ph type="sldNum" sz="quarter" idx="12"/>
          </p:nvPr>
        </p:nvSpPr>
        <p:spPr/>
        <p:txBody>
          <a:bodyPr/>
          <a:lstStyle/>
          <a:p>
            <a:fld id="{2C84FF50-91BF-46D7-9204-E78B4552AEA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57166"/>
            <a:ext cx="7772400" cy="1214446"/>
          </a:xfrm>
        </p:spPr>
        <p:txBody>
          <a:bodyPr/>
          <a:lstStyle/>
          <a:p>
            <a:r>
              <a:rPr lang="en-US" dirty="0" err="1"/>
              <a:t>Pathophysiology</a:t>
            </a:r>
            <a:r>
              <a:rPr lang="en-US" dirty="0"/>
              <a:t> of </a:t>
            </a:r>
            <a:br>
              <a:rPr lang="en-US" dirty="0"/>
            </a:br>
            <a:r>
              <a:rPr lang="en-US" dirty="0"/>
              <a:t>Acute Coronary Syndrome</a:t>
            </a:r>
          </a:p>
        </p:txBody>
      </p:sp>
      <p:pic>
        <p:nvPicPr>
          <p:cNvPr id="83971" name="Picture 3" descr="C:\WINDOWS\DESKTOP\Medical graphs &amp; pictures\Non- Q wave MI\Plaque rupture.gif"/>
          <p:cNvPicPr>
            <a:picLocks noChangeAspect="1" noChangeArrowheads="1"/>
          </p:cNvPicPr>
          <p:nvPr/>
        </p:nvPicPr>
        <p:blipFill>
          <a:blip r:embed="rId3" cstate="print"/>
          <a:srcRect/>
          <a:stretch>
            <a:fillRect/>
          </a:stretch>
        </p:blipFill>
        <p:spPr bwMode="auto">
          <a:xfrm>
            <a:off x="762000" y="1981200"/>
            <a:ext cx="7623175" cy="4670425"/>
          </a:xfrm>
          <a:prstGeom prst="rect">
            <a:avLst/>
          </a:prstGeom>
          <a:noFill/>
        </p:spPr>
      </p:pic>
      <p:sp>
        <p:nvSpPr>
          <p:cNvPr id="4" name="3 - TextBox"/>
          <p:cNvSpPr txBox="1"/>
          <p:nvPr/>
        </p:nvSpPr>
        <p:spPr>
          <a:xfrm>
            <a:off x="714348" y="2000240"/>
            <a:ext cx="7786742" cy="307777"/>
          </a:xfrm>
          <a:prstGeom prst="rect">
            <a:avLst/>
          </a:prstGeom>
          <a:noFill/>
        </p:spPr>
        <p:txBody>
          <a:bodyPr wrap="square" rtlCol="0">
            <a:spAutoFit/>
          </a:bodyPr>
          <a:lstStyle/>
          <a:p>
            <a:r>
              <a:rPr lang="en-US" sz="1400" b="1" dirty="0" smtClean="0">
                <a:solidFill>
                  <a:srgbClr val="FF0000"/>
                </a:solidFill>
              </a:rPr>
              <a:t>Risk Factors-Endothelial dysfunction-</a:t>
            </a:r>
            <a:r>
              <a:rPr lang="en-US" sz="1400" b="1" dirty="0" err="1" smtClean="0">
                <a:solidFill>
                  <a:srgbClr val="FF0000"/>
                </a:solidFill>
              </a:rPr>
              <a:t>Intima</a:t>
            </a:r>
            <a:r>
              <a:rPr lang="en-US" sz="1400" b="1" dirty="0" smtClean="0">
                <a:solidFill>
                  <a:srgbClr val="FF0000"/>
                </a:solidFill>
              </a:rPr>
              <a:t>/Media Thickness-Calcification-Atherosclerotic Plaque</a:t>
            </a:r>
            <a:endParaRPr lang="el-GR" sz="1400" b="1" dirty="0">
              <a:solidFill>
                <a:srgbClr val="FF0000"/>
              </a:solidFill>
            </a:endParaRPr>
          </a:p>
        </p:txBody>
      </p:sp>
      <p:sp>
        <p:nvSpPr>
          <p:cNvPr id="6" name="5 - Στρογγυλεμένο ορθογώνιο"/>
          <p:cNvSpPr/>
          <p:nvPr/>
        </p:nvSpPr>
        <p:spPr bwMode="auto">
          <a:xfrm>
            <a:off x="785786" y="1785926"/>
            <a:ext cx="7643866" cy="71438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Times New Roman" pitchFamily="18" charset="0"/>
            </a:endParaRPr>
          </a:p>
        </p:txBody>
      </p:sp>
      <p:sp>
        <p:nvSpPr>
          <p:cNvPr id="7" name="6 - Θέση αριθμού διαφάνειας"/>
          <p:cNvSpPr>
            <a:spLocks noGrp="1"/>
          </p:cNvSpPr>
          <p:nvPr>
            <p:ph type="sldNum" sz="quarter" idx="12"/>
          </p:nvPr>
        </p:nvSpPr>
        <p:spPr/>
        <p:txBody>
          <a:bodyPr/>
          <a:lstStyle/>
          <a:p>
            <a:fld id="{C1E2E147-FC61-4625-BEC7-4350FA13A67B}"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9144000" cy="1295400"/>
          </a:xfrm>
        </p:spPr>
        <p:txBody>
          <a:bodyPr/>
          <a:lstStyle/>
          <a:p>
            <a:r>
              <a:rPr lang="en-US" sz="4000" b="1">
                <a:latin typeface="Verdana" pitchFamily="34" charset="0"/>
              </a:rPr>
              <a:t>BRAZIL 1982 - The team of Dreams</a:t>
            </a:r>
            <a:endParaRPr lang="en-US"/>
          </a:p>
        </p:txBody>
      </p:sp>
      <p:sp>
        <p:nvSpPr>
          <p:cNvPr id="70659" name="Rectangle 3"/>
          <p:cNvSpPr>
            <a:spLocks noChangeArrowheads="1"/>
          </p:cNvSpPr>
          <p:nvPr/>
        </p:nvSpPr>
        <p:spPr bwMode="auto">
          <a:xfrm>
            <a:off x="0" y="1333500"/>
            <a:ext cx="9144000" cy="0"/>
          </a:xfrm>
          <a:prstGeom prst="rect">
            <a:avLst/>
          </a:prstGeom>
          <a:noFill/>
          <a:ln w="9525">
            <a:noFill/>
            <a:miter lim="800000"/>
            <a:headEnd/>
            <a:tailEnd/>
          </a:ln>
          <a:effectLst/>
        </p:spPr>
        <p:txBody>
          <a:bodyPr>
            <a:spAutoFit/>
          </a:bodyPr>
          <a:lstStyle/>
          <a:p>
            <a:endParaRPr lang="el-GR"/>
          </a:p>
        </p:txBody>
      </p:sp>
      <p:pic>
        <p:nvPicPr>
          <p:cNvPr id="70660" name="Picture 4" descr="http://www.worldcuparchive.com/SPECIALS/socrates.jpg"/>
          <p:cNvPicPr>
            <a:picLocks noChangeAspect="1" noChangeArrowheads="1"/>
          </p:cNvPicPr>
          <p:nvPr/>
        </p:nvPicPr>
        <p:blipFill>
          <a:blip r:embed="rId2"/>
          <a:srcRect/>
          <a:stretch>
            <a:fillRect/>
          </a:stretch>
        </p:blipFill>
        <p:spPr bwMode="auto">
          <a:xfrm>
            <a:off x="3886200" y="1676400"/>
            <a:ext cx="2163763" cy="3886200"/>
          </a:xfrm>
          <a:prstGeom prst="rect">
            <a:avLst/>
          </a:prstGeom>
          <a:noFill/>
        </p:spPr>
      </p:pic>
      <p:sp>
        <p:nvSpPr>
          <p:cNvPr id="70661" name="Rectangle 5"/>
          <p:cNvSpPr>
            <a:spLocks noChangeArrowheads="1"/>
          </p:cNvSpPr>
          <p:nvPr/>
        </p:nvSpPr>
        <p:spPr bwMode="auto">
          <a:xfrm>
            <a:off x="0" y="1684338"/>
            <a:ext cx="9144000" cy="0"/>
          </a:xfrm>
          <a:prstGeom prst="rect">
            <a:avLst/>
          </a:prstGeom>
          <a:noFill/>
          <a:ln w="9525">
            <a:noFill/>
            <a:miter lim="800000"/>
            <a:headEnd/>
            <a:tailEnd/>
          </a:ln>
          <a:effectLst/>
        </p:spPr>
        <p:txBody>
          <a:bodyPr>
            <a:spAutoFit/>
          </a:bodyPr>
          <a:lstStyle/>
          <a:p>
            <a:endParaRPr lang="el-GR"/>
          </a:p>
        </p:txBody>
      </p:sp>
      <p:pic>
        <p:nvPicPr>
          <p:cNvPr id="70662" name="Picture 6" descr="http://www.worldcuparchive.com/SPECIALS/zico.jpg"/>
          <p:cNvPicPr>
            <a:picLocks noChangeAspect="1" noChangeArrowheads="1"/>
          </p:cNvPicPr>
          <p:nvPr/>
        </p:nvPicPr>
        <p:blipFill>
          <a:blip r:embed="rId3"/>
          <a:srcRect/>
          <a:stretch>
            <a:fillRect/>
          </a:stretch>
        </p:blipFill>
        <p:spPr bwMode="auto">
          <a:xfrm>
            <a:off x="6272213" y="1676400"/>
            <a:ext cx="2667000" cy="3886200"/>
          </a:xfrm>
          <a:prstGeom prst="rect">
            <a:avLst/>
          </a:prstGeom>
          <a:noFill/>
        </p:spPr>
      </p:pic>
      <p:sp>
        <p:nvSpPr>
          <p:cNvPr id="70663" name="Rectangle 7"/>
          <p:cNvSpPr>
            <a:spLocks noChangeArrowheads="1"/>
          </p:cNvSpPr>
          <p:nvPr/>
        </p:nvSpPr>
        <p:spPr bwMode="auto">
          <a:xfrm>
            <a:off x="0" y="2011363"/>
            <a:ext cx="9144000" cy="0"/>
          </a:xfrm>
          <a:prstGeom prst="rect">
            <a:avLst/>
          </a:prstGeom>
          <a:noFill/>
          <a:ln w="9525">
            <a:noFill/>
            <a:miter lim="800000"/>
            <a:headEnd/>
            <a:tailEnd/>
          </a:ln>
          <a:effectLst/>
        </p:spPr>
        <p:txBody>
          <a:bodyPr>
            <a:spAutoFit/>
          </a:bodyPr>
          <a:lstStyle/>
          <a:p>
            <a:endParaRPr lang="el-GR"/>
          </a:p>
        </p:txBody>
      </p:sp>
      <p:pic>
        <p:nvPicPr>
          <p:cNvPr id="70664" name="Picture 8" descr="http://www.worldcuparchive.com/SPECIALS/falcao.jpg"/>
          <p:cNvPicPr>
            <a:picLocks noChangeAspect="1" noChangeArrowheads="1"/>
          </p:cNvPicPr>
          <p:nvPr/>
        </p:nvPicPr>
        <p:blipFill>
          <a:blip r:embed="rId4"/>
          <a:srcRect/>
          <a:stretch>
            <a:fillRect/>
          </a:stretch>
        </p:blipFill>
        <p:spPr bwMode="auto">
          <a:xfrm>
            <a:off x="228600" y="1676400"/>
            <a:ext cx="3403600" cy="3886200"/>
          </a:xfrm>
          <a:prstGeom prst="rect">
            <a:avLst/>
          </a:prstGeom>
          <a:noFill/>
        </p:spPr>
      </p:pic>
      <p:sp>
        <p:nvSpPr>
          <p:cNvPr id="70665" name="Text Box 9"/>
          <p:cNvSpPr txBox="1">
            <a:spLocks noChangeArrowheads="1"/>
          </p:cNvSpPr>
          <p:nvPr/>
        </p:nvSpPr>
        <p:spPr bwMode="auto">
          <a:xfrm>
            <a:off x="304800" y="5791200"/>
            <a:ext cx="3124200" cy="457200"/>
          </a:xfrm>
          <a:prstGeom prst="rect">
            <a:avLst/>
          </a:prstGeom>
          <a:noFill/>
          <a:ln w="9525">
            <a:noFill/>
            <a:miter lim="800000"/>
            <a:headEnd/>
            <a:tailEnd/>
          </a:ln>
          <a:effectLst/>
        </p:spPr>
        <p:txBody>
          <a:bodyPr>
            <a:spAutoFit/>
          </a:bodyPr>
          <a:lstStyle/>
          <a:p>
            <a:pPr>
              <a:spcBef>
                <a:spcPct val="50000"/>
              </a:spcBef>
            </a:pPr>
            <a:r>
              <a:rPr lang="en-US" b="1"/>
              <a:t>Paolo Roberto Falcao</a:t>
            </a:r>
          </a:p>
        </p:txBody>
      </p:sp>
      <p:sp>
        <p:nvSpPr>
          <p:cNvPr id="70666" name="Text Box 10"/>
          <p:cNvSpPr txBox="1">
            <a:spLocks noChangeArrowheads="1"/>
          </p:cNvSpPr>
          <p:nvPr/>
        </p:nvSpPr>
        <p:spPr bwMode="auto">
          <a:xfrm>
            <a:off x="4191000" y="5791200"/>
            <a:ext cx="1752600" cy="457200"/>
          </a:xfrm>
          <a:prstGeom prst="rect">
            <a:avLst/>
          </a:prstGeom>
          <a:noFill/>
          <a:ln w="9525">
            <a:noFill/>
            <a:miter lim="800000"/>
            <a:headEnd/>
            <a:tailEnd/>
          </a:ln>
          <a:effectLst/>
        </p:spPr>
        <p:txBody>
          <a:bodyPr>
            <a:spAutoFit/>
          </a:bodyPr>
          <a:lstStyle/>
          <a:p>
            <a:pPr>
              <a:spcBef>
                <a:spcPct val="50000"/>
              </a:spcBef>
            </a:pPr>
            <a:r>
              <a:rPr lang="en-US" b="1"/>
              <a:t>Socrates</a:t>
            </a:r>
          </a:p>
        </p:txBody>
      </p:sp>
      <p:sp>
        <p:nvSpPr>
          <p:cNvPr id="70667" name="Text Box 11"/>
          <p:cNvSpPr txBox="1">
            <a:spLocks noChangeArrowheads="1"/>
          </p:cNvSpPr>
          <p:nvPr/>
        </p:nvSpPr>
        <p:spPr bwMode="auto">
          <a:xfrm>
            <a:off x="6019800" y="5791200"/>
            <a:ext cx="3429000" cy="457200"/>
          </a:xfrm>
          <a:prstGeom prst="rect">
            <a:avLst/>
          </a:prstGeom>
          <a:noFill/>
          <a:ln w="9525">
            <a:noFill/>
            <a:miter lim="800000"/>
            <a:headEnd/>
            <a:tailEnd/>
          </a:ln>
          <a:effectLst/>
        </p:spPr>
        <p:txBody>
          <a:bodyPr>
            <a:spAutoFit/>
          </a:bodyPr>
          <a:lstStyle/>
          <a:p>
            <a:pPr>
              <a:spcBef>
                <a:spcPct val="50000"/>
              </a:spcBef>
            </a:pPr>
            <a:r>
              <a:rPr lang="en-US" b="1"/>
              <a:t>Artunes Coimbra Zico</a:t>
            </a:r>
          </a:p>
        </p:txBody>
      </p:sp>
      <p:sp>
        <p:nvSpPr>
          <p:cNvPr id="12" name="11 - Θέση αριθμού διαφάνειας"/>
          <p:cNvSpPr>
            <a:spLocks noGrp="1"/>
          </p:cNvSpPr>
          <p:nvPr>
            <p:ph type="sldNum" sz="quarter" idx="12"/>
          </p:nvPr>
        </p:nvSpPr>
        <p:spPr/>
        <p:txBody>
          <a:bodyPr/>
          <a:lstStyle/>
          <a:p>
            <a:fld id="{C1E2E147-FC61-4625-BEC7-4350FA13A67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r>
              <a:rPr lang="en-US"/>
              <a:t>Assessment of Vascular Health (Endothelial Function)</a:t>
            </a:r>
          </a:p>
        </p:txBody>
      </p:sp>
      <p:sp>
        <p:nvSpPr>
          <p:cNvPr id="9219" name="Rectangle 3"/>
          <p:cNvSpPr>
            <a:spLocks noGrp="1" noChangeArrowheads="1"/>
          </p:cNvSpPr>
          <p:nvPr>
            <p:ph type="body" idx="1"/>
          </p:nvPr>
        </p:nvSpPr>
        <p:spPr>
          <a:xfrm>
            <a:off x="685800" y="1676400"/>
            <a:ext cx="7772400" cy="4419600"/>
          </a:xfrm>
        </p:spPr>
        <p:txBody>
          <a:bodyPr/>
          <a:lstStyle/>
          <a:p>
            <a:r>
              <a:rPr lang="en-US">
                <a:solidFill>
                  <a:srgbClr val="FFFFFF"/>
                </a:solidFill>
              </a:rPr>
              <a:t>Brachial artery studies (NO-mediated vasodilatation)</a:t>
            </a:r>
          </a:p>
          <a:p>
            <a:r>
              <a:rPr lang="en-US">
                <a:solidFill>
                  <a:srgbClr val="FFFFFF"/>
                </a:solidFill>
              </a:rPr>
              <a:t>Coronary flow reserve measurements</a:t>
            </a:r>
          </a:p>
          <a:p>
            <a:r>
              <a:rPr lang="en-US">
                <a:solidFill>
                  <a:srgbClr val="FFFFFF"/>
                </a:solidFill>
              </a:rPr>
              <a:t>Inflammatory marker measurements (acute phase reactants)</a:t>
            </a:r>
          </a:p>
          <a:p>
            <a:pPr lvl="1"/>
            <a:r>
              <a:rPr lang="en-US">
                <a:solidFill>
                  <a:srgbClr val="FFFFFF"/>
                </a:solidFill>
              </a:rPr>
              <a:t>C-reactive protein</a:t>
            </a:r>
          </a:p>
          <a:p>
            <a:pPr lvl="1"/>
            <a:r>
              <a:rPr lang="en-US">
                <a:solidFill>
                  <a:srgbClr val="FFFFFF"/>
                </a:solidFill>
              </a:rPr>
              <a:t>ESR</a:t>
            </a:r>
          </a:p>
          <a:p>
            <a:pPr lvl="1"/>
            <a:r>
              <a:rPr lang="en-US">
                <a:solidFill>
                  <a:srgbClr val="FFFFFF"/>
                </a:solidFill>
              </a:rPr>
              <a:t>Fibrinogen</a:t>
            </a:r>
          </a:p>
          <a:p>
            <a:pPr lvl="1"/>
            <a:r>
              <a:rPr lang="en-US">
                <a:solidFill>
                  <a:srgbClr val="FFFFFF"/>
                </a:solidFill>
              </a:rPr>
              <a:t>WBC #</a:t>
            </a:r>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429684" cy="928694"/>
          </a:xfrm>
        </p:spPr>
        <p:txBody>
          <a:bodyPr/>
          <a:lstStyle/>
          <a:p>
            <a:r>
              <a:rPr lang="en-US" dirty="0" smtClean="0"/>
              <a:t>Brachial Artery Reactivity Testing</a:t>
            </a:r>
            <a:endParaRPr lang="el-GR" dirty="0"/>
          </a:p>
        </p:txBody>
      </p:sp>
      <p:pic>
        <p:nvPicPr>
          <p:cNvPr id="3" name="2 - Εικόνα" descr="FMD1.gif"/>
          <p:cNvPicPr>
            <a:picLocks noChangeAspect="1"/>
          </p:cNvPicPr>
          <p:nvPr/>
        </p:nvPicPr>
        <p:blipFill>
          <a:blip r:embed="rId2"/>
          <a:stretch>
            <a:fillRect/>
          </a:stretch>
        </p:blipFill>
        <p:spPr>
          <a:xfrm>
            <a:off x="2285984" y="1400870"/>
            <a:ext cx="3971934" cy="4760687"/>
          </a:xfrm>
          <a:prstGeom prst="rect">
            <a:avLst/>
          </a:prstGeom>
        </p:spPr>
      </p:pic>
      <p:sp>
        <p:nvSpPr>
          <p:cNvPr id="4" name="3 - Θέση αριθμού διαφάνειας"/>
          <p:cNvSpPr>
            <a:spLocks noGrp="1"/>
          </p:cNvSpPr>
          <p:nvPr>
            <p:ph type="sldNum" sz="quarter" idx="12"/>
          </p:nvPr>
        </p:nvSpPr>
        <p:spPr/>
        <p:txBody>
          <a:bodyPr/>
          <a:lstStyle/>
          <a:p>
            <a:fld id="{C1E2E147-FC61-4625-BEC7-4350FA13A67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04800"/>
            <a:ext cx="8915400" cy="1371600"/>
          </a:xfrm>
        </p:spPr>
        <p:txBody>
          <a:bodyPr/>
          <a:lstStyle/>
          <a:p>
            <a:r>
              <a:rPr lang="en-US" sz="4000"/>
              <a:t>Why should we study the coronary microcirculation? (I)</a:t>
            </a:r>
          </a:p>
        </p:txBody>
      </p:sp>
      <p:sp>
        <p:nvSpPr>
          <p:cNvPr id="20483" name="Rectangle 3"/>
          <p:cNvSpPr>
            <a:spLocks noGrp="1" noChangeArrowheads="1"/>
          </p:cNvSpPr>
          <p:nvPr>
            <p:ph type="body" idx="1"/>
          </p:nvPr>
        </p:nvSpPr>
        <p:spPr>
          <a:xfrm>
            <a:off x="228600" y="1752600"/>
            <a:ext cx="8763000" cy="4343400"/>
          </a:xfrm>
        </p:spPr>
        <p:txBody>
          <a:bodyPr/>
          <a:lstStyle/>
          <a:p>
            <a:pPr>
              <a:buClr>
                <a:schemeClr val="tx2"/>
              </a:buClr>
              <a:buFont typeface="Wingdings" pitchFamily="2" charset="2"/>
              <a:buChar char="w"/>
            </a:pPr>
            <a:r>
              <a:rPr lang="en-US" sz="2800"/>
              <a:t>Even the most seminal reactions, autoregulation and metabolic dilatation, are incompletely understood</a:t>
            </a:r>
          </a:p>
          <a:p>
            <a:pPr>
              <a:buClr>
                <a:schemeClr val="tx2"/>
              </a:buClr>
              <a:buFont typeface="Wingdings" pitchFamily="2" charset="2"/>
              <a:buChar char="w"/>
            </a:pPr>
            <a:r>
              <a:rPr lang="en-US" sz="2800"/>
              <a:t>CAD is not only an epicardial vessel disease</a:t>
            </a:r>
          </a:p>
          <a:p>
            <a:pPr>
              <a:buClr>
                <a:schemeClr val="tx2"/>
              </a:buClr>
              <a:buFont typeface="Wingdings" pitchFamily="2" charset="2"/>
              <a:buChar char="w"/>
            </a:pPr>
            <a:r>
              <a:rPr lang="en-US" sz="2800"/>
              <a:t>There is great difficulty in the clinical evaluation of coronary microcirculation. Remember Syndrome X?</a:t>
            </a:r>
          </a:p>
          <a:p>
            <a:pPr>
              <a:buClr>
                <a:schemeClr val="tx2"/>
              </a:buClr>
              <a:buFont typeface="Wingdings" pitchFamily="2" charset="2"/>
              <a:buChar char="w"/>
            </a:pPr>
            <a:r>
              <a:rPr lang="en-US" sz="2800"/>
              <a:t>Animal and human data suggest that dysfunction of coronary microcirculation can produce cardiac abnormalities. (e.g data with coronary infusion of ET1, data with measurement of CFR following PTCA)</a:t>
            </a:r>
          </a:p>
        </p:txBody>
      </p:sp>
      <p:sp>
        <p:nvSpPr>
          <p:cNvPr id="20484" name="Text Box 4"/>
          <p:cNvSpPr txBox="1">
            <a:spLocks noChangeArrowheads="1"/>
          </p:cNvSpPr>
          <p:nvPr/>
        </p:nvSpPr>
        <p:spPr bwMode="auto">
          <a:xfrm>
            <a:off x="381000" y="6172200"/>
            <a:ext cx="7391400" cy="396875"/>
          </a:xfrm>
          <a:prstGeom prst="rect">
            <a:avLst/>
          </a:prstGeom>
          <a:noFill/>
          <a:ln w="9525">
            <a:noFill/>
            <a:miter lim="800000"/>
            <a:headEnd/>
            <a:tailEnd/>
          </a:ln>
          <a:effectLst/>
        </p:spPr>
        <p:txBody>
          <a:bodyPr>
            <a:spAutoFit/>
          </a:bodyPr>
          <a:lstStyle/>
          <a:p>
            <a:pPr>
              <a:spcBef>
                <a:spcPct val="50000"/>
              </a:spcBef>
            </a:pPr>
            <a:r>
              <a:rPr lang="en-US" sz="2000" b="1"/>
              <a:t>Am J Physiol Heart Circ Physiol 2000;279:H2581-84.</a:t>
            </a:r>
          </a:p>
        </p:txBody>
      </p:sp>
      <p:sp>
        <p:nvSpPr>
          <p:cNvPr id="5" name="4 - Θέση αριθμού διαφάνειας"/>
          <p:cNvSpPr>
            <a:spLocks noGrp="1"/>
          </p:cNvSpPr>
          <p:nvPr>
            <p:ph type="sldNum" sz="quarter" idx="12"/>
          </p:nvPr>
        </p:nvSpPr>
        <p:spPr/>
        <p:txBody>
          <a:bodyPr/>
          <a:lstStyle/>
          <a:p>
            <a:fld id="{D975AAC7-C2B9-4E5B-9D5C-111EFB8BAF88}"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4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 calcmode="lin" valueType="num">
                                      <p:cBhvr>
                                        <p:cTn id="15" dur="1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04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 calcmode="lin" valueType="num">
                                      <p:cBhvr>
                                        <p:cTn id="23" dur="10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04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anim calcmode="lin" valueType="num">
                                      <p:cBhvr>
                                        <p:cTn id="31" dur="10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048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04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228600"/>
            <a:ext cx="8915400" cy="1371600"/>
          </a:xfrm>
        </p:spPr>
        <p:txBody>
          <a:bodyPr/>
          <a:lstStyle/>
          <a:p>
            <a:r>
              <a:rPr lang="en-US" sz="4000"/>
              <a:t>Why should we study the coronary microcirculation? (II)</a:t>
            </a:r>
          </a:p>
        </p:txBody>
      </p:sp>
      <p:sp>
        <p:nvSpPr>
          <p:cNvPr id="21507" name="Rectangle 3"/>
          <p:cNvSpPr>
            <a:spLocks noGrp="1" noChangeArrowheads="1"/>
          </p:cNvSpPr>
          <p:nvPr>
            <p:ph type="body" idx="1"/>
          </p:nvPr>
        </p:nvSpPr>
        <p:spPr>
          <a:xfrm>
            <a:off x="228600" y="1981200"/>
            <a:ext cx="8686800" cy="4114800"/>
          </a:xfrm>
        </p:spPr>
        <p:txBody>
          <a:bodyPr/>
          <a:lstStyle/>
          <a:p>
            <a:pPr>
              <a:buClr>
                <a:schemeClr val="tx2"/>
              </a:buClr>
              <a:buFont typeface="Wingdings" pitchFamily="2" charset="2"/>
              <a:buChar char="w"/>
            </a:pPr>
            <a:r>
              <a:rPr lang="en-US" sz="2800"/>
              <a:t>Identification of patients with paradoxical vasoconstriction during increases in O</a:t>
            </a:r>
            <a:r>
              <a:rPr lang="en-US" sz="2800" baseline="-25000"/>
              <a:t>2</a:t>
            </a:r>
            <a:r>
              <a:rPr lang="en-US" sz="2800"/>
              <a:t> consumption</a:t>
            </a:r>
          </a:p>
          <a:p>
            <a:pPr>
              <a:buClr>
                <a:schemeClr val="tx2"/>
              </a:buClr>
              <a:buFont typeface="Wingdings" pitchFamily="2" charset="2"/>
              <a:buChar char="w"/>
            </a:pPr>
            <a:r>
              <a:rPr lang="en-US" sz="2800"/>
              <a:t>Assess efficacy of various pharmacologic interventions who aim to produce dilation of coronary microcirculation</a:t>
            </a:r>
          </a:p>
          <a:p>
            <a:pPr>
              <a:buClr>
                <a:schemeClr val="tx2"/>
              </a:buClr>
              <a:buFont typeface="Wingdings" pitchFamily="2" charset="2"/>
              <a:buChar char="w"/>
            </a:pPr>
            <a:r>
              <a:rPr lang="en-US" sz="2800"/>
              <a:t>Administration of drugs that “target” the coronary circulation can improve outcomes of interventional techniques (PTCA, Stenting)</a:t>
            </a:r>
          </a:p>
        </p:txBody>
      </p:sp>
      <p:sp>
        <p:nvSpPr>
          <p:cNvPr id="21508" name="Text Box 4"/>
          <p:cNvSpPr txBox="1">
            <a:spLocks noChangeArrowheads="1"/>
          </p:cNvSpPr>
          <p:nvPr/>
        </p:nvSpPr>
        <p:spPr bwMode="auto">
          <a:xfrm>
            <a:off x="152400" y="6324600"/>
            <a:ext cx="6934200" cy="396875"/>
          </a:xfrm>
          <a:prstGeom prst="rect">
            <a:avLst/>
          </a:prstGeom>
          <a:noFill/>
          <a:ln w="9525">
            <a:noFill/>
            <a:miter lim="800000"/>
            <a:headEnd/>
            <a:tailEnd/>
          </a:ln>
          <a:effectLst/>
        </p:spPr>
        <p:txBody>
          <a:bodyPr>
            <a:spAutoFit/>
          </a:bodyPr>
          <a:lstStyle/>
          <a:p>
            <a:pPr>
              <a:spcBef>
                <a:spcPct val="50000"/>
              </a:spcBef>
            </a:pPr>
            <a:r>
              <a:rPr lang="en-US" sz="2000" b="1"/>
              <a:t>Am J Physiol Heart Circ Physiol 2000;279:H2581-84.</a:t>
            </a:r>
          </a:p>
        </p:txBody>
      </p:sp>
      <p:sp>
        <p:nvSpPr>
          <p:cNvPr id="5" name="4 - Θέση αριθμού διαφάνειας"/>
          <p:cNvSpPr>
            <a:spLocks noGrp="1"/>
          </p:cNvSpPr>
          <p:nvPr>
            <p:ph type="sldNum" sz="quarter" idx="12"/>
          </p:nvPr>
        </p:nvSpPr>
        <p:spPr/>
        <p:txBody>
          <a:bodyPr/>
          <a:lstStyle/>
          <a:p>
            <a:fld id="{D975AAC7-C2B9-4E5B-9D5C-111EFB8BAF88}"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228600"/>
            <a:ext cx="8915400" cy="990600"/>
          </a:xfrm>
        </p:spPr>
        <p:txBody>
          <a:bodyPr/>
          <a:lstStyle/>
          <a:p>
            <a:r>
              <a:rPr lang="en-US"/>
              <a:t>Mechanisms of Coronary Physiology</a:t>
            </a:r>
          </a:p>
        </p:txBody>
      </p:sp>
      <p:sp>
        <p:nvSpPr>
          <p:cNvPr id="7171" name="Text Box 3"/>
          <p:cNvSpPr txBox="1">
            <a:spLocks noChangeArrowheads="1"/>
          </p:cNvSpPr>
          <p:nvPr/>
        </p:nvSpPr>
        <p:spPr bwMode="auto">
          <a:xfrm>
            <a:off x="1828800" y="1371600"/>
            <a:ext cx="5638800" cy="457200"/>
          </a:xfrm>
          <a:prstGeom prst="rect">
            <a:avLst/>
          </a:prstGeom>
          <a:noFill/>
          <a:ln w="9525">
            <a:noFill/>
            <a:miter lim="800000"/>
            <a:headEnd/>
            <a:tailEnd/>
          </a:ln>
          <a:effectLst/>
        </p:spPr>
        <p:txBody>
          <a:bodyPr>
            <a:spAutoFit/>
          </a:bodyPr>
          <a:lstStyle/>
          <a:p>
            <a:pPr algn="ctr">
              <a:spcBef>
                <a:spcPct val="50000"/>
              </a:spcBef>
            </a:pPr>
            <a:r>
              <a:rPr lang="en-US" b="1"/>
              <a:t>Angiographic Epicardial Stenosis</a:t>
            </a:r>
            <a:endParaRPr lang="en-US"/>
          </a:p>
        </p:txBody>
      </p:sp>
      <p:sp>
        <p:nvSpPr>
          <p:cNvPr id="7178" name="Text Box 10"/>
          <p:cNvSpPr txBox="1">
            <a:spLocks noChangeArrowheads="1"/>
          </p:cNvSpPr>
          <p:nvPr/>
        </p:nvSpPr>
        <p:spPr bwMode="auto">
          <a:xfrm>
            <a:off x="457200" y="2362200"/>
            <a:ext cx="3124200" cy="457200"/>
          </a:xfrm>
          <a:prstGeom prst="rect">
            <a:avLst/>
          </a:prstGeom>
          <a:noFill/>
          <a:ln w="9525">
            <a:noFill/>
            <a:miter lim="800000"/>
            <a:headEnd/>
            <a:tailEnd/>
          </a:ln>
          <a:effectLst/>
        </p:spPr>
        <p:txBody>
          <a:bodyPr>
            <a:spAutoFit/>
          </a:bodyPr>
          <a:lstStyle/>
          <a:p>
            <a:pPr>
              <a:spcBef>
                <a:spcPct val="50000"/>
              </a:spcBef>
            </a:pPr>
            <a:r>
              <a:rPr lang="en-US">
                <a:sym typeface="Symbol" pitchFamily="18" charset="2"/>
              </a:rPr>
              <a:t> </a:t>
            </a:r>
            <a:r>
              <a:rPr lang="en-US"/>
              <a:t>Resistance to Flow</a:t>
            </a:r>
          </a:p>
        </p:txBody>
      </p:sp>
      <p:sp>
        <p:nvSpPr>
          <p:cNvPr id="7179" name="Text Box 11"/>
          <p:cNvSpPr txBox="1">
            <a:spLocks noChangeArrowheads="1"/>
          </p:cNvSpPr>
          <p:nvPr/>
        </p:nvSpPr>
        <p:spPr bwMode="auto">
          <a:xfrm>
            <a:off x="4876800" y="2209800"/>
            <a:ext cx="3962400" cy="822325"/>
          </a:xfrm>
          <a:prstGeom prst="rect">
            <a:avLst/>
          </a:prstGeom>
          <a:noFill/>
          <a:ln w="9525">
            <a:noFill/>
            <a:miter lim="800000"/>
            <a:headEnd/>
            <a:tailEnd/>
          </a:ln>
          <a:effectLst/>
        </p:spPr>
        <p:txBody>
          <a:bodyPr>
            <a:spAutoFit/>
          </a:bodyPr>
          <a:lstStyle/>
          <a:p>
            <a:pPr>
              <a:spcBef>
                <a:spcPct val="50000"/>
              </a:spcBef>
            </a:pPr>
            <a:r>
              <a:rPr lang="en-US">
                <a:sym typeface="Symbol" pitchFamily="18" charset="2"/>
              </a:rPr>
              <a:t> </a:t>
            </a:r>
            <a:r>
              <a:rPr lang="en-US"/>
              <a:t>Microvascular Resistance to maintain regional basal flow</a:t>
            </a:r>
          </a:p>
        </p:txBody>
      </p:sp>
      <p:sp>
        <p:nvSpPr>
          <p:cNvPr id="7180" name="Text Box 12"/>
          <p:cNvSpPr txBox="1">
            <a:spLocks noChangeArrowheads="1"/>
          </p:cNvSpPr>
          <p:nvPr/>
        </p:nvSpPr>
        <p:spPr bwMode="auto">
          <a:xfrm>
            <a:off x="4953000" y="3962400"/>
            <a:ext cx="4191000" cy="457200"/>
          </a:xfrm>
          <a:prstGeom prst="rect">
            <a:avLst/>
          </a:prstGeom>
          <a:noFill/>
          <a:ln w="9525">
            <a:noFill/>
            <a:miter lim="800000"/>
            <a:headEnd/>
            <a:tailEnd/>
          </a:ln>
          <a:effectLst/>
        </p:spPr>
        <p:txBody>
          <a:bodyPr>
            <a:spAutoFit/>
          </a:bodyPr>
          <a:lstStyle/>
          <a:p>
            <a:pPr>
              <a:spcBef>
                <a:spcPct val="50000"/>
              </a:spcBef>
            </a:pPr>
            <a:r>
              <a:rPr lang="en-US">
                <a:sym typeface="Symbol" pitchFamily="18" charset="2"/>
              </a:rPr>
              <a:t></a:t>
            </a:r>
            <a:r>
              <a:rPr lang="en-US"/>
              <a:t> of Potential CVR</a:t>
            </a:r>
          </a:p>
        </p:txBody>
      </p:sp>
      <p:sp>
        <p:nvSpPr>
          <p:cNvPr id="7181" name="Text Box 13"/>
          <p:cNvSpPr txBox="1">
            <a:spLocks noChangeArrowheads="1"/>
          </p:cNvSpPr>
          <p:nvPr/>
        </p:nvSpPr>
        <p:spPr bwMode="auto">
          <a:xfrm>
            <a:off x="457200" y="3733800"/>
            <a:ext cx="3657600" cy="822325"/>
          </a:xfrm>
          <a:prstGeom prst="rect">
            <a:avLst/>
          </a:prstGeom>
          <a:noFill/>
          <a:ln w="9525">
            <a:noFill/>
            <a:miter lim="800000"/>
            <a:headEnd/>
            <a:tailEnd/>
          </a:ln>
          <a:effectLst/>
        </p:spPr>
        <p:txBody>
          <a:bodyPr>
            <a:spAutoFit/>
          </a:bodyPr>
          <a:lstStyle/>
          <a:p>
            <a:pPr>
              <a:spcBef>
                <a:spcPct val="50000"/>
              </a:spcBef>
            </a:pPr>
            <a:r>
              <a:rPr lang="en-US">
                <a:solidFill>
                  <a:schemeClr val="tx2"/>
                </a:solidFill>
              </a:rPr>
              <a:t>Resting</a:t>
            </a:r>
            <a:r>
              <a:rPr lang="en-US"/>
              <a:t> Post-stenotic Flow usually satisfactory</a:t>
            </a:r>
          </a:p>
        </p:txBody>
      </p:sp>
      <p:sp>
        <p:nvSpPr>
          <p:cNvPr id="7182" name="Text Box 14"/>
          <p:cNvSpPr txBox="1">
            <a:spLocks noChangeArrowheads="1"/>
          </p:cNvSpPr>
          <p:nvPr/>
        </p:nvSpPr>
        <p:spPr bwMode="auto">
          <a:xfrm>
            <a:off x="4876800" y="5105400"/>
            <a:ext cx="4038600" cy="1187450"/>
          </a:xfrm>
          <a:prstGeom prst="rect">
            <a:avLst/>
          </a:prstGeom>
          <a:noFill/>
          <a:ln w="9525">
            <a:noFill/>
            <a:miter lim="800000"/>
            <a:headEnd/>
            <a:tailEnd/>
          </a:ln>
          <a:effectLst/>
        </p:spPr>
        <p:txBody>
          <a:bodyPr>
            <a:spAutoFit/>
          </a:bodyPr>
          <a:lstStyle/>
          <a:p>
            <a:pPr>
              <a:spcBef>
                <a:spcPct val="50000"/>
              </a:spcBef>
            </a:pPr>
            <a:r>
              <a:rPr lang="en-US"/>
              <a:t>Any increase in myocardial O2 demand results in </a:t>
            </a:r>
            <a:r>
              <a:rPr lang="en-US">
                <a:sym typeface="Symbol" pitchFamily="18" charset="2"/>
              </a:rPr>
              <a:t> CVR and  rCVR and ischemia</a:t>
            </a:r>
          </a:p>
        </p:txBody>
      </p:sp>
      <p:sp>
        <p:nvSpPr>
          <p:cNvPr id="7183" name="Line 15"/>
          <p:cNvSpPr>
            <a:spLocks noChangeShapeType="1"/>
          </p:cNvSpPr>
          <p:nvPr/>
        </p:nvSpPr>
        <p:spPr bwMode="auto">
          <a:xfrm flipH="1">
            <a:off x="2057400" y="1905000"/>
            <a:ext cx="1447800" cy="457200"/>
          </a:xfrm>
          <a:prstGeom prst="line">
            <a:avLst/>
          </a:prstGeom>
          <a:noFill/>
          <a:ln w="9525">
            <a:solidFill>
              <a:schemeClr val="accent1"/>
            </a:solidFill>
            <a:round/>
            <a:headEnd/>
            <a:tailEnd type="triangle" w="med" len="med"/>
          </a:ln>
          <a:effectLst/>
        </p:spPr>
        <p:txBody>
          <a:bodyPr wrap="none" anchor="ctr"/>
          <a:lstStyle/>
          <a:p>
            <a:endParaRPr lang="el-GR"/>
          </a:p>
        </p:txBody>
      </p:sp>
      <p:sp>
        <p:nvSpPr>
          <p:cNvPr id="7185" name="Line 17"/>
          <p:cNvSpPr>
            <a:spLocks noChangeShapeType="1"/>
          </p:cNvSpPr>
          <p:nvPr/>
        </p:nvSpPr>
        <p:spPr bwMode="auto">
          <a:xfrm>
            <a:off x="4724400" y="1828800"/>
            <a:ext cx="1524000" cy="304800"/>
          </a:xfrm>
          <a:prstGeom prst="line">
            <a:avLst/>
          </a:prstGeom>
          <a:noFill/>
          <a:ln w="9525">
            <a:solidFill>
              <a:schemeClr val="accent1"/>
            </a:solidFill>
            <a:round/>
            <a:headEnd/>
            <a:tailEnd type="triangle" w="med" len="med"/>
          </a:ln>
          <a:effectLst/>
        </p:spPr>
        <p:txBody>
          <a:bodyPr wrap="none" anchor="ctr"/>
          <a:lstStyle/>
          <a:p>
            <a:endParaRPr lang="el-GR"/>
          </a:p>
        </p:txBody>
      </p:sp>
      <p:sp>
        <p:nvSpPr>
          <p:cNvPr id="7186" name="Line 18"/>
          <p:cNvSpPr>
            <a:spLocks noChangeShapeType="1"/>
          </p:cNvSpPr>
          <p:nvPr/>
        </p:nvSpPr>
        <p:spPr bwMode="auto">
          <a:xfrm>
            <a:off x="6477000" y="3124200"/>
            <a:ext cx="0" cy="685800"/>
          </a:xfrm>
          <a:prstGeom prst="line">
            <a:avLst/>
          </a:prstGeom>
          <a:noFill/>
          <a:ln w="9525">
            <a:solidFill>
              <a:schemeClr val="accent1"/>
            </a:solidFill>
            <a:round/>
            <a:headEnd/>
            <a:tailEnd type="triangle" w="med" len="med"/>
          </a:ln>
          <a:effectLst/>
        </p:spPr>
        <p:txBody>
          <a:bodyPr wrap="none" anchor="ctr"/>
          <a:lstStyle/>
          <a:p>
            <a:endParaRPr lang="el-GR"/>
          </a:p>
        </p:txBody>
      </p:sp>
      <p:sp>
        <p:nvSpPr>
          <p:cNvPr id="7187" name="Line 19"/>
          <p:cNvSpPr>
            <a:spLocks noChangeShapeType="1"/>
          </p:cNvSpPr>
          <p:nvPr/>
        </p:nvSpPr>
        <p:spPr bwMode="auto">
          <a:xfrm>
            <a:off x="6477000" y="4495800"/>
            <a:ext cx="0" cy="609600"/>
          </a:xfrm>
          <a:prstGeom prst="line">
            <a:avLst/>
          </a:prstGeom>
          <a:noFill/>
          <a:ln w="9525">
            <a:solidFill>
              <a:schemeClr val="accent1"/>
            </a:solidFill>
            <a:round/>
            <a:headEnd/>
            <a:tailEnd type="triangle" w="med" len="med"/>
          </a:ln>
          <a:effectLst/>
        </p:spPr>
        <p:txBody>
          <a:bodyPr wrap="none" anchor="ctr"/>
          <a:lstStyle/>
          <a:p>
            <a:endParaRPr lang="el-GR"/>
          </a:p>
        </p:txBody>
      </p:sp>
      <p:sp>
        <p:nvSpPr>
          <p:cNvPr id="7188" name="Line 20"/>
          <p:cNvSpPr>
            <a:spLocks noChangeShapeType="1"/>
          </p:cNvSpPr>
          <p:nvPr/>
        </p:nvSpPr>
        <p:spPr bwMode="auto">
          <a:xfrm>
            <a:off x="2057400" y="2819400"/>
            <a:ext cx="0" cy="914400"/>
          </a:xfrm>
          <a:prstGeom prst="line">
            <a:avLst/>
          </a:prstGeom>
          <a:noFill/>
          <a:ln w="9525">
            <a:solidFill>
              <a:schemeClr val="accent1"/>
            </a:solidFill>
            <a:round/>
            <a:headEnd/>
            <a:tailEnd type="triangle" w="med" len="med"/>
          </a:ln>
          <a:effectLst/>
        </p:spPr>
        <p:txBody>
          <a:bodyPr wrap="none" anchor="ctr"/>
          <a:lstStyle/>
          <a:p>
            <a:endParaRPr lang="el-GR"/>
          </a:p>
        </p:txBody>
      </p:sp>
      <p:sp>
        <p:nvSpPr>
          <p:cNvPr id="14" name="13 - Θέση αριθμού διαφάνειας"/>
          <p:cNvSpPr>
            <a:spLocks noGrp="1"/>
          </p:cNvSpPr>
          <p:nvPr>
            <p:ph type="sldNum" sz="quarter" idx="12"/>
          </p:nvPr>
        </p:nvSpPr>
        <p:spPr/>
        <p:txBody>
          <a:bodyPr/>
          <a:lstStyle/>
          <a:p>
            <a:fld id="{C1E2E147-FC61-4625-BEC7-4350FA13A67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0-#ppt_w/2"/>
                                          </p:val>
                                        </p:tav>
                                        <p:tav tm="100000">
                                          <p:val>
                                            <p:strVal val="#ppt_x"/>
                                          </p:val>
                                        </p:tav>
                                      </p:tavLst>
                                    </p:anim>
                                    <p:anim calcmode="lin" valueType="num">
                                      <p:cBhvr additive="base">
                                        <p:cTn id="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8"/>
                                        </p:tgtEl>
                                        <p:attrNameLst>
                                          <p:attrName>style.visibility</p:attrName>
                                        </p:attrNameLst>
                                      </p:cBhvr>
                                      <p:to>
                                        <p:strVal val="visible"/>
                                      </p:to>
                                    </p:set>
                                    <p:anim calcmode="lin" valueType="num">
                                      <p:cBhvr additive="base">
                                        <p:cTn id="13" dur="500" fill="hold"/>
                                        <p:tgtEl>
                                          <p:spTgt spid="7188"/>
                                        </p:tgtEl>
                                        <p:attrNameLst>
                                          <p:attrName>ppt_x</p:attrName>
                                        </p:attrNameLst>
                                      </p:cBhvr>
                                      <p:tavLst>
                                        <p:tav tm="0">
                                          <p:val>
                                            <p:strVal val="0-#ppt_w/2"/>
                                          </p:val>
                                        </p:tav>
                                        <p:tav tm="100000">
                                          <p:val>
                                            <p:strVal val="#ppt_x"/>
                                          </p:val>
                                        </p:tav>
                                      </p:tavLst>
                                    </p:anim>
                                    <p:anim calcmode="lin" valueType="num">
                                      <p:cBhvr additive="base">
                                        <p:cTn id="14" dur="500" fill="hold"/>
                                        <p:tgtEl>
                                          <p:spTgt spid="718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500" fill="hold"/>
                                        <p:tgtEl>
                                          <p:spTgt spid="7181"/>
                                        </p:tgtEl>
                                        <p:attrNameLst>
                                          <p:attrName>ppt_x</p:attrName>
                                        </p:attrNameLst>
                                      </p:cBhvr>
                                      <p:tavLst>
                                        <p:tav tm="0">
                                          <p:val>
                                            <p:strVal val="0-#ppt_w/2"/>
                                          </p:val>
                                        </p:tav>
                                        <p:tav tm="100000">
                                          <p:val>
                                            <p:strVal val="#ppt_x"/>
                                          </p:val>
                                        </p:tav>
                                      </p:tavLst>
                                    </p:anim>
                                    <p:anim calcmode="lin" valueType="num">
                                      <p:cBhvr additive="base">
                                        <p:cTn id="20"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79"/>
                                        </p:tgtEl>
                                        <p:attrNameLst>
                                          <p:attrName>style.visibility</p:attrName>
                                        </p:attrNameLst>
                                      </p:cBhvr>
                                      <p:to>
                                        <p:strVal val="visible"/>
                                      </p:to>
                                    </p:set>
                                    <p:anim calcmode="lin" valueType="num">
                                      <p:cBhvr additive="base">
                                        <p:cTn id="25" dur="500" fill="hold"/>
                                        <p:tgtEl>
                                          <p:spTgt spid="7179"/>
                                        </p:tgtEl>
                                        <p:attrNameLst>
                                          <p:attrName>ppt_x</p:attrName>
                                        </p:attrNameLst>
                                      </p:cBhvr>
                                      <p:tavLst>
                                        <p:tav tm="0">
                                          <p:val>
                                            <p:strVal val="1+#ppt_w/2"/>
                                          </p:val>
                                        </p:tav>
                                        <p:tav tm="100000">
                                          <p:val>
                                            <p:strVal val="#ppt_x"/>
                                          </p:val>
                                        </p:tav>
                                      </p:tavLst>
                                    </p:anim>
                                    <p:anim calcmode="lin" valueType="num">
                                      <p:cBhvr additive="base">
                                        <p:cTn id="26"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86"/>
                                        </p:tgtEl>
                                        <p:attrNameLst>
                                          <p:attrName>style.visibility</p:attrName>
                                        </p:attrNameLst>
                                      </p:cBhvr>
                                      <p:to>
                                        <p:strVal val="visible"/>
                                      </p:to>
                                    </p:set>
                                    <p:anim calcmode="lin" valueType="num">
                                      <p:cBhvr additive="base">
                                        <p:cTn id="31" dur="500" fill="hold"/>
                                        <p:tgtEl>
                                          <p:spTgt spid="7186"/>
                                        </p:tgtEl>
                                        <p:attrNameLst>
                                          <p:attrName>ppt_x</p:attrName>
                                        </p:attrNameLst>
                                      </p:cBhvr>
                                      <p:tavLst>
                                        <p:tav tm="0">
                                          <p:val>
                                            <p:strVal val="0-#ppt_w/2"/>
                                          </p:val>
                                        </p:tav>
                                        <p:tav tm="100000">
                                          <p:val>
                                            <p:strVal val="#ppt_x"/>
                                          </p:val>
                                        </p:tav>
                                      </p:tavLst>
                                    </p:anim>
                                    <p:anim calcmode="lin" valueType="num">
                                      <p:cBhvr additive="base">
                                        <p:cTn id="3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180"/>
                                        </p:tgtEl>
                                        <p:attrNameLst>
                                          <p:attrName>style.visibility</p:attrName>
                                        </p:attrNameLst>
                                      </p:cBhvr>
                                      <p:to>
                                        <p:strVal val="visible"/>
                                      </p:to>
                                    </p:set>
                                    <p:anim calcmode="lin" valueType="num">
                                      <p:cBhvr additive="base">
                                        <p:cTn id="37" dur="500" fill="hold"/>
                                        <p:tgtEl>
                                          <p:spTgt spid="7180"/>
                                        </p:tgtEl>
                                        <p:attrNameLst>
                                          <p:attrName>ppt_x</p:attrName>
                                        </p:attrNameLst>
                                      </p:cBhvr>
                                      <p:tavLst>
                                        <p:tav tm="0">
                                          <p:val>
                                            <p:strVal val="1+#ppt_w/2"/>
                                          </p:val>
                                        </p:tav>
                                        <p:tav tm="100000">
                                          <p:val>
                                            <p:strVal val="#ppt_x"/>
                                          </p:val>
                                        </p:tav>
                                      </p:tavLst>
                                    </p:anim>
                                    <p:anim calcmode="lin" valueType="num">
                                      <p:cBhvr additive="base">
                                        <p:cTn id="38"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7"/>
                                        </p:tgtEl>
                                        <p:attrNameLst>
                                          <p:attrName>style.visibility</p:attrName>
                                        </p:attrNameLst>
                                      </p:cBhvr>
                                      <p:to>
                                        <p:strVal val="visible"/>
                                      </p:to>
                                    </p:set>
                                    <p:anim calcmode="lin" valueType="num">
                                      <p:cBhvr additive="base">
                                        <p:cTn id="43" dur="500" fill="hold"/>
                                        <p:tgtEl>
                                          <p:spTgt spid="7187"/>
                                        </p:tgtEl>
                                        <p:attrNameLst>
                                          <p:attrName>ppt_x</p:attrName>
                                        </p:attrNameLst>
                                      </p:cBhvr>
                                      <p:tavLst>
                                        <p:tav tm="0">
                                          <p:val>
                                            <p:strVal val="0-#ppt_w/2"/>
                                          </p:val>
                                        </p:tav>
                                        <p:tav tm="100000">
                                          <p:val>
                                            <p:strVal val="#ppt_x"/>
                                          </p:val>
                                        </p:tav>
                                      </p:tavLst>
                                    </p:anim>
                                    <p:anim calcmode="lin" valueType="num">
                                      <p:cBhvr additive="base">
                                        <p:cTn id="44"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182"/>
                                        </p:tgtEl>
                                        <p:attrNameLst>
                                          <p:attrName>style.visibility</p:attrName>
                                        </p:attrNameLst>
                                      </p:cBhvr>
                                      <p:to>
                                        <p:strVal val="visible"/>
                                      </p:to>
                                    </p:set>
                                    <p:anim calcmode="lin" valueType="num">
                                      <p:cBhvr additive="base">
                                        <p:cTn id="49" dur="500" fill="hold"/>
                                        <p:tgtEl>
                                          <p:spTgt spid="7182"/>
                                        </p:tgtEl>
                                        <p:attrNameLst>
                                          <p:attrName>ppt_x</p:attrName>
                                        </p:attrNameLst>
                                      </p:cBhvr>
                                      <p:tavLst>
                                        <p:tav tm="0">
                                          <p:val>
                                            <p:strVal val="1+#ppt_w/2"/>
                                          </p:val>
                                        </p:tav>
                                        <p:tav tm="100000">
                                          <p:val>
                                            <p:strVal val="#ppt_x"/>
                                          </p:val>
                                        </p:tav>
                                      </p:tavLst>
                                    </p:anim>
                                    <p:anim calcmode="lin" valueType="num">
                                      <p:cBhvr additive="base">
                                        <p:cTn id="50"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utoUpdateAnimBg="0"/>
      <p:bldP spid="7179" grpId="0" autoUpdateAnimBg="0"/>
      <p:bldP spid="7180" grpId="0" autoUpdateAnimBg="0"/>
      <p:bldP spid="7181" grpId="0" autoUpdateAnimBg="0"/>
      <p:bldP spid="7182" grpId="0" autoUpdateAnimBg="0"/>
      <p:bldP spid="7186" grpId="0" animBg="1"/>
      <p:bldP spid="7187" grpId="0" animBg="1"/>
      <p:bldP spid="718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228600"/>
            <a:ext cx="7924800" cy="1371600"/>
          </a:xfrm>
        </p:spPr>
        <p:txBody>
          <a:bodyPr/>
          <a:lstStyle/>
          <a:p>
            <a:r>
              <a:rPr lang="en-US" sz="4000"/>
              <a:t>Detection of Endothelial dysfunction</a:t>
            </a:r>
            <a:endParaRPr lang="en-US"/>
          </a:p>
        </p:txBody>
      </p:sp>
      <p:sp>
        <p:nvSpPr>
          <p:cNvPr id="12291" name="Rectangle 3"/>
          <p:cNvSpPr>
            <a:spLocks noGrp="1" noChangeArrowheads="1"/>
          </p:cNvSpPr>
          <p:nvPr>
            <p:ph type="body" idx="1"/>
          </p:nvPr>
        </p:nvSpPr>
        <p:spPr>
          <a:xfrm>
            <a:off x="381000" y="1676400"/>
            <a:ext cx="8305800" cy="4572000"/>
          </a:xfrm>
        </p:spPr>
        <p:txBody>
          <a:bodyPr/>
          <a:lstStyle/>
          <a:p>
            <a:r>
              <a:rPr lang="en-US" sz="2800"/>
              <a:t>Selective endothelial dysfunction may occur in the absence of angiographic or ultrasound atherosclerosis and in patients with risk factors for coronary disease (</a:t>
            </a:r>
            <a:r>
              <a:rPr lang="en-US" sz="2800" i="1"/>
              <a:t>J Am Coll Cardiol 1994;23:833-43</a:t>
            </a:r>
            <a:r>
              <a:rPr lang="en-US" sz="2800"/>
              <a:t>)</a:t>
            </a:r>
          </a:p>
          <a:p>
            <a:r>
              <a:rPr lang="en-US" sz="2800"/>
              <a:t>Non-invasive detection of endothelial dysfunction in children and adults at risk of atherosclerosis (</a:t>
            </a:r>
            <a:r>
              <a:rPr lang="en-US" sz="2800" i="1"/>
              <a:t>Lancet 1992;340:1111-15</a:t>
            </a:r>
            <a:r>
              <a:rPr lang="en-US" sz="2800"/>
              <a:t>)</a:t>
            </a:r>
          </a:p>
          <a:p>
            <a:r>
              <a:rPr lang="en-US" sz="2800"/>
              <a:t>Close relationship of endothelial function in the human coronary and peripheral circulations (</a:t>
            </a:r>
            <a:r>
              <a:rPr lang="en-US" sz="2800" i="1"/>
              <a:t>J Am Coll Cardiol 1995;26:1235-41</a:t>
            </a:r>
            <a:r>
              <a:rPr lang="en-US" sz="2800"/>
              <a:t>)</a:t>
            </a:r>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5257800"/>
            <a:ext cx="8915400" cy="1555750"/>
          </a:xfrm>
          <a:prstGeom prst="rect">
            <a:avLst/>
          </a:prstGeom>
          <a:noFill/>
          <a:ln w="9525">
            <a:noFill/>
            <a:miter lim="800000"/>
            <a:headEnd/>
            <a:tailEnd/>
          </a:ln>
          <a:effectLst/>
        </p:spPr>
        <p:txBody>
          <a:bodyPr>
            <a:spAutoFit/>
          </a:bodyPr>
          <a:lstStyle/>
          <a:p>
            <a:pPr>
              <a:spcBef>
                <a:spcPct val="50000"/>
              </a:spcBef>
            </a:pPr>
            <a:r>
              <a:rPr lang="en-US" sz="1600"/>
              <a:t> </a:t>
            </a:r>
            <a:r>
              <a:rPr lang="en-US" sz="1800"/>
              <a:t>A theoretically normal artery is drawn behind the stenotic artery. </a:t>
            </a:r>
            <a:r>
              <a:rPr lang="en-US" sz="1800">
                <a:solidFill>
                  <a:schemeClr val="tx2"/>
                </a:solidFill>
              </a:rPr>
              <a:t>CVR</a:t>
            </a:r>
            <a:r>
              <a:rPr lang="en-US" sz="1800"/>
              <a:t> is determined by maximal stenosis flow (Q</a:t>
            </a:r>
            <a:r>
              <a:rPr lang="en-US" sz="1800" baseline="30000"/>
              <a:t>S</a:t>
            </a:r>
            <a:r>
              <a:rPr lang="en-US" sz="1800" baseline="-25000"/>
              <a:t>max</a:t>
            </a:r>
            <a:r>
              <a:rPr lang="en-US" sz="1800"/>
              <a:t>) divided by stenosis artery flow at rest (Q</a:t>
            </a:r>
            <a:r>
              <a:rPr lang="en-US" sz="1800" baseline="30000"/>
              <a:t>S</a:t>
            </a:r>
            <a:r>
              <a:rPr lang="en-US" sz="1800" baseline="-25000"/>
              <a:t>rest</a:t>
            </a:r>
            <a:r>
              <a:rPr lang="en-US" sz="1800"/>
              <a:t>). </a:t>
            </a:r>
            <a:r>
              <a:rPr lang="en-US" sz="1800">
                <a:solidFill>
                  <a:schemeClr val="tx2"/>
                </a:solidFill>
              </a:rPr>
              <a:t>FFR</a:t>
            </a:r>
            <a:r>
              <a:rPr lang="en-US" sz="1800"/>
              <a:t> is determined by maximal stenosis flow (Q</a:t>
            </a:r>
            <a:r>
              <a:rPr lang="en-US" sz="1800" baseline="30000"/>
              <a:t>S</a:t>
            </a:r>
            <a:r>
              <a:rPr lang="en-US" sz="1800" baseline="-25000"/>
              <a:t>max</a:t>
            </a:r>
            <a:r>
              <a:rPr lang="en-US" sz="1800"/>
              <a:t>) divided by maximal theoretical normal artery flow (Q</a:t>
            </a:r>
            <a:r>
              <a:rPr lang="en-US" sz="1800" baseline="30000"/>
              <a:t>N</a:t>
            </a:r>
            <a:r>
              <a:rPr lang="en-US" sz="1800" baseline="-25000"/>
              <a:t>max</a:t>
            </a:r>
            <a:r>
              <a:rPr lang="en-US" sz="1800"/>
              <a:t>). </a:t>
            </a:r>
            <a:r>
              <a:rPr lang="en-US" sz="1800">
                <a:solidFill>
                  <a:schemeClr val="tx2"/>
                </a:solidFill>
              </a:rPr>
              <a:t>rCVR</a:t>
            </a:r>
            <a:r>
              <a:rPr lang="en-US" sz="1800"/>
              <a:t> is determined by maximal stenosis flow (Q</a:t>
            </a:r>
            <a:r>
              <a:rPr lang="en-US" sz="1800" baseline="30000"/>
              <a:t>S</a:t>
            </a:r>
            <a:r>
              <a:rPr lang="en-US" sz="1800" baseline="-25000"/>
              <a:t>max</a:t>
            </a:r>
            <a:r>
              <a:rPr lang="en-US" sz="1800"/>
              <a:t>) divided by maximal normal adjacent artery flow (Q</a:t>
            </a:r>
            <a:r>
              <a:rPr lang="en-US" sz="1800" baseline="30000"/>
              <a:t>N</a:t>
            </a:r>
            <a:r>
              <a:rPr lang="en-US" sz="1800"/>
              <a:t>'</a:t>
            </a:r>
            <a:r>
              <a:rPr lang="en-US" sz="1800" baseline="-25000"/>
              <a:t>max</a:t>
            </a:r>
            <a:r>
              <a:rPr lang="en-US" sz="1800"/>
              <a:t>)</a:t>
            </a:r>
            <a:r>
              <a:rPr lang="en-US" b="1"/>
              <a:t> </a:t>
            </a:r>
            <a:r>
              <a:rPr lang="en-US" sz="2000" b="1"/>
              <a:t>Circulation 2001;103:3142-3149.</a:t>
            </a:r>
            <a:endParaRPr lang="en-US" b="1"/>
          </a:p>
        </p:txBody>
      </p:sp>
      <p:pic>
        <p:nvPicPr>
          <p:cNvPr id="6148" name="Picture 4"/>
          <p:cNvPicPr>
            <a:picLocks noChangeAspect="1" noChangeArrowheads="1"/>
          </p:cNvPicPr>
          <p:nvPr/>
        </p:nvPicPr>
        <p:blipFill>
          <a:blip r:embed="rId2"/>
          <a:srcRect/>
          <a:stretch>
            <a:fillRect/>
          </a:stretch>
        </p:blipFill>
        <p:spPr bwMode="auto">
          <a:xfrm>
            <a:off x="228600" y="685800"/>
            <a:ext cx="7961313" cy="4557713"/>
          </a:xfrm>
          <a:prstGeom prst="rect">
            <a:avLst/>
          </a:prstGeom>
          <a:noFill/>
          <a:ln w="9525">
            <a:noFill/>
            <a:miter lim="800000"/>
            <a:headEnd/>
            <a:tailEnd/>
          </a:ln>
          <a:effectLst/>
        </p:spPr>
      </p:pic>
      <p:sp>
        <p:nvSpPr>
          <p:cNvPr id="6149" name="Text Box 5"/>
          <p:cNvSpPr txBox="1">
            <a:spLocks noChangeArrowheads="1"/>
          </p:cNvSpPr>
          <p:nvPr/>
        </p:nvSpPr>
        <p:spPr bwMode="auto">
          <a:xfrm>
            <a:off x="0" y="0"/>
            <a:ext cx="9144000" cy="519113"/>
          </a:xfrm>
          <a:prstGeom prst="rect">
            <a:avLst/>
          </a:prstGeom>
          <a:noFill/>
          <a:ln w="9525">
            <a:noFill/>
            <a:miter lim="800000"/>
            <a:headEnd/>
            <a:tailEnd/>
          </a:ln>
          <a:effectLst/>
        </p:spPr>
        <p:txBody>
          <a:bodyPr>
            <a:spAutoFit/>
          </a:bodyPr>
          <a:lstStyle/>
          <a:p>
            <a:pPr algn="ctr">
              <a:spcBef>
                <a:spcPct val="50000"/>
              </a:spcBef>
            </a:pPr>
            <a:r>
              <a:rPr lang="en-US" sz="2800">
                <a:solidFill>
                  <a:schemeClr val="tx2"/>
                </a:solidFill>
              </a:rPr>
              <a:t>Diagrammatic definitions of CVR, FFR, and rCVR</a:t>
            </a:r>
            <a:endParaRPr lang="en-US" sz="1600"/>
          </a:p>
        </p:txBody>
      </p:sp>
      <p:sp>
        <p:nvSpPr>
          <p:cNvPr id="6151" name="Text Box 7"/>
          <p:cNvSpPr txBox="1">
            <a:spLocks noChangeArrowheads="1"/>
          </p:cNvSpPr>
          <p:nvPr/>
        </p:nvSpPr>
        <p:spPr bwMode="auto">
          <a:xfrm>
            <a:off x="7924800" y="2438400"/>
            <a:ext cx="1219200" cy="457200"/>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 Pd/Pa</a:t>
            </a:r>
            <a:endParaRPr lang="en-US"/>
          </a:p>
        </p:txBody>
      </p:sp>
      <p:sp>
        <p:nvSpPr>
          <p:cNvPr id="6154" name="Text Box 10"/>
          <p:cNvSpPr txBox="1">
            <a:spLocks noChangeArrowheads="1"/>
          </p:cNvSpPr>
          <p:nvPr/>
        </p:nvSpPr>
        <p:spPr bwMode="auto">
          <a:xfrm>
            <a:off x="4038600" y="2895600"/>
            <a:ext cx="762000" cy="457200"/>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Pd</a:t>
            </a:r>
            <a:endParaRPr lang="en-US"/>
          </a:p>
        </p:txBody>
      </p:sp>
      <p:sp>
        <p:nvSpPr>
          <p:cNvPr id="6155" name="Text Box 11"/>
          <p:cNvSpPr txBox="1">
            <a:spLocks noChangeArrowheads="1"/>
          </p:cNvSpPr>
          <p:nvPr/>
        </p:nvSpPr>
        <p:spPr bwMode="auto">
          <a:xfrm>
            <a:off x="381000" y="762000"/>
            <a:ext cx="838200" cy="457200"/>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Pa</a:t>
            </a:r>
            <a:endParaRPr lang="en-US"/>
          </a:p>
        </p:txBody>
      </p:sp>
      <p:sp>
        <p:nvSpPr>
          <p:cNvPr id="6156" name="Text Box 12"/>
          <p:cNvSpPr txBox="1">
            <a:spLocks noChangeArrowheads="1"/>
          </p:cNvSpPr>
          <p:nvPr/>
        </p:nvSpPr>
        <p:spPr bwMode="auto">
          <a:xfrm>
            <a:off x="2971800" y="838200"/>
            <a:ext cx="2286000" cy="457200"/>
          </a:xfrm>
          <a:prstGeom prst="rect">
            <a:avLst/>
          </a:prstGeom>
          <a:noFill/>
          <a:ln w="9525">
            <a:noFill/>
            <a:miter lim="800000"/>
            <a:headEnd/>
            <a:tailEnd/>
          </a:ln>
          <a:effectLst/>
        </p:spPr>
        <p:txBody>
          <a:bodyPr>
            <a:spAutoFit/>
          </a:bodyPr>
          <a:lstStyle/>
          <a:p>
            <a:pPr>
              <a:spcBef>
                <a:spcPct val="50000"/>
              </a:spcBef>
            </a:pPr>
            <a:r>
              <a:rPr lang="en-US">
                <a:solidFill>
                  <a:schemeClr val="bg2"/>
                </a:solidFill>
              </a:rPr>
              <a:t>Lesion</a:t>
            </a:r>
            <a:endParaRPr lang="en-US">
              <a:solidFill>
                <a:schemeClr val="accent1"/>
              </a:solidFill>
            </a:endParaRPr>
          </a:p>
        </p:txBody>
      </p:sp>
      <p:sp>
        <p:nvSpPr>
          <p:cNvPr id="6157" name="Line 13"/>
          <p:cNvSpPr>
            <a:spLocks noChangeShapeType="1"/>
          </p:cNvSpPr>
          <p:nvPr/>
        </p:nvSpPr>
        <p:spPr bwMode="auto">
          <a:xfrm flipH="1">
            <a:off x="1828800" y="1143000"/>
            <a:ext cx="1066800" cy="152400"/>
          </a:xfrm>
          <a:prstGeom prst="line">
            <a:avLst/>
          </a:prstGeom>
          <a:noFill/>
          <a:ln w="9525">
            <a:solidFill>
              <a:schemeClr val="bg2"/>
            </a:solidFill>
            <a:round/>
            <a:headEnd/>
            <a:tailEnd type="triangle" w="med" len="med"/>
          </a:ln>
          <a:effectLst/>
        </p:spPr>
        <p:txBody>
          <a:bodyPr wrap="none" anchor="ctr"/>
          <a:lstStyle/>
          <a:p>
            <a:endParaRPr lang="el-GR"/>
          </a:p>
        </p:txBody>
      </p:sp>
      <p:sp>
        <p:nvSpPr>
          <p:cNvPr id="10" name="9 - Θέση αριθμού διαφάνειας"/>
          <p:cNvSpPr>
            <a:spLocks noGrp="1"/>
          </p:cNvSpPr>
          <p:nvPr>
            <p:ph type="sldNum" sz="quarter" idx="12"/>
          </p:nvPr>
        </p:nvSpPr>
        <p:spPr/>
        <p:txBody>
          <a:bodyPr/>
          <a:lstStyle/>
          <a:p>
            <a:fld id="{2C84FF50-91BF-46D7-9204-E78B4552AEA1}"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304800"/>
            <a:ext cx="9144000" cy="946150"/>
          </a:xfrm>
          <a:prstGeom prst="rect">
            <a:avLst/>
          </a:prstGeom>
          <a:noFill/>
          <a:ln w="9525">
            <a:noFill/>
            <a:miter lim="800000"/>
            <a:headEnd/>
            <a:tailEnd/>
          </a:ln>
          <a:effectLst/>
        </p:spPr>
        <p:txBody>
          <a:bodyPr>
            <a:spAutoFit/>
          </a:bodyPr>
          <a:lstStyle/>
          <a:p>
            <a:pPr algn="ctr">
              <a:spcBef>
                <a:spcPct val="50000"/>
              </a:spcBef>
            </a:pPr>
            <a:r>
              <a:rPr lang="en-US" sz="2800" b="1">
                <a:solidFill>
                  <a:schemeClr val="tx2"/>
                </a:solidFill>
              </a:rPr>
              <a:t>Anatomic and Physiologic Criteria associated with Clinical Outcomes</a:t>
            </a:r>
            <a:endParaRPr lang="en-US"/>
          </a:p>
        </p:txBody>
      </p:sp>
      <p:graphicFrame>
        <p:nvGraphicFramePr>
          <p:cNvPr id="17411" name="Object 3"/>
          <p:cNvGraphicFramePr>
            <a:graphicFrameLocks noChangeAspect="1"/>
          </p:cNvGraphicFramePr>
          <p:nvPr/>
        </p:nvGraphicFramePr>
        <p:xfrm>
          <a:off x="704850" y="1339850"/>
          <a:ext cx="8150225" cy="5027613"/>
        </p:xfrm>
        <a:graphic>
          <a:graphicData uri="http://schemas.openxmlformats.org/presentationml/2006/ole">
            <p:oleObj spid="_x0000_s78850" name="Document" r:id="rId3" imgW="8159760" imgH="5044320" progId="Word.Document.8">
              <p:embed/>
            </p:oleObj>
          </a:graphicData>
        </a:graphic>
      </p:graphicFrame>
      <p:sp>
        <p:nvSpPr>
          <p:cNvPr id="17412" name="Text Box 4"/>
          <p:cNvSpPr txBox="1">
            <a:spLocks noChangeArrowheads="1"/>
          </p:cNvSpPr>
          <p:nvPr/>
        </p:nvSpPr>
        <p:spPr bwMode="auto">
          <a:xfrm>
            <a:off x="457200" y="6324600"/>
            <a:ext cx="4648200" cy="457200"/>
          </a:xfrm>
          <a:prstGeom prst="rect">
            <a:avLst/>
          </a:prstGeom>
          <a:noFill/>
          <a:ln w="9525">
            <a:noFill/>
            <a:miter lim="800000"/>
            <a:headEnd/>
            <a:tailEnd/>
          </a:ln>
          <a:effectLst/>
        </p:spPr>
        <p:txBody>
          <a:bodyPr>
            <a:spAutoFit/>
          </a:bodyPr>
          <a:lstStyle/>
          <a:p>
            <a:pPr>
              <a:spcBef>
                <a:spcPct val="50000"/>
              </a:spcBef>
            </a:pPr>
            <a:r>
              <a:rPr lang="en-US" b="1"/>
              <a:t>Circulation 2001;103:3147</a:t>
            </a:r>
            <a:endParaRPr lang="en-US"/>
          </a:p>
        </p:txBody>
      </p:sp>
      <p:sp>
        <p:nvSpPr>
          <p:cNvPr id="5" name="4 - Θέση αριθμού διαφάνειας"/>
          <p:cNvSpPr>
            <a:spLocks noGrp="1"/>
          </p:cNvSpPr>
          <p:nvPr>
            <p:ph type="sldNum" sz="quarter" idx="12"/>
          </p:nvPr>
        </p:nvSpPr>
        <p:spPr/>
        <p:txBody>
          <a:bodyPr/>
          <a:lstStyle/>
          <a:p>
            <a:fld id="{2C84FF50-91BF-46D7-9204-E78B4552AEA1}"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295400" y="1752600"/>
            <a:ext cx="6032500" cy="4624388"/>
          </a:xfrm>
          <a:prstGeom prst="rect">
            <a:avLst/>
          </a:prstGeom>
          <a:noFill/>
          <a:ln w="9525">
            <a:noFill/>
            <a:miter lim="800000"/>
            <a:headEnd/>
            <a:tailEnd/>
          </a:ln>
          <a:effectLst/>
        </p:spPr>
      </p:pic>
      <p:sp>
        <p:nvSpPr>
          <p:cNvPr id="37891" name="Text Box 3"/>
          <p:cNvSpPr txBox="1">
            <a:spLocks noChangeArrowheads="1"/>
          </p:cNvSpPr>
          <p:nvPr/>
        </p:nvSpPr>
        <p:spPr bwMode="auto">
          <a:xfrm>
            <a:off x="0" y="304800"/>
            <a:ext cx="9144000" cy="1160463"/>
          </a:xfrm>
          <a:prstGeom prst="rect">
            <a:avLst/>
          </a:prstGeom>
          <a:noFill/>
          <a:ln w="9525">
            <a:noFill/>
            <a:miter lim="800000"/>
            <a:headEnd/>
            <a:tailEnd/>
          </a:ln>
          <a:effectLst/>
        </p:spPr>
        <p:txBody>
          <a:bodyPr>
            <a:spAutoFit/>
          </a:bodyPr>
          <a:lstStyle/>
          <a:p>
            <a:pPr>
              <a:spcBef>
                <a:spcPct val="50000"/>
              </a:spcBef>
            </a:pPr>
            <a:r>
              <a:rPr lang="en-US" sz="2800">
                <a:solidFill>
                  <a:schemeClr val="tx2"/>
                </a:solidFill>
              </a:rPr>
              <a:t>Arthur C. Guyton, MD: A Legacy of Achievement</a:t>
            </a:r>
            <a:endParaRPr lang="en-US" sz="2800"/>
          </a:p>
          <a:p>
            <a:pPr>
              <a:spcBef>
                <a:spcPct val="50000"/>
              </a:spcBef>
            </a:pPr>
            <a:r>
              <a:rPr lang="en-US" sz="2800"/>
              <a:t>AHA 2001 Eugene Braunwald Academic Mentorship Award</a:t>
            </a:r>
          </a:p>
        </p:txBody>
      </p:sp>
      <p:sp>
        <p:nvSpPr>
          <p:cNvPr id="4" name="3 - Θέση αριθμού διαφάνειας"/>
          <p:cNvSpPr>
            <a:spLocks noGrp="1"/>
          </p:cNvSpPr>
          <p:nvPr>
            <p:ph type="sldNum" sz="quarter" idx="12"/>
          </p:nvPr>
        </p:nvSpPr>
        <p:spPr/>
        <p:txBody>
          <a:bodyPr/>
          <a:lstStyle/>
          <a:p>
            <a:fld id="{2C84FF50-91BF-46D7-9204-E78B4552AEA1}"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Diabetes and CVD</a:t>
            </a:r>
          </a:p>
        </p:txBody>
      </p:sp>
      <p:sp>
        <p:nvSpPr>
          <p:cNvPr id="14339" name="Rectangle 3"/>
          <p:cNvSpPr>
            <a:spLocks noGrp="1" noChangeArrowheads="1"/>
          </p:cNvSpPr>
          <p:nvPr>
            <p:ph type="body" idx="1"/>
          </p:nvPr>
        </p:nvSpPr>
        <p:spPr>
          <a:xfrm>
            <a:off x="838200" y="1676400"/>
            <a:ext cx="8077200" cy="4114800"/>
          </a:xfrm>
          <a:ln/>
        </p:spPr>
        <p:txBody>
          <a:bodyPr/>
          <a:lstStyle/>
          <a:p>
            <a:pPr marL="285750" indent="-285750">
              <a:lnSpc>
                <a:spcPct val="90000"/>
              </a:lnSpc>
              <a:buFontTx/>
              <a:buNone/>
            </a:pPr>
            <a:r>
              <a:rPr lang="en-US" altLang="en-US" sz="2400"/>
              <a:t>In patients with diabetes, CVD is:</a:t>
            </a:r>
          </a:p>
          <a:p>
            <a:pPr marL="285750" indent="-285750">
              <a:lnSpc>
                <a:spcPct val="90000"/>
              </a:lnSpc>
            </a:pPr>
            <a:r>
              <a:rPr lang="en-US" altLang="en-US" sz="2400"/>
              <a:t>A leading cause of morbidity and mortality</a:t>
            </a:r>
            <a:r>
              <a:rPr lang="en-US" altLang="en-US" sz="2400" baseline="30000"/>
              <a:t>1</a:t>
            </a:r>
            <a:endParaRPr lang="en-US" altLang="en-US" sz="2400"/>
          </a:p>
          <a:p>
            <a:pPr marL="285750" indent="-285750">
              <a:lnSpc>
                <a:spcPct val="90000"/>
              </a:lnSpc>
            </a:pPr>
            <a:r>
              <a:rPr lang="en-US" altLang="en-US" sz="2400"/>
              <a:t>Often more advanced at diagnosis</a:t>
            </a:r>
            <a:r>
              <a:rPr lang="en-US" altLang="en-US" sz="2400" baseline="30000"/>
              <a:t>1</a:t>
            </a:r>
            <a:endParaRPr lang="en-US" altLang="en-US" sz="2400"/>
          </a:p>
          <a:p>
            <a:pPr marL="285750" indent="-285750">
              <a:lnSpc>
                <a:spcPct val="90000"/>
              </a:lnSpc>
            </a:pPr>
            <a:r>
              <a:rPr lang="en-US" altLang="en-US" sz="2400"/>
              <a:t>Commonly silent with little or no pain response </a:t>
            </a:r>
            <a:br>
              <a:rPr lang="en-US" altLang="en-US" sz="2400"/>
            </a:br>
            <a:r>
              <a:rPr lang="en-US" altLang="en-US" sz="2400"/>
              <a:t>to ischemia</a:t>
            </a:r>
            <a:r>
              <a:rPr lang="en-US" altLang="en-US" sz="2400" baseline="30000"/>
              <a:t>2</a:t>
            </a:r>
            <a:endParaRPr lang="en-US" altLang="en-US" sz="2400"/>
          </a:p>
          <a:p>
            <a:pPr marL="285750" indent="-285750">
              <a:lnSpc>
                <a:spcPct val="90000"/>
              </a:lnSpc>
            </a:pPr>
            <a:r>
              <a:rPr lang="en-US" altLang="en-US" sz="2400"/>
              <a:t>Often manifested as acute MI or cardiac death</a:t>
            </a:r>
            <a:r>
              <a:rPr lang="en-US" altLang="en-US" sz="2400" baseline="30000"/>
              <a:t>3</a:t>
            </a:r>
            <a:endParaRPr lang="en-US" altLang="en-US" sz="2400"/>
          </a:p>
          <a:p>
            <a:pPr marL="285750" indent="-285750">
              <a:lnSpc>
                <a:spcPct val="90000"/>
              </a:lnSpc>
            </a:pPr>
            <a:r>
              <a:rPr lang="en-US" altLang="en-US" sz="2400"/>
              <a:t>More likely to show multivessel disease </a:t>
            </a:r>
            <a:br>
              <a:rPr lang="en-US" altLang="en-US" sz="2400"/>
            </a:br>
            <a:r>
              <a:rPr lang="en-US" altLang="en-US" sz="2400"/>
              <a:t>at diagnosis or first MI</a:t>
            </a:r>
            <a:r>
              <a:rPr lang="en-US" altLang="en-US" sz="2400" baseline="30000"/>
              <a:t>1</a:t>
            </a:r>
          </a:p>
          <a:p>
            <a:pPr marL="285750" indent="-285750">
              <a:lnSpc>
                <a:spcPct val="90000"/>
              </a:lnSpc>
            </a:pPr>
            <a:r>
              <a:rPr lang="en-US" altLang="en-US" sz="2400"/>
              <a:t>Associated with an unfavorable prognosis, particularly in women</a:t>
            </a:r>
            <a:r>
              <a:rPr lang="en-US" altLang="en-US" sz="2400" baseline="30000"/>
              <a:t>3</a:t>
            </a:r>
            <a:endParaRPr lang="en-US" altLang="en-US" sz="2400"/>
          </a:p>
        </p:txBody>
      </p:sp>
      <p:sp>
        <p:nvSpPr>
          <p:cNvPr id="14340" name="Text Box 4"/>
          <p:cNvSpPr txBox="1">
            <a:spLocks noChangeArrowheads="1"/>
          </p:cNvSpPr>
          <p:nvPr/>
        </p:nvSpPr>
        <p:spPr bwMode="auto">
          <a:xfrm>
            <a:off x="914400" y="5854700"/>
            <a:ext cx="7559675" cy="1155700"/>
          </a:xfrm>
          <a:prstGeom prst="rect">
            <a:avLst/>
          </a:prstGeom>
          <a:noFill/>
          <a:ln w="9525">
            <a:noFill/>
            <a:miter lim="800000"/>
            <a:headEnd/>
            <a:tailEnd/>
          </a:ln>
          <a:effectLst/>
        </p:spPr>
        <p:txBody>
          <a:bodyPr>
            <a:spAutoFit/>
          </a:bodyPr>
          <a:lstStyle/>
          <a:p>
            <a:pPr marL="457200" indent="-457200" algn="l">
              <a:lnSpc>
                <a:spcPct val="90000"/>
              </a:lnSpc>
              <a:spcBef>
                <a:spcPct val="20000"/>
              </a:spcBef>
            </a:pPr>
            <a:r>
              <a:rPr lang="en-US" altLang="en-US" sz="1400"/>
              <a:t>1. American Diabetes Association. </a:t>
            </a:r>
            <a:r>
              <a:rPr lang="en-US" altLang="en-US" sz="1400" i="1"/>
              <a:t>Diabetes Care</a:t>
            </a:r>
            <a:r>
              <a:rPr lang="en-US" altLang="en-US" sz="1400"/>
              <a:t>. 1998;21:1551-1559.</a:t>
            </a:r>
          </a:p>
          <a:p>
            <a:pPr marL="457200" indent="-457200" algn="l">
              <a:lnSpc>
                <a:spcPct val="90000"/>
              </a:lnSpc>
              <a:spcBef>
                <a:spcPct val="20000"/>
              </a:spcBef>
            </a:pPr>
            <a:r>
              <a:rPr lang="en-US" altLang="en-US" sz="1400"/>
              <a:t>2. Jacoby RM, Nesto RW. </a:t>
            </a:r>
            <a:r>
              <a:rPr lang="en-US" altLang="en-US" sz="1400" i="1"/>
              <a:t>J Am Coll Cardiol.</a:t>
            </a:r>
            <a:r>
              <a:rPr lang="en-US" altLang="en-US" sz="1400"/>
              <a:t> 1992;20:736-744. </a:t>
            </a:r>
          </a:p>
          <a:p>
            <a:pPr marL="457200" indent="-457200" algn="l">
              <a:lnSpc>
                <a:spcPct val="90000"/>
              </a:lnSpc>
              <a:spcBef>
                <a:spcPct val="20000"/>
              </a:spcBef>
            </a:pPr>
            <a:r>
              <a:rPr lang="en-US" altLang="en-US" sz="1400"/>
              <a:t>3. Miettinen H, et al. </a:t>
            </a:r>
            <a:r>
              <a:rPr lang="en-US" altLang="en-US" sz="1400" i="1"/>
              <a:t>Diabetes Care.</a:t>
            </a:r>
            <a:r>
              <a:rPr lang="en-US" altLang="en-US" sz="1400"/>
              <a:t> 1998;21:69-75.</a:t>
            </a:r>
          </a:p>
          <a:p>
            <a:pPr marL="457200" indent="-457200" algn="l">
              <a:lnSpc>
                <a:spcPct val="90000"/>
              </a:lnSpc>
              <a:spcBef>
                <a:spcPct val="20000"/>
              </a:spcBef>
            </a:pPr>
            <a:endParaRPr lang="en-US" altLang="en-US" sz="2400" i="1">
              <a:latin typeface="Times New Roman" pitchFamily="18" charset="0"/>
            </a:endParaRPr>
          </a:p>
        </p:txBody>
      </p:sp>
      <p:sp>
        <p:nvSpPr>
          <p:cNvPr id="5" name="4 - Θέση αριθμού διαφάνειας"/>
          <p:cNvSpPr>
            <a:spLocks noGrp="1"/>
          </p:cNvSpPr>
          <p:nvPr>
            <p:ph type="sldNum" sz="quarter" idx="12"/>
          </p:nvPr>
        </p:nvSpPr>
        <p:spPr/>
        <p:txBody>
          <a:bodyPr/>
          <a:lstStyle/>
          <a:p>
            <a:fld id="{D975AAC7-C2B9-4E5B-9D5C-111EFB8BAF8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Diabetes: Increased CAD Risk</a:t>
            </a:r>
            <a:r>
              <a:rPr lang="en-US" altLang="en-US" b="0"/>
              <a:t> </a:t>
            </a:r>
            <a:endParaRPr lang="en-US" altLang="en-US"/>
          </a:p>
        </p:txBody>
      </p:sp>
      <p:sp>
        <p:nvSpPr>
          <p:cNvPr id="15363" name="Rectangle 3"/>
          <p:cNvSpPr>
            <a:spLocks noGrp="1" noChangeArrowheads="1"/>
          </p:cNvSpPr>
          <p:nvPr>
            <p:ph type="body" idx="1"/>
          </p:nvPr>
        </p:nvSpPr>
        <p:spPr>
          <a:xfrm>
            <a:off x="719138" y="1752600"/>
            <a:ext cx="8153400" cy="4114800"/>
          </a:xfrm>
        </p:spPr>
        <p:txBody>
          <a:bodyPr/>
          <a:lstStyle/>
          <a:p>
            <a:pPr marL="285750" indent="-285750">
              <a:lnSpc>
                <a:spcPct val="90000"/>
              </a:lnSpc>
            </a:pPr>
            <a:r>
              <a:rPr lang="en-US" altLang="en-US" sz="2400"/>
              <a:t>2-4</a:t>
            </a:r>
            <a:r>
              <a:rPr lang="en-US" altLang="en-US" sz="2400">
                <a:cs typeface="Arial" charset="0"/>
              </a:rPr>
              <a:t>–</a:t>
            </a:r>
            <a:r>
              <a:rPr lang="en-US" altLang="en-US" sz="2400"/>
              <a:t>fold increased risk of cardiovascular events with diabetes</a:t>
            </a:r>
            <a:r>
              <a:rPr lang="en-US" altLang="en-US" sz="2400" baseline="30000"/>
              <a:t>1</a:t>
            </a:r>
            <a:endParaRPr lang="en-US" altLang="en-US" sz="2400"/>
          </a:p>
          <a:p>
            <a:pPr marL="685800" lvl="1">
              <a:lnSpc>
                <a:spcPct val="90000"/>
              </a:lnSpc>
            </a:pPr>
            <a:r>
              <a:rPr lang="en-US" altLang="en-US"/>
              <a:t>Type 1 and type 2 diabetes are independent risk factors for CAD</a:t>
            </a:r>
            <a:r>
              <a:rPr lang="en-US" altLang="en-US" baseline="30000"/>
              <a:t>2</a:t>
            </a:r>
            <a:r>
              <a:rPr lang="en-US" altLang="en-US"/>
              <a:t> </a:t>
            </a:r>
          </a:p>
          <a:p>
            <a:pPr marL="685800" lvl="1">
              <a:lnSpc>
                <a:spcPct val="90000"/>
              </a:lnSpc>
            </a:pPr>
            <a:r>
              <a:rPr lang="en-US" altLang="en-US"/>
              <a:t>After MI, diabetic patients have a 2-3</a:t>
            </a:r>
            <a:r>
              <a:rPr lang="en-US" altLang="en-US">
                <a:cs typeface="Arial" charset="0"/>
              </a:rPr>
              <a:t>–</a:t>
            </a:r>
            <a:r>
              <a:rPr lang="en-US" altLang="en-US"/>
              <a:t>fold greater morbidity and mortality than nondiabetic patients</a:t>
            </a:r>
            <a:r>
              <a:rPr lang="en-US" altLang="en-US" baseline="30000"/>
              <a:t>1</a:t>
            </a:r>
            <a:endParaRPr lang="en-US" altLang="en-US"/>
          </a:p>
          <a:p>
            <a:pPr marL="285750" indent="-285750">
              <a:lnSpc>
                <a:spcPct val="90000"/>
              </a:lnSpc>
            </a:pPr>
            <a:r>
              <a:rPr lang="en-US" altLang="en-US" sz="2400"/>
              <a:t>Diabetes itself confers a risk equivalent to the presence of established CAD</a:t>
            </a:r>
            <a:r>
              <a:rPr lang="en-US" altLang="en-US" sz="2400" baseline="30000"/>
              <a:t>3</a:t>
            </a:r>
            <a:endParaRPr lang="en-US" altLang="en-US" sz="2400"/>
          </a:p>
          <a:p>
            <a:pPr marL="285750" indent="-285750">
              <a:lnSpc>
                <a:spcPct val="90000"/>
              </a:lnSpc>
              <a:buFontTx/>
              <a:buNone/>
            </a:pPr>
            <a:endParaRPr lang="en-US" altLang="en-US" sz="1200"/>
          </a:p>
          <a:p>
            <a:pPr marL="285750" indent="-285750">
              <a:lnSpc>
                <a:spcPct val="90000"/>
              </a:lnSpc>
              <a:buFontTx/>
              <a:buNone/>
            </a:pPr>
            <a:endParaRPr lang="en-US" altLang="en-US" sz="1200"/>
          </a:p>
          <a:p>
            <a:pPr marL="285750" indent="-285750">
              <a:lnSpc>
                <a:spcPct val="90000"/>
              </a:lnSpc>
              <a:buFontTx/>
              <a:buNone/>
            </a:pPr>
            <a:endParaRPr lang="en-US" altLang="en-US" sz="1200"/>
          </a:p>
          <a:p>
            <a:pPr marL="285750" indent="-285750">
              <a:lnSpc>
                <a:spcPct val="90000"/>
              </a:lnSpc>
              <a:buFontTx/>
              <a:buNone/>
            </a:pPr>
            <a:r>
              <a:rPr lang="en-US" altLang="en-US" sz="1400"/>
              <a:t>1. American Diabetes Association. </a:t>
            </a:r>
            <a:r>
              <a:rPr lang="en-US" altLang="en-US" sz="1400" i="1"/>
              <a:t>Diabetes Care</a:t>
            </a:r>
            <a:r>
              <a:rPr lang="en-US" altLang="en-US" sz="1400"/>
              <a:t>.1998;21:1551-1559.</a:t>
            </a:r>
            <a:endParaRPr lang="en-US" altLang="en-US" sz="1400">
              <a:solidFill>
                <a:srgbClr val="000000"/>
              </a:solidFill>
            </a:endParaRPr>
          </a:p>
          <a:p>
            <a:pPr marL="285750" indent="-285750">
              <a:lnSpc>
                <a:spcPct val="90000"/>
              </a:lnSpc>
              <a:buFontTx/>
              <a:buNone/>
            </a:pPr>
            <a:r>
              <a:rPr lang="en-US" altLang="en-US" sz="1400"/>
              <a:t>2. Jacoby RM, Nesto RW. </a:t>
            </a:r>
            <a:r>
              <a:rPr lang="en-US" altLang="en-US" sz="1400" i="1"/>
              <a:t>J Am Coll Cardiol.</a:t>
            </a:r>
            <a:r>
              <a:rPr lang="en-US" altLang="en-US" sz="1400"/>
              <a:t> 1992;20:736-744.</a:t>
            </a:r>
          </a:p>
          <a:p>
            <a:pPr marL="285750" indent="-285750">
              <a:lnSpc>
                <a:spcPct val="90000"/>
              </a:lnSpc>
              <a:buFontTx/>
              <a:buNone/>
            </a:pPr>
            <a:r>
              <a:rPr lang="en-US" altLang="en-US" sz="1400"/>
              <a:t>3. Haffner SM.  </a:t>
            </a:r>
            <a:r>
              <a:rPr lang="en-US" altLang="en-US" sz="1400" i="1"/>
              <a:t>N Engl J Med. </a:t>
            </a:r>
            <a:r>
              <a:rPr lang="en-US" altLang="en-US" sz="1400"/>
              <a:t> 2000;342:1040-1042.</a:t>
            </a:r>
            <a:endParaRPr lang="en-US" altLang="en-US" sz="1400">
              <a:solidFill>
                <a:srgbClr val="000000"/>
              </a:solidFill>
            </a:endParaRPr>
          </a:p>
          <a:p>
            <a:pPr marL="285750" indent="-285750">
              <a:lnSpc>
                <a:spcPct val="90000"/>
              </a:lnSpc>
              <a:buFontTx/>
              <a:buNone/>
            </a:pPr>
            <a:r>
              <a:rPr lang="en-US" altLang="en-US" sz="1200"/>
              <a:t> </a:t>
            </a:r>
            <a:endParaRPr lang="en-US" altLang="en-US" sz="1200" i="1"/>
          </a:p>
          <a:p>
            <a:pPr marL="285750" indent="-285750">
              <a:lnSpc>
                <a:spcPct val="90000"/>
              </a:lnSpc>
              <a:buFontTx/>
              <a:buNone/>
            </a:pPr>
            <a:endParaRPr lang="en-US" altLang="en-US" sz="1400"/>
          </a:p>
          <a:p>
            <a:pPr marL="285750" indent="-285750">
              <a:lnSpc>
                <a:spcPct val="90000"/>
              </a:lnSpc>
              <a:buFontTx/>
              <a:buNone/>
            </a:pPr>
            <a:endParaRPr lang="en-US" altLang="en-US" sz="1200"/>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1026"/>
          <p:cNvGraphicFramePr>
            <a:graphicFrameLocks/>
          </p:cNvGraphicFramePr>
          <p:nvPr>
            <p:ph type="chart" idx="1"/>
          </p:nvPr>
        </p:nvGraphicFramePr>
        <p:xfrm>
          <a:off x="935038" y="1658938"/>
          <a:ext cx="7483475" cy="3938587"/>
        </p:xfrm>
        <a:graphic>
          <a:graphicData uri="http://schemas.openxmlformats.org/presentationml/2006/ole">
            <p:oleObj spid="_x0000_s7170" name="Chart" r:id="rId4" imgW="8505825" imgH="4476902" progId="MSGraph.Chart.8">
              <p:embed followColorScheme="full"/>
            </p:oleObj>
          </a:graphicData>
        </a:graphic>
      </p:graphicFrame>
      <p:sp>
        <p:nvSpPr>
          <p:cNvPr id="104451" name="Rectangle 1027"/>
          <p:cNvSpPr>
            <a:spLocks noChangeArrowheads="1"/>
          </p:cNvSpPr>
          <p:nvPr/>
        </p:nvSpPr>
        <p:spPr bwMode="auto">
          <a:xfrm>
            <a:off x="1954213" y="3675063"/>
            <a:ext cx="923925" cy="336550"/>
          </a:xfrm>
          <a:prstGeom prst="rect">
            <a:avLst/>
          </a:prstGeom>
          <a:noFill/>
          <a:ln w="9525">
            <a:noFill/>
            <a:miter lim="800000"/>
            <a:headEnd/>
            <a:tailEnd/>
          </a:ln>
          <a:effectLst/>
        </p:spPr>
        <p:txBody>
          <a:bodyPr wrap="none" lIns="92075" tIns="46038" rIns="92075" bIns="46038">
            <a:spAutoFit/>
          </a:bodyPr>
          <a:lstStyle/>
          <a:p>
            <a:pPr algn="l"/>
            <a:r>
              <a:rPr lang="en-US" altLang="en-US" sz="1600"/>
              <a:t>&lt;0.0001</a:t>
            </a:r>
          </a:p>
        </p:txBody>
      </p:sp>
      <p:sp>
        <p:nvSpPr>
          <p:cNvPr id="104452" name="Rectangle 1028"/>
          <p:cNvSpPr>
            <a:spLocks noChangeArrowheads="1"/>
          </p:cNvSpPr>
          <p:nvPr/>
        </p:nvSpPr>
        <p:spPr bwMode="auto">
          <a:xfrm>
            <a:off x="3587750" y="3675063"/>
            <a:ext cx="692150" cy="336550"/>
          </a:xfrm>
          <a:prstGeom prst="rect">
            <a:avLst/>
          </a:prstGeom>
          <a:noFill/>
          <a:ln w="9525">
            <a:noFill/>
            <a:miter lim="800000"/>
            <a:headEnd/>
            <a:tailEnd/>
          </a:ln>
          <a:effectLst/>
        </p:spPr>
        <p:txBody>
          <a:bodyPr wrap="none" lIns="92075" tIns="46038" rIns="92075" bIns="46038">
            <a:spAutoFit/>
          </a:bodyPr>
          <a:lstStyle/>
          <a:p>
            <a:pPr algn="l"/>
            <a:r>
              <a:rPr lang="en-US" altLang="en-US" sz="1600"/>
              <a:t>0.008</a:t>
            </a:r>
          </a:p>
        </p:txBody>
      </p:sp>
      <p:sp>
        <p:nvSpPr>
          <p:cNvPr id="104453" name="Rectangle 1029"/>
          <p:cNvSpPr>
            <a:spLocks noChangeArrowheads="1"/>
          </p:cNvSpPr>
          <p:nvPr/>
        </p:nvSpPr>
        <p:spPr bwMode="auto">
          <a:xfrm>
            <a:off x="5310188" y="2509838"/>
            <a:ext cx="579437" cy="336550"/>
          </a:xfrm>
          <a:prstGeom prst="rect">
            <a:avLst/>
          </a:prstGeom>
          <a:noFill/>
          <a:ln w="9525">
            <a:noFill/>
            <a:miter lim="800000"/>
            <a:headEnd/>
            <a:tailEnd/>
          </a:ln>
          <a:effectLst/>
        </p:spPr>
        <p:txBody>
          <a:bodyPr wrap="none" lIns="92075" tIns="46038" rIns="92075" bIns="46038">
            <a:spAutoFit/>
          </a:bodyPr>
          <a:lstStyle/>
          <a:p>
            <a:pPr algn="l"/>
            <a:r>
              <a:rPr lang="en-US" altLang="en-US" sz="1600"/>
              <a:t>0.30</a:t>
            </a:r>
          </a:p>
        </p:txBody>
      </p:sp>
      <p:sp>
        <p:nvSpPr>
          <p:cNvPr id="104454" name="Rectangle 1030"/>
          <p:cNvSpPr>
            <a:spLocks noChangeArrowheads="1"/>
          </p:cNvSpPr>
          <p:nvPr/>
        </p:nvSpPr>
        <p:spPr bwMode="auto">
          <a:xfrm>
            <a:off x="7318375" y="2362200"/>
            <a:ext cx="923925" cy="336550"/>
          </a:xfrm>
          <a:prstGeom prst="rect">
            <a:avLst/>
          </a:prstGeom>
          <a:noFill/>
          <a:ln w="9525">
            <a:noFill/>
            <a:miter lim="800000"/>
            <a:headEnd/>
            <a:tailEnd/>
          </a:ln>
          <a:effectLst/>
        </p:spPr>
        <p:txBody>
          <a:bodyPr wrap="none" lIns="92075" tIns="46038" rIns="92075" bIns="46038">
            <a:spAutoFit/>
          </a:bodyPr>
          <a:lstStyle/>
          <a:p>
            <a:pPr algn="l"/>
            <a:r>
              <a:rPr lang="en-US" altLang="en-US" sz="1600"/>
              <a:t>&lt;0.0001</a:t>
            </a:r>
          </a:p>
        </p:txBody>
      </p:sp>
      <p:sp>
        <p:nvSpPr>
          <p:cNvPr id="104455" name="Rectangle 1031"/>
          <p:cNvSpPr>
            <a:spLocks noChangeArrowheads="1"/>
          </p:cNvSpPr>
          <p:nvPr/>
        </p:nvSpPr>
        <p:spPr bwMode="auto">
          <a:xfrm rot="16200000">
            <a:off x="92869" y="3247232"/>
            <a:ext cx="1733550" cy="366712"/>
          </a:xfrm>
          <a:prstGeom prst="rect">
            <a:avLst/>
          </a:prstGeom>
          <a:noFill/>
          <a:ln w="9525">
            <a:noFill/>
            <a:miter lim="800000"/>
            <a:headEnd/>
            <a:tailEnd/>
          </a:ln>
          <a:effectLst/>
        </p:spPr>
        <p:txBody>
          <a:bodyPr wrap="none" lIns="92075" tIns="46038" rIns="92075" bIns="46038">
            <a:spAutoFit/>
          </a:bodyPr>
          <a:lstStyle/>
          <a:p>
            <a:pPr algn="l"/>
            <a:r>
              <a:rPr lang="en-US" altLang="en-US" sz="1800"/>
              <a:t>Event Rate (%)</a:t>
            </a:r>
            <a:endParaRPr lang="en-US" altLang="en-US" sz="2200"/>
          </a:p>
        </p:txBody>
      </p:sp>
      <p:sp>
        <p:nvSpPr>
          <p:cNvPr id="104456" name="Text Box 1032"/>
          <p:cNvSpPr txBox="1">
            <a:spLocks noChangeArrowheads="1"/>
          </p:cNvSpPr>
          <p:nvPr/>
        </p:nvSpPr>
        <p:spPr bwMode="auto">
          <a:xfrm>
            <a:off x="730250" y="5986463"/>
            <a:ext cx="4716463" cy="730250"/>
          </a:xfrm>
          <a:prstGeom prst="rect">
            <a:avLst/>
          </a:prstGeom>
          <a:noFill/>
          <a:ln w="9525">
            <a:noFill/>
            <a:miter lim="800000"/>
            <a:headEnd/>
            <a:tailEnd/>
          </a:ln>
          <a:effectLst/>
        </p:spPr>
        <p:txBody>
          <a:bodyPr>
            <a:spAutoFit/>
          </a:bodyPr>
          <a:lstStyle/>
          <a:p>
            <a:pPr algn="l"/>
            <a:r>
              <a:rPr lang="en-US" altLang="en-US" sz="1400"/>
              <a:t>Giri S, et al. </a:t>
            </a:r>
            <a:r>
              <a:rPr lang="en-US" altLang="en-US" sz="1400" i="1">
                <a:cs typeface="Arial" charset="0"/>
              </a:rPr>
              <a:t>Circulation</a:t>
            </a:r>
            <a:r>
              <a:rPr lang="en-US" altLang="en-US" sz="1400" i="1"/>
              <a:t>. </a:t>
            </a:r>
            <a:r>
              <a:rPr lang="en-US" altLang="en-US" sz="1400"/>
              <a:t>2002;105:32-40.  </a:t>
            </a:r>
          </a:p>
          <a:p>
            <a:pPr algn="l"/>
            <a:r>
              <a:rPr lang="en-US" altLang="en-US" sz="1400">
                <a:cs typeface="Arial" charset="0"/>
              </a:rPr>
              <a:t> </a:t>
            </a:r>
            <a:endParaRPr lang="en-US" altLang="en-US" sz="1400" i="1"/>
          </a:p>
          <a:p>
            <a:pPr algn="l"/>
            <a:endParaRPr lang="en-US" altLang="en-US" sz="1400">
              <a:solidFill>
                <a:schemeClr val="tx2"/>
              </a:solidFill>
            </a:endParaRPr>
          </a:p>
        </p:txBody>
      </p:sp>
      <p:sp>
        <p:nvSpPr>
          <p:cNvPr id="104457" name="Text Box 1033"/>
          <p:cNvSpPr txBox="1">
            <a:spLocks noChangeArrowheads="1"/>
          </p:cNvSpPr>
          <p:nvPr/>
        </p:nvSpPr>
        <p:spPr bwMode="auto">
          <a:xfrm>
            <a:off x="762000" y="555625"/>
            <a:ext cx="8382000" cy="946150"/>
          </a:xfrm>
          <a:prstGeom prst="rect">
            <a:avLst/>
          </a:prstGeom>
          <a:noFill/>
          <a:ln w="9525">
            <a:noFill/>
            <a:miter lim="800000"/>
            <a:headEnd/>
            <a:tailEnd/>
          </a:ln>
          <a:effectLst/>
        </p:spPr>
        <p:txBody>
          <a:bodyPr>
            <a:spAutoFit/>
          </a:bodyPr>
          <a:lstStyle/>
          <a:p>
            <a:pPr algn="l">
              <a:spcBef>
                <a:spcPct val="50000"/>
              </a:spcBef>
            </a:pPr>
            <a:r>
              <a:rPr lang="en-US" altLang="en-US" sz="2800" b="1">
                <a:solidFill>
                  <a:srgbClr val="FFFF66"/>
                </a:solidFill>
              </a:rPr>
              <a:t>Outcomes Comparison: Diabetic/Nondiabetic Patients Undergoing Stress MPI</a:t>
            </a:r>
            <a:endParaRPr lang="en-US" altLang="en-US" sz="2800">
              <a:solidFill>
                <a:srgbClr val="FFFF66"/>
              </a:solidFill>
            </a:endParaRPr>
          </a:p>
        </p:txBody>
      </p:sp>
      <p:sp>
        <p:nvSpPr>
          <p:cNvPr id="10" name="9 - Θέση αριθμού διαφάνειας"/>
          <p:cNvSpPr>
            <a:spLocks noGrp="1"/>
          </p:cNvSpPr>
          <p:nvPr>
            <p:ph type="sldNum" sz="quarter" idx="12"/>
          </p:nvPr>
        </p:nvSpPr>
        <p:spPr/>
        <p:txBody>
          <a:bodyPr/>
          <a:lstStyle/>
          <a:p>
            <a:fld id="{FDFAD24C-3EF8-46BE-9BAA-61F1569DA4DB}" type="slidenum">
              <a:rPr lang="en-US" altLang="en-US" smtClean="0"/>
              <a:pPr/>
              <a:t>35</a:t>
            </a:fld>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8153400" cy="1066800"/>
          </a:xfrm>
        </p:spPr>
        <p:txBody>
          <a:bodyPr/>
          <a:lstStyle/>
          <a:p>
            <a:r>
              <a:rPr lang="en-US" altLang="en-US"/>
              <a:t>Diabetes and CAD: Risk Factors</a:t>
            </a:r>
          </a:p>
        </p:txBody>
      </p:sp>
      <p:sp>
        <p:nvSpPr>
          <p:cNvPr id="16387" name="Rectangle 3"/>
          <p:cNvSpPr>
            <a:spLocks noGrp="1" noChangeArrowheads="1"/>
          </p:cNvSpPr>
          <p:nvPr>
            <p:ph type="body" idx="1"/>
          </p:nvPr>
        </p:nvSpPr>
        <p:spPr>
          <a:xfrm>
            <a:off x="719138" y="1524000"/>
            <a:ext cx="7772400" cy="4876800"/>
          </a:xfrm>
        </p:spPr>
        <p:txBody>
          <a:bodyPr/>
          <a:lstStyle/>
          <a:p>
            <a:pPr marL="285750" indent="-285750">
              <a:lnSpc>
                <a:spcPct val="90000"/>
              </a:lnSpc>
            </a:pPr>
            <a:r>
              <a:rPr lang="en-US" altLang="en-US" sz="2400"/>
              <a:t>Traditional risk factors for CAD:</a:t>
            </a:r>
          </a:p>
          <a:p>
            <a:pPr lvl="1">
              <a:lnSpc>
                <a:spcPct val="90000"/>
              </a:lnSpc>
            </a:pPr>
            <a:r>
              <a:rPr lang="en-US" altLang="en-US"/>
              <a:t>Age - Gender</a:t>
            </a:r>
            <a:endParaRPr lang="en-US" altLang="en-US" sz="2000"/>
          </a:p>
          <a:p>
            <a:pPr lvl="1">
              <a:lnSpc>
                <a:spcPct val="90000"/>
              </a:lnSpc>
            </a:pPr>
            <a:r>
              <a:rPr lang="en-US" altLang="en-US"/>
              <a:t>Diabetes</a:t>
            </a:r>
          </a:p>
          <a:p>
            <a:pPr lvl="1">
              <a:lnSpc>
                <a:spcPct val="90000"/>
              </a:lnSpc>
            </a:pPr>
            <a:r>
              <a:rPr lang="en-US" altLang="en-US"/>
              <a:t>Hypertension</a:t>
            </a:r>
          </a:p>
          <a:p>
            <a:pPr lvl="1">
              <a:lnSpc>
                <a:spcPct val="90000"/>
              </a:lnSpc>
            </a:pPr>
            <a:r>
              <a:rPr lang="en-US" altLang="en-US"/>
              <a:t>Dyslipidemia</a:t>
            </a:r>
          </a:p>
          <a:p>
            <a:pPr lvl="1">
              <a:lnSpc>
                <a:spcPct val="90000"/>
              </a:lnSpc>
            </a:pPr>
            <a:r>
              <a:rPr lang="en-US" altLang="en-US"/>
              <a:t>Family History of CAD</a:t>
            </a:r>
          </a:p>
          <a:p>
            <a:pPr lvl="1">
              <a:lnSpc>
                <a:spcPct val="90000"/>
              </a:lnSpc>
            </a:pPr>
            <a:r>
              <a:rPr lang="en-US" altLang="en-US"/>
              <a:t>Obesity</a:t>
            </a:r>
          </a:p>
          <a:p>
            <a:pPr lvl="1">
              <a:lnSpc>
                <a:spcPct val="90000"/>
              </a:lnSpc>
            </a:pPr>
            <a:r>
              <a:rPr lang="en-US" altLang="en-US"/>
              <a:t>Smoking</a:t>
            </a:r>
          </a:p>
          <a:p>
            <a:pPr lvl="1">
              <a:lnSpc>
                <a:spcPct val="90000"/>
              </a:lnSpc>
            </a:pPr>
            <a:r>
              <a:rPr lang="en-US" altLang="en-US"/>
              <a:t>Sedentary life-style</a:t>
            </a:r>
          </a:p>
          <a:p>
            <a:pPr marL="285750" indent="-285750">
              <a:lnSpc>
                <a:spcPct val="90000"/>
              </a:lnSpc>
            </a:pPr>
            <a:r>
              <a:rPr lang="en-US" altLang="en-US" sz="2400"/>
              <a:t>Traditional risk factors account for less than half the excess CAD mortality of diabetics </a:t>
            </a:r>
          </a:p>
          <a:p>
            <a:pPr marL="285750" indent="-285750">
              <a:lnSpc>
                <a:spcPct val="90000"/>
              </a:lnSpc>
            </a:pPr>
            <a:endParaRPr lang="en-US" altLang="en-US" sz="2400"/>
          </a:p>
          <a:p>
            <a:pPr marL="285750" indent="-285750">
              <a:lnSpc>
                <a:spcPct val="90000"/>
              </a:lnSpc>
              <a:buFontTx/>
              <a:buNone/>
            </a:pPr>
            <a:r>
              <a:rPr lang="en-US" altLang="en-US" sz="1400"/>
              <a:t>Adapted from the American Diabetes Association. </a:t>
            </a:r>
            <a:r>
              <a:rPr lang="en-US" altLang="en-US" sz="1400" i="1"/>
              <a:t>Diabetes Care.</a:t>
            </a:r>
            <a:r>
              <a:rPr lang="en-US" altLang="en-US" sz="1400"/>
              <a:t> 1998;21:1551-1559.</a:t>
            </a:r>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CAD in Diabetic Patients</a:t>
            </a:r>
          </a:p>
        </p:txBody>
      </p:sp>
      <p:sp>
        <p:nvSpPr>
          <p:cNvPr id="18435" name="Rectangle 3"/>
          <p:cNvSpPr>
            <a:spLocks noGrp="1" noChangeArrowheads="1"/>
          </p:cNvSpPr>
          <p:nvPr>
            <p:ph type="body" idx="1"/>
          </p:nvPr>
        </p:nvSpPr>
        <p:spPr>
          <a:xfrm>
            <a:off x="738188" y="1752600"/>
            <a:ext cx="8534400" cy="3733800"/>
          </a:xfrm>
        </p:spPr>
        <p:txBody>
          <a:bodyPr/>
          <a:lstStyle/>
          <a:p>
            <a:pPr marL="285750" indent="-285750">
              <a:spcBef>
                <a:spcPct val="40000"/>
              </a:spcBef>
            </a:pPr>
            <a:r>
              <a:rPr lang="en-US" altLang="en-US"/>
              <a:t>May be associated with generalized endothelial dysfunction and small-vessel abnormalities</a:t>
            </a:r>
            <a:r>
              <a:rPr lang="en-US" altLang="en-US" baseline="30000"/>
              <a:t>1,2</a:t>
            </a:r>
            <a:endParaRPr lang="en-US" altLang="en-US"/>
          </a:p>
          <a:p>
            <a:pPr marL="285750" indent="-285750">
              <a:spcBef>
                <a:spcPct val="40000"/>
              </a:spcBef>
            </a:pPr>
            <a:r>
              <a:rPr lang="en-US" altLang="en-US"/>
              <a:t>Diffuse disease vs more localized involvement </a:t>
            </a:r>
            <a:br>
              <a:rPr lang="en-US" altLang="en-US"/>
            </a:br>
            <a:r>
              <a:rPr lang="en-US" altLang="en-US"/>
              <a:t>in nondiabetics with CAD</a:t>
            </a:r>
            <a:r>
              <a:rPr lang="en-US" altLang="en-US" baseline="30000"/>
              <a:t>1</a:t>
            </a:r>
          </a:p>
          <a:p>
            <a:pPr marL="285750" indent="-285750">
              <a:lnSpc>
                <a:spcPct val="80000"/>
              </a:lnSpc>
              <a:spcBef>
                <a:spcPct val="40000"/>
              </a:spcBef>
            </a:pPr>
            <a:r>
              <a:rPr lang="en-US" altLang="en-US"/>
              <a:t>Increased morbidity and mortality rates from MI</a:t>
            </a:r>
            <a:r>
              <a:rPr lang="en-US" altLang="en-US" baseline="30000"/>
              <a:t>1</a:t>
            </a:r>
            <a:endParaRPr lang="en-US" altLang="en-US"/>
          </a:p>
          <a:p>
            <a:pPr marL="285750" indent="-285750">
              <a:lnSpc>
                <a:spcPct val="80000"/>
              </a:lnSpc>
              <a:spcBef>
                <a:spcPct val="40000"/>
              </a:spcBef>
            </a:pPr>
            <a:r>
              <a:rPr lang="en-US" altLang="en-US"/>
              <a:t>Increased risk for recurrent MI, CHF,  cerebrovascular disease, and peripheral </a:t>
            </a:r>
            <a:br>
              <a:rPr lang="en-US" altLang="en-US"/>
            </a:br>
            <a:r>
              <a:rPr lang="en-US" altLang="en-US"/>
              <a:t>vascular disease</a:t>
            </a:r>
            <a:r>
              <a:rPr lang="en-US" altLang="en-US" baseline="30000"/>
              <a:t>1,3</a:t>
            </a:r>
            <a:endParaRPr lang="en-US" altLang="en-US"/>
          </a:p>
          <a:p>
            <a:pPr marL="285750" indent="-285750">
              <a:spcBef>
                <a:spcPct val="40000"/>
              </a:spcBef>
              <a:buFontTx/>
              <a:buNone/>
            </a:pPr>
            <a:endParaRPr lang="en-US" altLang="en-US"/>
          </a:p>
        </p:txBody>
      </p:sp>
      <p:sp>
        <p:nvSpPr>
          <p:cNvPr id="18436" name="Text Box 4"/>
          <p:cNvSpPr txBox="1">
            <a:spLocks noChangeArrowheads="1"/>
          </p:cNvSpPr>
          <p:nvPr/>
        </p:nvSpPr>
        <p:spPr bwMode="auto">
          <a:xfrm>
            <a:off x="750888" y="5843588"/>
            <a:ext cx="5751512" cy="1093787"/>
          </a:xfrm>
          <a:prstGeom prst="rect">
            <a:avLst/>
          </a:prstGeom>
          <a:noFill/>
          <a:ln w="9525">
            <a:noFill/>
            <a:miter lim="800000"/>
            <a:headEnd/>
            <a:tailEnd/>
          </a:ln>
          <a:effectLst/>
        </p:spPr>
        <p:txBody>
          <a:bodyPr wrap="none">
            <a:spAutoFit/>
          </a:bodyPr>
          <a:lstStyle/>
          <a:p>
            <a:pPr marL="457200" indent="-457200" algn="l"/>
            <a:r>
              <a:rPr lang="en-US" altLang="en-US" sz="1400"/>
              <a:t>1. American Diabetes Association. </a:t>
            </a:r>
            <a:r>
              <a:rPr lang="en-US" altLang="en-US" sz="1400" i="1"/>
              <a:t>Diabetes Care.</a:t>
            </a:r>
            <a:r>
              <a:rPr lang="en-US" altLang="en-US" sz="1400"/>
              <a:t> 1998;21:1551-1559.</a:t>
            </a:r>
          </a:p>
          <a:p>
            <a:pPr marL="457200" indent="-457200" algn="l">
              <a:lnSpc>
                <a:spcPct val="90000"/>
              </a:lnSpc>
            </a:pPr>
            <a:r>
              <a:rPr lang="en-US" altLang="en-US" sz="1400"/>
              <a:t>2. Clarkson P, et al.  </a:t>
            </a:r>
            <a:r>
              <a:rPr lang="en-US" altLang="en-US" sz="1400" i="1"/>
              <a:t>J Am Coll Cardiol.</a:t>
            </a:r>
            <a:r>
              <a:rPr lang="en-US" altLang="en-US" sz="1400"/>
              <a:t> 1996:28:573-579.</a:t>
            </a:r>
          </a:p>
          <a:p>
            <a:pPr marL="457200" indent="-457200" algn="l">
              <a:lnSpc>
                <a:spcPct val="90000"/>
              </a:lnSpc>
            </a:pPr>
            <a:r>
              <a:rPr lang="en-US" altLang="en-US" sz="1400"/>
              <a:t>3. Jacoby RM, Nesto RW. </a:t>
            </a:r>
            <a:r>
              <a:rPr lang="en-US" altLang="en-US" sz="1400" i="1"/>
              <a:t>J Am Coll Cardiol.</a:t>
            </a:r>
            <a:r>
              <a:rPr lang="en-US" altLang="en-US" sz="1400"/>
              <a:t> 1992;20:736-744.</a:t>
            </a:r>
          </a:p>
          <a:p>
            <a:pPr marL="457200" indent="-457200" algn="l">
              <a:lnSpc>
                <a:spcPct val="90000"/>
              </a:lnSpc>
            </a:pPr>
            <a:endParaRPr lang="en-US" altLang="en-US" sz="1400"/>
          </a:p>
          <a:p>
            <a:pPr marL="457200" indent="-457200" algn="l"/>
            <a:endParaRPr lang="en-US" altLang="en-US" sz="1400"/>
          </a:p>
        </p:txBody>
      </p:sp>
      <p:sp>
        <p:nvSpPr>
          <p:cNvPr id="5" name="4 - Θέση αριθμού διαφάνειας"/>
          <p:cNvSpPr>
            <a:spLocks noGrp="1"/>
          </p:cNvSpPr>
          <p:nvPr>
            <p:ph type="sldNum" sz="quarter" idx="12"/>
          </p:nvPr>
        </p:nvSpPr>
        <p:spPr/>
        <p:txBody>
          <a:bodyPr/>
          <a:lstStyle/>
          <a:p>
            <a:fld id="{D975AAC7-C2B9-4E5B-9D5C-111EFB8BAF8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358775"/>
            <a:ext cx="7772400" cy="1143000"/>
          </a:xfrm>
        </p:spPr>
        <p:txBody>
          <a:bodyPr/>
          <a:lstStyle/>
          <a:p>
            <a:r>
              <a:rPr lang="en-US" altLang="en-US"/>
              <a:t>Incidence of Asymptomatic CAD in Type-2 Diabetic Patients</a:t>
            </a:r>
          </a:p>
        </p:txBody>
      </p:sp>
      <p:sp>
        <p:nvSpPr>
          <p:cNvPr id="19462" name="Rectangle 6"/>
          <p:cNvSpPr>
            <a:spLocks noChangeArrowheads="1"/>
          </p:cNvSpPr>
          <p:nvPr/>
        </p:nvSpPr>
        <p:spPr bwMode="auto">
          <a:xfrm>
            <a:off x="2298700" y="2209800"/>
            <a:ext cx="939800" cy="2857500"/>
          </a:xfrm>
          <a:prstGeom prst="rect">
            <a:avLst/>
          </a:prstGeom>
          <a:solidFill>
            <a:srgbClr val="6699FF"/>
          </a:solidFill>
          <a:ln w="12700">
            <a:solidFill>
              <a:srgbClr val="FFFFFF"/>
            </a:solidFill>
            <a:miter lim="800000"/>
            <a:headEnd/>
            <a:tailEnd/>
          </a:ln>
        </p:spPr>
        <p:txBody>
          <a:bodyPr/>
          <a:lstStyle/>
          <a:p>
            <a:endParaRPr lang="el-GR"/>
          </a:p>
        </p:txBody>
      </p:sp>
      <p:sp>
        <p:nvSpPr>
          <p:cNvPr id="19463" name="Rectangle 7"/>
          <p:cNvSpPr>
            <a:spLocks noChangeArrowheads="1"/>
          </p:cNvSpPr>
          <p:nvPr/>
        </p:nvSpPr>
        <p:spPr bwMode="auto">
          <a:xfrm>
            <a:off x="4635500" y="2667000"/>
            <a:ext cx="938213" cy="2400300"/>
          </a:xfrm>
          <a:prstGeom prst="rect">
            <a:avLst/>
          </a:prstGeom>
          <a:solidFill>
            <a:srgbClr val="FF7C80"/>
          </a:solidFill>
          <a:ln w="12700">
            <a:solidFill>
              <a:srgbClr val="FFFFFF"/>
            </a:solidFill>
            <a:miter lim="800000"/>
            <a:headEnd/>
            <a:tailEnd/>
          </a:ln>
        </p:spPr>
        <p:txBody>
          <a:bodyPr/>
          <a:lstStyle/>
          <a:p>
            <a:endParaRPr lang="el-GR"/>
          </a:p>
        </p:txBody>
      </p:sp>
      <p:sp>
        <p:nvSpPr>
          <p:cNvPr id="19464" name="Rectangle 8"/>
          <p:cNvSpPr>
            <a:spLocks noChangeArrowheads="1"/>
          </p:cNvSpPr>
          <p:nvPr/>
        </p:nvSpPr>
        <p:spPr bwMode="auto">
          <a:xfrm>
            <a:off x="6970713" y="2590800"/>
            <a:ext cx="939800" cy="2476500"/>
          </a:xfrm>
          <a:prstGeom prst="rect">
            <a:avLst/>
          </a:prstGeom>
          <a:solidFill>
            <a:srgbClr val="9966FF"/>
          </a:solidFill>
          <a:ln w="12700">
            <a:solidFill>
              <a:srgbClr val="FFFFFF"/>
            </a:solidFill>
            <a:miter lim="800000"/>
            <a:headEnd/>
            <a:tailEnd/>
          </a:ln>
        </p:spPr>
        <p:txBody>
          <a:bodyPr/>
          <a:lstStyle/>
          <a:p>
            <a:endParaRPr lang="el-GR"/>
          </a:p>
        </p:txBody>
      </p:sp>
      <p:sp>
        <p:nvSpPr>
          <p:cNvPr id="19465" name="Line 9"/>
          <p:cNvSpPr>
            <a:spLocks noChangeShapeType="1"/>
          </p:cNvSpPr>
          <p:nvPr/>
        </p:nvSpPr>
        <p:spPr bwMode="auto">
          <a:xfrm>
            <a:off x="1600200" y="2311400"/>
            <a:ext cx="1588" cy="2755900"/>
          </a:xfrm>
          <a:prstGeom prst="line">
            <a:avLst/>
          </a:prstGeom>
          <a:noFill/>
          <a:ln w="12700">
            <a:solidFill>
              <a:srgbClr val="FFFFFF"/>
            </a:solidFill>
            <a:round/>
            <a:headEnd/>
            <a:tailEnd/>
          </a:ln>
        </p:spPr>
        <p:txBody>
          <a:bodyPr/>
          <a:lstStyle/>
          <a:p>
            <a:endParaRPr lang="el-GR"/>
          </a:p>
        </p:txBody>
      </p:sp>
      <p:sp>
        <p:nvSpPr>
          <p:cNvPr id="19466" name="Line 10"/>
          <p:cNvSpPr>
            <a:spLocks noChangeShapeType="1"/>
          </p:cNvSpPr>
          <p:nvPr/>
        </p:nvSpPr>
        <p:spPr bwMode="auto">
          <a:xfrm>
            <a:off x="1536700" y="5067300"/>
            <a:ext cx="63500" cy="1588"/>
          </a:xfrm>
          <a:prstGeom prst="line">
            <a:avLst/>
          </a:prstGeom>
          <a:noFill/>
          <a:ln w="12700">
            <a:solidFill>
              <a:srgbClr val="FFFFFF"/>
            </a:solidFill>
            <a:round/>
            <a:headEnd/>
            <a:tailEnd/>
          </a:ln>
        </p:spPr>
        <p:txBody>
          <a:bodyPr/>
          <a:lstStyle/>
          <a:p>
            <a:endParaRPr lang="el-GR"/>
          </a:p>
        </p:txBody>
      </p:sp>
      <p:sp>
        <p:nvSpPr>
          <p:cNvPr id="19467" name="Line 11"/>
          <p:cNvSpPr>
            <a:spLocks noChangeShapeType="1"/>
          </p:cNvSpPr>
          <p:nvPr/>
        </p:nvSpPr>
        <p:spPr bwMode="auto">
          <a:xfrm>
            <a:off x="1536700" y="4610100"/>
            <a:ext cx="63500" cy="1588"/>
          </a:xfrm>
          <a:prstGeom prst="line">
            <a:avLst/>
          </a:prstGeom>
          <a:noFill/>
          <a:ln w="12700">
            <a:solidFill>
              <a:srgbClr val="FFFFFF"/>
            </a:solidFill>
            <a:round/>
            <a:headEnd/>
            <a:tailEnd/>
          </a:ln>
        </p:spPr>
        <p:txBody>
          <a:bodyPr/>
          <a:lstStyle/>
          <a:p>
            <a:endParaRPr lang="el-GR"/>
          </a:p>
        </p:txBody>
      </p:sp>
      <p:sp>
        <p:nvSpPr>
          <p:cNvPr id="19468" name="Line 12"/>
          <p:cNvSpPr>
            <a:spLocks noChangeShapeType="1"/>
          </p:cNvSpPr>
          <p:nvPr/>
        </p:nvSpPr>
        <p:spPr bwMode="auto">
          <a:xfrm>
            <a:off x="1536700" y="4152900"/>
            <a:ext cx="63500" cy="1588"/>
          </a:xfrm>
          <a:prstGeom prst="line">
            <a:avLst/>
          </a:prstGeom>
          <a:noFill/>
          <a:ln w="12700">
            <a:solidFill>
              <a:srgbClr val="FFFFFF"/>
            </a:solidFill>
            <a:round/>
            <a:headEnd/>
            <a:tailEnd/>
          </a:ln>
        </p:spPr>
        <p:txBody>
          <a:bodyPr/>
          <a:lstStyle/>
          <a:p>
            <a:endParaRPr lang="el-GR"/>
          </a:p>
        </p:txBody>
      </p:sp>
      <p:sp>
        <p:nvSpPr>
          <p:cNvPr id="19469" name="Line 13"/>
          <p:cNvSpPr>
            <a:spLocks noChangeShapeType="1"/>
          </p:cNvSpPr>
          <p:nvPr/>
        </p:nvSpPr>
        <p:spPr bwMode="auto">
          <a:xfrm>
            <a:off x="1536700" y="3695700"/>
            <a:ext cx="63500" cy="1588"/>
          </a:xfrm>
          <a:prstGeom prst="line">
            <a:avLst/>
          </a:prstGeom>
          <a:noFill/>
          <a:ln w="12700">
            <a:solidFill>
              <a:srgbClr val="FFFFFF"/>
            </a:solidFill>
            <a:round/>
            <a:headEnd/>
            <a:tailEnd/>
          </a:ln>
        </p:spPr>
        <p:txBody>
          <a:bodyPr/>
          <a:lstStyle/>
          <a:p>
            <a:endParaRPr lang="el-GR"/>
          </a:p>
        </p:txBody>
      </p:sp>
      <p:sp>
        <p:nvSpPr>
          <p:cNvPr id="19470" name="Line 14"/>
          <p:cNvSpPr>
            <a:spLocks noChangeShapeType="1"/>
          </p:cNvSpPr>
          <p:nvPr/>
        </p:nvSpPr>
        <p:spPr bwMode="auto">
          <a:xfrm>
            <a:off x="1536700" y="3225800"/>
            <a:ext cx="63500" cy="1588"/>
          </a:xfrm>
          <a:prstGeom prst="line">
            <a:avLst/>
          </a:prstGeom>
          <a:noFill/>
          <a:ln w="12700">
            <a:solidFill>
              <a:srgbClr val="FFFFFF"/>
            </a:solidFill>
            <a:round/>
            <a:headEnd/>
            <a:tailEnd/>
          </a:ln>
        </p:spPr>
        <p:txBody>
          <a:bodyPr/>
          <a:lstStyle/>
          <a:p>
            <a:endParaRPr lang="el-GR"/>
          </a:p>
        </p:txBody>
      </p:sp>
      <p:sp>
        <p:nvSpPr>
          <p:cNvPr id="19471" name="Line 15"/>
          <p:cNvSpPr>
            <a:spLocks noChangeShapeType="1"/>
          </p:cNvSpPr>
          <p:nvPr/>
        </p:nvSpPr>
        <p:spPr bwMode="auto">
          <a:xfrm>
            <a:off x="1536700" y="2768600"/>
            <a:ext cx="63500" cy="1588"/>
          </a:xfrm>
          <a:prstGeom prst="line">
            <a:avLst/>
          </a:prstGeom>
          <a:noFill/>
          <a:ln w="12700">
            <a:solidFill>
              <a:srgbClr val="FFFFFF"/>
            </a:solidFill>
            <a:round/>
            <a:headEnd/>
            <a:tailEnd/>
          </a:ln>
        </p:spPr>
        <p:txBody>
          <a:bodyPr/>
          <a:lstStyle/>
          <a:p>
            <a:endParaRPr lang="el-GR"/>
          </a:p>
        </p:txBody>
      </p:sp>
      <p:sp>
        <p:nvSpPr>
          <p:cNvPr id="19472" name="Line 16"/>
          <p:cNvSpPr>
            <a:spLocks noChangeShapeType="1"/>
          </p:cNvSpPr>
          <p:nvPr/>
        </p:nvSpPr>
        <p:spPr bwMode="auto">
          <a:xfrm>
            <a:off x="1536700" y="2311400"/>
            <a:ext cx="63500" cy="1588"/>
          </a:xfrm>
          <a:prstGeom prst="line">
            <a:avLst/>
          </a:prstGeom>
          <a:noFill/>
          <a:ln w="12700">
            <a:solidFill>
              <a:srgbClr val="FFFFFF"/>
            </a:solidFill>
            <a:round/>
            <a:headEnd/>
            <a:tailEnd/>
          </a:ln>
        </p:spPr>
        <p:txBody>
          <a:bodyPr/>
          <a:lstStyle/>
          <a:p>
            <a:endParaRPr lang="el-GR"/>
          </a:p>
        </p:txBody>
      </p:sp>
      <p:sp>
        <p:nvSpPr>
          <p:cNvPr id="19473" name="Line 17"/>
          <p:cNvSpPr>
            <a:spLocks noChangeShapeType="1"/>
          </p:cNvSpPr>
          <p:nvPr/>
        </p:nvSpPr>
        <p:spPr bwMode="auto">
          <a:xfrm>
            <a:off x="1600200" y="5067300"/>
            <a:ext cx="7008813" cy="1588"/>
          </a:xfrm>
          <a:prstGeom prst="line">
            <a:avLst/>
          </a:prstGeom>
          <a:noFill/>
          <a:ln w="12700">
            <a:solidFill>
              <a:srgbClr val="FFFFFF"/>
            </a:solidFill>
            <a:round/>
            <a:headEnd/>
            <a:tailEnd/>
          </a:ln>
        </p:spPr>
        <p:txBody>
          <a:bodyPr/>
          <a:lstStyle/>
          <a:p>
            <a:endParaRPr lang="el-GR"/>
          </a:p>
        </p:txBody>
      </p:sp>
      <p:sp>
        <p:nvSpPr>
          <p:cNvPr id="19474" name="Line 18"/>
          <p:cNvSpPr>
            <a:spLocks noChangeShapeType="1"/>
          </p:cNvSpPr>
          <p:nvPr/>
        </p:nvSpPr>
        <p:spPr bwMode="auto">
          <a:xfrm flipV="1">
            <a:off x="1600200" y="5067300"/>
            <a:ext cx="1588" cy="63500"/>
          </a:xfrm>
          <a:prstGeom prst="line">
            <a:avLst/>
          </a:prstGeom>
          <a:noFill/>
          <a:ln w="12700">
            <a:solidFill>
              <a:srgbClr val="FFFFFF"/>
            </a:solidFill>
            <a:round/>
            <a:headEnd/>
            <a:tailEnd/>
          </a:ln>
        </p:spPr>
        <p:txBody>
          <a:bodyPr/>
          <a:lstStyle/>
          <a:p>
            <a:endParaRPr lang="el-GR"/>
          </a:p>
        </p:txBody>
      </p:sp>
      <p:sp>
        <p:nvSpPr>
          <p:cNvPr id="19475" name="Line 19"/>
          <p:cNvSpPr>
            <a:spLocks noChangeShapeType="1"/>
          </p:cNvSpPr>
          <p:nvPr/>
        </p:nvSpPr>
        <p:spPr bwMode="auto">
          <a:xfrm flipV="1">
            <a:off x="3937000" y="5067300"/>
            <a:ext cx="1588" cy="63500"/>
          </a:xfrm>
          <a:prstGeom prst="line">
            <a:avLst/>
          </a:prstGeom>
          <a:noFill/>
          <a:ln w="12700">
            <a:solidFill>
              <a:srgbClr val="FFFFFF"/>
            </a:solidFill>
            <a:round/>
            <a:headEnd/>
            <a:tailEnd/>
          </a:ln>
        </p:spPr>
        <p:txBody>
          <a:bodyPr/>
          <a:lstStyle/>
          <a:p>
            <a:endParaRPr lang="el-GR"/>
          </a:p>
        </p:txBody>
      </p:sp>
      <p:sp>
        <p:nvSpPr>
          <p:cNvPr id="19476" name="Line 20"/>
          <p:cNvSpPr>
            <a:spLocks noChangeShapeType="1"/>
          </p:cNvSpPr>
          <p:nvPr/>
        </p:nvSpPr>
        <p:spPr bwMode="auto">
          <a:xfrm flipV="1">
            <a:off x="6272213" y="5067300"/>
            <a:ext cx="1587" cy="63500"/>
          </a:xfrm>
          <a:prstGeom prst="line">
            <a:avLst/>
          </a:prstGeom>
          <a:noFill/>
          <a:ln w="12700">
            <a:solidFill>
              <a:srgbClr val="FFFFFF"/>
            </a:solidFill>
            <a:round/>
            <a:headEnd/>
            <a:tailEnd/>
          </a:ln>
        </p:spPr>
        <p:txBody>
          <a:bodyPr/>
          <a:lstStyle/>
          <a:p>
            <a:endParaRPr lang="el-GR"/>
          </a:p>
        </p:txBody>
      </p:sp>
      <p:sp>
        <p:nvSpPr>
          <p:cNvPr id="19477" name="Line 21"/>
          <p:cNvSpPr>
            <a:spLocks noChangeShapeType="1"/>
          </p:cNvSpPr>
          <p:nvPr/>
        </p:nvSpPr>
        <p:spPr bwMode="auto">
          <a:xfrm flipV="1">
            <a:off x="8609013" y="5067300"/>
            <a:ext cx="1587" cy="63500"/>
          </a:xfrm>
          <a:prstGeom prst="line">
            <a:avLst/>
          </a:prstGeom>
          <a:noFill/>
          <a:ln w="12700">
            <a:solidFill>
              <a:srgbClr val="FFFFFF"/>
            </a:solidFill>
            <a:round/>
            <a:headEnd/>
            <a:tailEnd/>
          </a:ln>
        </p:spPr>
        <p:txBody>
          <a:bodyPr/>
          <a:lstStyle/>
          <a:p>
            <a:endParaRPr lang="el-GR"/>
          </a:p>
        </p:txBody>
      </p:sp>
      <p:sp>
        <p:nvSpPr>
          <p:cNvPr id="19478" name="Rectangle 22"/>
          <p:cNvSpPr>
            <a:spLocks noChangeArrowheads="1"/>
          </p:cNvSpPr>
          <p:nvPr/>
        </p:nvSpPr>
        <p:spPr bwMode="auto">
          <a:xfrm>
            <a:off x="1312863" y="4946650"/>
            <a:ext cx="127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0</a:t>
            </a:r>
            <a:endParaRPr lang="en-US" altLang="en-US" sz="2400"/>
          </a:p>
        </p:txBody>
      </p:sp>
      <p:sp>
        <p:nvSpPr>
          <p:cNvPr id="19479" name="Rectangle 23"/>
          <p:cNvSpPr>
            <a:spLocks noChangeArrowheads="1"/>
          </p:cNvSpPr>
          <p:nvPr/>
        </p:nvSpPr>
        <p:spPr bwMode="auto">
          <a:xfrm>
            <a:off x="1312863" y="4489450"/>
            <a:ext cx="127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2</a:t>
            </a:r>
            <a:endParaRPr lang="en-US" altLang="en-US" sz="2400"/>
          </a:p>
        </p:txBody>
      </p:sp>
      <p:sp>
        <p:nvSpPr>
          <p:cNvPr id="19480" name="Rectangle 24"/>
          <p:cNvSpPr>
            <a:spLocks noChangeArrowheads="1"/>
          </p:cNvSpPr>
          <p:nvPr/>
        </p:nvSpPr>
        <p:spPr bwMode="auto">
          <a:xfrm>
            <a:off x="1312863" y="4032250"/>
            <a:ext cx="127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4</a:t>
            </a:r>
            <a:endParaRPr lang="en-US" altLang="en-US" sz="2400"/>
          </a:p>
        </p:txBody>
      </p:sp>
      <p:sp>
        <p:nvSpPr>
          <p:cNvPr id="19481" name="Rectangle 25"/>
          <p:cNvSpPr>
            <a:spLocks noChangeArrowheads="1"/>
          </p:cNvSpPr>
          <p:nvPr/>
        </p:nvSpPr>
        <p:spPr bwMode="auto">
          <a:xfrm>
            <a:off x="1312863" y="3575050"/>
            <a:ext cx="127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6</a:t>
            </a:r>
            <a:endParaRPr lang="en-US" altLang="en-US" sz="2400"/>
          </a:p>
        </p:txBody>
      </p:sp>
      <p:sp>
        <p:nvSpPr>
          <p:cNvPr id="19482" name="Rectangle 26"/>
          <p:cNvSpPr>
            <a:spLocks noChangeArrowheads="1"/>
          </p:cNvSpPr>
          <p:nvPr/>
        </p:nvSpPr>
        <p:spPr bwMode="auto">
          <a:xfrm>
            <a:off x="1312863" y="3105150"/>
            <a:ext cx="127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8</a:t>
            </a:r>
            <a:endParaRPr lang="en-US" altLang="en-US" sz="2400"/>
          </a:p>
        </p:txBody>
      </p:sp>
      <p:sp>
        <p:nvSpPr>
          <p:cNvPr id="19483" name="Rectangle 27"/>
          <p:cNvSpPr>
            <a:spLocks noChangeArrowheads="1"/>
          </p:cNvSpPr>
          <p:nvPr/>
        </p:nvSpPr>
        <p:spPr bwMode="auto">
          <a:xfrm>
            <a:off x="1185863" y="2647950"/>
            <a:ext cx="254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10</a:t>
            </a:r>
            <a:endParaRPr lang="en-US" altLang="en-US" sz="2400"/>
          </a:p>
        </p:txBody>
      </p:sp>
      <p:sp>
        <p:nvSpPr>
          <p:cNvPr id="19484" name="Rectangle 28"/>
          <p:cNvSpPr>
            <a:spLocks noChangeArrowheads="1"/>
          </p:cNvSpPr>
          <p:nvPr/>
        </p:nvSpPr>
        <p:spPr bwMode="auto">
          <a:xfrm>
            <a:off x="1185863" y="2190750"/>
            <a:ext cx="2540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12</a:t>
            </a:r>
            <a:endParaRPr lang="en-US" altLang="en-US" sz="2400"/>
          </a:p>
        </p:txBody>
      </p:sp>
      <p:sp>
        <p:nvSpPr>
          <p:cNvPr id="19485" name="Rectangle 29"/>
          <p:cNvSpPr>
            <a:spLocks noChangeArrowheads="1"/>
          </p:cNvSpPr>
          <p:nvPr/>
        </p:nvSpPr>
        <p:spPr bwMode="auto">
          <a:xfrm>
            <a:off x="1973263" y="5251450"/>
            <a:ext cx="16764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Janand-Delenne</a:t>
            </a:r>
            <a:endParaRPr lang="en-US" altLang="en-US" sz="2400"/>
          </a:p>
        </p:txBody>
      </p:sp>
      <p:sp>
        <p:nvSpPr>
          <p:cNvPr id="19486" name="Rectangle 30"/>
          <p:cNvSpPr>
            <a:spLocks noChangeArrowheads="1"/>
          </p:cNvSpPr>
          <p:nvPr/>
        </p:nvSpPr>
        <p:spPr bwMode="auto">
          <a:xfrm>
            <a:off x="4640263" y="5251450"/>
            <a:ext cx="9398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Koistinen</a:t>
            </a:r>
            <a:endParaRPr lang="en-US" altLang="en-US" sz="2400"/>
          </a:p>
        </p:txBody>
      </p:sp>
      <p:sp>
        <p:nvSpPr>
          <p:cNvPr id="19487" name="Rectangle 31"/>
          <p:cNvSpPr>
            <a:spLocks noChangeArrowheads="1"/>
          </p:cNvSpPr>
          <p:nvPr/>
        </p:nvSpPr>
        <p:spPr bwMode="auto">
          <a:xfrm>
            <a:off x="7180263" y="5251450"/>
            <a:ext cx="533400" cy="274638"/>
          </a:xfrm>
          <a:prstGeom prst="rect">
            <a:avLst/>
          </a:prstGeom>
          <a:noFill/>
          <a:ln w="9525">
            <a:noFill/>
            <a:miter lim="800000"/>
            <a:headEnd/>
            <a:tailEnd/>
          </a:ln>
        </p:spPr>
        <p:txBody>
          <a:bodyPr wrap="none" lIns="0" tIns="0" rIns="0" bIns="0">
            <a:spAutoFit/>
          </a:bodyPr>
          <a:lstStyle/>
          <a:p>
            <a:pPr algn="l"/>
            <a:r>
              <a:rPr lang="en-US" altLang="en-US" sz="1800">
                <a:solidFill>
                  <a:srgbClr val="FFFFFF"/>
                </a:solidFill>
              </a:rPr>
              <a:t>Naka</a:t>
            </a:r>
            <a:endParaRPr lang="en-US" altLang="en-US" sz="2400"/>
          </a:p>
        </p:txBody>
      </p:sp>
      <p:sp>
        <p:nvSpPr>
          <p:cNvPr id="19488" name="Rectangle 32"/>
          <p:cNvSpPr>
            <a:spLocks noChangeArrowheads="1"/>
          </p:cNvSpPr>
          <p:nvPr/>
        </p:nvSpPr>
        <p:spPr bwMode="auto">
          <a:xfrm>
            <a:off x="4546600" y="5668963"/>
            <a:ext cx="635000" cy="274637"/>
          </a:xfrm>
          <a:prstGeom prst="rect">
            <a:avLst/>
          </a:prstGeom>
          <a:noFill/>
          <a:ln w="9525">
            <a:noFill/>
            <a:miter lim="800000"/>
            <a:headEnd/>
            <a:tailEnd/>
          </a:ln>
        </p:spPr>
        <p:txBody>
          <a:bodyPr wrap="none" lIns="0" tIns="0" rIns="0" bIns="0">
            <a:spAutoFit/>
          </a:bodyPr>
          <a:lstStyle/>
          <a:p>
            <a:pPr algn="l"/>
            <a:r>
              <a:rPr lang="en-US" altLang="en-US" sz="1800" b="1">
                <a:solidFill>
                  <a:srgbClr val="FFFFFF"/>
                </a:solidFill>
              </a:rPr>
              <a:t>Study</a:t>
            </a:r>
            <a:endParaRPr lang="en-US" altLang="en-US" sz="2400" b="1"/>
          </a:p>
        </p:txBody>
      </p:sp>
      <p:sp>
        <p:nvSpPr>
          <p:cNvPr id="19460" name="Text Box 4"/>
          <p:cNvSpPr txBox="1">
            <a:spLocks noChangeArrowheads="1"/>
          </p:cNvSpPr>
          <p:nvPr/>
        </p:nvSpPr>
        <p:spPr bwMode="auto">
          <a:xfrm>
            <a:off x="688975" y="6076950"/>
            <a:ext cx="6508750" cy="476250"/>
          </a:xfrm>
          <a:prstGeom prst="rect">
            <a:avLst/>
          </a:prstGeom>
          <a:noFill/>
          <a:ln w="9525">
            <a:noFill/>
            <a:miter lim="800000"/>
            <a:headEnd/>
            <a:tailEnd/>
          </a:ln>
          <a:effectLst/>
        </p:spPr>
        <p:txBody>
          <a:bodyPr wrap="none">
            <a:spAutoFit/>
          </a:bodyPr>
          <a:lstStyle/>
          <a:p>
            <a:pPr algn="l">
              <a:lnSpc>
                <a:spcPct val="90000"/>
              </a:lnSpc>
            </a:pPr>
            <a:r>
              <a:rPr lang="en-US" altLang="en-US" sz="1400"/>
              <a:t>Adapted from Janand-Delenne B, et al. </a:t>
            </a:r>
            <a:r>
              <a:rPr lang="en-US" altLang="en-US" sz="1400" i="1"/>
              <a:t>Diabetes Care. </a:t>
            </a:r>
            <a:r>
              <a:rPr lang="en-US" altLang="en-US" sz="1400"/>
              <a:t>1999;22:1396-1400; </a:t>
            </a:r>
          </a:p>
          <a:p>
            <a:pPr algn="l">
              <a:lnSpc>
                <a:spcPct val="90000"/>
              </a:lnSpc>
            </a:pPr>
            <a:r>
              <a:rPr lang="en-US" altLang="en-US" sz="1400"/>
              <a:t>Koistinen MJ. </a:t>
            </a:r>
            <a:r>
              <a:rPr lang="en-US" altLang="en-US" sz="1400" i="1"/>
              <a:t>BMJ</a:t>
            </a:r>
            <a:r>
              <a:rPr lang="en-US" altLang="en-US" sz="1400"/>
              <a:t>. 1990;301:92-95; Naka M, et al. </a:t>
            </a:r>
            <a:r>
              <a:rPr lang="en-US" altLang="en-US" sz="1400" i="1"/>
              <a:t>Am Heart J.</a:t>
            </a:r>
            <a:r>
              <a:rPr lang="en-US" altLang="en-US" sz="1400"/>
              <a:t> 1992;123:46-53.</a:t>
            </a:r>
            <a:endParaRPr lang="en-US" altLang="en-US" sz="2400">
              <a:latin typeface="Times New Roman" pitchFamily="18" charset="0"/>
            </a:endParaRPr>
          </a:p>
        </p:txBody>
      </p:sp>
      <p:sp>
        <p:nvSpPr>
          <p:cNvPr id="19461" name="Text Box 5"/>
          <p:cNvSpPr txBox="1">
            <a:spLocks noChangeArrowheads="1"/>
          </p:cNvSpPr>
          <p:nvPr/>
        </p:nvSpPr>
        <p:spPr bwMode="auto">
          <a:xfrm rot="-5400000">
            <a:off x="-484981" y="3436144"/>
            <a:ext cx="2660650" cy="366712"/>
          </a:xfrm>
          <a:prstGeom prst="rect">
            <a:avLst/>
          </a:prstGeom>
          <a:noFill/>
          <a:ln w="9525">
            <a:noFill/>
            <a:miter lim="800000"/>
            <a:headEnd/>
            <a:tailEnd/>
          </a:ln>
          <a:effectLst/>
        </p:spPr>
        <p:txBody>
          <a:bodyPr wrap="none">
            <a:spAutoFit/>
          </a:bodyPr>
          <a:lstStyle/>
          <a:p>
            <a:pPr algn="l"/>
            <a:r>
              <a:rPr lang="en-US" altLang="en-US" sz="1800"/>
              <a:t>% of Diabetics with CAD</a:t>
            </a:r>
          </a:p>
        </p:txBody>
      </p:sp>
      <p:sp>
        <p:nvSpPr>
          <p:cNvPr id="32" name="31 - Θέση αριθμού διαφάνειας"/>
          <p:cNvSpPr>
            <a:spLocks noGrp="1"/>
          </p:cNvSpPr>
          <p:nvPr>
            <p:ph type="sldNum" sz="quarter" idx="12"/>
          </p:nvPr>
        </p:nvSpPr>
        <p:spPr/>
        <p:txBody>
          <a:bodyPr/>
          <a:lstStyle/>
          <a:p>
            <a:fld id="{9835ABA8-D261-41EC-9F27-5BCAE5A53DB4}" type="slidenum">
              <a:rPr lang="en-US" altLang="en-US" smtClean="0"/>
              <a:pPr/>
              <a:t>38</a:t>
            </a:fld>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19138" y="369888"/>
            <a:ext cx="7772400" cy="1143000"/>
          </a:xfrm>
        </p:spPr>
        <p:txBody>
          <a:bodyPr/>
          <a:lstStyle/>
          <a:p>
            <a:r>
              <a:rPr lang="en-US" altLang="en-US" sz="3600"/>
              <a:t>Diabetes and CAD: Potential Benefits of Early CAD Screening</a:t>
            </a:r>
          </a:p>
        </p:txBody>
      </p:sp>
      <p:sp>
        <p:nvSpPr>
          <p:cNvPr id="21507" name="Rectangle 3"/>
          <p:cNvSpPr>
            <a:spLocks noGrp="1" noChangeArrowheads="1"/>
          </p:cNvSpPr>
          <p:nvPr>
            <p:ph type="body" idx="1"/>
          </p:nvPr>
        </p:nvSpPr>
        <p:spPr>
          <a:xfrm>
            <a:off x="719138" y="1752600"/>
            <a:ext cx="8077200" cy="4114800"/>
          </a:xfrm>
        </p:spPr>
        <p:txBody>
          <a:bodyPr/>
          <a:lstStyle/>
          <a:p>
            <a:pPr marL="228600" indent="-228600">
              <a:lnSpc>
                <a:spcPct val="90000"/>
              </a:lnSpc>
            </a:pPr>
            <a:r>
              <a:rPr lang="en-US" altLang="en-US" sz="2400"/>
              <a:t>Diagnosis of disease, prognostic assessment, and treatment selection</a:t>
            </a:r>
          </a:p>
          <a:p>
            <a:pPr marL="628650" lvl="1">
              <a:lnSpc>
                <a:spcPct val="90000"/>
              </a:lnSpc>
            </a:pPr>
            <a:r>
              <a:rPr lang="en-US" altLang="en-US"/>
              <a:t>Early, modifiable CAD in a lower-risk group in which medical management is possible</a:t>
            </a:r>
          </a:p>
          <a:p>
            <a:pPr marL="628650" lvl="1">
              <a:lnSpc>
                <a:spcPct val="90000"/>
              </a:lnSpc>
            </a:pPr>
            <a:r>
              <a:rPr lang="en-US" altLang="en-US"/>
              <a:t>Advanced disease in which revascularization could prolong life</a:t>
            </a:r>
          </a:p>
          <a:p>
            <a:pPr marL="228600" indent="-228600">
              <a:lnSpc>
                <a:spcPct val="90000"/>
              </a:lnSpc>
            </a:pPr>
            <a:r>
              <a:rPr lang="en-US" altLang="en-US" sz="2400"/>
              <a:t>Improved compliance with risk factor intervention and treatment with CAD diagnosis</a:t>
            </a:r>
            <a:r>
              <a:rPr lang="en-US" altLang="en-US" sz="2400" baseline="30000"/>
              <a:t>1</a:t>
            </a:r>
            <a:r>
              <a:rPr lang="en-US" altLang="en-US" sz="2400"/>
              <a:t> </a:t>
            </a:r>
            <a:endParaRPr lang="en-US" altLang="en-US" sz="2400">
              <a:solidFill>
                <a:srgbClr val="FF0000"/>
              </a:solidFill>
            </a:endParaRPr>
          </a:p>
          <a:p>
            <a:pPr marL="628650" lvl="1">
              <a:lnSpc>
                <a:spcPct val="90000"/>
              </a:lnSpc>
            </a:pPr>
            <a:r>
              <a:rPr lang="en-US" altLang="en-US"/>
              <a:t>Aggressive “secondary” intervention proven to </a:t>
            </a:r>
            <a:br>
              <a:rPr lang="en-US" altLang="en-US"/>
            </a:br>
            <a:r>
              <a:rPr lang="en-US" altLang="en-US"/>
              <a:t>reduce morbidity and mortality</a:t>
            </a:r>
            <a:r>
              <a:rPr lang="en-US" altLang="en-US" baseline="30000"/>
              <a:t>2</a:t>
            </a:r>
            <a:r>
              <a:rPr lang="en-US" altLang="en-US"/>
              <a:t>  </a:t>
            </a:r>
            <a:endParaRPr lang="en-US" altLang="en-US" sz="2000"/>
          </a:p>
          <a:p>
            <a:pPr marL="228600" indent="-228600">
              <a:lnSpc>
                <a:spcPct val="90000"/>
              </a:lnSpc>
              <a:buFontTx/>
              <a:buNone/>
            </a:pPr>
            <a:endParaRPr lang="en-US" altLang="en-US" sz="1200"/>
          </a:p>
          <a:p>
            <a:pPr marL="228600" indent="-228600">
              <a:lnSpc>
                <a:spcPct val="90000"/>
              </a:lnSpc>
              <a:buFontTx/>
              <a:buNone/>
            </a:pPr>
            <a:endParaRPr lang="en-US" altLang="en-US" sz="1200"/>
          </a:p>
          <a:p>
            <a:pPr marL="228600" indent="-228600">
              <a:lnSpc>
                <a:spcPct val="90000"/>
              </a:lnSpc>
              <a:buFontTx/>
              <a:buNone/>
            </a:pPr>
            <a:endParaRPr lang="en-US" altLang="en-US" sz="1200"/>
          </a:p>
          <a:p>
            <a:pPr marL="228600" indent="-228600">
              <a:lnSpc>
                <a:spcPct val="90000"/>
              </a:lnSpc>
              <a:buFontTx/>
              <a:buNone/>
            </a:pPr>
            <a:endParaRPr lang="en-US" altLang="en-US" sz="1200"/>
          </a:p>
          <a:p>
            <a:pPr marL="228600" indent="-228600">
              <a:lnSpc>
                <a:spcPct val="90000"/>
              </a:lnSpc>
              <a:buFontTx/>
              <a:buNone/>
            </a:pPr>
            <a:r>
              <a:rPr lang="en-US" altLang="en-US" sz="1400"/>
              <a:t>1. Nesto RW. </a:t>
            </a:r>
            <a:r>
              <a:rPr lang="en-US" altLang="en-US" sz="1400" i="1"/>
              <a:t>Diabetes Care. </a:t>
            </a:r>
            <a:r>
              <a:rPr lang="en-US" altLang="en-US" sz="1400"/>
              <a:t>1999;22:1393-1395. </a:t>
            </a:r>
          </a:p>
          <a:p>
            <a:pPr marL="228600" indent="-228600">
              <a:lnSpc>
                <a:spcPct val="90000"/>
              </a:lnSpc>
              <a:buFontTx/>
              <a:buNone/>
            </a:pPr>
            <a:r>
              <a:rPr lang="en-US" altLang="en-US" sz="1400"/>
              <a:t>2. Haffner SM, et al.  </a:t>
            </a:r>
            <a:r>
              <a:rPr lang="en-US" altLang="en-US" sz="1400" i="1"/>
              <a:t>N Engl J Med</a:t>
            </a:r>
            <a:r>
              <a:rPr lang="en-US" altLang="en-US" sz="1400"/>
              <a:t> 1998;339:229-34.</a:t>
            </a:r>
          </a:p>
          <a:p>
            <a:pPr marL="228600" indent="-228600">
              <a:lnSpc>
                <a:spcPct val="90000"/>
              </a:lnSpc>
            </a:pPr>
            <a:endParaRPr lang="en-US" altLang="en-US" sz="1400"/>
          </a:p>
          <a:p>
            <a:pPr marL="228600" indent="-228600">
              <a:lnSpc>
                <a:spcPct val="90000"/>
              </a:lnSpc>
            </a:pPr>
            <a:endParaRPr lang="en-US" altLang="en-US" sz="1200"/>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050"/>
          <p:cNvSpPr>
            <a:spLocks noGrp="1" noChangeArrowheads="1"/>
          </p:cNvSpPr>
          <p:nvPr>
            <p:ph type="title"/>
          </p:nvPr>
        </p:nvSpPr>
        <p:spPr>
          <a:xfrm>
            <a:off x="228600" y="0"/>
            <a:ext cx="8915400" cy="1143000"/>
          </a:xfrm>
        </p:spPr>
        <p:txBody>
          <a:bodyPr/>
          <a:lstStyle/>
          <a:p>
            <a:r>
              <a:rPr lang="en-US" sz="3600"/>
              <a:t>Endothelial dysfunction is important in the early stages of atherogenesis</a:t>
            </a:r>
            <a:r>
              <a:rPr lang="en-US"/>
              <a:t> </a:t>
            </a:r>
          </a:p>
        </p:txBody>
      </p:sp>
      <p:pic>
        <p:nvPicPr>
          <p:cNvPr id="11267" name="Picture 2051"/>
          <p:cNvPicPr>
            <a:picLocks noChangeAspect="1" noChangeArrowheads="1"/>
          </p:cNvPicPr>
          <p:nvPr/>
        </p:nvPicPr>
        <p:blipFill>
          <a:blip r:embed="rId2" cstate="print"/>
          <a:srcRect/>
          <a:stretch>
            <a:fillRect/>
          </a:stretch>
        </p:blipFill>
        <p:spPr bwMode="auto">
          <a:xfrm>
            <a:off x="1676400" y="1143000"/>
            <a:ext cx="5822950" cy="4306888"/>
          </a:xfrm>
          <a:prstGeom prst="rect">
            <a:avLst/>
          </a:prstGeom>
          <a:noFill/>
          <a:ln w="9525">
            <a:noFill/>
            <a:miter lim="800000"/>
            <a:headEnd/>
            <a:tailEnd/>
          </a:ln>
          <a:effectLst/>
        </p:spPr>
      </p:pic>
      <p:sp>
        <p:nvSpPr>
          <p:cNvPr id="11268" name="Text Box 2052"/>
          <p:cNvSpPr txBox="1">
            <a:spLocks noChangeArrowheads="1"/>
          </p:cNvSpPr>
          <p:nvPr/>
        </p:nvSpPr>
        <p:spPr bwMode="auto">
          <a:xfrm>
            <a:off x="228600" y="5638800"/>
            <a:ext cx="8915400" cy="1187450"/>
          </a:xfrm>
          <a:prstGeom prst="rect">
            <a:avLst/>
          </a:prstGeom>
          <a:noFill/>
          <a:ln w="9525">
            <a:noFill/>
            <a:miter lim="800000"/>
            <a:headEnd/>
            <a:tailEnd/>
          </a:ln>
          <a:effectLst/>
        </p:spPr>
        <p:txBody>
          <a:bodyPr>
            <a:spAutoFit/>
          </a:bodyPr>
          <a:lstStyle/>
          <a:p>
            <a:pPr>
              <a:spcBef>
                <a:spcPct val="50000"/>
              </a:spcBef>
            </a:pPr>
            <a:r>
              <a:rPr lang="en-US"/>
              <a:t>Significantly impaired endothelium FMD (EDD) is present in asymptomatic children and young adults with risk factors for atherosclerosis. </a:t>
            </a:r>
            <a:r>
              <a:rPr lang="en-US" b="1"/>
              <a:t>Celermajer et al, Lancet 1992;340:1111-15.</a:t>
            </a:r>
          </a:p>
        </p:txBody>
      </p:sp>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090738" y="4605338"/>
            <a:ext cx="2232025" cy="396875"/>
          </a:xfrm>
          <a:prstGeom prst="rect">
            <a:avLst/>
          </a:prstGeom>
          <a:noFill/>
          <a:ln w="9525">
            <a:noFill/>
            <a:miter lim="800000"/>
            <a:headEnd/>
            <a:tailEnd/>
          </a:ln>
          <a:effectLst/>
        </p:spPr>
        <p:txBody>
          <a:bodyPr wrap="none">
            <a:spAutoFit/>
          </a:bodyPr>
          <a:lstStyle/>
          <a:p>
            <a:pPr algn="l"/>
            <a:r>
              <a:rPr lang="en-US" altLang="en-US" sz="2000" i="1">
                <a:solidFill>
                  <a:srgbClr val="FFFF00"/>
                </a:solidFill>
              </a:rPr>
              <a:t>Vertical-Long Axis</a:t>
            </a:r>
          </a:p>
        </p:txBody>
      </p:sp>
      <p:sp>
        <p:nvSpPr>
          <p:cNvPr id="80900" name="Text Box 4"/>
          <p:cNvSpPr txBox="1">
            <a:spLocks noChangeArrowheads="1"/>
          </p:cNvSpPr>
          <p:nvPr/>
        </p:nvSpPr>
        <p:spPr bwMode="auto">
          <a:xfrm>
            <a:off x="5688013" y="3556000"/>
            <a:ext cx="1117600" cy="457200"/>
          </a:xfrm>
          <a:prstGeom prst="rect">
            <a:avLst/>
          </a:prstGeom>
          <a:noFill/>
          <a:ln w="9525">
            <a:noFill/>
            <a:miter lim="800000"/>
            <a:headEnd/>
            <a:tailEnd/>
          </a:ln>
          <a:effectLst/>
        </p:spPr>
        <p:txBody>
          <a:bodyPr wrap="none">
            <a:spAutoFit/>
          </a:bodyPr>
          <a:lstStyle/>
          <a:p>
            <a:pPr algn="l"/>
            <a:r>
              <a:rPr lang="en-US" altLang="en-US" sz="2400" b="1"/>
              <a:t>Stress</a:t>
            </a:r>
          </a:p>
        </p:txBody>
      </p:sp>
      <p:sp>
        <p:nvSpPr>
          <p:cNvPr id="80901" name="Text Box 5"/>
          <p:cNvSpPr txBox="1">
            <a:spLocks noChangeArrowheads="1"/>
          </p:cNvSpPr>
          <p:nvPr/>
        </p:nvSpPr>
        <p:spPr bwMode="auto">
          <a:xfrm>
            <a:off x="5688013" y="4162425"/>
            <a:ext cx="846137" cy="457200"/>
          </a:xfrm>
          <a:prstGeom prst="rect">
            <a:avLst/>
          </a:prstGeom>
          <a:noFill/>
          <a:ln w="9525">
            <a:noFill/>
            <a:miter lim="800000"/>
            <a:headEnd/>
            <a:tailEnd/>
          </a:ln>
          <a:effectLst/>
        </p:spPr>
        <p:txBody>
          <a:bodyPr wrap="none">
            <a:spAutoFit/>
          </a:bodyPr>
          <a:lstStyle/>
          <a:p>
            <a:pPr algn="l"/>
            <a:r>
              <a:rPr lang="en-US" altLang="en-US" sz="2400" b="1"/>
              <a:t>Rest</a:t>
            </a:r>
          </a:p>
        </p:txBody>
      </p:sp>
      <p:grpSp>
        <p:nvGrpSpPr>
          <p:cNvPr id="2" name="Group 6"/>
          <p:cNvGrpSpPr>
            <a:grpSpLocks/>
          </p:cNvGrpSpPr>
          <p:nvPr/>
        </p:nvGrpSpPr>
        <p:grpSpPr bwMode="auto">
          <a:xfrm>
            <a:off x="2122488" y="5021263"/>
            <a:ext cx="3524250" cy="1657350"/>
            <a:chOff x="299" y="2928"/>
            <a:chExt cx="3073" cy="1445"/>
          </a:xfrm>
        </p:grpSpPr>
        <p:graphicFrame>
          <p:nvGraphicFramePr>
            <p:cNvPr id="80903" name="Object 7"/>
            <p:cNvGraphicFramePr>
              <a:graphicFrameLocks noChangeAspect="1"/>
            </p:cNvGraphicFramePr>
            <p:nvPr/>
          </p:nvGraphicFramePr>
          <p:xfrm>
            <a:off x="300" y="2928"/>
            <a:ext cx="3072" cy="1079"/>
          </p:xfrm>
          <a:graphic>
            <a:graphicData uri="http://schemas.openxmlformats.org/presentationml/2006/ole">
              <p:oleObj spid="_x0000_s10244" name="CorelPhotoPaint.Image.8" r:id="rId4" imgW="4066667" imgH="1523810" progId="">
                <p:embed/>
              </p:oleObj>
            </a:graphicData>
          </a:graphic>
        </p:graphicFrame>
        <p:sp>
          <p:nvSpPr>
            <p:cNvPr id="80904" name="Text Box 8"/>
            <p:cNvSpPr txBox="1">
              <a:spLocks noChangeArrowheads="1"/>
            </p:cNvSpPr>
            <p:nvPr/>
          </p:nvSpPr>
          <p:spPr bwMode="auto">
            <a:xfrm>
              <a:off x="299" y="4027"/>
              <a:ext cx="2205" cy="346"/>
            </a:xfrm>
            <a:prstGeom prst="rect">
              <a:avLst/>
            </a:prstGeom>
            <a:noFill/>
            <a:ln w="9525">
              <a:noFill/>
              <a:miter lim="800000"/>
              <a:headEnd/>
              <a:tailEnd/>
            </a:ln>
            <a:effectLst/>
          </p:spPr>
          <p:txBody>
            <a:bodyPr wrap="none">
              <a:spAutoFit/>
            </a:bodyPr>
            <a:lstStyle/>
            <a:p>
              <a:pPr algn="l"/>
              <a:r>
                <a:rPr lang="en-US" altLang="en-US" sz="2000" i="1">
                  <a:solidFill>
                    <a:srgbClr val="FFFF00"/>
                  </a:solidFill>
                </a:rPr>
                <a:t>Horizontal-Long Axis</a:t>
              </a:r>
            </a:p>
          </p:txBody>
        </p:sp>
      </p:grpSp>
      <p:sp>
        <p:nvSpPr>
          <p:cNvPr id="80905" name="Text Box 9"/>
          <p:cNvSpPr txBox="1">
            <a:spLocks noChangeArrowheads="1"/>
          </p:cNvSpPr>
          <p:nvPr/>
        </p:nvSpPr>
        <p:spPr bwMode="auto">
          <a:xfrm>
            <a:off x="5688013" y="5813425"/>
            <a:ext cx="846137" cy="457200"/>
          </a:xfrm>
          <a:prstGeom prst="rect">
            <a:avLst/>
          </a:prstGeom>
          <a:noFill/>
          <a:ln w="9525">
            <a:noFill/>
            <a:miter lim="800000"/>
            <a:headEnd/>
            <a:tailEnd/>
          </a:ln>
          <a:effectLst/>
        </p:spPr>
        <p:txBody>
          <a:bodyPr wrap="none">
            <a:spAutoFit/>
          </a:bodyPr>
          <a:lstStyle/>
          <a:p>
            <a:pPr algn="l"/>
            <a:r>
              <a:rPr lang="en-US" altLang="en-US" sz="2400" b="1"/>
              <a:t>Rest</a:t>
            </a:r>
          </a:p>
        </p:txBody>
      </p:sp>
      <p:sp>
        <p:nvSpPr>
          <p:cNvPr id="80906" name="Text Box 10"/>
          <p:cNvSpPr txBox="1">
            <a:spLocks noChangeArrowheads="1"/>
          </p:cNvSpPr>
          <p:nvPr/>
        </p:nvSpPr>
        <p:spPr bwMode="auto">
          <a:xfrm>
            <a:off x="5688013" y="5208588"/>
            <a:ext cx="1117600" cy="457200"/>
          </a:xfrm>
          <a:prstGeom prst="rect">
            <a:avLst/>
          </a:prstGeom>
          <a:noFill/>
          <a:ln w="9525">
            <a:noFill/>
            <a:miter lim="800000"/>
            <a:headEnd/>
            <a:tailEnd/>
          </a:ln>
          <a:effectLst/>
        </p:spPr>
        <p:txBody>
          <a:bodyPr wrap="none">
            <a:spAutoFit/>
          </a:bodyPr>
          <a:lstStyle/>
          <a:p>
            <a:pPr algn="l"/>
            <a:r>
              <a:rPr lang="en-US" altLang="en-US" sz="2400" b="1"/>
              <a:t>Stress</a:t>
            </a:r>
          </a:p>
        </p:txBody>
      </p:sp>
      <p:graphicFrame>
        <p:nvGraphicFramePr>
          <p:cNvPr id="80907" name="Object 11"/>
          <p:cNvGraphicFramePr>
            <a:graphicFrameLocks noChangeAspect="1"/>
          </p:cNvGraphicFramePr>
          <p:nvPr/>
        </p:nvGraphicFramePr>
        <p:xfrm>
          <a:off x="2124075" y="3392488"/>
          <a:ext cx="3522663" cy="1236662"/>
        </p:xfrm>
        <a:graphic>
          <a:graphicData uri="http://schemas.openxmlformats.org/presentationml/2006/ole">
            <p:oleObj spid="_x0000_s10242" name="CorelPhotoPaint.Image.8" r:id="rId5" imgW="4066667" imgH="1523810" progId="">
              <p:embed/>
            </p:oleObj>
          </a:graphicData>
        </a:graphic>
      </p:graphicFrame>
      <p:graphicFrame>
        <p:nvGraphicFramePr>
          <p:cNvPr id="80909" name="Object 13"/>
          <p:cNvGraphicFramePr>
            <a:graphicFrameLocks noChangeAspect="1"/>
          </p:cNvGraphicFramePr>
          <p:nvPr/>
        </p:nvGraphicFramePr>
        <p:xfrm>
          <a:off x="2124075" y="1752600"/>
          <a:ext cx="3546475" cy="1265238"/>
        </p:xfrm>
        <a:graphic>
          <a:graphicData uri="http://schemas.openxmlformats.org/presentationml/2006/ole">
            <p:oleObj spid="_x0000_s10243" name="CorelPhotoPaint.Image.8" r:id="rId6" imgW="4095238" imgH="1504762" progId="">
              <p:embed/>
            </p:oleObj>
          </a:graphicData>
        </a:graphic>
      </p:graphicFrame>
      <p:sp>
        <p:nvSpPr>
          <p:cNvPr id="80910" name="Text Box 14"/>
          <p:cNvSpPr txBox="1">
            <a:spLocks noChangeArrowheads="1"/>
          </p:cNvSpPr>
          <p:nvPr/>
        </p:nvSpPr>
        <p:spPr bwMode="auto">
          <a:xfrm>
            <a:off x="2122488" y="2998788"/>
            <a:ext cx="1341437" cy="396875"/>
          </a:xfrm>
          <a:prstGeom prst="rect">
            <a:avLst/>
          </a:prstGeom>
          <a:noFill/>
          <a:ln w="9525">
            <a:noFill/>
            <a:miter lim="800000"/>
            <a:headEnd/>
            <a:tailEnd/>
          </a:ln>
          <a:effectLst/>
        </p:spPr>
        <p:txBody>
          <a:bodyPr wrap="none">
            <a:spAutoFit/>
          </a:bodyPr>
          <a:lstStyle/>
          <a:p>
            <a:pPr algn="l"/>
            <a:r>
              <a:rPr lang="en-US" altLang="en-US" sz="2000" i="1">
                <a:solidFill>
                  <a:srgbClr val="FFFF00"/>
                </a:solidFill>
              </a:rPr>
              <a:t>Short Axis</a:t>
            </a:r>
          </a:p>
        </p:txBody>
      </p:sp>
      <p:sp>
        <p:nvSpPr>
          <p:cNvPr id="80911" name="Text Box 15"/>
          <p:cNvSpPr txBox="1">
            <a:spLocks noChangeArrowheads="1"/>
          </p:cNvSpPr>
          <p:nvPr/>
        </p:nvSpPr>
        <p:spPr bwMode="auto">
          <a:xfrm>
            <a:off x="5688013" y="2016125"/>
            <a:ext cx="1117600" cy="457200"/>
          </a:xfrm>
          <a:prstGeom prst="rect">
            <a:avLst/>
          </a:prstGeom>
          <a:noFill/>
          <a:ln w="9525">
            <a:noFill/>
            <a:miter lim="800000"/>
            <a:headEnd/>
            <a:tailEnd/>
          </a:ln>
          <a:effectLst/>
        </p:spPr>
        <p:txBody>
          <a:bodyPr wrap="none">
            <a:spAutoFit/>
          </a:bodyPr>
          <a:lstStyle/>
          <a:p>
            <a:pPr algn="l"/>
            <a:r>
              <a:rPr lang="en-US" altLang="en-US" sz="2400" b="1"/>
              <a:t>Stress</a:t>
            </a:r>
          </a:p>
        </p:txBody>
      </p:sp>
      <p:sp>
        <p:nvSpPr>
          <p:cNvPr id="80912" name="Text Box 16"/>
          <p:cNvSpPr txBox="1">
            <a:spLocks noChangeArrowheads="1"/>
          </p:cNvSpPr>
          <p:nvPr/>
        </p:nvSpPr>
        <p:spPr bwMode="auto">
          <a:xfrm>
            <a:off x="5688013" y="2565400"/>
            <a:ext cx="846137" cy="457200"/>
          </a:xfrm>
          <a:prstGeom prst="rect">
            <a:avLst/>
          </a:prstGeom>
          <a:noFill/>
          <a:ln w="9525">
            <a:noFill/>
            <a:miter lim="800000"/>
            <a:headEnd/>
            <a:tailEnd/>
          </a:ln>
          <a:effectLst/>
        </p:spPr>
        <p:txBody>
          <a:bodyPr wrap="none">
            <a:spAutoFit/>
          </a:bodyPr>
          <a:lstStyle/>
          <a:p>
            <a:pPr algn="l"/>
            <a:r>
              <a:rPr lang="en-US" altLang="en-US" sz="2400" b="1"/>
              <a:t>Rest</a:t>
            </a:r>
          </a:p>
        </p:txBody>
      </p:sp>
      <p:sp>
        <p:nvSpPr>
          <p:cNvPr id="80914" name="Text Box 18"/>
          <p:cNvSpPr txBox="1">
            <a:spLocks noChangeArrowheads="1"/>
          </p:cNvSpPr>
          <p:nvPr/>
        </p:nvSpPr>
        <p:spPr bwMode="auto">
          <a:xfrm>
            <a:off x="5521325" y="2270125"/>
            <a:ext cx="182563" cy="457200"/>
          </a:xfrm>
          <a:prstGeom prst="rect">
            <a:avLst/>
          </a:prstGeom>
          <a:noFill/>
          <a:ln w="9525">
            <a:noFill/>
            <a:miter lim="800000"/>
            <a:headEnd/>
            <a:tailEnd/>
          </a:ln>
          <a:effectLst/>
        </p:spPr>
        <p:txBody>
          <a:bodyPr wrap="none">
            <a:spAutoFit/>
          </a:bodyPr>
          <a:lstStyle/>
          <a:p>
            <a:pPr algn="l"/>
            <a:endParaRPr lang="en-US" altLang="en-US" sz="2400" i="1">
              <a:effectLst>
                <a:outerShdw blurRad="38100" dist="38100" dir="2700000" algn="tl">
                  <a:srgbClr val="000000"/>
                </a:outerShdw>
              </a:effectLst>
              <a:latin typeface="Times New Roman" pitchFamily="18" charset="0"/>
            </a:endParaRPr>
          </a:p>
        </p:txBody>
      </p:sp>
      <p:sp>
        <p:nvSpPr>
          <p:cNvPr id="80915" name="Text Box 19"/>
          <p:cNvSpPr txBox="1">
            <a:spLocks noChangeArrowheads="1"/>
          </p:cNvSpPr>
          <p:nvPr/>
        </p:nvSpPr>
        <p:spPr bwMode="auto">
          <a:xfrm>
            <a:off x="5245100" y="2159000"/>
            <a:ext cx="184150" cy="457200"/>
          </a:xfrm>
          <a:prstGeom prst="rect">
            <a:avLst/>
          </a:prstGeom>
          <a:noFill/>
          <a:ln w="9525">
            <a:noFill/>
            <a:miter lim="800000"/>
            <a:headEnd/>
            <a:tailEnd/>
          </a:ln>
          <a:effectLst/>
        </p:spPr>
        <p:txBody>
          <a:bodyPr wrap="none">
            <a:spAutoFit/>
          </a:bodyPr>
          <a:lstStyle/>
          <a:p>
            <a:pPr algn="l"/>
            <a:endParaRPr lang="en-US" altLang="en-US" sz="2400" i="1">
              <a:effectLst>
                <a:outerShdw blurRad="38100" dist="38100" dir="2700000" algn="tl">
                  <a:srgbClr val="000000"/>
                </a:outerShdw>
              </a:effectLst>
              <a:latin typeface="Times New Roman" pitchFamily="18" charset="0"/>
            </a:endParaRPr>
          </a:p>
        </p:txBody>
      </p:sp>
      <p:sp>
        <p:nvSpPr>
          <p:cNvPr id="80918" name="Rectangle 22"/>
          <p:cNvSpPr>
            <a:spLocks noGrp="1" noChangeArrowheads="1"/>
          </p:cNvSpPr>
          <p:nvPr>
            <p:ph type="title" idx="4294967295"/>
          </p:nvPr>
        </p:nvSpPr>
        <p:spPr>
          <a:xfrm>
            <a:off x="685800" y="587375"/>
            <a:ext cx="7772400" cy="1143000"/>
          </a:xfrm>
        </p:spPr>
        <p:txBody>
          <a:bodyPr/>
          <a:lstStyle/>
          <a:p>
            <a:r>
              <a:rPr lang="en-US" altLang="en-US"/>
              <a:t>Myocardial Perfusion Images</a:t>
            </a:r>
          </a:p>
        </p:txBody>
      </p:sp>
      <p:sp>
        <p:nvSpPr>
          <p:cNvPr id="80919" name="Text Box 23"/>
          <p:cNvSpPr txBox="1">
            <a:spLocks noChangeArrowheads="1"/>
          </p:cNvSpPr>
          <p:nvPr/>
        </p:nvSpPr>
        <p:spPr bwMode="auto">
          <a:xfrm>
            <a:off x="609600" y="6583363"/>
            <a:ext cx="8382000" cy="274637"/>
          </a:xfrm>
          <a:prstGeom prst="rect">
            <a:avLst/>
          </a:prstGeom>
          <a:noFill/>
          <a:ln w="9525">
            <a:noFill/>
            <a:miter lim="800000"/>
            <a:headEnd/>
            <a:tailEnd/>
          </a:ln>
          <a:effectLst/>
        </p:spPr>
        <p:txBody>
          <a:bodyPr>
            <a:spAutoFit/>
          </a:bodyPr>
          <a:lstStyle/>
          <a:p>
            <a:pPr algn="l">
              <a:spcBef>
                <a:spcPct val="50000"/>
              </a:spcBef>
            </a:pPr>
            <a:r>
              <a:rPr lang="en-US" sz="1200"/>
              <a:t>Courtesy of Gary Heller, MD, of the University of Connecticut School of Medicine.</a:t>
            </a:r>
          </a:p>
        </p:txBody>
      </p:sp>
      <p:sp>
        <p:nvSpPr>
          <p:cNvPr id="19" name="18 - Θέση αριθμού διαφάνειας"/>
          <p:cNvSpPr>
            <a:spLocks noGrp="1"/>
          </p:cNvSpPr>
          <p:nvPr>
            <p:ph type="sldNum" sz="quarter" idx="12"/>
          </p:nvPr>
        </p:nvSpPr>
        <p:spPr/>
        <p:txBody>
          <a:bodyPr/>
          <a:lstStyle/>
          <a:p>
            <a:fld id="{2C84FF50-91BF-46D7-9204-E78B4552AEA1}"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57166"/>
            <a:ext cx="8172480" cy="928694"/>
          </a:xfrm>
        </p:spPr>
        <p:txBody>
          <a:bodyPr/>
          <a:lstStyle/>
          <a:p>
            <a:r>
              <a:rPr lang="en-US" dirty="0" smtClean="0"/>
              <a:t>Coronary CT Angiography</a:t>
            </a:r>
            <a:endParaRPr lang="el-GR" dirty="0"/>
          </a:p>
        </p:txBody>
      </p:sp>
      <p:sp>
        <p:nvSpPr>
          <p:cNvPr id="82946" name="AutoShape 2" descr="data:image/jpeg;base64,/9j/4AAQSkZJRgABAQAAAQABAAD/2wCEAAkGBxQTEhUUEhQWFhQXGBgaFxcXFxYXGhoYGhgXGBgXFRQYHCggGBolHBUUITEhJSkrLi4uGB8zODMsNygtLisBCgoKBQwOGhAQGzgkHiUsNCswLDQ0Nyw0LCw0NC0sNCwsNCw3LDQrLCwsNCssLCwvLCwsLCwrLDQsNCwsLCwsLP/AABEIAOAA4QMBIgACEQEDEQH/xAAcAAAABwEBAAAAAAAAAAAAAAAAAgMEBQYHAQj/xABDEAABAwEGAwUCDAUDBAMAAAABAAIRAwQFEiExQQZRYRMicYGRMqEHI0JTYpKxwdHS0/AUUlST4RaC8RUkM8Jyg7L/xAAXAQEBAQEAAAAAAAAAAAAAAAAAAgED/8QAJBEBAAECBgIDAQEAAAAAAAAAAAEE0QUTFFGRsVJhAxJBoUL/2gAMAwEAAhEDEQA/AK5dl82dtm7Csym/uvGIVqG9VlVrT8YCWhzJOYmSNELTeNicxrexpgtkM+PpQ1hqvqYCO2l8NeW4pBnvcgM6QXTPrvXE3TlUO08xZo9qtd3x8XSpkkDI16YwkEh2KK3exCIgjDM7Qoa+XUX1Js4pU6cAYTXpHManOoem+yqKC2KjEI/Y4m7J+HD5/J5iywdl9Ol/eo/nT+5mURU+Payq0iA1lopNdiJEEEPz3y5kKs2GwVKz8FJuJx2kR5uMAeJK1HhbhFlABxh9XXGR7JjNrBtqc9/JVNViM7cTdkU+Gx+TzFjOrdFItIbYqjXFog9uww4ziOE1M2gYSBzLp2hwy66IJcbveBII+OaWx9IGtnnOU5iNN5yvhEjV3RIsY94gDJTqK7eP7dWTQbT/ACyD/g7KHDHZHgEZ/HMGZAEj47JoOLKPwStXh1jix1Ow1cAxT8Y0h8tIYQO2lomHRO0SZymLo4c7atL/AGRO0q90rEGiMIA/eqaiu3j+3Mmg2nmLMqtnDDnMeKN31GuMYXGoDhzzBBqkEQI05nLQQ3+jLd/Tu+sz8y3RwaNBmE2qvE939lVFVXRtxN0zT4fP5PMWYr/ou3f0zvrM/MuDgu3f07vrM/Mtor1I6JJj5B/cLdXX+uJunTYf75izHDwZbv6d31mfmQ/0Xbv6Z3qz8y2UVMxoY15LuIyXbH3eCauv9cTc02H++YsxkcF27+nd9Zn5kP8ARlu/p3fWZ+ZbO1+ux28V2pUGUZeSauv9cTc02H++Ysxf/Rdu/p3fWZ+ZD/Rdu/p3fWZ+ZbWxwIJ39/8Awgxw3TV1/ribmmw/3zFmGWrhm1UxNSlgHNz6Y/8AZNW3XUOmA/8A20vzLZ+IbNjpmRMLMrvs4xVGaaFqavEPXE3NNh3vmLK8+zwYL6QI1BrUR/7rnZfTpf3qP51K3tc4qidHjUj3TzCqNrsr6Zh4j7PIrNXiPribt02G7TzFkz2X06X96j+dDsvp0v71H86r6CavEfXE3NNhu08xZYOx+nS/vUfzoGj9Ol/eo/nVfQTV4j64m5psN2nmLLB2X06X96j+dBV9BNXiPribmmw3aeYsCCCC4OoJ7dd2vr1BTpiXHU/JaP5nHYf8JGxWZ1R7WMaXOcYAGp/Yk+S1y47mZY6WBpDqhMveB7R6A7AQAOhOqAcP3LTszMI39pxEOeRueQGwU27HhybhByHM+CZUjiwudLRyOpT1lodUcGiQ3bn6oELJZmiZGYz6+JTqpbGUQC/IviAPacOnIdU6tTGUWS8jLMNnpvzVJtlrfWqF857dAg0y4rZTJedBMNA2HXmn9S14xDRPTkqNwvaGtdBdJOueitjLUCIHu5oOvnSch+4STjsuveZ8tEnBOp/BAa0kSNxyRAwTkddlxwJ+78UVrN9gYQKVIOnpCU/BJupxmdf3uuBs6mICAzD1zRgz+bXZMbyx4WilP/kp9phIDjSxDHgJ3jlnGKM4UXerK/atNLtjTDRIxOkfH0ySwOME4BUydtI5BBYiSTv/AIR2mNVCXfTqNtL8Xauovl1MuL+47IPY4E+ycIcyZiXDLIKbqNEDogTtolpHRZdWYO3IA8R6+9adeb4YSs+o2WXPqHQDMoI+g3Pr/ndEvK6m1WEHfToefku2erNQx9ykgZ3kfeEGYXlYHUXlr+sHmOf+E0WmXtd7K1MscBOrTyPjyWd26yOpOLHthw9COYO4KBuggggCCCCALoC4rR8HvDbrbacMHs2Q55A5HuyeWpPQEbhBbfgy4VeWNqNbNWqPlCMDJO5zzyJ/2jRa1WuGjZ6JkY6h+UY1J2GwTy5bu7FjuyGZybPqS485RnXc6oe+4kE89Y+5BSrNcVSs7JpwjePsXbbXZZyWCC4D0OmavV+XiyyWdz8gBk0Dmf3Kx+hitVQnMNmTsXGdzyQK2qpUrk4ZcNztP7KibbTfTEmmQOeyv1hsTabYjrkml42UVmkH5Wg5dUFAsd8AVGjSTnnC0qzVwQ2OWmSxXiO66lGthbzyO/krDw9xBWY3BUk9d/JBqlN28oPg7wPtVQsvEjchL1MWW96Ts3VPAAR6oJhp/wAIvaRppK7Ra1w7rpGs/h0Sn8Pzn8UCuPTdEdnJOXJcpUiBvkuB0zO/2dEHRSG/tLlJuesrsmdPdtslxTk6R9iAmAhUvjq9jd1lc6i/FVr1XECq5zy3E04jRbs1sNhpyE76K9vzyjLT/hFdTwtmRAEkoMx4b4xNqsOGo7/uKUNfOrh8l/UkZHqJ3CJbbd2dDCPaeTPgnt92jtq/ciMth0lVK97bjqEDJogeiAWGqQ4mMtZU5Qqh0mMv3moSxuPInwCmw8YQ0bjP7wg5roo2/brFemSG/GtHcMnPm3LmBAGxKkgMxyhdwzqgy2oM8/fkiqwcXXdgq9oNKkzlo7f1mfGVXygCCCCDrV6Z+B7hcWSxh7mgVKwa525jMgHlr7hyWF/B3cZtVvpMI7jD2lTT2WEE/cvVlmqtIhnyYEZ5ZZD0QKMpgaZLoA9EhaC53dYY5lJXlbGUKLn1PZbrHUx96Cg8c3h/FVxZmHuN9o+Ov3Itnotp91oAGkJtcdES6sR7biR4aAeicPs0md0DoWjL3J1Y7AaoJAgMEJrSbh22yVvuihgpQd8z5oKDxBwz2pYQMxp0Slj4FosDXVcyZOsq5V6UxnoEwrhxd3TkJhBT7y4VpAuLBE6Kn2tppOLH5cuoWutogDMSZPoqZxvc7qgDmjQxA1QV2xXtUYcnGPu6q6XHxIK0MqRi0EfasyFhrUyQ5hw5yndktQGYMkbaINnMYY15n8E3tFLYbKpXBxSW4WVN9DyVro3nTe0kOCAxBBz5BdLzok7TelFol7hOgAUHenEjI7gz0CCx1Kga2SdFUr9vx1Q9jT03P+U0rWitV9p2Fu5yhRV4XrToNw0zjqn5SBC83izggHvnXp4Ks0rK+o6A2VM3Zc1W0OL6mTeZU9iZRbgpkFw1egjn2N9BjWsaMZzdJ6CISIs7pxugdEq+qSS6c0KVJxET1KArMyDKOXAQg0aeCM1mc/vRA0vSxCrTczmJHQj2T6x71mtRpBIIggwRyI1C1VjDH39FS+MrCWVe0yw1P/0Bn6iDPj0QVxBCUEGxfAdd0NfWABdUJZ4MbrPiS49cuS1u7Lue1z3k5PcTE7bA9YVV+CJraVhZiBaQCSDE4jBd45krRKZkAjkg5SZA67qs8eVppso/OOz8GwftVpWf35au0ttMTlLoHRo/HNA7/hQ1gAGQ0CVsVkBEHzUg6nOEevgg5oAOHIR5oGlCxAEOOzlMPqECJy2lR1N+Qg6GUrVqEQTuMkCVomdJRaYIA5kfZqi4pBKL8kdfQBAq3k3z8UytjQGlzk7xAR6KPvjvUXAbgoEO0pObBjYH/Chr34Rp1Gg0+646ZxkqxdlntjKna0aL6tOm8kkiWQ096XEhuUc1q1x8aWS00Wuc9tNxb3mPIBGWccwgxi8bLVsrsNQSJ9pN2XpHMDlzWpcSXZRtVMimQeRWTOuh/aBmGCSglbHaTVcMILj0VusfD4ps7V2Z0HIFFum7mWKjieQHRqRvqom8eKatel2WIANMtAESOplBPG42VmlznExrhJASlOwWGxllTKs/XAMz5k5eqz022swQHODTqJT2xVg0YnehQWS/uIW2iRg7NkzA22zhQVqs8HIgjYotSti70RKTqOyQCrlGS4x+aUnmu0iNYzQBwg58kYERHVDI559UTDkgO0RuoXjGx47OXAGaZxeWQd7s1N0xIB5pG2WXGx9IyA9pb4EhBlKCl/8AoVb5s+h/MuIN64YHxOR7veB8Zy+0K+3UfigSdtSs7+Du1h0U3Z9oJ85H4LQrE8BpZ/KD7skBrxvFlKm55Og9+yym2WsG20sPyfaPUqd49vUsYKY0LpP+3NZ3dNqdUqufOaDaqtoDdT+yEiX5AbJCwWRzqTHPMxt4JWtUlzRGXRAS02hjTTaTDqhIYIPeIBcQPBoJ8AeSSt970QH46rR2AaaoJjAHA4S6djBg9Elb7C6pVs7w8N7B73gFpcHF9J9LOHCABUJ9FHXtwx2wqF9WH1KL6LnBgghzWND3NBzc2KhGgHanlmEoy2NdDA4YsWGIOobiwzEYsInDqBsnNOoHta5rgWnMEZhRtlu002PZTqABzqj82EuDqrnPfBxDLE9xG4kZmEe6rvNnY9jXYqZqPe0YQ0sDzicyRkRiLiIAiY0hA9PrGaQtkBjsciRoIBjrOicsMCW7xnuq9ftuLviqTZeRBPIIKTel91W069npHDQqnvNAjMHOHa96ADJMjLRVAVnMfA81qdPhfKH66xl7+qrXEfChYC5meeaCc4MvTEMBPsjL3qaJotdLgDUGmQVQ+DOyl1oFImCfuBKtnHV39nDx8jluMkFR40v2pUOAtwt85VXoVg2CTotXp3HZrdZu0pvxPAMtdAIPms0vW7HUnlhG+Xqgc3fSdUdMd3XNK2qoC8NboPJPWjsaWZgxr5KGp2jEYbvogfsY7cEJR7TmPtT+nUwgTm5Et9qDyCABHJBHsHNKtBRC31Rw+EAY2NV0e5EeV3DPgECk90gIoJyJ1j7CgGwlWuCBLD0+xBDs+qCBXhi0VLMTUjJpwjoRmVbbl4t7xx8j7yl2WKjaBUbSIw953+/DDz6/aqbet1voQ4zhOUhAfjW8+1ee9pp4bqC4brYbUwn2ZgjxSd6vkkzIMwm93vGIOnOZQbv25jLSMv35pKi6d903uiviptJO0hPMOWQQHbJPkutjcrlQnD4pNzYCDjnFLtAw57pN7RAO+6TtNWBmUFXvq96grdkwxMKUuWw4Je7NxiSVEXdS7Su55E55HwVpIIgbIOsbqUmbOCHB2fRJ/wAG7L46pkMzFKT3XNk9yNXB2W7BtIKlSxuJntn9YFP6H0Pou/uO+jAUy+7pNmqi0UQWkGZG3X3q32y7q1SjNch+NusaEiYI8Aq5dnC1em60OrWpz6dWpVdToASxgc9zgcTxIMEZNgT/ADKwXVf7q9IUYg0wA506xkIEZIMbqWmpZ6xDXkRlkdlabnvRlduGqJI+Uq3xbZ8NodGeafcL5TAlBMXzc1SqzuZtUVZOFquxjnpP2qZpE4+6/CEne18YWlrXGecoDWW7qTGxUqHH0TO02XCMTTLTv1UDUtA1xkk6+KsNzM7ahUZ8oCQUDQWgeiJ2knNJ2Gy1HEtIgA5u28VIV7RRZ3WDGR7TtuoQMwlZyT2jTp1GiDBjTqiPsDmDmECAOR8kJ3CIMkYHRAMS6i4kEDDhjiB9nrjMlgJJbzBIJHpK0e77bTtzX04/mLJ1jUD3hZJRYD2dRujoPWCPxKk7svJ9nqtc2RB05jdA3vq730ajmu5nmoptYjNbRd9ls1vc17xMziGU56LOuIuGezdFOYnQ9NwgufA94F7MJOYGSubKkhZNwHXfTrNDpgSD9y1Gg4ADkUC2yI87aIVqgxQCIUfb72pUgSXAkbSEEmxuUqs3pege7smyeZUXbOKKj5bSBzyB/BPbjust7z83aoJaxUsOERCknVJISFYRn0XaL/sQLz6Sl4ECN9UgBJzRssWSBK0gwdlV+F7bFoqNHmp+/LWGU3EnOCqNwM91S1dzMuOfggZfCJZIqkjVRfC1aCR0V0+ES7HB+gJj7lRLhp4a2iCW4mrYILctFWH2olWPjGt3Wj97qq0nAhA/a3Ftkpa6azqRxA5HZNbEyRon7BuEDm127G2PZnWN/FMzRAH3IOZ6wjl+koDUxEHon1ltzm5ag7FMaZyR4KBxbmNMOZ5pADRGoNOF46D7c1xlIoO9iEFHf9VofON9EEDbgsirTph0SHYdf5TkTyyyVjvu5oe4AzIxNKz7g+04ajmExIkeLcjHlHotm4YsrLU2H6tEHx5oKZdF6VLHVDtWnUK+i20LUA4R4GFH3pwbULiAA5s5Hoqfa6Rs8ycMak5eCDQ6F12dhxCAfJV3iXiItypE+Xmq5Ut9Z2riMohOrlud1Z+EmRv6oDUb1tVXJskx+zonVnuCvVPfJ1zWk3LcTKYgDZPm2QNGWiCs3dw82mAIByzJUwKLZy2TqqyRAGaSpmDByCBrUsx06+5NmtgmEQ3uBXtDKtRrW0+xDJie+0l07mIB6CZUOL+fLKbi1jza+yqyIw0X0qtak8Y9O6KbS45SH9EFlY8c10uEZa8go66HuqWdtSow4yCS1rcJdBIBa1xyxABwBOWKJS4vEgZWa0fVpfqIIXjNk0sxnGXuVX+Du8BZbWXVPZIjw1UvxzfbmUS80a3dBPfDAMuZDzGio1ktgrYXBjmSdHCPQ7jqg0Diy8e2+NOTTy5KrWCwltXF8kjL1Uhb6kWaHJay2ntKbcogIK9xm0y0ROQVaoMMzCtF/V/laxkq82sXGEEvYepyUjigCExsNnEQnxaQgLhgroHRAyQuTCA4IRicvvRRmDCPiyQCk8jz+5JXxbSyhUqSA5rCRP8AMcm++ISuuarPHVohrKYOZJcR9ECBPq738kFS/iHfzH1H4LiRQQOLFaMFRr/5SDt569JWu8IXuKbg5plj2j0O6xsK4cDXjmaLpMd5uQ03BPiR70G7WGu+oYpPhxGcrOvhguG1lg7Kk6q2Q6q5sE6gNaKYOJ2ZkkDYdVaLmqFmHOR8g7xrhPVTd7f96DRoWgUa+hc0MqEYSC74snllnpiCCh8LXFXq0WNr0sFUd1xLmmY0dLSdR7wVo3D1xig0x7R19ykrCylh7r2HDE4XNIzyEkHKTon72+7JA3dOy5UacPiUs6mDzCSew4fvQNrSMwAU1fnMp27J07esLmUlA1I0AyXWjvZpV+vRGaeQQJ4hmN0md45JU6u5qPva1YaZMxkgqXF9uDiWclTGiajW6mVKW92JzjzR+FLuc+viwyEEpfVmDKDGwmlOYhsA4Z0lTfFzgSxgiVXrJagLSWc2x70ENxBSPZiMydVAWRneGJXK102vLqe40VaZYzijkdUExSzAEJQmNUSztXWj1QHQRqmWiS3hAdsx5rrEVh2zRwEB2nOFml9W/tqz3jQmG6+yMhr6+auPFF4NpUSz5dUEDOIblLjGfSBrKoDtUBYQXUEAS1ltBpua5urSDy01E9dEigg3fhG8m2mk1zTGhE8wSM8zCn7Hwc+q+0PNUNFc1wQJxUxWo0qQqU3bVB2RnYh8ZRJwjhG/jZamZOB2ozMHYxOh3XoThPiVjgGuIk7/AGHqEEnfFxVLRQdRJpsxMwl7MQdLWu7MtMZBr3BwHyS3V0qXs7H9mztYNSBjLJwl0ZloOYBO2ydtMhdQNXU8sp80kcs3eidn1SVTNAm2hvqkalPvQP8ACclscwuVGd5AzfSzA2SETPQ5JW0kjwTSvUgIE7TaAyJ1KgeJJezu5BO+zc9xc7TZJXxaGtpRqgoVoPeAMKz8Mt7NrqnyYVdp2btKg8Vbb4cKFmDdJCCrfxBq1qlQnIDLyUDYCXWqTl/ynNZsNJBPPL71EWa1HtQ4c/vQWC2ECtllzSHYd8pxfbf/ABuGpiUR5zkHIoEgDOWSO06BJuZmNQiOqbckB3yg56Ix5JAS5OgMIOYoXKtUMBc4w0Aknoi9D+4VT4rvjETSpnuNPf0hzgdOoBHr4IIa9re6vVNR2+gzybsBPr4kpmukriAIIIIAggggEqzcKX8aT203OhvyXT7B5f8AxP7yVZQQeoODOJy9op1NRvr4K8NMrylwtxQ6lDKjiGj2Xchycdx1WzcNcWmGhz5EfbGYyQaOUQtSNltOIAgyDmnMoEWg6Sk3NMnb7E6hIVT3SCEFfq1y58CctSEatRLs4yUTXsIdUJNVzGznCWp26zM7jCXO8zPqgeVaRwgNb6FRt+2VwpSRlG/grJd3sg4IVd43t+FuDnkgrfDNkLn4jsm/FdZxeQXExorLw/ZMFDEY0mfVU+/K+KofFBEXzXFKkGTmdVCWRoLpnRWG00Q72hPikKlkYMoz6ckEo+wGtRDmxiCjXWaowZiSE2pV3sPdLgnVnvd4fDiSDsUDR9pO2RSAk6lPryuqo580xkRzH3o9msLaRxPIqP2aPZHVx+V4IGdGi4nuCf3z2S/YP3AzMCM/sS9UudqfADIeACr1+cS9mDSomSZDnj5JmCBOpy10HXYEuJL3DA6jTMugiof5foDLMkTJGmnNVGV1xzXEAQQQQBBBBAEEEEAQQQQdBU3w/wAR1LMR8unuwn3tcdDlpooNBB6I4M40s72js3xzYTJaYGoVpdxTTOQ7x6HLzXlOz2hzHYmOLXDcGD7lcrh+EGrSgVQHjckSem8oPRV33uHiDkdtE6rPc4cgs+4U4ro1821KciJbIn0lX6y28OCCDvq6cYgHPf8AYRrj4eDTJI8h+Kl31mCZMItG3tAOYQK3la2UaZPILL7Ta3Wq07lgOnmp3jG83PGBgnzUTctn7Jpe/IoHXEltFOkGMcQeWiqLjPint5Wk1qnRM30s4CDhdkkSesrpEZICjOYQEeAdkk5g3CdilO6LXcxgLnuAH0iAEBWDLKfUoteuyk2XuA5ucYH+fBQF78WNacNBocd3Z4fIZE+4KqW23VKrpe8u5Z5DwGyCXvziN1TuU5azQnRzs+nsjLRQBK4ggCCCCAIIIIAggggCCnezpfMU/rV/1UOzpfMU/rV/1V209bt0551F5d2QSCnezpfMU/rV/wBVDs6XzFP61f8AVTT1u3RnUXl3ZBIKd7Ol8xT+tX/VQ7Ol8xT+tX/VTT1u3RnUXl3ZBIKd7Ol8xT+tX/VQ7Ol8xT+tX/VTT1u3RnUXl3ZD2a0OY4OY5zSN2kg+RCuFz/CbbKAAc7tQNMZMx1PNQ/Z0vmKf1q/6qHZ0vmKf1q/6qaet26M6i8u7NCs3wtUagitSqM5lveHpr7lLU+PLOW9yoHcpdEdIlZPgpfMU/rV/1UCyl8xT+tX/AFE09bt0Z1F5d2aQ7iBtWoIdnOg1Utftsw025z4rJqNVjDLKTWnm2paG/ZVUvd4Fdry+qxjmlgaKte0AOxEyZNeREbA67apPwVkfnTY+Wjn/AF3ZY21JmHeWiO1wiPfuoRllJYG/xFkAg5fxNokDMiXB85xprmEyp3XSqtxPqWYOlwIqVrROFphpB7QziIflsA0/KCnJqtm/em8u7Jx1rpAEmozLWXt03ylRNp4qoMdALndWNy9XET5SmlguezvHfNmpuLGloc+qR3i/ulwrQwgNaTOYxgROrinwzRcQ0PsTnOgANrWhxJOeffH37JPw1Mfh96fy7sjrVxo85U6Ybpm4lx65CAq9a7Y+pBqPc4j+YkjyGyuB4boAwalh6xXtBOknV4z2idVxtxWU4O/Z+817j36ndLYhpm0TJnlPIESQyqnZv3p/LuykIK8Wm4LK1hc19mc7E0BhqVBOJwbMi0GAJknodWw49dw5ZzOGrYSM4xVbQ0ls5EtxnCSCDhnLMbJlVOx96by7soyCu1p4eoNa9wfYnBuIgCtXxOgEjC3tNTEQdyjO4esxa1zKljMtkh9WuxwdDiW4e0M+yBPM+rJqdj703l3ZR0FezwvRwYw+xYZiTWtAGKHOAHfzMAawc/VKhcFmcHd+yBzXQAalcNc3AHYg81Z1OGImQeRTKqdj703l3ZSUFdv9PUIeC6ytqMqFha6rWAIDZLmu7WT3u77MSNdkd/DVAAw+xuIa50Nq13ZMEumKnKSImeiZVTsfem8u7KMgpzBS/p2fWr/qoKtPW7dIzqLy7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2948" name="AutoShape 4" descr="data:image/jpeg;base64,/9j/4AAQSkZJRgABAQAAAQABAAD/2wCEAAkGBxQTEhUUEhQWFhQXGBgaFxcXFxYXGhoYGhgXGBgXFRQYHCggGBolHBUUITEhJSkrLi4uGB8zODMsNygtLisBCgoKBQwOGhAQGzgkHiUsNCswLDQ0Nyw0LCw0NC0sNCwsNCw3LDQrLCwsNCssLCwvLCwsLCwrLDQsNCwsLCwsLP/AABEIAOAA4QMBIgACEQEDEQH/xAAcAAAABwEBAAAAAAAAAAAAAAAAAgMEBQYHAQj/xABDEAABAwEGAwUCDAUDBAMAAAABAAIRAwQFEiExQQZRYRMicYGRMqEHI0JTYpKxwdHS0/AUUlST4RaC8RUkM8Jyg7L/xAAXAQEBAQEAAAAAAAAAAAAAAAAAAgED/8QAJBEBAAECBgIDAQEAAAAAAAAAAAEE0QUTFFGRsVJhAxJBoUL/2gAMAwEAAhEDEQA/AK5dl82dtm7Csym/uvGIVqG9VlVrT8YCWhzJOYmSNELTeNicxrexpgtkM+PpQ1hqvqYCO2l8NeW4pBnvcgM6QXTPrvXE3TlUO08xZo9qtd3x8XSpkkDI16YwkEh2KK3exCIgjDM7Qoa+XUX1Js4pU6cAYTXpHManOoem+yqKC2KjEI/Y4m7J+HD5/J5iywdl9Ol/eo/nT+5mURU+Payq0iA1lopNdiJEEEPz3y5kKs2GwVKz8FJuJx2kR5uMAeJK1HhbhFlABxh9XXGR7JjNrBtqc9/JVNViM7cTdkU+Gx+TzFjOrdFItIbYqjXFog9uww4ziOE1M2gYSBzLp2hwy66IJcbveBII+OaWx9IGtnnOU5iNN5yvhEjV3RIsY94gDJTqK7eP7dWTQbT/ACyD/g7KHDHZHgEZ/HMGZAEj47JoOLKPwStXh1jix1Ow1cAxT8Y0h8tIYQO2lomHRO0SZymLo4c7atL/AGRO0q90rEGiMIA/eqaiu3j+3Mmg2nmLMqtnDDnMeKN31GuMYXGoDhzzBBqkEQI05nLQQ3+jLd/Tu+sz8y3RwaNBmE2qvE939lVFVXRtxN0zT4fP5PMWYr/ou3f0zvrM/MuDgu3f07vrM/Mtor1I6JJj5B/cLdXX+uJunTYf75izHDwZbv6d31mfmQ/0Xbv6Z3qz8y2UVMxoY15LuIyXbH3eCauv9cTc02H++YsxkcF27+nd9Zn5kP8ARlu/p3fWZ+ZbO1+ux28V2pUGUZeSauv9cTc02H++Ysxf/Rdu/p3fWZ+ZD/Rdu/p3fWZ+ZbWxwIJ39/8Awgxw3TV1/ribmmw/3zFmGWrhm1UxNSlgHNz6Y/8AZNW3XUOmA/8A20vzLZ+IbNjpmRMLMrvs4xVGaaFqavEPXE3NNh3vmLK8+zwYL6QI1BrUR/7rnZfTpf3qP51K3tc4qidHjUj3TzCqNrsr6Zh4j7PIrNXiPribt02G7TzFkz2X06X96j+dDsvp0v71H86r6CavEfXE3NNhu08xZYOx+nS/vUfzoGj9Ol/eo/nVfQTV4j64m5psN2nmLLB2X06X96j+dBV9BNXiPribmmw3aeYsCCCC4OoJ7dd2vr1BTpiXHU/JaP5nHYf8JGxWZ1R7WMaXOcYAGp/Yk+S1y47mZY6WBpDqhMveB7R6A7AQAOhOqAcP3LTszMI39pxEOeRueQGwU27HhybhByHM+CZUjiwudLRyOpT1lodUcGiQ3bn6oELJZmiZGYz6+JTqpbGUQC/IviAPacOnIdU6tTGUWS8jLMNnpvzVJtlrfWqF857dAg0y4rZTJedBMNA2HXmn9S14xDRPTkqNwvaGtdBdJOueitjLUCIHu5oOvnSch+4STjsuveZ8tEnBOp/BAa0kSNxyRAwTkddlxwJ+78UVrN9gYQKVIOnpCU/BJupxmdf3uuBs6mICAzD1zRgz+bXZMbyx4WilP/kp9phIDjSxDHgJ3jlnGKM4UXerK/atNLtjTDRIxOkfH0ySwOME4BUydtI5BBYiSTv/AIR2mNVCXfTqNtL8Xauovl1MuL+47IPY4E+ycIcyZiXDLIKbqNEDogTtolpHRZdWYO3IA8R6+9adeb4YSs+o2WXPqHQDMoI+g3Pr/ndEvK6m1WEHfToefku2erNQx9ykgZ3kfeEGYXlYHUXlr+sHmOf+E0WmXtd7K1MscBOrTyPjyWd26yOpOLHthw9COYO4KBuggggCCCCALoC4rR8HvDbrbacMHs2Q55A5HuyeWpPQEbhBbfgy4VeWNqNbNWqPlCMDJO5zzyJ/2jRa1WuGjZ6JkY6h+UY1J2GwTy5bu7FjuyGZybPqS485RnXc6oe+4kE89Y+5BSrNcVSs7JpwjePsXbbXZZyWCC4D0OmavV+XiyyWdz8gBk0Dmf3Kx+hitVQnMNmTsXGdzyQK2qpUrk4ZcNztP7KibbTfTEmmQOeyv1hsTabYjrkml42UVmkH5Wg5dUFAsd8AVGjSTnnC0qzVwQ2OWmSxXiO66lGthbzyO/krDw9xBWY3BUk9d/JBqlN28oPg7wPtVQsvEjchL1MWW96Ts3VPAAR6oJhp/wAIvaRppK7Ra1w7rpGs/h0Sn8Pzn8UCuPTdEdnJOXJcpUiBvkuB0zO/2dEHRSG/tLlJuesrsmdPdtslxTk6R9iAmAhUvjq9jd1lc6i/FVr1XECq5zy3E04jRbs1sNhpyE76K9vzyjLT/hFdTwtmRAEkoMx4b4xNqsOGo7/uKUNfOrh8l/UkZHqJ3CJbbd2dDCPaeTPgnt92jtq/ciMth0lVK97bjqEDJogeiAWGqQ4mMtZU5Qqh0mMv3moSxuPInwCmw8YQ0bjP7wg5roo2/brFemSG/GtHcMnPm3LmBAGxKkgMxyhdwzqgy2oM8/fkiqwcXXdgq9oNKkzlo7f1mfGVXygCCCCDrV6Z+B7hcWSxh7mgVKwa525jMgHlr7hyWF/B3cZtVvpMI7jD2lTT2WEE/cvVlmqtIhnyYEZ5ZZD0QKMpgaZLoA9EhaC53dYY5lJXlbGUKLn1PZbrHUx96Cg8c3h/FVxZmHuN9o+Ov3Itnotp91oAGkJtcdES6sR7biR4aAeicPs0md0DoWjL3J1Y7AaoJAgMEJrSbh22yVvuihgpQd8z5oKDxBwz2pYQMxp0Slj4FosDXVcyZOsq5V6UxnoEwrhxd3TkJhBT7y4VpAuLBE6Kn2tppOLH5cuoWutogDMSZPoqZxvc7qgDmjQxA1QV2xXtUYcnGPu6q6XHxIK0MqRi0EfasyFhrUyQ5hw5yndktQGYMkbaINnMYY15n8E3tFLYbKpXBxSW4WVN9DyVro3nTe0kOCAxBBz5BdLzok7TelFol7hOgAUHenEjI7gz0CCx1Kga2SdFUr9vx1Q9jT03P+U0rWitV9p2Fu5yhRV4XrToNw0zjqn5SBC83izggHvnXp4Ks0rK+o6A2VM3Zc1W0OL6mTeZU9iZRbgpkFw1egjn2N9BjWsaMZzdJ6CISIs7pxugdEq+qSS6c0KVJxET1KArMyDKOXAQg0aeCM1mc/vRA0vSxCrTczmJHQj2T6x71mtRpBIIggwRyI1C1VjDH39FS+MrCWVe0yw1P/0Bn6iDPj0QVxBCUEGxfAdd0NfWABdUJZ4MbrPiS49cuS1u7Lue1z3k5PcTE7bA9YVV+CJraVhZiBaQCSDE4jBd45krRKZkAjkg5SZA67qs8eVppso/OOz8GwftVpWf35au0ttMTlLoHRo/HNA7/hQ1gAGQ0CVsVkBEHzUg6nOEevgg5oAOHIR5oGlCxAEOOzlMPqECJy2lR1N+Qg6GUrVqEQTuMkCVomdJRaYIA5kfZqi4pBKL8kdfQBAq3k3z8UytjQGlzk7xAR6KPvjvUXAbgoEO0pObBjYH/Chr34Rp1Gg0+646ZxkqxdlntjKna0aL6tOm8kkiWQ096XEhuUc1q1x8aWS00Wuc9tNxb3mPIBGWccwgxi8bLVsrsNQSJ9pN2XpHMDlzWpcSXZRtVMimQeRWTOuh/aBmGCSglbHaTVcMILj0VusfD4ps7V2Z0HIFFum7mWKjieQHRqRvqom8eKatel2WIANMtAESOplBPG42VmlznExrhJASlOwWGxllTKs/XAMz5k5eqz022swQHODTqJT2xVg0YnehQWS/uIW2iRg7NkzA22zhQVqs8HIgjYotSti70RKTqOyQCrlGS4x+aUnmu0iNYzQBwg58kYERHVDI559UTDkgO0RuoXjGx47OXAGaZxeWQd7s1N0xIB5pG2WXGx9IyA9pb4EhBlKCl/8AoVb5s+h/MuIN64YHxOR7veB8Zy+0K+3UfigSdtSs7+Du1h0U3Z9oJ85H4LQrE8BpZ/KD7skBrxvFlKm55Og9+yym2WsG20sPyfaPUqd49vUsYKY0LpP+3NZ3dNqdUqufOaDaqtoDdT+yEiX5AbJCwWRzqTHPMxt4JWtUlzRGXRAS02hjTTaTDqhIYIPeIBcQPBoJ8AeSSt970QH46rR2AaaoJjAHA4S6djBg9Elb7C6pVs7w8N7B73gFpcHF9J9LOHCABUJ9FHXtwx2wqF9WH1KL6LnBgghzWND3NBzc2KhGgHanlmEoy2NdDA4YsWGIOobiwzEYsInDqBsnNOoHta5rgWnMEZhRtlu002PZTqABzqj82EuDqrnPfBxDLE9xG4kZmEe6rvNnY9jXYqZqPe0YQ0sDzicyRkRiLiIAiY0hA9PrGaQtkBjsciRoIBjrOicsMCW7xnuq9ftuLviqTZeRBPIIKTel91W069npHDQqnvNAjMHOHa96ADJMjLRVAVnMfA81qdPhfKH66xl7+qrXEfChYC5meeaCc4MvTEMBPsjL3qaJotdLgDUGmQVQ+DOyl1oFImCfuBKtnHV39nDx8jluMkFR40v2pUOAtwt85VXoVg2CTotXp3HZrdZu0pvxPAMtdAIPms0vW7HUnlhG+Xqgc3fSdUdMd3XNK2qoC8NboPJPWjsaWZgxr5KGp2jEYbvogfsY7cEJR7TmPtT+nUwgTm5Et9qDyCABHJBHsHNKtBRC31Rw+EAY2NV0e5EeV3DPgECk90gIoJyJ1j7CgGwlWuCBLD0+xBDs+qCBXhi0VLMTUjJpwjoRmVbbl4t7xx8j7yl2WKjaBUbSIw953+/DDz6/aqbet1voQ4zhOUhAfjW8+1ee9pp4bqC4brYbUwn2ZgjxSd6vkkzIMwm93vGIOnOZQbv25jLSMv35pKi6d903uiviptJO0hPMOWQQHbJPkutjcrlQnD4pNzYCDjnFLtAw57pN7RAO+6TtNWBmUFXvq96grdkwxMKUuWw4Je7NxiSVEXdS7Su55E55HwVpIIgbIOsbqUmbOCHB2fRJ/wAG7L46pkMzFKT3XNk9yNXB2W7BtIKlSxuJntn9YFP6H0Pou/uO+jAUy+7pNmqi0UQWkGZG3X3q32y7q1SjNch+NusaEiYI8Aq5dnC1em60OrWpz6dWpVdToASxgc9zgcTxIMEZNgT/ADKwXVf7q9IUYg0wA506xkIEZIMbqWmpZ6xDXkRlkdlabnvRlduGqJI+Uq3xbZ8NodGeafcL5TAlBMXzc1SqzuZtUVZOFquxjnpP2qZpE4+6/CEne18YWlrXGecoDWW7qTGxUqHH0TO02XCMTTLTv1UDUtA1xkk6+KsNzM7ahUZ8oCQUDQWgeiJ2knNJ2Gy1HEtIgA5u28VIV7RRZ3WDGR7TtuoQMwlZyT2jTp1GiDBjTqiPsDmDmECAOR8kJ3CIMkYHRAMS6i4kEDDhjiB9nrjMlgJJbzBIJHpK0e77bTtzX04/mLJ1jUD3hZJRYD2dRujoPWCPxKk7svJ9nqtc2RB05jdA3vq730ajmu5nmoptYjNbRd9ls1vc17xMziGU56LOuIuGezdFOYnQ9NwgufA94F7MJOYGSubKkhZNwHXfTrNDpgSD9y1Gg4ADkUC2yI87aIVqgxQCIUfb72pUgSXAkbSEEmxuUqs3pege7smyeZUXbOKKj5bSBzyB/BPbjust7z83aoJaxUsOERCknVJISFYRn0XaL/sQLz6Sl4ECN9UgBJzRssWSBK0gwdlV+F7bFoqNHmp+/LWGU3EnOCqNwM91S1dzMuOfggZfCJZIqkjVRfC1aCR0V0+ES7HB+gJj7lRLhp4a2iCW4mrYILctFWH2olWPjGt3Wj97qq0nAhA/a3Ftkpa6azqRxA5HZNbEyRon7BuEDm127G2PZnWN/FMzRAH3IOZ6wjl+koDUxEHon1ltzm5ag7FMaZyR4KBxbmNMOZ5pADRGoNOF46D7c1xlIoO9iEFHf9VofON9EEDbgsirTph0SHYdf5TkTyyyVjvu5oe4AzIxNKz7g+04ajmExIkeLcjHlHotm4YsrLU2H6tEHx5oKZdF6VLHVDtWnUK+i20LUA4R4GFH3pwbULiAA5s5Hoqfa6Rs8ycMak5eCDQ6F12dhxCAfJV3iXiItypE+Xmq5Ut9Z2riMohOrlud1Z+EmRv6oDUb1tVXJskx+zonVnuCvVPfJ1zWk3LcTKYgDZPm2QNGWiCs3dw82mAIByzJUwKLZy2TqqyRAGaSpmDByCBrUsx06+5NmtgmEQ3uBXtDKtRrW0+xDJie+0l07mIB6CZUOL+fLKbi1jza+yqyIw0X0qtak8Y9O6KbS45SH9EFlY8c10uEZa8go66HuqWdtSow4yCS1rcJdBIBa1xyxABwBOWKJS4vEgZWa0fVpfqIIXjNk0sxnGXuVX+Du8BZbWXVPZIjw1UvxzfbmUS80a3dBPfDAMuZDzGio1ktgrYXBjmSdHCPQ7jqg0Diy8e2+NOTTy5KrWCwltXF8kjL1Uhb6kWaHJay2ntKbcogIK9xm0y0ROQVaoMMzCtF/V/laxkq82sXGEEvYepyUjigCExsNnEQnxaQgLhgroHRAyQuTCA4IRicvvRRmDCPiyQCk8jz+5JXxbSyhUqSA5rCRP8AMcm++ISuuarPHVohrKYOZJcR9ECBPq738kFS/iHfzH1H4LiRQQOLFaMFRr/5SDt569JWu8IXuKbg5plj2j0O6xsK4cDXjmaLpMd5uQ03BPiR70G7WGu+oYpPhxGcrOvhguG1lg7Kk6q2Q6q5sE6gNaKYOJ2ZkkDYdVaLmqFmHOR8g7xrhPVTd7f96DRoWgUa+hc0MqEYSC74snllnpiCCh8LXFXq0WNr0sFUd1xLmmY0dLSdR7wVo3D1xig0x7R19ykrCylh7r2HDE4XNIzyEkHKTon72+7JA3dOy5UacPiUs6mDzCSew4fvQNrSMwAU1fnMp27J07esLmUlA1I0AyXWjvZpV+vRGaeQQJ4hmN0md45JU6u5qPva1YaZMxkgqXF9uDiWclTGiajW6mVKW92JzjzR+FLuc+viwyEEpfVmDKDGwmlOYhsA4Z0lTfFzgSxgiVXrJagLSWc2x70ENxBSPZiMydVAWRneGJXK102vLqe40VaZYzijkdUExSzAEJQmNUSztXWj1QHQRqmWiS3hAdsx5rrEVh2zRwEB2nOFml9W/tqz3jQmG6+yMhr6+auPFF4NpUSz5dUEDOIblLjGfSBrKoDtUBYQXUEAS1ltBpua5urSDy01E9dEigg3fhG8m2mk1zTGhE8wSM8zCn7Hwc+q+0PNUNFc1wQJxUxWo0qQqU3bVB2RnYh8ZRJwjhG/jZamZOB2ozMHYxOh3XoThPiVjgGuIk7/AGHqEEnfFxVLRQdRJpsxMwl7MQdLWu7MtMZBr3BwHyS3V0qXs7H9mztYNSBjLJwl0ZloOYBO2ydtMhdQNXU8sp80kcs3eidn1SVTNAm2hvqkalPvQP8ACclscwuVGd5AzfSzA2SETPQ5JW0kjwTSvUgIE7TaAyJ1KgeJJezu5BO+zc9xc7TZJXxaGtpRqgoVoPeAMKz8Mt7NrqnyYVdp2btKg8Vbb4cKFmDdJCCrfxBq1qlQnIDLyUDYCXWqTl/ynNZsNJBPPL71EWa1HtQ4c/vQWC2ECtllzSHYd8pxfbf/ABuGpiUR5zkHIoEgDOWSO06BJuZmNQiOqbckB3yg56Ix5JAS5OgMIOYoXKtUMBc4w0Aknoi9D+4VT4rvjETSpnuNPf0hzgdOoBHr4IIa9re6vVNR2+gzybsBPr4kpmukriAIIIIAggggEqzcKX8aT203OhvyXT7B5f8AxP7yVZQQeoODOJy9op1NRvr4K8NMrylwtxQ6lDKjiGj2Xchycdx1WzcNcWmGhz5EfbGYyQaOUQtSNltOIAgyDmnMoEWg6Sk3NMnb7E6hIVT3SCEFfq1y58CctSEatRLs4yUTXsIdUJNVzGznCWp26zM7jCXO8zPqgeVaRwgNb6FRt+2VwpSRlG/grJd3sg4IVd43t+FuDnkgrfDNkLn4jsm/FdZxeQXExorLw/ZMFDEY0mfVU+/K+KofFBEXzXFKkGTmdVCWRoLpnRWG00Q72hPikKlkYMoz6ckEo+wGtRDmxiCjXWaowZiSE2pV3sPdLgnVnvd4fDiSDsUDR9pO2RSAk6lPryuqo580xkRzH3o9msLaRxPIqP2aPZHVx+V4IGdGi4nuCf3z2S/YP3AzMCM/sS9UudqfADIeACr1+cS9mDSomSZDnj5JmCBOpy10HXYEuJL3DA6jTMugiof5foDLMkTJGmnNVGV1xzXEAQQQQBBBBAEEEEAQQQQdBU3w/wAR1LMR8unuwn3tcdDlpooNBB6I4M40s72js3xzYTJaYGoVpdxTTOQ7x6HLzXlOz2hzHYmOLXDcGD7lcrh+EGrSgVQHjckSem8oPRV33uHiDkdtE6rPc4cgs+4U4ro1821KciJbIn0lX6y28OCCDvq6cYgHPf8AYRrj4eDTJI8h+Kl31mCZMItG3tAOYQK3la2UaZPILL7Ta3Wq07lgOnmp3jG83PGBgnzUTctn7Jpe/IoHXEltFOkGMcQeWiqLjPint5Wk1qnRM30s4CDhdkkSesrpEZICjOYQEeAdkk5g3CdilO6LXcxgLnuAH0iAEBWDLKfUoteuyk2XuA5ucYH+fBQF78WNacNBocd3Z4fIZE+4KqW23VKrpe8u5Z5DwGyCXvziN1TuU5azQnRzs+nsjLRQBK4ggCCCCAIIIIAggggCCnezpfMU/rV/1UOzpfMU/rV/1V209bt0551F5d2QSCnezpfMU/rV/wBVDs6XzFP61f8AVTT1u3RnUXl3ZBIKd7Ol8xT+tX/VQ7Ol8xT+tX/VTT1u3RnUXl3ZBIKd7Ol8xT+tX/VQ7Ol8xT+tX/VTT1u3RnUXl3ZD2a0OY4OY5zSN2kg+RCuFz/CbbKAAc7tQNMZMx1PNQ/Z0vmKf1q/6qHZ0vmKf1q/6qaet26M6i8u7NCs3wtUagitSqM5lveHpr7lLU+PLOW9yoHcpdEdIlZPgpfMU/rV/1UCyl8xT+tX/AFE09bt0Z1F5d2aQ7iBtWoIdnOg1Utftsw025z4rJqNVjDLKTWnm2paG/ZVUvd4Fdry+qxjmlgaKte0AOxEyZNeREbA67apPwVkfnTY+Wjn/AF3ZY21JmHeWiO1wiPfuoRllJYG/xFkAg5fxNokDMiXB85xprmEyp3XSqtxPqWYOlwIqVrROFphpB7QziIflsA0/KCnJqtm/em8u7Jx1rpAEmozLWXt03ylRNp4qoMdALndWNy9XET5SmlguezvHfNmpuLGloc+qR3i/ulwrQwgNaTOYxgROrinwzRcQ0PsTnOgANrWhxJOeffH37JPw1Mfh96fy7sjrVxo85U6Ybpm4lx65CAq9a7Y+pBqPc4j+YkjyGyuB4boAwalh6xXtBOknV4z2idVxtxWU4O/Z+817j36ndLYhpm0TJnlPIESQyqnZv3p/LuykIK8Wm4LK1hc19mc7E0BhqVBOJwbMi0GAJknodWw49dw5ZzOGrYSM4xVbQ0ls5EtxnCSCDhnLMbJlVOx96by7soyCu1p4eoNa9wfYnBuIgCtXxOgEjC3tNTEQdyjO4esxa1zKljMtkh9WuxwdDiW4e0M+yBPM+rJqdj703l3ZR0FezwvRwYw+xYZiTWtAGKHOAHfzMAawc/VKhcFmcHd+yBzXQAalcNc3AHYg81Z1OGImQeRTKqdj703l3ZSUFdv9PUIeC6ytqMqFha6rWAIDZLmu7WT3u77MSNdkd/DVAAw+xuIa50Nq13ZMEumKnKSImeiZVTsfem8u7KMgpzBS/p2fWr/qoKtPW7dIzqLy7s//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4 - Εικόνα" descr="ajr520150.fig2c.gif"/>
          <p:cNvPicPr>
            <a:picLocks noChangeAspect="1"/>
          </p:cNvPicPr>
          <p:nvPr/>
        </p:nvPicPr>
        <p:blipFill>
          <a:blip r:embed="rId2"/>
          <a:stretch>
            <a:fillRect/>
          </a:stretch>
        </p:blipFill>
        <p:spPr>
          <a:xfrm>
            <a:off x="2000232" y="1285860"/>
            <a:ext cx="5362633" cy="5317944"/>
          </a:xfrm>
          <a:prstGeom prst="rect">
            <a:avLst/>
          </a:prstGeom>
        </p:spPr>
      </p:pic>
      <p:sp>
        <p:nvSpPr>
          <p:cNvPr id="6" name="5 - Θέση αριθμού διαφάνειας"/>
          <p:cNvSpPr>
            <a:spLocks noGrp="1"/>
          </p:cNvSpPr>
          <p:nvPr>
            <p:ph type="sldNum" sz="quarter" idx="12"/>
          </p:nvPr>
        </p:nvSpPr>
        <p:spPr/>
        <p:txBody>
          <a:bodyPr/>
          <a:lstStyle/>
          <a:p>
            <a:fld id="{C1E2E147-FC61-4625-BEC7-4350FA13A67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20489D58-9A77-4042-B908-920CFC8AA5F9}" type="slidenum">
              <a:rPr lang="en-US" smtClean="0"/>
              <a:pPr/>
              <a:t>42</a:t>
            </a:fld>
            <a:endParaRPr lang="en-US" dirty="0"/>
          </a:p>
        </p:txBody>
      </p:sp>
      <p:sp>
        <p:nvSpPr>
          <p:cNvPr id="256002" name="Rectangle 2"/>
          <p:cNvSpPr>
            <a:spLocks noGrp="1" noChangeArrowheads="1"/>
          </p:cNvSpPr>
          <p:nvPr>
            <p:ph type="title"/>
          </p:nvPr>
        </p:nvSpPr>
        <p:spPr>
          <a:xfrm>
            <a:off x="685800" y="304800"/>
            <a:ext cx="7772400" cy="685800"/>
          </a:xfrm>
        </p:spPr>
        <p:txBody>
          <a:bodyPr/>
          <a:lstStyle/>
          <a:p>
            <a:r>
              <a:rPr lang="en-US"/>
              <a:t>COR Procedures 2007-2010</a:t>
            </a:r>
          </a:p>
        </p:txBody>
      </p:sp>
      <p:graphicFrame>
        <p:nvGraphicFramePr>
          <p:cNvPr id="256004" name="Object 4"/>
          <p:cNvGraphicFramePr>
            <a:graphicFrameLocks noChangeAspect="1"/>
          </p:cNvGraphicFramePr>
          <p:nvPr/>
        </p:nvGraphicFramePr>
        <p:xfrm>
          <a:off x="288925" y="1414463"/>
          <a:ext cx="8543925" cy="4605337"/>
        </p:xfrm>
        <a:graphic>
          <a:graphicData uri="http://schemas.openxmlformats.org/presentationml/2006/ole">
            <p:oleObj spid="_x0000_s13314" name="Chart" r:id="rId3" imgW="11058525" imgH="4953203"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04">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04">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04">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04">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6004">
                                            <p:oleChartEl type="series" lvl="4"/>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6004" grpId="0" bld="series"/>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7DCB7DBC-B371-48AB-8F03-9C87D2B18825}" type="slidenum">
              <a:rPr lang="en-US"/>
              <a:pPr/>
              <a:t>43</a:t>
            </a:fld>
            <a:endParaRPr lang="en-US"/>
          </a:p>
        </p:txBody>
      </p:sp>
      <p:sp>
        <p:nvSpPr>
          <p:cNvPr id="257026" name="Rectangle 2"/>
          <p:cNvSpPr>
            <a:spLocks noGrp="1" noChangeArrowheads="1"/>
          </p:cNvSpPr>
          <p:nvPr>
            <p:ph type="title"/>
          </p:nvPr>
        </p:nvSpPr>
        <p:spPr>
          <a:xfrm>
            <a:off x="685800" y="152400"/>
            <a:ext cx="7772400" cy="1066800"/>
          </a:xfrm>
        </p:spPr>
        <p:txBody>
          <a:bodyPr/>
          <a:lstStyle/>
          <a:p>
            <a:r>
              <a:rPr lang="en-US"/>
              <a:t>PCI Procedures 2007-2010</a:t>
            </a:r>
          </a:p>
        </p:txBody>
      </p:sp>
      <p:graphicFrame>
        <p:nvGraphicFramePr>
          <p:cNvPr id="257027" name="Object 3"/>
          <p:cNvGraphicFramePr>
            <a:graphicFrameLocks noChangeAspect="1"/>
          </p:cNvGraphicFramePr>
          <p:nvPr/>
        </p:nvGraphicFramePr>
        <p:xfrm>
          <a:off x="331788" y="1530350"/>
          <a:ext cx="8601075" cy="4618038"/>
        </p:xfrm>
        <a:graphic>
          <a:graphicData uri="http://schemas.openxmlformats.org/presentationml/2006/ole">
            <p:oleObj spid="_x0000_s14338" name="Chart" r:id="rId3" imgW="11134725" imgH="5972048" progId="MSGraph.Chart.8">
              <p:embed followColorScheme="full"/>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27">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7027">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7027">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7027">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7027">
                                            <p:oleChartEl type="series" lvl="4"/>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7027" grpId="0" bld="series"/>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357166"/>
            <a:ext cx="7772400" cy="1000132"/>
          </a:xfrm>
        </p:spPr>
        <p:txBody>
          <a:bodyPr/>
          <a:lstStyle/>
          <a:p>
            <a:r>
              <a:rPr lang="en-US" dirty="0" smtClean="0"/>
              <a:t>Coronary Angiography</a:t>
            </a:r>
            <a:endParaRPr lang="el-GR" dirty="0"/>
          </a:p>
        </p:txBody>
      </p:sp>
      <p:pic>
        <p:nvPicPr>
          <p:cNvPr id="4" name="2.avi">
            <a:hlinkClick r:id="" action="ppaction://media"/>
          </p:cNvPr>
          <p:cNvPicPr>
            <a:picLocks noRot="1" noChangeAspect="1"/>
          </p:cNvPicPr>
          <p:nvPr>
            <a:videoFile r:link="rId1"/>
          </p:nvPr>
        </p:nvPicPr>
        <p:blipFill>
          <a:blip r:embed="rId3"/>
          <a:stretch>
            <a:fillRect/>
          </a:stretch>
        </p:blipFill>
        <p:spPr>
          <a:xfrm>
            <a:off x="1928794" y="1500174"/>
            <a:ext cx="4876800" cy="4876800"/>
          </a:xfrm>
          <a:prstGeom prst="rect">
            <a:avLst/>
          </a:prstGeom>
        </p:spPr>
      </p:pic>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Θέση αριθμού διαφάνειας"/>
          <p:cNvSpPr>
            <a:spLocks noGrp="1"/>
          </p:cNvSpPr>
          <p:nvPr>
            <p:ph type="sldNum" sz="quarter" idx="12"/>
          </p:nvPr>
        </p:nvSpPr>
        <p:spPr/>
        <p:txBody>
          <a:bodyPr/>
          <a:lstStyle/>
          <a:p>
            <a:fld id="{7E2A6631-9B12-4A01-A0FE-E7AAF0BE3279}" type="slidenum">
              <a:rPr lang="en-US"/>
              <a:pPr/>
              <a:t>45</a:t>
            </a:fld>
            <a:endParaRPr lang="en-US"/>
          </a:p>
        </p:txBody>
      </p:sp>
      <p:sp>
        <p:nvSpPr>
          <p:cNvPr id="102402" name="Rectangle 2"/>
          <p:cNvSpPr>
            <a:spLocks noGrp="1" noChangeArrowheads="1"/>
          </p:cNvSpPr>
          <p:nvPr>
            <p:ph type="title"/>
          </p:nvPr>
        </p:nvSpPr>
        <p:spPr>
          <a:xfrm>
            <a:off x="685800" y="381000"/>
            <a:ext cx="7772400" cy="609600"/>
          </a:xfrm>
        </p:spPr>
        <p:txBody>
          <a:bodyPr/>
          <a:lstStyle/>
          <a:p>
            <a:r>
              <a:rPr lang="en-US" sz="3600"/>
              <a:t>I indeed was in the marines!</a:t>
            </a:r>
            <a:endParaRPr lang="en-US"/>
          </a:p>
        </p:txBody>
      </p:sp>
      <p:graphicFrame>
        <p:nvGraphicFramePr>
          <p:cNvPr id="115712" name="Object 0"/>
          <p:cNvGraphicFramePr>
            <a:graphicFrameLocks noChangeAspect="1"/>
          </p:cNvGraphicFramePr>
          <p:nvPr/>
        </p:nvGraphicFramePr>
        <p:xfrm>
          <a:off x="762000" y="1143000"/>
          <a:ext cx="7386638" cy="4897438"/>
        </p:xfrm>
        <a:graphic>
          <a:graphicData uri="http://schemas.openxmlformats.org/presentationml/2006/ole">
            <p:oleObj spid="_x0000_s79874" name="Bitmap Image" r:id="rId3" imgW="5630061" imgH="3734321" progId="PBrush">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7772400" cy="762000"/>
          </a:xfrm>
        </p:spPr>
        <p:txBody>
          <a:bodyPr/>
          <a:lstStyle/>
          <a:p>
            <a:r>
              <a:rPr lang="en-US" sz="4000"/>
              <a:t>Functions of normal endothelium</a:t>
            </a:r>
            <a:endParaRPr lang="en-US"/>
          </a:p>
        </p:txBody>
      </p:sp>
      <p:pic>
        <p:nvPicPr>
          <p:cNvPr id="9219" name="Picture 3"/>
          <p:cNvPicPr>
            <a:picLocks noChangeAspect="1" noChangeArrowheads="1"/>
          </p:cNvPicPr>
          <p:nvPr/>
        </p:nvPicPr>
        <p:blipFill>
          <a:blip r:embed="rId2" cstate="print"/>
          <a:srcRect/>
          <a:stretch>
            <a:fillRect/>
          </a:stretch>
        </p:blipFill>
        <p:spPr bwMode="auto">
          <a:xfrm>
            <a:off x="914400" y="1828800"/>
            <a:ext cx="6983413" cy="3568700"/>
          </a:xfrm>
          <a:prstGeom prst="rect">
            <a:avLst/>
          </a:prstGeom>
          <a:noFill/>
          <a:ln w="9525">
            <a:noFill/>
            <a:miter lim="800000"/>
            <a:headEnd/>
            <a:tailEnd/>
          </a:ln>
          <a:effectLst/>
        </p:spPr>
      </p:pic>
      <p:sp>
        <p:nvSpPr>
          <p:cNvPr id="9220" name="Text Box 4"/>
          <p:cNvSpPr txBox="1">
            <a:spLocks noChangeArrowheads="1"/>
          </p:cNvSpPr>
          <p:nvPr/>
        </p:nvSpPr>
        <p:spPr bwMode="auto">
          <a:xfrm>
            <a:off x="609600" y="6240463"/>
            <a:ext cx="7086600" cy="457200"/>
          </a:xfrm>
          <a:prstGeom prst="rect">
            <a:avLst/>
          </a:prstGeom>
          <a:noFill/>
          <a:ln w="9525">
            <a:noFill/>
            <a:miter lim="800000"/>
            <a:headEnd/>
            <a:tailEnd/>
          </a:ln>
          <a:effectLst/>
        </p:spPr>
        <p:txBody>
          <a:bodyPr>
            <a:spAutoFit/>
          </a:bodyPr>
          <a:lstStyle/>
          <a:p>
            <a:pPr>
              <a:spcBef>
                <a:spcPct val="50000"/>
              </a:spcBef>
            </a:pPr>
            <a:r>
              <a:rPr lang="en-US" b="1"/>
              <a:t>J Am Coll Cardiol 1997;30:325-33</a:t>
            </a:r>
            <a:endParaRPr lang="en-US"/>
          </a:p>
        </p:txBody>
      </p:sp>
      <p:sp>
        <p:nvSpPr>
          <p:cNvPr id="9221" name="Text Box 5"/>
          <p:cNvSpPr txBox="1">
            <a:spLocks noChangeArrowheads="1"/>
          </p:cNvSpPr>
          <p:nvPr/>
        </p:nvSpPr>
        <p:spPr bwMode="auto">
          <a:xfrm flipH="1">
            <a:off x="5181600" y="1447800"/>
            <a:ext cx="1905000" cy="366713"/>
          </a:xfrm>
          <a:prstGeom prst="rect">
            <a:avLst/>
          </a:prstGeom>
          <a:noFill/>
          <a:ln w="9525">
            <a:noFill/>
            <a:miter lim="800000"/>
            <a:headEnd/>
            <a:tailEnd/>
          </a:ln>
          <a:effectLst/>
        </p:spPr>
        <p:txBody>
          <a:bodyPr>
            <a:spAutoFit/>
          </a:bodyPr>
          <a:lstStyle/>
          <a:p>
            <a:pPr>
              <a:spcBef>
                <a:spcPct val="50000"/>
              </a:spcBef>
            </a:pPr>
            <a:r>
              <a:rPr lang="en-US" sz="1800">
                <a:solidFill>
                  <a:schemeClr val="folHlink"/>
                </a:solidFill>
              </a:rPr>
              <a:t>Prostacyclin </a:t>
            </a:r>
            <a:r>
              <a:rPr lang="en-US" sz="1800">
                <a:solidFill>
                  <a:schemeClr val="folHlink"/>
                </a:solidFill>
                <a:sym typeface="Symbol" pitchFamily="18" charset="2"/>
              </a:rPr>
              <a:t></a:t>
            </a:r>
            <a:endParaRPr lang="en-US"/>
          </a:p>
        </p:txBody>
      </p:sp>
      <p:sp>
        <p:nvSpPr>
          <p:cNvPr id="9222" name="Text Box 6"/>
          <p:cNvSpPr txBox="1">
            <a:spLocks noChangeArrowheads="1"/>
          </p:cNvSpPr>
          <p:nvPr/>
        </p:nvSpPr>
        <p:spPr bwMode="auto">
          <a:xfrm>
            <a:off x="1676400" y="1447800"/>
            <a:ext cx="1295400" cy="366713"/>
          </a:xfrm>
          <a:prstGeom prst="rect">
            <a:avLst/>
          </a:prstGeom>
          <a:noFill/>
          <a:ln w="9525">
            <a:noFill/>
            <a:miter lim="800000"/>
            <a:headEnd/>
            <a:tailEnd/>
          </a:ln>
          <a:effectLst/>
        </p:spPr>
        <p:txBody>
          <a:bodyPr>
            <a:spAutoFit/>
          </a:bodyPr>
          <a:lstStyle/>
          <a:p>
            <a:pPr>
              <a:spcBef>
                <a:spcPct val="50000"/>
              </a:spcBef>
            </a:pPr>
            <a:r>
              <a:rPr lang="en-US" sz="1800">
                <a:solidFill>
                  <a:schemeClr val="folHlink"/>
                </a:solidFill>
              </a:rPr>
              <a:t>thrombin</a:t>
            </a:r>
            <a:endParaRPr lang="en-US"/>
          </a:p>
        </p:txBody>
      </p:sp>
      <p:sp>
        <p:nvSpPr>
          <p:cNvPr id="9224" name="Text Box 8"/>
          <p:cNvSpPr txBox="1">
            <a:spLocks noChangeArrowheads="1"/>
          </p:cNvSpPr>
          <p:nvPr/>
        </p:nvSpPr>
        <p:spPr bwMode="auto">
          <a:xfrm>
            <a:off x="2971800" y="1447800"/>
            <a:ext cx="990600" cy="366713"/>
          </a:xfrm>
          <a:prstGeom prst="rect">
            <a:avLst/>
          </a:prstGeom>
          <a:noFill/>
          <a:ln w="9525">
            <a:noFill/>
            <a:miter lim="800000"/>
            <a:headEnd/>
            <a:tailEnd/>
          </a:ln>
          <a:effectLst/>
        </p:spPr>
        <p:txBody>
          <a:bodyPr>
            <a:spAutoFit/>
          </a:bodyPr>
          <a:lstStyle/>
          <a:p>
            <a:pPr>
              <a:spcBef>
                <a:spcPct val="50000"/>
              </a:spcBef>
            </a:pPr>
            <a:r>
              <a:rPr lang="en-US" sz="1800">
                <a:solidFill>
                  <a:schemeClr val="folHlink"/>
                </a:solidFill>
              </a:rPr>
              <a:t>t-PA</a:t>
            </a:r>
            <a:endParaRPr lang="en-US"/>
          </a:p>
        </p:txBody>
      </p:sp>
      <p:sp>
        <p:nvSpPr>
          <p:cNvPr id="9225" name="Text Box 9"/>
          <p:cNvSpPr txBox="1">
            <a:spLocks noChangeArrowheads="1"/>
          </p:cNvSpPr>
          <p:nvPr/>
        </p:nvSpPr>
        <p:spPr bwMode="auto">
          <a:xfrm>
            <a:off x="4038600" y="1066800"/>
            <a:ext cx="1676400" cy="779463"/>
          </a:xfrm>
          <a:prstGeom prst="rect">
            <a:avLst/>
          </a:prstGeom>
          <a:noFill/>
          <a:ln w="9525">
            <a:noFill/>
            <a:miter lim="800000"/>
            <a:headEnd/>
            <a:tailEnd/>
          </a:ln>
          <a:effectLst/>
        </p:spPr>
        <p:txBody>
          <a:bodyPr>
            <a:spAutoFit/>
          </a:bodyPr>
          <a:lstStyle/>
          <a:p>
            <a:pPr>
              <a:spcBef>
                <a:spcPct val="50000"/>
              </a:spcBef>
            </a:pPr>
            <a:r>
              <a:rPr lang="en-US" sz="1800">
                <a:solidFill>
                  <a:schemeClr val="folHlink"/>
                </a:solidFill>
              </a:rPr>
              <a:t>ICAM-1</a:t>
            </a:r>
          </a:p>
          <a:p>
            <a:pPr>
              <a:spcBef>
                <a:spcPct val="50000"/>
              </a:spcBef>
            </a:pPr>
            <a:r>
              <a:rPr lang="en-US" sz="1800">
                <a:solidFill>
                  <a:schemeClr val="folHlink"/>
                </a:solidFill>
              </a:rPr>
              <a:t>VCAM-1</a:t>
            </a:r>
            <a:endParaRPr lang="en-US"/>
          </a:p>
        </p:txBody>
      </p:sp>
      <p:sp>
        <p:nvSpPr>
          <p:cNvPr id="9226" name="Text Box 10"/>
          <p:cNvSpPr txBox="1">
            <a:spLocks noChangeArrowheads="1"/>
          </p:cNvSpPr>
          <p:nvPr/>
        </p:nvSpPr>
        <p:spPr bwMode="auto">
          <a:xfrm>
            <a:off x="1600200" y="5410200"/>
            <a:ext cx="3124200" cy="366713"/>
          </a:xfrm>
          <a:prstGeom prst="rect">
            <a:avLst/>
          </a:prstGeom>
          <a:noFill/>
          <a:ln w="9525">
            <a:noFill/>
            <a:miter lim="800000"/>
            <a:headEnd/>
            <a:tailEnd/>
          </a:ln>
          <a:effectLst/>
        </p:spPr>
        <p:txBody>
          <a:bodyPr>
            <a:spAutoFit/>
          </a:bodyPr>
          <a:lstStyle/>
          <a:p>
            <a:pPr>
              <a:spcBef>
                <a:spcPct val="50000"/>
              </a:spcBef>
            </a:pPr>
            <a:r>
              <a:rPr lang="en-US" sz="1800">
                <a:solidFill>
                  <a:schemeClr val="folHlink"/>
                </a:solidFill>
              </a:rPr>
              <a:t>NO, Prostacyclin / AT-1, ET-1</a:t>
            </a:r>
            <a:endParaRPr lang="en-US"/>
          </a:p>
        </p:txBody>
      </p:sp>
      <p:sp>
        <p:nvSpPr>
          <p:cNvPr id="10" name="9 - Θέση αριθμού διαφάνειας"/>
          <p:cNvSpPr>
            <a:spLocks noGrp="1"/>
          </p:cNvSpPr>
          <p:nvPr>
            <p:ph type="sldNum" sz="quarter" idx="12"/>
          </p:nvPr>
        </p:nvSpPr>
        <p:spPr/>
        <p:txBody>
          <a:bodyPr/>
          <a:lstStyle/>
          <a:p>
            <a:fld id="{C1E2E147-FC61-4625-BEC7-4350FA13A67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l-GR"/>
          </a:p>
        </p:txBody>
      </p:sp>
      <p:sp>
        <p:nvSpPr>
          <p:cNvPr id="2969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l-GR"/>
          </a:p>
        </p:txBody>
      </p:sp>
      <p:sp>
        <p:nvSpPr>
          <p:cNvPr id="29700" name="Freeform 4"/>
          <p:cNvSpPr>
            <a:spLocks/>
          </p:cNvSpPr>
          <p:nvPr/>
        </p:nvSpPr>
        <p:spPr bwMode="auto">
          <a:xfrm>
            <a:off x="762000" y="914400"/>
            <a:ext cx="2671763" cy="534988"/>
          </a:xfrm>
          <a:custGeom>
            <a:avLst/>
            <a:gdLst/>
            <a:ahLst/>
            <a:cxnLst>
              <a:cxn ang="0">
                <a:pos x="272" y="0"/>
              </a:cxn>
              <a:cxn ang="0">
                <a:pos x="243" y="1"/>
              </a:cxn>
              <a:cxn ang="0">
                <a:pos x="219" y="4"/>
              </a:cxn>
              <a:cxn ang="0">
                <a:pos x="190" y="7"/>
              </a:cxn>
              <a:cxn ang="0">
                <a:pos x="166" y="13"/>
              </a:cxn>
              <a:cxn ang="0">
                <a:pos x="145" y="20"/>
              </a:cxn>
              <a:cxn ang="0">
                <a:pos x="120" y="28"/>
              </a:cxn>
              <a:cxn ang="0">
                <a:pos x="99" y="38"/>
              </a:cxn>
              <a:cxn ang="0">
                <a:pos x="81" y="49"/>
              </a:cxn>
              <a:cxn ang="0">
                <a:pos x="46" y="74"/>
              </a:cxn>
              <a:cxn ang="0">
                <a:pos x="21" y="103"/>
              </a:cxn>
              <a:cxn ang="0">
                <a:pos x="7" y="134"/>
              </a:cxn>
              <a:cxn ang="0">
                <a:pos x="0" y="168"/>
              </a:cxn>
              <a:cxn ang="0">
                <a:pos x="7" y="202"/>
              </a:cxn>
              <a:cxn ang="0">
                <a:pos x="21" y="234"/>
              </a:cxn>
              <a:cxn ang="0">
                <a:pos x="46" y="262"/>
              </a:cxn>
              <a:cxn ang="0">
                <a:pos x="81" y="287"/>
              </a:cxn>
              <a:cxn ang="0">
                <a:pos x="99" y="298"/>
              </a:cxn>
              <a:cxn ang="0">
                <a:pos x="120" y="307"/>
              </a:cxn>
              <a:cxn ang="0">
                <a:pos x="145" y="316"/>
              </a:cxn>
              <a:cxn ang="0">
                <a:pos x="166" y="322"/>
              </a:cxn>
              <a:cxn ang="0">
                <a:pos x="190" y="328"/>
              </a:cxn>
              <a:cxn ang="0">
                <a:pos x="219" y="332"/>
              </a:cxn>
              <a:cxn ang="0">
                <a:pos x="243" y="335"/>
              </a:cxn>
              <a:cxn ang="0">
                <a:pos x="272" y="336"/>
              </a:cxn>
              <a:cxn ang="0">
                <a:pos x="1410" y="336"/>
              </a:cxn>
              <a:cxn ang="0">
                <a:pos x="1438" y="335"/>
              </a:cxn>
              <a:cxn ang="0">
                <a:pos x="1463" y="332"/>
              </a:cxn>
              <a:cxn ang="0">
                <a:pos x="1491" y="328"/>
              </a:cxn>
              <a:cxn ang="0">
                <a:pos x="1516" y="322"/>
              </a:cxn>
              <a:cxn ang="0">
                <a:pos x="1541" y="316"/>
              </a:cxn>
              <a:cxn ang="0">
                <a:pos x="1562" y="307"/>
              </a:cxn>
              <a:cxn ang="0">
                <a:pos x="1583" y="298"/>
              </a:cxn>
              <a:cxn ang="0">
                <a:pos x="1601" y="287"/>
              </a:cxn>
              <a:cxn ang="0">
                <a:pos x="1636" y="262"/>
              </a:cxn>
              <a:cxn ang="0">
                <a:pos x="1661" y="234"/>
              </a:cxn>
              <a:cxn ang="0">
                <a:pos x="1675" y="202"/>
              </a:cxn>
              <a:cxn ang="0">
                <a:pos x="1682" y="168"/>
              </a:cxn>
              <a:cxn ang="0">
                <a:pos x="1675" y="134"/>
              </a:cxn>
              <a:cxn ang="0">
                <a:pos x="1661" y="103"/>
              </a:cxn>
              <a:cxn ang="0">
                <a:pos x="1636" y="74"/>
              </a:cxn>
              <a:cxn ang="0">
                <a:pos x="1601" y="49"/>
              </a:cxn>
              <a:cxn ang="0">
                <a:pos x="1583" y="38"/>
              </a:cxn>
              <a:cxn ang="0">
                <a:pos x="1562" y="28"/>
              </a:cxn>
              <a:cxn ang="0">
                <a:pos x="1541" y="20"/>
              </a:cxn>
              <a:cxn ang="0">
                <a:pos x="1516" y="13"/>
              </a:cxn>
              <a:cxn ang="0">
                <a:pos x="1491" y="7"/>
              </a:cxn>
              <a:cxn ang="0">
                <a:pos x="1463" y="4"/>
              </a:cxn>
              <a:cxn ang="0">
                <a:pos x="1438" y="1"/>
              </a:cxn>
              <a:cxn ang="0">
                <a:pos x="1410" y="0"/>
              </a:cxn>
              <a:cxn ang="0">
                <a:pos x="272" y="0"/>
              </a:cxn>
            </a:cxnLst>
            <a:rect l="0" t="0" r="r" b="b"/>
            <a:pathLst>
              <a:path w="1683" h="337">
                <a:moveTo>
                  <a:pt x="272" y="0"/>
                </a:moveTo>
                <a:lnTo>
                  <a:pt x="243" y="1"/>
                </a:lnTo>
                <a:lnTo>
                  <a:pt x="219" y="4"/>
                </a:lnTo>
                <a:lnTo>
                  <a:pt x="190" y="7"/>
                </a:lnTo>
                <a:lnTo>
                  <a:pt x="166" y="13"/>
                </a:lnTo>
                <a:lnTo>
                  <a:pt x="145" y="20"/>
                </a:lnTo>
                <a:lnTo>
                  <a:pt x="120" y="28"/>
                </a:lnTo>
                <a:lnTo>
                  <a:pt x="99" y="38"/>
                </a:lnTo>
                <a:lnTo>
                  <a:pt x="81" y="49"/>
                </a:lnTo>
                <a:lnTo>
                  <a:pt x="46" y="74"/>
                </a:lnTo>
                <a:lnTo>
                  <a:pt x="21" y="103"/>
                </a:lnTo>
                <a:lnTo>
                  <a:pt x="7" y="134"/>
                </a:lnTo>
                <a:lnTo>
                  <a:pt x="0" y="168"/>
                </a:lnTo>
                <a:lnTo>
                  <a:pt x="7" y="202"/>
                </a:lnTo>
                <a:lnTo>
                  <a:pt x="21" y="234"/>
                </a:lnTo>
                <a:lnTo>
                  <a:pt x="46" y="262"/>
                </a:lnTo>
                <a:lnTo>
                  <a:pt x="81" y="287"/>
                </a:lnTo>
                <a:lnTo>
                  <a:pt x="99" y="298"/>
                </a:lnTo>
                <a:lnTo>
                  <a:pt x="120" y="307"/>
                </a:lnTo>
                <a:lnTo>
                  <a:pt x="145" y="316"/>
                </a:lnTo>
                <a:lnTo>
                  <a:pt x="166" y="322"/>
                </a:lnTo>
                <a:lnTo>
                  <a:pt x="190" y="328"/>
                </a:lnTo>
                <a:lnTo>
                  <a:pt x="219" y="332"/>
                </a:lnTo>
                <a:lnTo>
                  <a:pt x="243" y="335"/>
                </a:lnTo>
                <a:lnTo>
                  <a:pt x="272" y="336"/>
                </a:lnTo>
                <a:lnTo>
                  <a:pt x="1410" y="336"/>
                </a:lnTo>
                <a:lnTo>
                  <a:pt x="1438" y="335"/>
                </a:lnTo>
                <a:lnTo>
                  <a:pt x="1463" y="332"/>
                </a:lnTo>
                <a:lnTo>
                  <a:pt x="1491" y="328"/>
                </a:lnTo>
                <a:lnTo>
                  <a:pt x="1516" y="322"/>
                </a:lnTo>
                <a:lnTo>
                  <a:pt x="1541" y="316"/>
                </a:lnTo>
                <a:lnTo>
                  <a:pt x="1562" y="307"/>
                </a:lnTo>
                <a:lnTo>
                  <a:pt x="1583" y="298"/>
                </a:lnTo>
                <a:lnTo>
                  <a:pt x="1601" y="287"/>
                </a:lnTo>
                <a:lnTo>
                  <a:pt x="1636" y="262"/>
                </a:lnTo>
                <a:lnTo>
                  <a:pt x="1661" y="234"/>
                </a:lnTo>
                <a:lnTo>
                  <a:pt x="1675" y="202"/>
                </a:lnTo>
                <a:lnTo>
                  <a:pt x="1682" y="168"/>
                </a:lnTo>
                <a:lnTo>
                  <a:pt x="1675" y="134"/>
                </a:lnTo>
                <a:lnTo>
                  <a:pt x="1661" y="103"/>
                </a:lnTo>
                <a:lnTo>
                  <a:pt x="1636" y="74"/>
                </a:lnTo>
                <a:lnTo>
                  <a:pt x="1601" y="49"/>
                </a:lnTo>
                <a:lnTo>
                  <a:pt x="1583" y="38"/>
                </a:lnTo>
                <a:lnTo>
                  <a:pt x="1562" y="28"/>
                </a:lnTo>
                <a:lnTo>
                  <a:pt x="1541" y="20"/>
                </a:lnTo>
                <a:lnTo>
                  <a:pt x="1516" y="13"/>
                </a:lnTo>
                <a:lnTo>
                  <a:pt x="1491" y="7"/>
                </a:lnTo>
                <a:lnTo>
                  <a:pt x="1463" y="4"/>
                </a:lnTo>
                <a:lnTo>
                  <a:pt x="1438" y="1"/>
                </a:lnTo>
                <a:lnTo>
                  <a:pt x="1410" y="0"/>
                </a:lnTo>
                <a:lnTo>
                  <a:pt x="272" y="0"/>
                </a:lnTo>
              </a:path>
            </a:pathLst>
          </a:custGeom>
          <a:noFill/>
          <a:ln w="12700" cap="rnd" cmpd="sng">
            <a:solidFill>
              <a:schemeClr val="tx1"/>
            </a:solidFill>
            <a:prstDash val="solid"/>
            <a:round/>
            <a:headEnd type="none" w="sm" len="sm"/>
            <a:tailEnd type="none" w="sm" len="sm"/>
          </a:ln>
          <a:effectLst/>
        </p:spPr>
        <p:txBody>
          <a:bodyPr/>
          <a:lstStyle/>
          <a:p>
            <a:endParaRPr lang="el-GR"/>
          </a:p>
        </p:txBody>
      </p:sp>
      <p:sp>
        <p:nvSpPr>
          <p:cNvPr id="29701" name="Freeform 5"/>
          <p:cNvSpPr>
            <a:spLocks/>
          </p:cNvSpPr>
          <p:nvPr/>
        </p:nvSpPr>
        <p:spPr bwMode="auto">
          <a:xfrm>
            <a:off x="3505200" y="914400"/>
            <a:ext cx="2668588" cy="534988"/>
          </a:xfrm>
          <a:custGeom>
            <a:avLst/>
            <a:gdLst/>
            <a:ahLst/>
            <a:cxnLst>
              <a:cxn ang="0">
                <a:pos x="268" y="0"/>
              </a:cxn>
              <a:cxn ang="0">
                <a:pos x="243" y="1"/>
              </a:cxn>
              <a:cxn ang="0">
                <a:pos x="212" y="4"/>
              </a:cxn>
              <a:cxn ang="0">
                <a:pos x="187" y="7"/>
              </a:cxn>
              <a:cxn ang="0">
                <a:pos x="162" y="13"/>
              </a:cxn>
              <a:cxn ang="0">
                <a:pos x="137" y="20"/>
              </a:cxn>
              <a:cxn ang="0">
                <a:pos x="118" y="28"/>
              </a:cxn>
              <a:cxn ang="0">
                <a:pos x="100" y="38"/>
              </a:cxn>
              <a:cxn ang="0">
                <a:pos x="81" y="49"/>
              </a:cxn>
              <a:cxn ang="0">
                <a:pos x="44" y="74"/>
              </a:cxn>
              <a:cxn ang="0">
                <a:pos x="19" y="103"/>
              </a:cxn>
              <a:cxn ang="0">
                <a:pos x="6" y="134"/>
              </a:cxn>
              <a:cxn ang="0">
                <a:pos x="0" y="168"/>
              </a:cxn>
              <a:cxn ang="0">
                <a:pos x="6" y="202"/>
              </a:cxn>
              <a:cxn ang="0">
                <a:pos x="19" y="234"/>
              </a:cxn>
              <a:cxn ang="0">
                <a:pos x="44" y="262"/>
              </a:cxn>
              <a:cxn ang="0">
                <a:pos x="81" y="287"/>
              </a:cxn>
              <a:cxn ang="0">
                <a:pos x="100" y="298"/>
              </a:cxn>
              <a:cxn ang="0">
                <a:pos x="118" y="307"/>
              </a:cxn>
              <a:cxn ang="0">
                <a:pos x="137" y="316"/>
              </a:cxn>
              <a:cxn ang="0">
                <a:pos x="162" y="322"/>
              </a:cxn>
              <a:cxn ang="0">
                <a:pos x="187" y="328"/>
              </a:cxn>
              <a:cxn ang="0">
                <a:pos x="212" y="332"/>
              </a:cxn>
              <a:cxn ang="0">
                <a:pos x="243" y="335"/>
              </a:cxn>
              <a:cxn ang="0">
                <a:pos x="268" y="336"/>
              </a:cxn>
              <a:cxn ang="0">
                <a:pos x="1406" y="336"/>
              </a:cxn>
              <a:cxn ang="0">
                <a:pos x="1431" y="335"/>
              </a:cxn>
              <a:cxn ang="0">
                <a:pos x="1462" y="332"/>
              </a:cxn>
              <a:cxn ang="0">
                <a:pos x="1487" y="328"/>
              </a:cxn>
              <a:cxn ang="0">
                <a:pos x="1512" y="322"/>
              </a:cxn>
              <a:cxn ang="0">
                <a:pos x="1537" y="316"/>
              </a:cxn>
              <a:cxn ang="0">
                <a:pos x="1562" y="307"/>
              </a:cxn>
              <a:cxn ang="0">
                <a:pos x="1580" y="298"/>
              </a:cxn>
              <a:cxn ang="0">
                <a:pos x="1599" y="287"/>
              </a:cxn>
              <a:cxn ang="0">
                <a:pos x="1630" y="262"/>
              </a:cxn>
              <a:cxn ang="0">
                <a:pos x="1661" y="234"/>
              </a:cxn>
              <a:cxn ang="0">
                <a:pos x="1674" y="202"/>
              </a:cxn>
              <a:cxn ang="0">
                <a:pos x="1680" y="168"/>
              </a:cxn>
              <a:cxn ang="0">
                <a:pos x="1674" y="134"/>
              </a:cxn>
              <a:cxn ang="0">
                <a:pos x="1661" y="103"/>
              </a:cxn>
              <a:cxn ang="0">
                <a:pos x="1630" y="74"/>
              </a:cxn>
              <a:cxn ang="0">
                <a:pos x="1599" y="49"/>
              </a:cxn>
              <a:cxn ang="0">
                <a:pos x="1580" y="38"/>
              </a:cxn>
              <a:cxn ang="0">
                <a:pos x="1562" y="28"/>
              </a:cxn>
              <a:cxn ang="0">
                <a:pos x="1537" y="20"/>
              </a:cxn>
              <a:cxn ang="0">
                <a:pos x="1512" y="13"/>
              </a:cxn>
              <a:cxn ang="0">
                <a:pos x="1487" y="7"/>
              </a:cxn>
              <a:cxn ang="0">
                <a:pos x="1462" y="4"/>
              </a:cxn>
              <a:cxn ang="0">
                <a:pos x="1431" y="1"/>
              </a:cxn>
              <a:cxn ang="0">
                <a:pos x="1406" y="0"/>
              </a:cxn>
              <a:cxn ang="0">
                <a:pos x="268" y="0"/>
              </a:cxn>
            </a:cxnLst>
            <a:rect l="0" t="0" r="r" b="b"/>
            <a:pathLst>
              <a:path w="1681" h="337">
                <a:moveTo>
                  <a:pt x="268" y="0"/>
                </a:moveTo>
                <a:lnTo>
                  <a:pt x="243" y="1"/>
                </a:lnTo>
                <a:lnTo>
                  <a:pt x="212" y="4"/>
                </a:lnTo>
                <a:lnTo>
                  <a:pt x="187" y="7"/>
                </a:lnTo>
                <a:lnTo>
                  <a:pt x="162" y="13"/>
                </a:lnTo>
                <a:lnTo>
                  <a:pt x="137" y="20"/>
                </a:lnTo>
                <a:lnTo>
                  <a:pt x="118" y="28"/>
                </a:lnTo>
                <a:lnTo>
                  <a:pt x="100" y="38"/>
                </a:lnTo>
                <a:lnTo>
                  <a:pt x="81" y="49"/>
                </a:lnTo>
                <a:lnTo>
                  <a:pt x="44" y="74"/>
                </a:lnTo>
                <a:lnTo>
                  <a:pt x="19" y="103"/>
                </a:lnTo>
                <a:lnTo>
                  <a:pt x="6" y="134"/>
                </a:lnTo>
                <a:lnTo>
                  <a:pt x="0" y="168"/>
                </a:lnTo>
                <a:lnTo>
                  <a:pt x="6" y="202"/>
                </a:lnTo>
                <a:lnTo>
                  <a:pt x="19" y="234"/>
                </a:lnTo>
                <a:lnTo>
                  <a:pt x="44" y="262"/>
                </a:lnTo>
                <a:lnTo>
                  <a:pt x="81" y="287"/>
                </a:lnTo>
                <a:lnTo>
                  <a:pt x="100" y="298"/>
                </a:lnTo>
                <a:lnTo>
                  <a:pt x="118" y="307"/>
                </a:lnTo>
                <a:lnTo>
                  <a:pt x="137" y="316"/>
                </a:lnTo>
                <a:lnTo>
                  <a:pt x="162" y="322"/>
                </a:lnTo>
                <a:lnTo>
                  <a:pt x="187" y="328"/>
                </a:lnTo>
                <a:lnTo>
                  <a:pt x="212" y="332"/>
                </a:lnTo>
                <a:lnTo>
                  <a:pt x="243" y="335"/>
                </a:lnTo>
                <a:lnTo>
                  <a:pt x="268" y="336"/>
                </a:lnTo>
                <a:lnTo>
                  <a:pt x="1406" y="336"/>
                </a:lnTo>
                <a:lnTo>
                  <a:pt x="1431" y="335"/>
                </a:lnTo>
                <a:lnTo>
                  <a:pt x="1462" y="332"/>
                </a:lnTo>
                <a:lnTo>
                  <a:pt x="1487" y="328"/>
                </a:lnTo>
                <a:lnTo>
                  <a:pt x="1512" y="322"/>
                </a:lnTo>
                <a:lnTo>
                  <a:pt x="1537" y="316"/>
                </a:lnTo>
                <a:lnTo>
                  <a:pt x="1562" y="307"/>
                </a:lnTo>
                <a:lnTo>
                  <a:pt x="1580" y="298"/>
                </a:lnTo>
                <a:lnTo>
                  <a:pt x="1599" y="287"/>
                </a:lnTo>
                <a:lnTo>
                  <a:pt x="1630" y="262"/>
                </a:lnTo>
                <a:lnTo>
                  <a:pt x="1661" y="234"/>
                </a:lnTo>
                <a:lnTo>
                  <a:pt x="1674" y="202"/>
                </a:lnTo>
                <a:lnTo>
                  <a:pt x="1680" y="168"/>
                </a:lnTo>
                <a:lnTo>
                  <a:pt x="1674" y="134"/>
                </a:lnTo>
                <a:lnTo>
                  <a:pt x="1661" y="103"/>
                </a:lnTo>
                <a:lnTo>
                  <a:pt x="1630" y="74"/>
                </a:lnTo>
                <a:lnTo>
                  <a:pt x="1599" y="49"/>
                </a:lnTo>
                <a:lnTo>
                  <a:pt x="1580" y="38"/>
                </a:lnTo>
                <a:lnTo>
                  <a:pt x="1562" y="28"/>
                </a:lnTo>
                <a:lnTo>
                  <a:pt x="1537" y="20"/>
                </a:lnTo>
                <a:lnTo>
                  <a:pt x="1512" y="13"/>
                </a:lnTo>
                <a:lnTo>
                  <a:pt x="1487" y="7"/>
                </a:lnTo>
                <a:lnTo>
                  <a:pt x="1462" y="4"/>
                </a:lnTo>
                <a:lnTo>
                  <a:pt x="1431" y="1"/>
                </a:lnTo>
                <a:lnTo>
                  <a:pt x="1406" y="0"/>
                </a:lnTo>
                <a:lnTo>
                  <a:pt x="268" y="0"/>
                </a:lnTo>
              </a:path>
            </a:pathLst>
          </a:custGeom>
          <a:noFill/>
          <a:ln w="12700" cap="rnd" cmpd="sng">
            <a:solidFill>
              <a:schemeClr val="tx1"/>
            </a:solidFill>
            <a:prstDash val="solid"/>
            <a:round/>
            <a:headEnd type="none" w="sm" len="sm"/>
            <a:tailEnd type="none" w="sm" len="sm"/>
          </a:ln>
          <a:effectLst/>
        </p:spPr>
        <p:txBody>
          <a:bodyPr/>
          <a:lstStyle/>
          <a:p>
            <a:endParaRPr lang="el-GR"/>
          </a:p>
        </p:txBody>
      </p:sp>
      <p:sp>
        <p:nvSpPr>
          <p:cNvPr id="29702" name="Freeform 6"/>
          <p:cNvSpPr>
            <a:spLocks/>
          </p:cNvSpPr>
          <p:nvPr/>
        </p:nvSpPr>
        <p:spPr bwMode="auto">
          <a:xfrm>
            <a:off x="6248400" y="914400"/>
            <a:ext cx="2517775" cy="534988"/>
          </a:xfrm>
          <a:custGeom>
            <a:avLst/>
            <a:gdLst/>
            <a:ahLst/>
            <a:cxnLst>
              <a:cxn ang="0">
                <a:pos x="254" y="0"/>
              </a:cxn>
              <a:cxn ang="0">
                <a:pos x="228" y="1"/>
              </a:cxn>
              <a:cxn ang="0">
                <a:pos x="201" y="4"/>
              </a:cxn>
              <a:cxn ang="0">
                <a:pos x="175" y="7"/>
              </a:cxn>
              <a:cxn ang="0">
                <a:pos x="158" y="13"/>
              </a:cxn>
              <a:cxn ang="0">
                <a:pos x="131" y="20"/>
              </a:cxn>
              <a:cxn ang="0">
                <a:pos x="114" y="28"/>
              </a:cxn>
              <a:cxn ang="0">
                <a:pos x="96" y="38"/>
              </a:cxn>
              <a:cxn ang="0">
                <a:pos x="79" y="49"/>
              </a:cxn>
              <a:cxn ang="0">
                <a:pos x="44" y="74"/>
              </a:cxn>
              <a:cxn ang="0">
                <a:pos x="18" y="103"/>
              </a:cxn>
              <a:cxn ang="0">
                <a:pos x="9" y="134"/>
              </a:cxn>
              <a:cxn ang="0">
                <a:pos x="0" y="168"/>
              </a:cxn>
              <a:cxn ang="0">
                <a:pos x="9" y="202"/>
              </a:cxn>
              <a:cxn ang="0">
                <a:pos x="18" y="234"/>
              </a:cxn>
              <a:cxn ang="0">
                <a:pos x="44" y="262"/>
              </a:cxn>
              <a:cxn ang="0">
                <a:pos x="79" y="287"/>
              </a:cxn>
              <a:cxn ang="0">
                <a:pos x="96" y="298"/>
              </a:cxn>
              <a:cxn ang="0">
                <a:pos x="114" y="307"/>
              </a:cxn>
              <a:cxn ang="0">
                <a:pos x="131" y="316"/>
              </a:cxn>
              <a:cxn ang="0">
                <a:pos x="158" y="322"/>
              </a:cxn>
              <a:cxn ang="0">
                <a:pos x="175" y="328"/>
              </a:cxn>
              <a:cxn ang="0">
                <a:pos x="201" y="332"/>
              </a:cxn>
              <a:cxn ang="0">
                <a:pos x="228" y="335"/>
              </a:cxn>
              <a:cxn ang="0">
                <a:pos x="254" y="336"/>
              </a:cxn>
              <a:cxn ang="0">
                <a:pos x="1331" y="336"/>
              </a:cxn>
              <a:cxn ang="0">
                <a:pos x="1357" y="335"/>
              </a:cxn>
              <a:cxn ang="0">
                <a:pos x="1384" y="332"/>
              </a:cxn>
              <a:cxn ang="0">
                <a:pos x="1410" y="328"/>
              </a:cxn>
              <a:cxn ang="0">
                <a:pos x="1427" y="322"/>
              </a:cxn>
              <a:cxn ang="0">
                <a:pos x="1454" y="316"/>
              </a:cxn>
              <a:cxn ang="0">
                <a:pos x="1471" y="307"/>
              </a:cxn>
              <a:cxn ang="0">
                <a:pos x="1489" y="298"/>
              </a:cxn>
              <a:cxn ang="0">
                <a:pos x="1515" y="287"/>
              </a:cxn>
              <a:cxn ang="0">
                <a:pos x="1541" y="262"/>
              </a:cxn>
              <a:cxn ang="0">
                <a:pos x="1567" y="234"/>
              </a:cxn>
              <a:cxn ang="0">
                <a:pos x="1576" y="202"/>
              </a:cxn>
              <a:cxn ang="0">
                <a:pos x="1585" y="168"/>
              </a:cxn>
              <a:cxn ang="0">
                <a:pos x="1576" y="134"/>
              </a:cxn>
              <a:cxn ang="0">
                <a:pos x="1567" y="103"/>
              </a:cxn>
              <a:cxn ang="0">
                <a:pos x="1541" y="74"/>
              </a:cxn>
              <a:cxn ang="0">
                <a:pos x="1515" y="49"/>
              </a:cxn>
              <a:cxn ang="0">
                <a:pos x="1489" y="38"/>
              </a:cxn>
              <a:cxn ang="0">
                <a:pos x="1471" y="28"/>
              </a:cxn>
              <a:cxn ang="0">
                <a:pos x="1454" y="20"/>
              </a:cxn>
              <a:cxn ang="0">
                <a:pos x="1427" y="13"/>
              </a:cxn>
              <a:cxn ang="0">
                <a:pos x="1410" y="7"/>
              </a:cxn>
              <a:cxn ang="0">
                <a:pos x="1384" y="4"/>
              </a:cxn>
              <a:cxn ang="0">
                <a:pos x="1357" y="1"/>
              </a:cxn>
              <a:cxn ang="0">
                <a:pos x="1331" y="0"/>
              </a:cxn>
              <a:cxn ang="0">
                <a:pos x="254" y="0"/>
              </a:cxn>
            </a:cxnLst>
            <a:rect l="0" t="0" r="r" b="b"/>
            <a:pathLst>
              <a:path w="1586" h="337">
                <a:moveTo>
                  <a:pt x="254" y="0"/>
                </a:moveTo>
                <a:lnTo>
                  <a:pt x="228" y="1"/>
                </a:lnTo>
                <a:lnTo>
                  <a:pt x="201" y="4"/>
                </a:lnTo>
                <a:lnTo>
                  <a:pt x="175" y="7"/>
                </a:lnTo>
                <a:lnTo>
                  <a:pt x="158" y="13"/>
                </a:lnTo>
                <a:lnTo>
                  <a:pt x="131" y="20"/>
                </a:lnTo>
                <a:lnTo>
                  <a:pt x="114" y="28"/>
                </a:lnTo>
                <a:lnTo>
                  <a:pt x="96" y="38"/>
                </a:lnTo>
                <a:lnTo>
                  <a:pt x="79" y="49"/>
                </a:lnTo>
                <a:lnTo>
                  <a:pt x="44" y="74"/>
                </a:lnTo>
                <a:lnTo>
                  <a:pt x="18" y="103"/>
                </a:lnTo>
                <a:lnTo>
                  <a:pt x="9" y="134"/>
                </a:lnTo>
                <a:lnTo>
                  <a:pt x="0" y="168"/>
                </a:lnTo>
                <a:lnTo>
                  <a:pt x="9" y="202"/>
                </a:lnTo>
                <a:lnTo>
                  <a:pt x="18" y="234"/>
                </a:lnTo>
                <a:lnTo>
                  <a:pt x="44" y="262"/>
                </a:lnTo>
                <a:lnTo>
                  <a:pt x="79" y="287"/>
                </a:lnTo>
                <a:lnTo>
                  <a:pt x="96" y="298"/>
                </a:lnTo>
                <a:lnTo>
                  <a:pt x="114" y="307"/>
                </a:lnTo>
                <a:lnTo>
                  <a:pt x="131" y="316"/>
                </a:lnTo>
                <a:lnTo>
                  <a:pt x="158" y="322"/>
                </a:lnTo>
                <a:lnTo>
                  <a:pt x="175" y="328"/>
                </a:lnTo>
                <a:lnTo>
                  <a:pt x="201" y="332"/>
                </a:lnTo>
                <a:lnTo>
                  <a:pt x="228" y="335"/>
                </a:lnTo>
                <a:lnTo>
                  <a:pt x="254" y="336"/>
                </a:lnTo>
                <a:lnTo>
                  <a:pt x="1331" y="336"/>
                </a:lnTo>
                <a:lnTo>
                  <a:pt x="1357" y="335"/>
                </a:lnTo>
                <a:lnTo>
                  <a:pt x="1384" y="332"/>
                </a:lnTo>
                <a:lnTo>
                  <a:pt x="1410" y="328"/>
                </a:lnTo>
                <a:lnTo>
                  <a:pt x="1427" y="322"/>
                </a:lnTo>
                <a:lnTo>
                  <a:pt x="1454" y="316"/>
                </a:lnTo>
                <a:lnTo>
                  <a:pt x="1471" y="307"/>
                </a:lnTo>
                <a:lnTo>
                  <a:pt x="1489" y="298"/>
                </a:lnTo>
                <a:lnTo>
                  <a:pt x="1515" y="287"/>
                </a:lnTo>
                <a:lnTo>
                  <a:pt x="1541" y="262"/>
                </a:lnTo>
                <a:lnTo>
                  <a:pt x="1567" y="234"/>
                </a:lnTo>
                <a:lnTo>
                  <a:pt x="1576" y="202"/>
                </a:lnTo>
                <a:lnTo>
                  <a:pt x="1585" y="168"/>
                </a:lnTo>
                <a:lnTo>
                  <a:pt x="1576" y="134"/>
                </a:lnTo>
                <a:lnTo>
                  <a:pt x="1567" y="103"/>
                </a:lnTo>
                <a:lnTo>
                  <a:pt x="1541" y="74"/>
                </a:lnTo>
                <a:lnTo>
                  <a:pt x="1515" y="49"/>
                </a:lnTo>
                <a:lnTo>
                  <a:pt x="1489" y="38"/>
                </a:lnTo>
                <a:lnTo>
                  <a:pt x="1471" y="28"/>
                </a:lnTo>
                <a:lnTo>
                  <a:pt x="1454" y="20"/>
                </a:lnTo>
                <a:lnTo>
                  <a:pt x="1427" y="13"/>
                </a:lnTo>
                <a:lnTo>
                  <a:pt x="1410" y="7"/>
                </a:lnTo>
                <a:lnTo>
                  <a:pt x="1384" y="4"/>
                </a:lnTo>
                <a:lnTo>
                  <a:pt x="1357" y="1"/>
                </a:lnTo>
                <a:lnTo>
                  <a:pt x="1331" y="0"/>
                </a:lnTo>
                <a:lnTo>
                  <a:pt x="254" y="0"/>
                </a:lnTo>
              </a:path>
            </a:pathLst>
          </a:custGeom>
          <a:noFill/>
          <a:ln w="12700" cap="rnd" cmpd="sng">
            <a:solidFill>
              <a:schemeClr val="tx1"/>
            </a:solidFill>
            <a:prstDash val="solid"/>
            <a:round/>
            <a:headEnd type="none" w="sm" len="sm"/>
            <a:tailEnd type="none" w="sm" len="sm"/>
          </a:ln>
          <a:effectLst/>
        </p:spPr>
        <p:txBody>
          <a:bodyPr/>
          <a:lstStyle/>
          <a:p>
            <a:endParaRPr lang="el-GR"/>
          </a:p>
        </p:txBody>
      </p:sp>
      <p:sp>
        <p:nvSpPr>
          <p:cNvPr id="29703" name="Freeform 7"/>
          <p:cNvSpPr>
            <a:spLocks/>
          </p:cNvSpPr>
          <p:nvPr/>
        </p:nvSpPr>
        <p:spPr bwMode="auto">
          <a:xfrm>
            <a:off x="1371600" y="1143000"/>
            <a:ext cx="1452563" cy="76200"/>
          </a:xfrm>
          <a:custGeom>
            <a:avLst/>
            <a:gdLst/>
            <a:ahLst/>
            <a:cxnLst>
              <a:cxn ang="0">
                <a:pos x="149" y="0"/>
              </a:cxn>
              <a:cxn ang="0">
                <a:pos x="91" y="2"/>
              </a:cxn>
              <a:cxn ang="0">
                <a:pos x="67" y="3"/>
              </a:cxn>
              <a:cxn ang="0">
                <a:pos x="44" y="6"/>
              </a:cxn>
              <a:cxn ang="0">
                <a:pos x="26" y="10"/>
              </a:cxn>
              <a:cxn ang="0">
                <a:pos x="12" y="13"/>
              </a:cxn>
              <a:cxn ang="0">
                <a:pos x="3" y="18"/>
              </a:cxn>
              <a:cxn ang="0">
                <a:pos x="0" y="23"/>
              </a:cxn>
              <a:cxn ang="0">
                <a:pos x="3" y="27"/>
              </a:cxn>
              <a:cxn ang="0">
                <a:pos x="12" y="32"/>
              </a:cxn>
              <a:cxn ang="0">
                <a:pos x="26" y="36"/>
              </a:cxn>
              <a:cxn ang="0">
                <a:pos x="44" y="40"/>
              </a:cxn>
              <a:cxn ang="0">
                <a:pos x="67" y="43"/>
              </a:cxn>
              <a:cxn ang="0">
                <a:pos x="91" y="45"/>
              </a:cxn>
              <a:cxn ang="0">
                <a:pos x="149" y="47"/>
              </a:cxn>
              <a:cxn ang="0">
                <a:pos x="765" y="47"/>
              </a:cxn>
              <a:cxn ang="0">
                <a:pos x="823" y="45"/>
              </a:cxn>
              <a:cxn ang="0">
                <a:pos x="847" y="43"/>
              </a:cxn>
              <a:cxn ang="0">
                <a:pos x="870" y="40"/>
              </a:cxn>
              <a:cxn ang="0">
                <a:pos x="888" y="36"/>
              </a:cxn>
              <a:cxn ang="0">
                <a:pos x="902" y="32"/>
              </a:cxn>
              <a:cxn ang="0">
                <a:pos x="911" y="27"/>
              </a:cxn>
              <a:cxn ang="0">
                <a:pos x="914" y="23"/>
              </a:cxn>
              <a:cxn ang="0">
                <a:pos x="911" y="18"/>
              </a:cxn>
              <a:cxn ang="0">
                <a:pos x="902" y="13"/>
              </a:cxn>
              <a:cxn ang="0">
                <a:pos x="888" y="10"/>
              </a:cxn>
              <a:cxn ang="0">
                <a:pos x="870" y="6"/>
              </a:cxn>
              <a:cxn ang="0">
                <a:pos x="847" y="3"/>
              </a:cxn>
              <a:cxn ang="0">
                <a:pos x="823" y="2"/>
              </a:cxn>
              <a:cxn ang="0">
                <a:pos x="765" y="0"/>
              </a:cxn>
              <a:cxn ang="0">
                <a:pos x="149" y="0"/>
              </a:cxn>
            </a:cxnLst>
            <a:rect l="0" t="0" r="r" b="b"/>
            <a:pathLst>
              <a:path w="915" h="48">
                <a:moveTo>
                  <a:pt x="149" y="0"/>
                </a:moveTo>
                <a:lnTo>
                  <a:pt x="91" y="2"/>
                </a:lnTo>
                <a:lnTo>
                  <a:pt x="67" y="3"/>
                </a:lnTo>
                <a:lnTo>
                  <a:pt x="44" y="6"/>
                </a:lnTo>
                <a:lnTo>
                  <a:pt x="26" y="10"/>
                </a:lnTo>
                <a:lnTo>
                  <a:pt x="12" y="13"/>
                </a:lnTo>
                <a:lnTo>
                  <a:pt x="3" y="18"/>
                </a:lnTo>
                <a:lnTo>
                  <a:pt x="0" y="23"/>
                </a:lnTo>
                <a:lnTo>
                  <a:pt x="3" y="27"/>
                </a:lnTo>
                <a:lnTo>
                  <a:pt x="12" y="32"/>
                </a:lnTo>
                <a:lnTo>
                  <a:pt x="26" y="36"/>
                </a:lnTo>
                <a:lnTo>
                  <a:pt x="44" y="40"/>
                </a:lnTo>
                <a:lnTo>
                  <a:pt x="67" y="43"/>
                </a:lnTo>
                <a:lnTo>
                  <a:pt x="91" y="45"/>
                </a:lnTo>
                <a:lnTo>
                  <a:pt x="149" y="47"/>
                </a:lnTo>
                <a:lnTo>
                  <a:pt x="765" y="47"/>
                </a:lnTo>
                <a:lnTo>
                  <a:pt x="823" y="45"/>
                </a:lnTo>
                <a:lnTo>
                  <a:pt x="847" y="43"/>
                </a:lnTo>
                <a:lnTo>
                  <a:pt x="870" y="40"/>
                </a:lnTo>
                <a:lnTo>
                  <a:pt x="888" y="36"/>
                </a:lnTo>
                <a:lnTo>
                  <a:pt x="902" y="32"/>
                </a:lnTo>
                <a:lnTo>
                  <a:pt x="911" y="27"/>
                </a:lnTo>
                <a:lnTo>
                  <a:pt x="914" y="23"/>
                </a:lnTo>
                <a:lnTo>
                  <a:pt x="911" y="18"/>
                </a:lnTo>
                <a:lnTo>
                  <a:pt x="902" y="13"/>
                </a:lnTo>
                <a:lnTo>
                  <a:pt x="888" y="10"/>
                </a:lnTo>
                <a:lnTo>
                  <a:pt x="870" y="6"/>
                </a:lnTo>
                <a:lnTo>
                  <a:pt x="847" y="3"/>
                </a:lnTo>
                <a:lnTo>
                  <a:pt x="823" y="2"/>
                </a:lnTo>
                <a:lnTo>
                  <a:pt x="765" y="0"/>
                </a:lnTo>
                <a:lnTo>
                  <a:pt x="149" y="0"/>
                </a:lnTo>
              </a:path>
            </a:pathLst>
          </a:custGeom>
          <a:solidFill>
            <a:schemeClr val="accent2"/>
          </a:solidFill>
          <a:ln w="12700" cap="rnd" cmpd="sng">
            <a:solidFill>
              <a:schemeClr val="tx1"/>
            </a:solidFill>
            <a:prstDash val="solid"/>
            <a:round/>
            <a:headEnd type="none" w="sm" len="sm"/>
            <a:tailEnd type="none" w="sm" len="sm"/>
          </a:ln>
          <a:effectLst/>
        </p:spPr>
        <p:txBody>
          <a:bodyPr/>
          <a:lstStyle/>
          <a:p>
            <a:endParaRPr lang="el-GR"/>
          </a:p>
        </p:txBody>
      </p:sp>
      <p:sp>
        <p:nvSpPr>
          <p:cNvPr id="29704" name="Freeform 8"/>
          <p:cNvSpPr>
            <a:spLocks/>
          </p:cNvSpPr>
          <p:nvPr/>
        </p:nvSpPr>
        <p:spPr bwMode="auto">
          <a:xfrm>
            <a:off x="6705600" y="1143000"/>
            <a:ext cx="1449388" cy="76200"/>
          </a:xfrm>
          <a:custGeom>
            <a:avLst/>
            <a:gdLst/>
            <a:ahLst/>
            <a:cxnLst>
              <a:cxn ang="0">
                <a:pos x="147" y="0"/>
              </a:cxn>
              <a:cxn ang="0">
                <a:pos x="90" y="2"/>
              </a:cxn>
              <a:cxn ang="0">
                <a:pos x="41" y="6"/>
              </a:cxn>
              <a:cxn ang="0">
                <a:pos x="8" y="13"/>
              </a:cxn>
              <a:cxn ang="0">
                <a:pos x="0" y="23"/>
              </a:cxn>
              <a:cxn ang="0">
                <a:pos x="8" y="32"/>
              </a:cxn>
              <a:cxn ang="0">
                <a:pos x="41" y="40"/>
              </a:cxn>
              <a:cxn ang="0">
                <a:pos x="90" y="45"/>
              </a:cxn>
              <a:cxn ang="0">
                <a:pos x="147" y="47"/>
              </a:cxn>
              <a:cxn ang="0">
                <a:pos x="765" y="47"/>
              </a:cxn>
              <a:cxn ang="0">
                <a:pos x="822" y="45"/>
              </a:cxn>
              <a:cxn ang="0">
                <a:pos x="871" y="40"/>
              </a:cxn>
              <a:cxn ang="0">
                <a:pos x="904" y="32"/>
              </a:cxn>
              <a:cxn ang="0">
                <a:pos x="912" y="23"/>
              </a:cxn>
              <a:cxn ang="0">
                <a:pos x="904" y="13"/>
              </a:cxn>
              <a:cxn ang="0">
                <a:pos x="871" y="6"/>
              </a:cxn>
              <a:cxn ang="0">
                <a:pos x="822" y="2"/>
              </a:cxn>
              <a:cxn ang="0">
                <a:pos x="765" y="0"/>
              </a:cxn>
              <a:cxn ang="0">
                <a:pos x="147" y="0"/>
              </a:cxn>
            </a:cxnLst>
            <a:rect l="0" t="0" r="r" b="b"/>
            <a:pathLst>
              <a:path w="913" h="48">
                <a:moveTo>
                  <a:pt x="147" y="0"/>
                </a:moveTo>
                <a:lnTo>
                  <a:pt x="90" y="2"/>
                </a:lnTo>
                <a:lnTo>
                  <a:pt x="41" y="6"/>
                </a:lnTo>
                <a:lnTo>
                  <a:pt x="8" y="13"/>
                </a:lnTo>
                <a:lnTo>
                  <a:pt x="0" y="23"/>
                </a:lnTo>
                <a:lnTo>
                  <a:pt x="8" y="32"/>
                </a:lnTo>
                <a:lnTo>
                  <a:pt x="41" y="40"/>
                </a:lnTo>
                <a:lnTo>
                  <a:pt x="90" y="45"/>
                </a:lnTo>
                <a:lnTo>
                  <a:pt x="147" y="47"/>
                </a:lnTo>
                <a:lnTo>
                  <a:pt x="765" y="47"/>
                </a:lnTo>
                <a:lnTo>
                  <a:pt x="822" y="45"/>
                </a:lnTo>
                <a:lnTo>
                  <a:pt x="871" y="40"/>
                </a:lnTo>
                <a:lnTo>
                  <a:pt x="904" y="32"/>
                </a:lnTo>
                <a:lnTo>
                  <a:pt x="912" y="23"/>
                </a:lnTo>
                <a:lnTo>
                  <a:pt x="904" y="13"/>
                </a:lnTo>
                <a:lnTo>
                  <a:pt x="871" y="6"/>
                </a:lnTo>
                <a:lnTo>
                  <a:pt x="822" y="2"/>
                </a:lnTo>
                <a:lnTo>
                  <a:pt x="765" y="0"/>
                </a:lnTo>
                <a:lnTo>
                  <a:pt x="147" y="0"/>
                </a:lnTo>
              </a:path>
            </a:pathLst>
          </a:custGeom>
          <a:solidFill>
            <a:schemeClr val="accent2"/>
          </a:solidFill>
          <a:ln w="12700" cap="rnd" cmpd="sng">
            <a:solidFill>
              <a:schemeClr val="tx1"/>
            </a:solidFill>
            <a:prstDash val="solid"/>
            <a:round/>
            <a:headEnd type="none" w="sm" len="sm"/>
            <a:tailEnd type="none" w="sm" len="sm"/>
          </a:ln>
          <a:effectLst/>
        </p:spPr>
        <p:txBody>
          <a:bodyPr/>
          <a:lstStyle/>
          <a:p>
            <a:endParaRPr lang="el-GR"/>
          </a:p>
        </p:txBody>
      </p:sp>
      <p:sp>
        <p:nvSpPr>
          <p:cNvPr id="29705" name="Freeform 9"/>
          <p:cNvSpPr>
            <a:spLocks/>
          </p:cNvSpPr>
          <p:nvPr/>
        </p:nvSpPr>
        <p:spPr bwMode="auto">
          <a:xfrm>
            <a:off x="4114800" y="1143000"/>
            <a:ext cx="1452563" cy="76200"/>
          </a:xfrm>
          <a:custGeom>
            <a:avLst/>
            <a:gdLst/>
            <a:ahLst/>
            <a:cxnLst>
              <a:cxn ang="0">
                <a:pos x="146" y="0"/>
              </a:cxn>
              <a:cxn ang="0">
                <a:pos x="90" y="2"/>
              </a:cxn>
              <a:cxn ang="0">
                <a:pos x="45" y="6"/>
              </a:cxn>
              <a:cxn ang="0">
                <a:pos x="11" y="13"/>
              </a:cxn>
              <a:cxn ang="0">
                <a:pos x="6" y="18"/>
              </a:cxn>
              <a:cxn ang="0">
                <a:pos x="0" y="23"/>
              </a:cxn>
              <a:cxn ang="0">
                <a:pos x="6" y="27"/>
              </a:cxn>
              <a:cxn ang="0">
                <a:pos x="11" y="32"/>
              </a:cxn>
              <a:cxn ang="0">
                <a:pos x="45" y="40"/>
              </a:cxn>
              <a:cxn ang="0">
                <a:pos x="90" y="45"/>
              </a:cxn>
              <a:cxn ang="0">
                <a:pos x="146" y="47"/>
              </a:cxn>
              <a:cxn ang="0">
                <a:pos x="768" y="47"/>
              </a:cxn>
              <a:cxn ang="0">
                <a:pos x="824" y="45"/>
              </a:cxn>
              <a:cxn ang="0">
                <a:pos x="869" y="40"/>
              </a:cxn>
              <a:cxn ang="0">
                <a:pos x="903" y="32"/>
              </a:cxn>
              <a:cxn ang="0">
                <a:pos x="908" y="27"/>
              </a:cxn>
              <a:cxn ang="0">
                <a:pos x="914" y="23"/>
              </a:cxn>
              <a:cxn ang="0">
                <a:pos x="908" y="18"/>
              </a:cxn>
              <a:cxn ang="0">
                <a:pos x="903" y="13"/>
              </a:cxn>
              <a:cxn ang="0">
                <a:pos x="869" y="6"/>
              </a:cxn>
              <a:cxn ang="0">
                <a:pos x="824" y="2"/>
              </a:cxn>
              <a:cxn ang="0">
                <a:pos x="768" y="0"/>
              </a:cxn>
              <a:cxn ang="0">
                <a:pos x="146" y="0"/>
              </a:cxn>
            </a:cxnLst>
            <a:rect l="0" t="0" r="r" b="b"/>
            <a:pathLst>
              <a:path w="915" h="48">
                <a:moveTo>
                  <a:pt x="146" y="0"/>
                </a:moveTo>
                <a:lnTo>
                  <a:pt x="90" y="2"/>
                </a:lnTo>
                <a:lnTo>
                  <a:pt x="45" y="6"/>
                </a:lnTo>
                <a:lnTo>
                  <a:pt x="11" y="13"/>
                </a:lnTo>
                <a:lnTo>
                  <a:pt x="6" y="18"/>
                </a:lnTo>
                <a:lnTo>
                  <a:pt x="0" y="23"/>
                </a:lnTo>
                <a:lnTo>
                  <a:pt x="6" y="27"/>
                </a:lnTo>
                <a:lnTo>
                  <a:pt x="11" y="32"/>
                </a:lnTo>
                <a:lnTo>
                  <a:pt x="45" y="40"/>
                </a:lnTo>
                <a:lnTo>
                  <a:pt x="90" y="45"/>
                </a:lnTo>
                <a:lnTo>
                  <a:pt x="146" y="47"/>
                </a:lnTo>
                <a:lnTo>
                  <a:pt x="768" y="47"/>
                </a:lnTo>
                <a:lnTo>
                  <a:pt x="824" y="45"/>
                </a:lnTo>
                <a:lnTo>
                  <a:pt x="869" y="40"/>
                </a:lnTo>
                <a:lnTo>
                  <a:pt x="903" y="32"/>
                </a:lnTo>
                <a:lnTo>
                  <a:pt x="908" y="27"/>
                </a:lnTo>
                <a:lnTo>
                  <a:pt x="914" y="23"/>
                </a:lnTo>
                <a:lnTo>
                  <a:pt x="908" y="18"/>
                </a:lnTo>
                <a:lnTo>
                  <a:pt x="903" y="13"/>
                </a:lnTo>
                <a:lnTo>
                  <a:pt x="869" y="6"/>
                </a:lnTo>
                <a:lnTo>
                  <a:pt x="824" y="2"/>
                </a:lnTo>
                <a:lnTo>
                  <a:pt x="768" y="0"/>
                </a:lnTo>
                <a:lnTo>
                  <a:pt x="146" y="0"/>
                </a:lnTo>
              </a:path>
            </a:pathLst>
          </a:custGeom>
          <a:solidFill>
            <a:schemeClr val="accent2"/>
          </a:solidFill>
          <a:ln w="12700" cap="rnd" cmpd="sng">
            <a:solidFill>
              <a:schemeClr val="tx1"/>
            </a:solidFill>
            <a:prstDash val="solid"/>
            <a:round/>
            <a:headEnd type="none" w="sm" len="sm"/>
            <a:tailEnd type="none" w="sm" len="sm"/>
          </a:ln>
          <a:effectLst/>
        </p:spPr>
        <p:txBody>
          <a:bodyPr/>
          <a:lstStyle/>
          <a:p>
            <a:endParaRPr lang="el-GR"/>
          </a:p>
        </p:txBody>
      </p:sp>
      <p:grpSp>
        <p:nvGrpSpPr>
          <p:cNvPr id="2" name="Group 12"/>
          <p:cNvGrpSpPr>
            <a:grpSpLocks/>
          </p:cNvGrpSpPr>
          <p:nvPr/>
        </p:nvGrpSpPr>
        <p:grpSpPr bwMode="auto">
          <a:xfrm>
            <a:off x="4114800" y="3048000"/>
            <a:ext cx="1216025" cy="1139825"/>
            <a:chOff x="2592" y="1920"/>
            <a:chExt cx="766" cy="718"/>
          </a:xfrm>
        </p:grpSpPr>
        <p:sp>
          <p:nvSpPr>
            <p:cNvPr id="29709" name="Oval 13"/>
            <p:cNvSpPr>
              <a:spLocks noChangeArrowheads="1"/>
            </p:cNvSpPr>
            <p:nvPr/>
          </p:nvSpPr>
          <p:spPr bwMode="auto">
            <a:xfrm>
              <a:off x="2592" y="1920"/>
              <a:ext cx="766" cy="718"/>
            </a:xfrm>
            <a:prstGeom prst="ellipse">
              <a:avLst/>
            </a:prstGeom>
            <a:solidFill>
              <a:srgbClr val="FF6600"/>
            </a:solidFill>
            <a:ln w="12700">
              <a:solidFill>
                <a:schemeClr val="tx1"/>
              </a:solidFill>
              <a:round/>
              <a:headEnd/>
              <a:tailEnd/>
            </a:ln>
            <a:effectLst/>
          </p:spPr>
          <p:txBody>
            <a:bodyPr wrap="none" anchor="ctr"/>
            <a:lstStyle/>
            <a:p>
              <a:endParaRPr lang="el-GR"/>
            </a:p>
          </p:txBody>
        </p:sp>
        <p:sp>
          <p:nvSpPr>
            <p:cNvPr id="29710" name="Oval 14"/>
            <p:cNvSpPr>
              <a:spLocks noChangeArrowheads="1"/>
            </p:cNvSpPr>
            <p:nvPr/>
          </p:nvSpPr>
          <p:spPr bwMode="auto">
            <a:xfrm>
              <a:off x="2713" y="2089"/>
              <a:ext cx="605" cy="464"/>
            </a:xfrm>
            <a:prstGeom prst="ellipse">
              <a:avLst/>
            </a:prstGeom>
            <a:solidFill>
              <a:srgbClr val="FF6600"/>
            </a:solidFill>
            <a:ln w="12700">
              <a:solidFill>
                <a:schemeClr val="tx1"/>
              </a:solidFill>
              <a:round/>
              <a:headEnd/>
              <a:tailEnd/>
            </a:ln>
            <a:effectLst/>
          </p:spPr>
          <p:txBody>
            <a:bodyPr wrap="none" anchor="ctr"/>
            <a:lstStyle/>
            <a:p>
              <a:endParaRPr lang="el-GR"/>
            </a:p>
          </p:txBody>
        </p:sp>
      </p:grpSp>
      <p:sp>
        <p:nvSpPr>
          <p:cNvPr id="29712" name="Oval 16"/>
          <p:cNvSpPr>
            <a:spLocks noChangeArrowheads="1"/>
          </p:cNvSpPr>
          <p:nvPr/>
        </p:nvSpPr>
        <p:spPr bwMode="auto">
          <a:xfrm>
            <a:off x="992188" y="2211388"/>
            <a:ext cx="1673225" cy="1520825"/>
          </a:xfrm>
          <a:prstGeom prst="ellipse">
            <a:avLst/>
          </a:prstGeom>
          <a:noFill/>
          <a:ln w="12700">
            <a:solidFill>
              <a:schemeClr val="tx1"/>
            </a:solidFill>
            <a:round/>
            <a:headEnd/>
            <a:tailEnd/>
          </a:ln>
          <a:effectLst/>
        </p:spPr>
        <p:txBody>
          <a:bodyPr wrap="none" anchor="ctr"/>
          <a:lstStyle/>
          <a:p>
            <a:endParaRPr lang="el-GR"/>
          </a:p>
        </p:txBody>
      </p:sp>
      <p:sp>
        <p:nvSpPr>
          <p:cNvPr id="29713" name="Oval 17"/>
          <p:cNvSpPr>
            <a:spLocks noChangeArrowheads="1"/>
          </p:cNvSpPr>
          <p:nvPr/>
        </p:nvSpPr>
        <p:spPr bwMode="auto">
          <a:xfrm>
            <a:off x="1068388" y="2287588"/>
            <a:ext cx="1520825" cy="1368425"/>
          </a:xfrm>
          <a:prstGeom prst="ellipse">
            <a:avLst/>
          </a:prstGeom>
          <a:noFill/>
          <a:ln w="12700">
            <a:solidFill>
              <a:schemeClr val="tx1"/>
            </a:solidFill>
            <a:round/>
            <a:headEnd/>
            <a:tailEnd/>
          </a:ln>
          <a:effectLst/>
        </p:spPr>
        <p:txBody>
          <a:bodyPr wrap="none" anchor="ctr"/>
          <a:lstStyle/>
          <a:p>
            <a:endParaRPr lang="el-GR"/>
          </a:p>
        </p:txBody>
      </p:sp>
      <p:sp>
        <p:nvSpPr>
          <p:cNvPr id="29714" name="Freeform 18"/>
          <p:cNvSpPr>
            <a:spLocks/>
          </p:cNvSpPr>
          <p:nvPr/>
        </p:nvSpPr>
        <p:spPr bwMode="auto">
          <a:xfrm>
            <a:off x="1201738" y="2628900"/>
            <a:ext cx="352425" cy="477838"/>
          </a:xfrm>
          <a:custGeom>
            <a:avLst/>
            <a:gdLst/>
            <a:ahLst/>
            <a:cxnLst>
              <a:cxn ang="0">
                <a:pos x="88" y="0"/>
              </a:cxn>
              <a:cxn ang="0">
                <a:pos x="74" y="28"/>
              </a:cxn>
              <a:cxn ang="0">
                <a:pos x="57" y="50"/>
              </a:cxn>
              <a:cxn ang="0">
                <a:pos x="40" y="75"/>
              </a:cxn>
              <a:cxn ang="0">
                <a:pos x="21" y="100"/>
              </a:cxn>
              <a:cxn ang="0">
                <a:pos x="11" y="128"/>
              </a:cxn>
              <a:cxn ang="0">
                <a:pos x="5" y="144"/>
              </a:cxn>
              <a:cxn ang="0">
                <a:pos x="0" y="156"/>
              </a:cxn>
              <a:cxn ang="0">
                <a:pos x="0" y="165"/>
              </a:cxn>
              <a:cxn ang="0">
                <a:pos x="0" y="175"/>
              </a:cxn>
              <a:cxn ang="0">
                <a:pos x="5" y="187"/>
              </a:cxn>
              <a:cxn ang="0">
                <a:pos x="11" y="206"/>
              </a:cxn>
              <a:cxn ang="0">
                <a:pos x="16" y="219"/>
              </a:cxn>
              <a:cxn ang="0">
                <a:pos x="21" y="234"/>
              </a:cxn>
              <a:cxn ang="0">
                <a:pos x="25" y="244"/>
              </a:cxn>
              <a:cxn ang="0">
                <a:pos x="32" y="250"/>
              </a:cxn>
              <a:cxn ang="0">
                <a:pos x="40" y="256"/>
              </a:cxn>
              <a:cxn ang="0">
                <a:pos x="49" y="259"/>
              </a:cxn>
              <a:cxn ang="0">
                <a:pos x="70" y="269"/>
              </a:cxn>
              <a:cxn ang="0">
                <a:pos x="88" y="278"/>
              </a:cxn>
              <a:cxn ang="0">
                <a:pos x="96" y="281"/>
              </a:cxn>
              <a:cxn ang="0">
                <a:pos x="107" y="287"/>
              </a:cxn>
              <a:cxn ang="0">
                <a:pos x="129" y="294"/>
              </a:cxn>
              <a:cxn ang="0">
                <a:pos x="139" y="297"/>
              </a:cxn>
              <a:cxn ang="0">
                <a:pos x="147" y="300"/>
              </a:cxn>
              <a:cxn ang="0">
                <a:pos x="153" y="300"/>
              </a:cxn>
              <a:cxn ang="0">
                <a:pos x="155" y="300"/>
              </a:cxn>
              <a:cxn ang="0">
                <a:pos x="161" y="281"/>
              </a:cxn>
              <a:cxn ang="0">
                <a:pos x="169" y="266"/>
              </a:cxn>
              <a:cxn ang="0">
                <a:pos x="188" y="234"/>
              </a:cxn>
              <a:cxn ang="0">
                <a:pos x="207" y="200"/>
              </a:cxn>
              <a:cxn ang="0">
                <a:pos x="214" y="184"/>
              </a:cxn>
              <a:cxn ang="0">
                <a:pos x="221" y="165"/>
              </a:cxn>
              <a:cxn ang="0">
                <a:pos x="219" y="140"/>
              </a:cxn>
              <a:cxn ang="0">
                <a:pos x="218" y="122"/>
              </a:cxn>
              <a:cxn ang="0">
                <a:pos x="214" y="87"/>
              </a:cxn>
              <a:cxn ang="0">
                <a:pos x="211" y="62"/>
              </a:cxn>
              <a:cxn ang="0">
                <a:pos x="203" y="43"/>
              </a:cxn>
              <a:cxn ang="0">
                <a:pos x="199" y="37"/>
              </a:cxn>
              <a:cxn ang="0">
                <a:pos x="192" y="31"/>
              </a:cxn>
              <a:cxn ang="0">
                <a:pos x="184" y="25"/>
              </a:cxn>
              <a:cxn ang="0">
                <a:pos x="175" y="18"/>
              </a:cxn>
              <a:cxn ang="0">
                <a:pos x="162" y="15"/>
              </a:cxn>
              <a:cxn ang="0">
                <a:pos x="148" y="9"/>
              </a:cxn>
              <a:cxn ang="0">
                <a:pos x="131" y="6"/>
              </a:cxn>
              <a:cxn ang="0">
                <a:pos x="110" y="0"/>
              </a:cxn>
              <a:cxn ang="0">
                <a:pos x="98" y="3"/>
              </a:cxn>
              <a:cxn ang="0">
                <a:pos x="87" y="9"/>
              </a:cxn>
              <a:cxn ang="0">
                <a:pos x="81" y="9"/>
              </a:cxn>
              <a:cxn ang="0">
                <a:pos x="77" y="12"/>
              </a:cxn>
              <a:cxn ang="0">
                <a:pos x="76" y="12"/>
              </a:cxn>
              <a:cxn ang="0">
                <a:pos x="77" y="9"/>
              </a:cxn>
              <a:cxn ang="0">
                <a:pos x="82" y="6"/>
              </a:cxn>
              <a:cxn ang="0">
                <a:pos x="88" y="0"/>
              </a:cxn>
            </a:cxnLst>
            <a:rect l="0" t="0" r="r" b="b"/>
            <a:pathLst>
              <a:path w="222" h="301">
                <a:moveTo>
                  <a:pt x="88" y="0"/>
                </a:moveTo>
                <a:lnTo>
                  <a:pt x="74" y="28"/>
                </a:lnTo>
                <a:lnTo>
                  <a:pt x="57" y="50"/>
                </a:lnTo>
                <a:lnTo>
                  <a:pt x="40" y="75"/>
                </a:lnTo>
                <a:lnTo>
                  <a:pt x="21" y="100"/>
                </a:lnTo>
                <a:lnTo>
                  <a:pt x="11" y="128"/>
                </a:lnTo>
                <a:lnTo>
                  <a:pt x="5" y="144"/>
                </a:lnTo>
                <a:lnTo>
                  <a:pt x="0" y="156"/>
                </a:lnTo>
                <a:lnTo>
                  <a:pt x="0" y="165"/>
                </a:lnTo>
                <a:lnTo>
                  <a:pt x="0" y="175"/>
                </a:lnTo>
                <a:lnTo>
                  <a:pt x="5" y="187"/>
                </a:lnTo>
                <a:lnTo>
                  <a:pt x="11" y="206"/>
                </a:lnTo>
                <a:lnTo>
                  <a:pt x="16" y="219"/>
                </a:lnTo>
                <a:lnTo>
                  <a:pt x="21" y="234"/>
                </a:lnTo>
                <a:lnTo>
                  <a:pt x="25" y="244"/>
                </a:lnTo>
                <a:lnTo>
                  <a:pt x="32" y="250"/>
                </a:lnTo>
                <a:lnTo>
                  <a:pt x="40" y="256"/>
                </a:lnTo>
                <a:lnTo>
                  <a:pt x="49" y="259"/>
                </a:lnTo>
                <a:lnTo>
                  <a:pt x="70" y="269"/>
                </a:lnTo>
                <a:lnTo>
                  <a:pt x="88" y="278"/>
                </a:lnTo>
                <a:lnTo>
                  <a:pt x="96" y="281"/>
                </a:lnTo>
                <a:lnTo>
                  <a:pt x="107" y="287"/>
                </a:lnTo>
                <a:lnTo>
                  <a:pt x="129" y="294"/>
                </a:lnTo>
                <a:lnTo>
                  <a:pt x="139" y="297"/>
                </a:lnTo>
                <a:lnTo>
                  <a:pt x="147" y="300"/>
                </a:lnTo>
                <a:lnTo>
                  <a:pt x="153" y="300"/>
                </a:lnTo>
                <a:lnTo>
                  <a:pt x="155" y="300"/>
                </a:lnTo>
                <a:lnTo>
                  <a:pt x="161" y="281"/>
                </a:lnTo>
                <a:lnTo>
                  <a:pt x="169" y="266"/>
                </a:lnTo>
                <a:lnTo>
                  <a:pt x="188" y="234"/>
                </a:lnTo>
                <a:lnTo>
                  <a:pt x="207" y="200"/>
                </a:lnTo>
                <a:lnTo>
                  <a:pt x="214" y="184"/>
                </a:lnTo>
                <a:lnTo>
                  <a:pt x="221" y="165"/>
                </a:lnTo>
                <a:lnTo>
                  <a:pt x="219" y="140"/>
                </a:lnTo>
                <a:lnTo>
                  <a:pt x="218" y="122"/>
                </a:lnTo>
                <a:lnTo>
                  <a:pt x="214" y="87"/>
                </a:lnTo>
                <a:lnTo>
                  <a:pt x="211" y="62"/>
                </a:lnTo>
                <a:lnTo>
                  <a:pt x="203" y="43"/>
                </a:lnTo>
                <a:lnTo>
                  <a:pt x="199" y="37"/>
                </a:lnTo>
                <a:lnTo>
                  <a:pt x="192" y="31"/>
                </a:lnTo>
                <a:lnTo>
                  <a:pt x="184" y="25"/>
                </a:lnTo>
                <a:lnTo>
                  <a:pt x="175" y="18"/>
                </a:lnTo>
                <a:lnTo>
                  <a:pt x="162" y="15"/>
                </a:lnTo>
                <a:lnTo>
                  <a:pt x="148" y="9"/>
                </a:lnTo>
                <a:lnTo>
                  <a:pt x="131" y="6"/>
                </a:lnTo>
                <a:lnTo>
                  <a:pt x="110" y="0"/>
                </a:lnTo>
                <a:lnTo>
                  <a:pt x="98" y="3"/>
                </a:lnTo>
                <a:lnTo>
                  <a:pt x="87" y="9"/>
                </a:lnTo>
                <a:lnTo>
                  <a:pt x="81" y="9"/>
                </a:lnTo>
                <a:lnTo>
                  <a:pt x="77" y="12"/>
                </a:lnTo>
                <a:lnTo>
                  <a:pt x="76" y="12"/>
                </a:lnTo>
                <a:lnTo>
                  <a:pt x="77" y="9"/>
                </a:lnTo>
                <a:lnTo>
                  <a:pt x="82" y="6"/>
                </a:lnTo>
                <a:lnTo>
                  <a:pt x="88" y="0"/>
                </a:lnTo>
              </a:path>
            </a:pathLst>
          </a:custGeom>
          <a:solidFill>
            <a:schemeClr val="tx2"/>
          </a:solidFill>
          <a:ln w="12700" cap="rnd" cmpd="sng">
            <a:solidFill>
              <a:schemeClr val="tx1"/>
            </a:solidFill>
            <a:prstDash val="solid"/>
            <a:round/>
            <a:headEnd type="none" w="sm" len="sm"/>
            <a:tailEnd type="none" w="sm" len="sm"/>
          </a:ln>
          <a:effectLst/>
        </p:spPr>
        <p:txBody>
          <a:bodyPr/>
          <a:lstStyle/>
          <a:p>
            <a:endParaRPr lang="el-GR"/>
          </a:p>
        </p:txBody>
      </p:sp>
      <p:sp>
        <p:nvSpPr>
          <p:cNvPr id="29715" name="Freeform 19"/>
          <p:cNvSpPr>
            <a:spLocks/>
          </p:cNvSpPr>
          <p:nvPr/>
        </p:nvSpPr>
        <p:spPr bwMode="auto">
          <a:xfrm>
            <a:off x="1568450" y="2468563"/>
            <a:ext cx="319088" cy="215900"/>
          </a:xfrm>
          <a:custGeom>
            <a:avLst/>
            <a:gdLst/>
            <a:ahLst/>
            <a:cxnLst>
              <a:cxn ang="0">
                <a:pos x="23" y="13"/>
              </a:cxn>
              <a:cxn ang="0">
                <a:pos x="53" y="19"/>
              </a:cxn>
              <a:cxn ang="0">
                <a:pos x="78" y="19"/>
              </a:cxn>
              <a:cxn ang="0">
                <a:pos x="105" y="11"/>
              </a:cxn>
              <a:cxn ang="0">
                <a:pos x="133" y="0"/>
              </a:cxn>
              <a:cxn ang="0">
                <a:pos x="149" y="11"/>
              </a:cxn>
              <a:cxn ang="0">
                <a:pos x="160" y="21"/>
              </a:cxn>
              <a:cxn ang="0">
                <a:pos x="168" y="32"/>
              </a:cxn>
              <a:cxn ang="0">
                <a:pos x="173" y="40"/>
              </a:cxn>
              <a:cxn ang="0">
                <a:pos x="185" y="62"/>
              </a:cxn>
              <a:cxn ang="0">
                <a:pos x="191" y="76"/>
              </a:cxn>
              <a:cxn ang="0">
                <a:pos x="200" y="89"/>
              </a:cxn>
              <a:cxn ang="0">
                <a:pos x="187" y="94"/>
              </a:cxn>
              <a:cxn ang="0">
                <a:pos x="177" y="97"/>
              </a:cxn>
              <a:cxn ang="0">
                <a:pos x="168" y="100"/>
              </a:cxn>
              <a:cxn ang="0">
                <a:pos x="160" y="103"/>
              </a:cxn>
              <a:cxn ang="0">
                <a:pos x="151" y="108"/>
              </a:cxn>
              <a:cxn ang="0">
                <a:pos x="143" y="111"/>
              </a:cxn>
              <a:cxn ang="0">
                <a:pos x="137" y="111"/>
              </a:cxn>
              <a:cxn ang="0">
                <a:pos x="130" y="113"/>
              </a:cxn>
              <a:cxn ang="0">
                <a:pos x="118" y="119"/>
              </a:cxn>
              <a:cxn ang="0">
                <a:pos x="111" y="121"/>
              </a:cxn>
              <a:cxn ang="0">
                <a:pos x="101" y="124"/>
              </a:cxn>
              <a:cxn ang="0">
                <a:pos x="92" y="127"/>
              </a:cxn>
              <a:cxn ang="0">
                <a:pos x="80" y="130"/>
              </a:cxn>
              <a:cxn ang="0">
                <a:pos x="73" y="135"/>
              </a:cxn>
              <a:cxn ang="0">
                <a:pos x="71" y="135"/>
              </a:cxn>
              <a:cxn ang="0">
                <a:pos x="69" y="135"/>
              </a:cxn>
              <a:cxn ang="0">
                <a:pos x="53" y="130"/>
              </a:cxn>
              <a:cxn ang="0">
                <a:pos x="42" y="124"/>
              </a:cxn>
              <a:cxn ang="0">
                <a:pos x="33" y="119"/>
              </a:cxn>
              <a:cxn ang="0">
                <a:pos x="23" y="111"/>
              </a:cxn>
              <a:cxn ang="0">
                <a:pos x="12" y="94"/>
              </a:cxn>
              <a:cxn ang="0">
                <a:pos x="6" y="81"/>
              </a:cxn>
              <a:cxn ang="0">
                <a:pos x="0" y="67"/>
              </a:cxn>
              <a:cxn ang="0">
                <a:pos x="10" y="54"/>
              </a:cxn>
              <a:cxn ang="0">
                <a:pos x="15" y="46"/>
              </a:cxn>
              <a:cxn ang="0">
                <a:pos x="19" y="40"/>
              </a:cxn>
              <a:cxn ang="0">
                <a:pos x="21" y="38"/>
              </a:cxn>
              <a:cxn ang="0">
                <a:pos x="23" y="30"/>
              </a:cxn>
              <a:cxn ang="0">
                <a:pos x="23" y="24"/>
              </a:cxn>
              <a:cxn ang="0">
                <a:pos x="23" y="13"/>
              </a:cxn>
            </a:cxnLst>
            <a:rect l="0" t="0" r="r" b="b"/>
            <a:pathLst>
              <a:path w="201" h="136">
                <a:moveTo>
                  <a:pt x="23" y="13"/>
                </a:moveTo>
                <a:lnTo>
                  <a:pt x="53" y="19"/>
                </a:lnTo>
                <a:lnTo>
                  <a:pt x="78" y="19"/>
                </a:lnTo>
                <a:lnTo>
                  <a:pt x="105" y="11"/>
                </a:lnTo>
                <a:lnTo>
                  <a:pt x="133" y="0"/>
                </a:lnTo>
                <a:lnTo>
                  <a:pt x="149" y="11"/>
                </a:lnTo>
                <a:lnTo>
                  <a:pt x="160" y="21"/>
                </a:lnTo>
                <a:lnTo>
                  <a:pt x="168" y="32"/>
                </a:lnTo>
                <a:lnTo>
                  <a:pt x="173" y="40"/>
                </a:lnTo>
                <a:lnTo>
                  <a:pt x="185" y="62"/>
                </a:lnTo>
                <a:lnTo>
                  <a:pt x="191" y="76"/>
                </a:lnTo>
                <a:lnTo>
                  <a:pt x="200" y="89"/>
                </a:lnTo>
                <a:lnTo>
                  <a:pt x="187" y="94"/>
                </a:lnTo>
                <a:lnTo>
                  <a:pt x="177" y="97"/>
                </a:lnTo>
                <a:lnTo>
                  <a:pt x="168" y="100"/>
                </a:lnTo>
                <a:lnTo>
                  <a:pt x="160" y="103"/>
                </a:lnTo>
                <a:lnTo>
                  <a:pt x="151" y="108"/>
                </a:lnTo>
                <a:lnTo>
                  <a:pt x="143" y="111"/>
                </a:lnTo>
                <a:lnTo>
                  <a:pt x="137" y="111"/>
                </a:lnTo>
                <a:lnTo>
                  <a:pt x="130" y="113"/>
                </a:lnTo>
                <a:lnTo>
                  <a:pt x="118" y="119"/>
                </a:lnTo>
                <a:lnTo>
                  <a:pt x="111" y="121"/>
                </a:lnTo>
                <a:lnTo>
                  <a:pt x="101" y="124"/>
                </a:lnTo>
                <a:lnTo>
                  <a:pt x="92" y="127"/>
                </a:lnTo>
                <a:lnTo>
                  <a:pt x="80" y="130"/>
                </a:lnTo>
                <a:lnTo>
                  <a:pt x="73" y="135"/>
                </a:lnTo>
                <a:lnTo>
                  <a:pt x="71" y="135"/>
                </a:lnTo>
                <a:lnTo>
                  <a:pt x="69" y="135"/>
                </a:lnTo>
                <a:lnTo>
                  <a:pt x="53" y="130"/>
                </a:lnTo>
                <a:lnTo>
                  <a:pt x="42" y="124"/>
                </a:lnTo>
                <a:lnTo>
                  <a:pt x="33" y="119"/>
                </a:lnTo>
                <a:lnTo>
                  <a:pt x="23" y="111"/>
                </a:lnTo>
                <a:lnTo>
                  <a:pt x="12" y="94"/>
                </a:lnTo>
                <a:lnTo>
                  <a:pt x="6" y="81"/>
                </a:lnTo>
                <a:lnTo>
                  <a:pt x="0" y="67"/>
                </a:lnTo>
                <a:lnTo>
                  <a:pt x="10" y="54"/>
                </a:lnTo>
                <a:lnTo>
                  <a:pt x="15" y="46"/>
                </a:lnTo>
                <a:lnTo>
                  <a:pt x="19" y="40"/>
                </a:lnTo>
                <a:lnTo>
                  <a:pt x="21" y="38"/>
                </a:lnTo>
                <a:lnTo>
                  <a:pt x="23" y="30"/>
                </a:lnTo>
                <a:lnTo>
                  <a:pt x="23" y="24"/>
                </a:lnTo>
                <a:lnTo>
                  <a:pt x="23" y="13"/>
                </a:lnTo>
              </a:path>
            </a:pathLst>
          </a:custGeom>
          <a:solidFill>
            <a:schemeClr val="tx1"/>
          </a:solidFill>
          <a:ln w="12700" cap="rnd" cmpd="sng">
            <a:solidFill>
              <a:schemeClr val="tx1"/>
            </a:solidFill>
            <a:prstDash val="solid"/>
            <a:round/>
            <a:headEnd type="none" w="sm" len="sm"/>
            <a:tailEnd type="none" w="sm" len="sm"/>
          </a:ln>
          <a:effectLst/>
        </p:spPr>
        <p:txBody>
          <a:bodyPr/>
          <a:lstStyle/>
          <a:p>
            <a:endParaRPr lang="el-GR"/>
          </a:p>
        </p:txBody>
      </p:sp>
      <p:sp>
        <p:nvSpPr>
          <p:cNvPr id="29716" name="Freeform 20"/>
          <p:cNvSpPr>
            <a:spLocks/>
          </p:cNvSpPr>
          <p:nvPr/>
        </p:nvSpPr>
        <p:spPr bwMode="auto">
          <a:xfrm>
            <a:off x="1981200" y="2439988"/>
            <a:ext cx="357188" cy="354012"/>
          </a:xfrm>
          <a:custGeom>
            <a:avLst/>
            <a:gdLst/>
            <a:ahLst/>
            <a:cxnLst>
              <a:cxn ang="0">
                <a:pos x="111" y="22"/>
              </a:cxn>
              <a:cxn ang="0">
                <a:pos x="94" y="8"/>
              </a:cxn>
              <a:cxn ang="0">
                <a:pos x="87" y="2"/>
              </a:cxn>
              <a:cxn ang="0">
                <a:pos x="78" y="0"/>
              </a:cxn>
              <a:cxn ang="0">
                <a:pos x="66" y="2"/>
              </a:cxn>
              <a:cxn ang="0">
                <a:pos x="54" y="8"/>
              </a:cxn>
              <a:cxn ang="0">
                <a:pos x="43" y="19"/>
              </a:cxn>
              <a:cxn ang="0">
                <a:pos x="33" y="31"/>
              </a:cxn>
              <a:cxn ang="0">
                <a:pos x="12" y="56"/>
              </a:cxn>
              <a:cxn ang="0">
                <a:pos x="5" y="67"/>
              </a:cxn>
              <a:cxn ang="0">
                <a:pos x="0" y="76"/>
              </a:cxn>
              <a:cxn ang="0">
                <a:pos x="17" y="123"/>
              </a:cxn>
              <a:cxn ang="0">
                <a:pos x="26" y="146"/>
              </a:cxn>
              <a:cxn ang="0">
                <a:pos x="36" y="166"/>
              </a:cxn>
              <a:cxn ang="0">
                <a:pos x="50" y="183"/>
              </a:cxn>
              <a:cxn ang="0">
                <a:pos x="66" y="197"/>
              </a:cxn>
              <a:cxn ang="0">
                <a:pos x="85" y="211"/>
              </a:cxn>
              <a:cxn ang="0">
                <a:pos x="111" y="222"/>
              </a:cxn>
              <a:cxn ang="0">
                <a:pos x="120" y="219"/>
              </a:cxn>
              <a:cxn ang="0">
                <a:pos x="132" y="219"/>
              </a:cxn>
              <a:cxn ang="0">
                <a:pos x="158" y="214"/>
              </a:cxn>
              <a:cxn ang="0">
                <a:pos x="182" y="202"/>
              </a:cxn>
              <a:cxn ang="0">
                <a:pos x="193" y="197"/>
              </a:cxn>
              <a:cxn ang="0">
                <a:pos x="200" y="188"/>
              </a:cxn>
              <a:cxn ang="0">
                <a:pos x="210" y="169"/>
              </a:cxn>
              <a:cxn ang="0">
                <a:pos x="217" y="146"/>
              </a:cxn>
              <a:cxn ang="0">
                <a:pos x="222" y="129"/>
              </a:cxn>
              <a:cxn ang="0">
                <a:pos x="224" y="123"/>
              </a:cxn>
              <a:cxn ang="0">
                <a:pos x="224" y="121"/>
              </a:cxn>
              <a:cxn ang="0">
                <a:pos x="217" y="104"/>
              </a:cxn>
              <a:cxn ang="0">
                <a:pos x="215" y="93"/>
              </a:cxn>
              <a:cxn ang="0">
                <a:pos x="210" y="84"/>
              </a:cxn>
              <a:cxn ang="0">
                <a:pos x="205" y="81"/>
              </a:cxn>
              <a:cxn ang="0">
                <a:pos x="198" y="76"/>
              </a:cxn>
              <a:cxn ang="0">
                <a:pos x="186" y="70"/>
              </a:cxn>
              <a:cxn ang="0">
                <a:pos x="170" y="62"/>
              </a:cxn>
              <a:cxn ang="0">
                <a:pos x="144" y="45"/>
              </a:cxn>
              <a:cxn ang="0">
                <a:pos x="132" y="36"/>
              </a:cxn>
              <a:cxn ang="0">
                <a:pos x="127" y="31"/>
              </a:cxn>
              <a:cxn ang="0">
                <a:pos x="125" y="28"/>
              </a:cxn>
              <a:cxn ang="0">
                <a:pos x="125" y="25"/>
              </a:cxn>
              <a:cxn ang="0">
                <a:pos x="125" y="22"/>
              </a:cxn>
              <a:cxn ang="0">
                <a:pos x="123" y="22"/>
              </a:cxn>
              <a:cxn ang="0">
                <a:pos x="118" y="22"/>
              </a:cxn>
              <a:cxn ang="0">
                <a:pos x="111" y="22"/>
              </a:cxn>
            </a:cxnLst>
            <a:rect l="0" t="0" r="r" b="b"/>
            <a:pathLst>
              <a:path w="225" h="223">
                <a:moveTo>
                  <a:pt x="111" y="22"/>
                </a:moveTo>
                <a:lnTo>
                  <a:pt x="94" y="8"/>
                </a:lnTo>
                <a:lnTo>
                  <a:pt x="87" y="2"/>
                </a:lnTo>
                <a:lnTo>
                  <a:pt x="78" y="0"/>
                </a:lnTo>
                <a:lnTo>
                  <a:pt x="66" y="2"/>
                </a:lnTo>
                <a:lnTo>
                  <a:pt x="54" y="8"/>
                </a:lnTo>
                <a:lnTo>
                  <a:pt x="43" y="19"/>
                </a:lnTo>
                <a:lnTo>
                  <a:pt x="33" y="31"/>
                </a:lnTo>
                <a:lnTo>
                  <a:pt x="12" y="56"/>
                </a:lnTo>
                <a:lnTo>
                  <a:pt x="5" y="67"/>
                </a:lnTo>
                <a:lnTo>
                  <a:pt x="0" y="76"/>
                </a:lnTo>
                <a:lnTo>
                  <a:pt x="17" y="123"/>
                </a:lnTo>
                <a:lnTo>
                  <a:pt x="26" y="146"/>
                </a:lnTo>
                <a:lnTo>
                  <a:pt x="36" y="166"/>
                </a:lnTo>
                <a:lnTo>
                  <a:pt x="50" y="183"/>
                </a:lnTo>
                <a:lnTo>
                  <a:pt x="66" y="197"/>
                </a:lnTo>
                <a:lnTo>
                  <a:pt x="85" y="211"/>
                </a:lnTo>
                <a:lnTo>
                  <a:pt x="111" y="222"/>
                </a:lnTo>
                <a:lnTo>
                  <a:pt x="120" y="219"/>
                </a:lnTo>
                <a:lnTo>
                  <a:pt x="132" y="219"/>
                </a:lnTo>
                <a:lnTo>
                  <a:pt x="158" y="214"/>
                </a:lnTo>
                <a:lnTo>
                  <a:pt x="182" y="202"/>
                </a:lnTo>
                <a:lnTo>
                  <a:pt x="193" y="197"/>
                </a:lnTo>
                <a:lnTo>
                  <a:pt x="200" y="188"/>
                </a:lnTo>
                <a:lnTo>
                  <a:pt x="210" y="169"/>
                </a:lnTo>
                <a:lnTo>
                  <a:pt x="217" y="146"/>
                </a:lnTo>
                <a:lnTo>
                  <a:pt x="222" y="129"/>
                </a:lnTo>
                <a:lnTo>
                  <a:pt x="224" y="123"/>
                </a:lnTo>
                <a:lnTo>
                  <a:pt x="224" y="121"/>
                </a:lnTo>
                <a:lnTo>
                  <a:pt x="217" y="104"/>
                </a:lnTo>
                <a:lnTo>
                  <a:pt x="215" y="93"/>
                </a:lnTo>
                <a:lnTo>
                  <a:pt x="210" y="84"/>
                </a:lnTo>
                <a:lnTo>
                  <a:pt x="205" y="81"/>
                </a:lnTo>
                <a:lnTo>
                  <a:pt x="198" y="76"/>
                </a:lnTo>
                <a:lnTo>
                  <a:pt x="186" y="70"/>
                </a:lnTo>
                <a:lnTo>
                  <a:pt x="170" y="62"/>
                </a:lnTo>
                <a:lnTo>
                  <a:pt x="144" y="45"/>
                </a:lnTo>
                <a:lnTo>
                  <a:pt x="132" y="36"/>
                </a:lnTo>
                <a:lnTo>
                  <a:pt x="127" y="31"/>
                </a:lnTo>
                <a:lnTo>
                  <a:pt x="125" y="28"/>
                </a:lnTo>
                <a:lnTo>
                  <a:pt x="125" y="25"/>
                </a:lnTo>
                <a:lnTo>
                  <a:pt x="125" y="22"/>
                </a:lnTo>
                <a:lnTo>
                  <a:pt x="123" y="22"/>
                </a:lnTo>
                <a:lnTo>
                  <a:pt x="118" y="22"/>
                </a:lnTo>
                <a:lnTo>
                  <a:pt x="111" y="22"/>
                </a:lnTo>
              </a:path>
            </a:pathLst>
          </a:custGeom>
          <a:solidFill>
            <a:schemeClr val="tx2"/>
          </a:solidFill>
          <a:ln w="12700" cap="rnd" cmpd="sng">
            <a:solidFill>
              <a:schemeClr val="tx2"/>
            </a:solidFill>
            <a:prstDash val="solid"/>
            <a:round/>
            <a:headEnd type="none" w="sm" len="sm"/>
            <a:tailEnd type="none" w="sm" len="sm"/>
          </a:ln>
          <a:effectLst/>
        </p:spPr>
        <p:txBody>
          <a:bodyPr/>
          <a:lstStyle/>
          <a:p>
            <a:endParaRPr lang="el-GR"/>
          </a:p>
        </p:txBody>
      </p:sp>
      <p:sp>
        <p:nvSpPr>
          <p:cNvPr id="29717" name="Freeform 21"/>
          <p:cNvSpPr>
            <a:spLocks/>
          </p:cNvSpPr>
          <p:nvPr/>
        </p:nvSpPr>
        <p:spPr bwMode="auto">
          <a:xfrm>
            <a:off x="1674813" y="3048000"/>
            <a:ext cx="498475" cy="461963"/>
          </a:xfrm>
          <a:custGeom>
            <a:avLst/>
            <a:gdLst/>
            <a:ahLst/>
            <a:cxnLst>
              <a:cxn ang="0">
                <a:pos x="0" y="11"/>
              </a:cxn>
              <a:cxn ang="0">
                <a:pos x="18" y="71"/>
              </a:cxn>
              <a:cxn ang="0">
                <a:pos x="35" y="127"/>
              </a:cxn>
              <a:cxn ang="0">
                <a:pos x="46" y="152"/>
              </a:cxn>
              <a:cxn ang="0">
                <a:pos x="59" y="177"/>
              </a:cxn>
              <a:cxn ang="0">
                <a:pos x="79" y="202"/>
              </a:cxn>
              <a:cxn ang="0">
                <a:pos x="101" y="223"/>
              </a:cxn>
              <a:cxn ang="0">
                <a:pos x="136" y="244"/>
              </a:cxn>
              <a:cxn ang="0">
                <a:pos x="169" y="265"/>
              </a:cxn>
              <a:cxn ang="0">
                <a:pos x="177" y="269"/>
              </a:cxn>
              <a:cxn ang="0">
                <a:pos x="186" y="276"/>
              </a:cxn>
              <a:cxn ang="0">
                <a:pos x="208" y="283"/>
              </a:cxn>
              <a:cxn ang="0">
                <a:pos x="219" y="286"/>
              </a:cxn>
              <a:cxn ang="0">
                <a:pos x="225" y="290"/>
              </a:cxn>
              <a:cxn ang="0">
                <a:pos x="232" y="290"/>
              </a:cxn>
              <a:cxn ang="0">
                <a:pos x="234" y="290"/>
              </a:cxn>
              <a:cxn ang="0">
                <a:pos x="260" y="262"/>
              </a:cxn>
              <a:cxn ang="0">
                <a:pos x="282" y="230"/>
              </a:cxn>
              <a:cxn ang="0">
                <a:pos x="300" y="195"/>
              </a:cxn>
              <a:cxn ang="0">
                <a:pos x="313" y="156"/>
              </a:cxn>
              <a:cxn ang="0">
                <a:pos x="306" y="149"/>
              </a:cxn>
              <a:cxn ang="0">
                <a:pos x="302" y="138"/>
              </a:cxn>
              <a:cxn ang="0">
                <a:pos x="298" y="127"/>
              </a:cxn>
              <a:cxn ang="0">
                <a:pos x="289" y="124"/>
              </a:cxn>
              <a:cxn ang="0">
                <a:pos x="276" y="117"/>
              </a:cxn>
              <a:cxn ang="0">
                <a:pos x="263" y="117"/>
              </a:cxn>
              <a:cxn ang="0">
                <a:pos x="234" y="113"/>
              </a:cxn>
              <a:cxn ang="0">
                <a:pos x="166" y="96"/>
              </a:cxn>
              <a:cxn ang="0">
                <a:pos x="101" y="78"/>
              </a:cxn>
              <a:cxn ang="0">
                <a:pos x="90" y="50"/>
              </a:cxn>
              <a:cxn ang="0">
                <a:pos x="79" y="28"/>
              </a:cxn>
              <a:cxn ang="0">
                <a:pos x="70" y="21"/>
              </a:cxn>
              <a:cxn ang="0">
                <a:pos x="61" y="14"/>
              </a:cxn>
              <a:cxn ang="0">
                <a:pos x="50" y="7"/>
              </a:cxn>
              <a:cxn ang="0">
                <a:pos x="35" y="0"/>
              </a:cxn>
              <a:cxn ang="0">
                <a:pos x="24" y="4"/>
              </a:cxn>
              <a:cxn ang="0">
                <a:pos x="13" y="7"/>
              </a:cxn>
              <a:cxn ang="0">
                <a:pos x="4" y="11"/>
              </a:cxn>
              <a:cxn ang="0">
                <a:pos x="2" y="11"/>
              </a:cxn>
              <a:cxn ang="0">
                <a:pos x="0" y="11"/>
              </a:cxn>
            </a:cxnLst>
            <a:rect l="0" t="0" r="r" b="b"/>
            <a:pathLst>
              <a:path w="314" h="291">
                <a:moveTo>
                  <a:pt x="0" y="11"/>
                </a:moveTo>
                <a:lnTo>
                  <a:pt x="18" y="71"/>
                </a:lnTo>
                <a:lnTo>
                  <a:pt x="35" y="127"/>
                </a:lnTo>
                <a:lnTo>
                  <a:pt x="46" y="152"/>
                </a:lnTo>
                <a:lnTo>
                  <a:pt x="59" y="177"/>
                </a:lnTo>
                <a:lnTo>
                  <a:pt x="79" y="202"/>
                </a:lnTo>
                <a:lnTo>
                  <a:pt x="101" y="223"/>
                </a:lnTo>
                <a:lnTo>
                  <a:pt x="136" y="244"/>
                </a:lnTo>
                <a:lnTo>
                  <a:pt x="169" y="265"/>
                </a:lnTo>
                <a:lnTo>
                  <a:pt x="177" y="269"/>
                </a:lnTo>
                <a:lnTo>
                  <a:pt x="186" y="276"/>
                </a:lnTo>
                <a:lnTo>
                  <a:pt x="208" y="283"/>
                </a:lnTo>
                <a:lnTo>
                  <a:pt x="219" y="286"/>
                </a:lnTo>
                <a:lnTo>
                  <a:pt x="225" y="290"/>
                </a:lnTo>
                <a:lnTo>
                  <a:pt x="232" y="290"/>
                </a:lnTo>
                <a:lnTo>
                  <a:pt x="234" y="290"/>
                </a:lnTo>
                <a:lnTo>
                  <a:pt x="260" y="262"/>
                </a:lnTo>
                <a:lnTo>
                  <a:pt x="282" y="230"/>
                </a:lnTo>
                <a:lnTo>
                  <a:pt x="300" y="195"/>
                </a:lnTo>
                <a:lnTo>
                  <a:pt x="313" y="156"/>
                </a:lnTo>
                <a:lnTo>
                  <a:pt x="306" y="149"/>
                </a:lnTo>
                <a:lnTo>
                  <a:pt x="302" y="138"/>
                </a:lnTo>
                <a:lnTo>
                  <a:pt x="298" y="127"/>
                </a:lnTo>
                <a:lnTo>
                  <a:pt x="289" y="124"/>
                </a:lnTo>
                <a:lnTo>
                  <a:pt x="276" y="117"/>
                </a:lnTo>
                <a:lnTo>
                  <a:pt x="263" y="117"/>
                </a:lnTo>
                <a:lnTo>
                  <a:pt x="234" y="113"/>
                </a:lnTo>
                <a:lnTo>
                  <a:pt x="166" y="96"/>
                </a:lnTo>
                <a:lnTo>
                  <a:pt x="101" y="78"/>
                </a:lnTo>
                <a:lnTo>
                  <a:pt x="90" y="50"/>
                </a:lnTo>
                <a:lnTo>
                  <a:pt x="79" y="28"/>
                </a:lnTo>
                <a:lnTo>
                  <a:pt x="70" y="21"/>
                </a:lnTo>
                <a:lnTo>
                  <a:pt x="61" y="14"/>
                </a:lnTo>
                <a:lnTo>
                  <a:pt x="50" y="7"/>
                </a:lnTo>
                <a:lnTo>
                  <a:pt x="35" y="0"/>
                </a:lnTo>
                <a:lnTo>
                  <a:pt x="24" y="4"/>
                </a:lnTo>
                <a:lnTo>
                  <a:pt x="13" y="7"/>
                </a:lnTo>
                <a:lnTo>
                  <a:pt x="4" y="11"/>
                </a:lnTo>
                <a:lnTo>
                  <a:pt x="2" y="11"/>
                </a:lnTo>
                <a:lnTo>
                  <a:pt x="0" y="11"/>
                </a:lnTo>
              </a:path>
            </a:pathLst>
          </a:custGeom>
          <a:solidFill>
            <a:schemeClr val="tx2"/>
          </a:solidFill>
          <a:ln w="12700" cap="rnd" cmpd="sng">
            <a:solidFill>
              <a:schemeClr val="tx1"/>
            </a:solidFill>
            <a:prstDash val="solid"/>
            <a:round/>
            <a:headEnd type="none" w="sm" len="sm"/>
            <a:tailEnd type="none" w="sm" len="sm"/>
          </a:ln>
          <a:effectLst/>
        </p:spPr>
        <p:txBody>
          <a:bodyPr/>
          <a:lstStyle/>
          <a:p>
            <a:endParaRPr lang="el-GR"/>
          </a:p>
        </p:txBody>
      </p:sp>
      <p:sp>
        <p:nvSpPr>
          <p:cNvPr id="29718" name="Oval 22"/>
          <p:cNvSpPr>
            <a:spLocks noChangeArrowheads="1"/>
          </p:cNvSpPr>
          <p:nvPr/>
        </p:nvSpPr>
        <p:spPr bwMode="auto">
          <a:xfrm>
            <a:off x="2287588" y="2897188"/>
            <a:ext cx="225425" cy="149225"/>
          </a:xfrm>
          <a:prstGeom prst="ellipse">
            <a:avLst/>
          </a:prstGeom>
          <a:solidFill>
            <a:schemeClr val="tx2"/>
          </a:solidFill>
          <a:ln w="12700">
            <a:solidFill>
              <a:schemeClr val="tx1"/>
            </a:solidFill>
            <a:round/>
            <a:headEnd/>
            <a:tailEnd/>
          </a:ln>
          <a:effectLst/>
        </p:spPr>
        <p:txBody>
          <a:bodyPr wrap="none" anchor="ctr"/>
          <a:lstStyle/>
          <a:p>
            <a:endParaRPr lang="el-GR"/>
          </a:p>
        </p:txBody>
      </p:sp>
      <p:sp>
        <p:nvSpPr>
          <p:cNvPr id="29719" name="Oval 23"/>
          <p:cNvSpPr>
            <a:spLocks noChangeArrowheads="1"/>
          </p:cNvSpPr>
          <p:nvPr/>
        </p:nvSpPr>
        <p:spPr bwMode="auto">
          <a:xfrm>
            <a:off x="1373188" y="3278188"/>
            <a:ext cx="73025" cy="149225"/>
          </a:xfrm>
          <a:prstGeom prst="ellipse">
            <a:avLst/>
          </a:prstGeom>
          <a:solidFill>
            <a:schemeClr val="tx2"/>
          </a:solidFill>
          <a:ln w="12700">
            <a:solidFill>
              <a:schemeClr val="tx1"/>
            </a:solidFill>
            <a:round/>
            <a:headEnd/>
            <a:tailEnd/>
          </a:ln>
          <a:effectLst/>
        </p:spPr>
        <p:txBody>
          <a:bodyPr wrap="none" anchor="ctr"/>
          <a:lstStyle/>
          <a:p>
            <a:endParaRPr lang="el-GR"/>
          </a:p>
        </p:txBody>
      </p:sp>
      <p:sp>
        <p:nvSpPr>
          <p:cNvPr id="29720" name="Freeform 24"/>
          <p:cNvSpPr>
            <a:spLocks/>
          </p:cNvSpPr>
          <p:nvPr/>
        </p:nvSpPr>
        <p:spPr bwMode="auto">
          <a:xfrm>
            <a:off x="1762125" y="2714625"/>
            <a:ext cx="411163" cy="322263"/>
          </a:xfrm>
          <a:custGeom>
            <a:avLst/>
            <a:gdLst/>
            <a:ahLst/>
            <a:cxnLst>
              <a:cxn ang="0">
                <a:pos x="35" y="46"/>
              </a:cxn>
              <a:cxn ang="0">
                <a:pos x="30" y="49"/>
              </a:cxn>
              <a:cxn ang="0">
                <a:pos x="26" y="55"/>
              </a:cxn>
              <a:cxn ang="0">
                <a:pos x="11" y="70"/>
              </a:cxn>
              <a:cxn ang="0">
                <a:pos x="4" y="77"/>
              </a:cxn>
              <a:cxn ang="0">
                <a:pos x="0" y="86"/>
              </a:cxn>
              <a:cxn ang="0">
                <a:pos x="0" y="95"/>
              </a:cxn>
              <a:cxn ang="0">
                <a:pos x="2" y="101"/>
              </a:cxn>
              <a:cxn ang="0">
                <a:pos x="17" y="113"/>
              </a:cxn>
              <a:cxn ang="0">
                <a:pos x="35" y="122"/>
              </a:cxn>
              <a:cxn ang="0">
                <a:pos x="52" y="132"/>
              </a:cxn>
              <a:cxn ang="0">
                <a:pos x="68" y="144"/>
              </a:cxn>
              <a:cxn ang="0">
                <a:pos x="87" y="165"/>
              </a:cxn>
              <a:cxn ang="0">
                <a:pos x="109" y="181"/>
              </a:cxn>
              <a:cxn ang="0">
                <a:pos x="131" y="193"/>
              </a:cxn>
              <a:cxn ang="0">
                <a:pos x="157" y="202"/>
              </a:cxn>
              <a:cxn ang="0">
                <a:pos x="177" y="196"/>
              </a:cxn>
              <a:cxn ang="0">
                <a:pos x="192" y="193"/>
              </a:cxn>
              <a:cxn ang="0">
                <a:pos x="205" y="190"/>
              </a:cxn>
              <a:cxn ang="0">
                <a:pos x="216" y="187"/>
              </a:cxn>
              <a:cxn ang="0">
                <a:pos x="225" y="181"/>
              </a:cxn>
              <a:cxn ang="0">
                <a:pos x="236" y="171"/>
              </a:cxn>
              <a:cxn ang="0">
                <a:pos x="247" y="162"/>
              </a:cxn>
              <a:cxn ang="0">
                <a:pos x="258" y="144"/>
              </a:cxn>
              <a:cxn ang="0">
                <a:pos x="254" y="132"/>
              </a:cxn>
              <a:cxn ang="0">
                <a:pos x="249" y="116"/>
              </a:cxn>
              <a:cxn ang="0">
                <a:pos x="240" y="80"/>
              </a:cxn>
              <a:cxn ang="0">
                <a:pos x="225" y="46"/>
              </a:cxn>
              <a:cxn ang="0">
                <a:pos x="214" y="31"/>
              </a:cxn>
              <a:cxn ang="0">
                <a:pos x="201" y="22"/>
              </a:cxn>
              <a:cxn ang="0">
                <a:pos x="181" y="15"/>
              </a:cxn>
              <a:cxn ang="0">
                <a:pos x="160" y="6"/>
              </a:cxn>
              <a:cxn ang="0">
                <a:pos x="151" y="3"/>
              </a:cxn>
              <a:cxn ang="0">
                <a:pos x="142" y="3"/>
              </a:cxn>
              <a:cxn ang="0">
                <a:pos x="138" y="0"/>
              </a:cxn>
              <a:cxn ang="0">
                <a:pos x="135" y="0"/>
              </a:cxn>
              <a:cxn ang="0">
                <a:pos x="116" y="3"/>
              </a:cxn>
              <a:cxn ang="0">
                <a:pos x="94" y="9"/>
              </a:cxn>
              <a:cxn ang="0">
                <a:pos x="74" y="18"/>
              </a:cxn>
              <a:cxn ang="0">
                <a:pos x="57" y="34"/>
              </a:cxn>
              <a:cxn ang="0">
                <a:pos x="54" y="43"/>
              </a:cxn>
              <a:cxn ang="0">
                <a:pos x="52" y="52"/>
              </a:cxn>
              <a:cxn ang="0">
                <a:pos x="52" y="61"/>
              </a:cxn>
              <a:cxn ang="0">
                <a:pos x="46" y="67"/>
              </a:cxn>
              <a:cxn ang="0">
                <a:pos x="41" y="67"/>
              </a:cxn>
              <a:cxn ang="0">
                <a:pos x="39" y="61"/>
              </a:cxn>
              <a:cxn ang="0">
                <a:pos x="37" y="52"/>
              </a:cxn>
              <a:cxn ang="0">
                <a:pos x="35" y="46"/>
              </a:cxn>
            </a:cxnLst>
            <a:rect l="0" t="0" r="r" b="b"/>
            <a:pathLst>
              <a:path w="259" h="203">
                <a:moveTo>
                  <a:pt x="35" y="46"/>
                </a:moveTo>
                <a:lnTo>
                  <a:pt x="30" y="49"/>
                </a:lnTo>
                <a:lnTo>
                  <a:pt x="26" y="55"/>
                </a:lnTo>
                <a:lnTo>
                  <a:pt x="11" y="70"/>
                </a:lnTo>
                <a:lnTo>
                  <a:pt x="4" y="77"/>
                </a:lnTo>
                <a:lnTo>
                  <a:pt x="0" y="86"/>
                </a:lnTo>
                <a:lnTo>
                  <a:pt x="0" y="95"/>
                </a:lnTo>
                <a:lnTo>
                  <a:pt x="2" y="101"/>
                </a:lnTo>
                <a:lnTo>
                  <a:pt x="17" y="113"/>
                </a:lnTo>
                <a:lnTo>
                  <a:pt x="35" y="122"/>
                </a:lnTo>
                <a:lnTo>
                  <a:pt x="52" y="132"/>
                </a:lnTo>
                <a:lnTo>
                  <a:pt x="68" y="144"/>
                </a:lnTo>
                <a:lnTo>
                  <a:pt x="87" y="165"/>
                </a:lnTo>
                <a:lnTo>
                  <a:pt x="109" y="181"/>
                </a:lnTo>
                <a:lnTo>
                  <a:pt x="131" y="193"/>
                </a:lnTo>
                <a:lnTo>
                  <a:pt x="157" y="202"/>
                </a:lnTo>
                <a:lnTo>
                  <a:pt x="177" y="196"/>
                </a:lnTo>
                <a:lnTo>
                  <a:pt x="192" y="193"/>
                </a:lnTo>
                <a:lnTo>
                  <a:pt x="205" y="190"/>
                </a:lnTo>
                <a:lnTo>
                  <a:pt x="216" y="187"/>
                </a:lnTo>
                <a:lnTo>
                  <a:pt x="225" y="181"/>
                </a:lnTo>
                <a:lnTo>
                  <a:pt x="236" y="171"/>
                </a:lnTo>
                <a:lnTo>
                  <a:pt x="247" y="162"/>
                </a:lnTo>
                <a:lnTo>
                  <a:pt x="258" y="144"/>
                </a:lnTo>
                <a:lnTo>
                  <a:pt x="254" y="132"/>
                </a:lnTo>
                <a:lnTo>
                  <a:pt x="249" y="116"/>
                </a:lnTo>
                <a:lnTo>
                  <a:pt x="240" y="80"/>
                </a:lnTo>
                <a:lnTo>
                  <a:pt x="225" y="46"/>
                </a:lnTo>
                <a:lnTo>
                  <a:pt x="214" y="31"/>
                </a:lnTo>
                <a:lnTo>
                  <a:pt x="201" y="22"/>
                </a:lnTo>
                <a:lnTo>
                  <a:pt x="181" y="15"/>
                </a:lnTo>
                <a:lnTo>
                  <a:pt x="160" y="6"/>
                </a:lnTo>
                <a:lnTo>
                  <a:pt x="151" y="3"/>
                </a:lnTo>
                <a:lnTo>
                  <a:pt x="142" y="3"/>
                </a:lnTo>
                <a:lnTo>
                  <a:pt x="138" y="0"/>
                </a:lnTo>
                <a:lnTo>
                  <a:pt x="135" y="0"/>
                </a:lnTo>
                <a:lnTo>
                  <a:pt x="116" y="3"/>
                </a:lnTo>
                <a:lnTo>
                  <a:pt x="94" y="9"/>
                </a:lnTo>
                <a:lnTo>
                  <a:pt x="74" y="18"/>
                </a:lnTo>
                <a:lnTo>
                  <a:pt x="57" y="34"/>
                </a:lnTo>
                <a:lnTo>
                  <a:pt x="54" y="43"/>
                </a:lnTo>
                <a:lnTo>
                  <a:pt x="52" y="52"/>
                </a:lnTo>
                <a:lnTo>
                  <a:pt x="52" y="61"/>
                </a:lnTo>
                <a:lnTo>
                  <a:pt x="46" y="67"/>
                </a:lnTo>
                <a:lnTo>
                  <a:pt x="41" y="67"/>
                </a:lnTo>
                <a:lnTo>
                  <a:pt x="39" y="61"/>
                </a:lnTo>
                <a:lnTo>
                  <a:pt x="37" y="52"/>
                </a:lnTo>
                <a:lnTo>
                  <a:pt x="35" y="46"/>
                </a:lnTo>
              </a:path>
            </a:pathLst>
          </a:custGeom>
          <a:solidFill>
            <a:schemeClr val="tx2"/>
          </a:solidFill>
          <a:ln w="12700" cap="rnd" cmpd="sng">
            <a:solidFill>
              <a:schemeClr val="tx1"/>
            </a:solidFill>
            <a:prstDash val="solid"/>
            <a:round/>
            <a:headEnd type="none" w="sm" len="sm"/>
            <a:tailEnd type="none" w="sm" len="sm"/>
          </a:ln>
          <a:effectLst/>
        </p:spPr>
        <p:txBody>
          <a:bodyPr/>
          <a:lstStyle/>
          <a:p>
            <a:endParaRPr lang="el-GR"/>
          </a:p>
        </p:txBody>
      </p:sp>
      <p:sp>
        <p:nvSpPr>
          <p:cNvPr id="29721" name="Oval 25"/>
          <p:cNvSpPr>
            <a:spLocks noChangeArrowheads="1"/>
          </p:cNvSpPr>
          <p:nvPr/>
        </p:nvSpPr>
        <p:spPr bwMode="auto">
          <a:xfrm>
            <a:off x="2211388" y="3049588"/>
            <a:ext cx="73025" cy="301625"/>
          </a:xfrm>
          <a:prstGeom prst="ellipse">
            <a:avLst/>
          </a:prstGeom>
          <a:solidFill>
            <a:schemeClr val="tx2"/>
          </a:solidFill>
          <a:ln w="12700">
            <a:solidFill>
              <a:schemeClr val="tx1"/>
            </a:solidFill>
            <a:round/>
            <a:headEnd/>
            <a:tailEnd/>
          </a:ln>
          <a:effectLst/>
        </p:spPr>
        <p:txBody>
          <a:bodyPr wrap="none" anchor="ctr"/>
          <a:lstStyle/>
          <a:p>
            <a:endParaRPr lang="el-GR"/>
          </a:p>
        </p:txBody>
      </p:sp>
      <p:sp>
        <p:nvSpPr>
          <p:cNvPr id="29722" name="Oval 26"/>
          <p:cNvSpPr>
            <a:spLocks noChangeArrowheads="1"/>
          </p:cNvSpPr>
          <p:nvPr/>
        </p:nvSpPr>
        <p:spPr bwMode="auto">
          <a:xfrm>
            <a:off x="1525588" y="3354388"/>
            <a:ext cx="149225" cy="73025"/>
          </a:xfrm>
          <a:prstGeom prst="ellipse">
            <a:avLst/>
          </a:prstGeom>
          <a:solidFill>
            <a:schemeClr val="tx2"/>
          </a:solidFill>
          <a:ln w="12700">
            <a:solidFill>
              <a:schemeClr val="tx1"/>
            </a:solidFill>
            <a:round/>
            <a:headEnd/>
            <a:tailEnd/>
          </a:ln>
          <a:effectLst/>
        </p:spPr>
        <p:txBody>
          <a:bodyPr wrap="none" anchor="ctr"/>
          <a:lstStyle/>
          <a:p>
            <a:endParaRPr lang="el-GR"/>
          </a:p>
        </p:txBody>
      </p:sp>
      <p:sp>
        <p:nvSpPr>
          <p:cNvPr id="29723" name="Line 27"/>
          <p:cNvSpPr>
            <a:spLocks noChangeShapeType="1"/>
          </p:cNvSpPr>
          <p:nvPr/>
        </p:nvSpPr>
        <p:spPr bwMode="auto">
          <a:xfrm flipH="1" flipV="1">
            <a:off x="2819400" y="3200400"/>
            <a:ext cx="1066800" cy="304800"/>
          </a:xfrm>
          <a:prstGeom prst="line">
            <a:avLst/>
          </a:prstGeom>
          <a:noFill/>
          <a:ln w="25400">
            <a:solidFill>
              <a:schemeClr val="tx1"/>
            </a:solidFill>
            <a:round/>
            <a:headEnd type="none" w="sm" len="sm"/>
            <a:tailEnd type="stealth" w="med" len="med"/>
          </a:ln>
          <a:effectLst/>
        </p:spPr>
        <p:txBody>
          <a:bodyPr wrap="none" anchor="ctr"/>
          <a:lstStyle/>
          <a:p>
            <a:endParaRPr lang="el-GR"/>
          </a:p>
        </p:txBody>
      </p:sp>
      <p:grpSp>
        <p:nvGrpSpPr>
          <p:cNvPr id="3" name="Group 31"/>
          <p:cNvGrpSpPr>
            <a:grpSpLocks/>
          </p:cNvGrpSpPr>
          <p:nvPr/>
        </p:nvGrpSpPr>
        <p:grpSpPr bwMode="auto">
          <a:xfrm>
            <a:off x="1144588" y="4497388"/>
            <a:ext cx="1520825" cy="1292225"/>
            <a:chOff x="721" y="2833"/>
            <a:chExt cx="958" cy="814"/>
          </a:xfrm>
        </p:grpSpPr>
        <p:sp>
          <p:nvSpPr>
            <p:cNvPr id="29728" name="Oval 32"/>
            <p:cNvSpPr>
              <a:spLocks noChangeArrowheads="1"/>
            </p:cNvSpPr>
            <p:nvPr/>
          </p:nvSpPr>
          <p:spPr bwMode="auto">
            <a:xfrm>
              <a:off x="721" y="2833"/>
              <a:ext cx="958" cy="814"/>
            </a:xfrm>
            <a:prstGeom prst="ellipse">
              <a:avLst/>
            </a:prstGeom>
            <a:noFill/>
            <a:ln w="12700">
              <a:solidFill>
                <a:schemeClr val="tx1"/>
              </a:solidFill>
              <a:round/>
              <a:headEnd/>
              <a:tailEnd/>
            </a:ln>
            <a:effectLst/>
          </p:spPr>
          <p:txBody>
            <a:bodyPr wrap="none" anchor="ctr"/>
            <a:lstStyle/>
            <a:p>
              <a:endParaRPr lang="el-GR"/>
            </a:p>
          </p:txBody>
        </p:sp>
        <p:sp>
          <p:nvSpPr>
            <p:cNvPr id="29729" name="Oval 33"/>
            <p:cNvSpPr>
              <a:spLocks noChangeArrowheads="1"/>
            </p:cNvSpPr>
            <p:nvPr/>
          </p:nvSpPr>
          <p:spPr bwMode="auto">
            <a:xfrm>
              <a:off x="1009" y="3169"/>
              <a:ext cx="478" cy="430"/>
            </a:xfrm>
            <a:prstGeom prst="ellipse">
              <a:avLst/>
            </a:prstGeom>
            <a:solidFill>
              <a:schemeClr val="folHlink"/>
            </a:solidFill>
            <a:ln w="12700">
              <a:solidFill>
                <a:schemeClr val="tx1"/>
              </a:solidFill>
              <a:round/>
              <a:headEnd/>
              <a:tailEnd/>
            </a:ln>
            <a:effectLst/>
          </p:spPr>
          <p:txBody>
            <a:bodyPr wrap="none" anchor="ctr"/>
            <a:lstStyle/>
            <a:p>
              <a:endParaRPr lang="el-GR"/>
            </a:p>
          </p:txBody>
        </p:sp>
      </p:grpSp>
      <p:sp>
        <p:nvSpPr>
          <p:cNvPr id="29730" name="Rectangle 34"/>
          <p:cNvSpPr>
            <a:spLocks noChangeArrowheads="1"/>
          </p:cNvSpPr>
          <p:nvPr/>
        </p:nvSpPr>
        <p:spPr bwMode="auto">
          <a:xfrm>
            <a:off x="3886200" y="4191000"/>
            <a:ext cx="1782763" cy="454025"/>
          </a:xfrm>
          <a:prstGeom prst="rect">
            <a:avLst/>
          </a:prstGeom>
          <a:noFill/>
          <a:ln w="9525">
            <a:noFill/>
            <a:miter lim="800000"/>
            <a:headEnd/>
            <a:tailEnd/>
          </a:ln>
          <a:effectLst/>
        </p:spPr>
        <p:txBody>
          <a:bodyPr lIns="90488" tIns="44450" rIns="90488" bIns="44450">
            <a:spAutoFit/>
          </a:bodyPr>
          <a:lstStyle/>
          <a:p>
            <a:pPr>
              <a:spcBef>
                <a:spcPct val="50000"/>
              </a:spcBef>
            </a:pPr>
            <a:r>
              <a:rPr lang="en-US"/>
              <a:t>Macrophage</a:t>
            </a:r>
            <a:endParaRPr lang="en-US" sz="1400"/>
          </a:p>
        </p:txBody>
      </p:sp>
      <p:sp>
        <p:nvSpPr>
          <p:cNvPr id="29731" name="Line 35"/>
          <p:cNvSpPr>
            <a:spLocks noChangeShapeType="1"/>
          </p:cNvSpPr>
          <p:nvPr/>
        </p:nvSpPr>
        <p:spPr bwMode="auto">
          <a:xfrm>
            <a:off x="4800600" y="4648200"/>
            <a:ext cx="0" cy="228600"/>
          </a:xfrm>
          <a:prstGeom prst="line">
            <a:avLst/>
          </a:prstGeom>
          <a:noFill/>
          <a:ln w="25400">
            <a:solidFill>
              <a:schemeClr val="tx1"/>
            </a:solidFill>
            <a:round/>
            <a:headEnd type="none" w="sm" len="sm"/>
            <a:tailEnd type="stealth" w="med" len="med"/>
          </a:ln>
          <a:effectLst/>
        </p:spPr>
        <p:txBody>
          <a:bodyPr wrap="none" anchor="ctr"/>
          <a:lstStyle/>
          <a:p>
            <a:endParaRPr lang="el-GR"/>
          </a:p>
        </p:txBody>
      </p:sp>
      <p:sp>
        <p:nvSpPr>
          <p:cNvPr id="29732" name="Rectangle 36"/>
          <p:cNvSpPr>
            <a:spLocks noChangeArrowheads="1"/>
          </p:cNvSpPr>
          <p:nvPr/>
        </p:nvSpPr>
        <p:spPr bwMode="auto">
          <a:xfrm>
            <a:off x="4114800" y="4910138"/>
            <a:ext cx="2057400" cy="576262"/>
          </a:xfrm>
          <a:prstGeom prst="rect">
            <a:avLst/>
          </a:prstGeom>
          <a:noFill/>
          <a:ln w="9525">
            <a:noFill/>
            <a:miter lim="800000"/>
            <a:headEnd/>
            <a:tailEnd/>
          </a:ln>
          <a:effectLst/>
        </p:spPr>
        <p:txBody>
          <a:bodyPr lIns="90488" tIns="44450" rIns="90488" bIns="44450">
            <a:spAutoFit/>
          </a:bodyPr>
          <a:lstStyle/>
          <a:p>
            <a:pPr>
              <a:spcBef>
                <a:spcPct val="50000"/>
              </a:spcBef>
            </a:pPr>
            <a:r>
              <a:rPr lang="en-US" sz="3200" b="1">
                <a:solidFill>
                  <a:schemeClr val="accent2"/>
                </a:solidFill>
              </a:rPr>
              <a:t>Cytokines</a:t>
            </a:r>
            <a:endParaRPr lang="en-US"/>
          </a:p>
        </p:txBody>
      </p:sp>
      <p:sp>
        <p:nvSpPr>
          <p:cNvPr id="29734" name="Line 38"/>
          <p:cNvSpPr>
            <a:spLocks noChangeShapeType="1"/>
          </p:cNvSpPr>
          <p:nvPr/>
        </p:nvSpPr>
        <p:spPr bwMode="auto">
          <a:xfrm flipH="1">
            <a:off x="2763838" y="5105400"/>
            <a:ext cx="1350962" cy="0"/>
          </a:xfrm>
          <a:prstGeom prst="line">
            <a:avLst/>
          </a:prstGeom>
          <a:noFill/>
          <a:ln w="25400">
            <a:solidFill>
              <a:schemeClr val="tx1"/>
            </a:solidFill>
            <a:round/>
            <a:headEnd type="stealth" w="med" len="med"/>
            <a:tailEnd type="stealth" w="med" len="med"/>
          </a:ln>
          <a:effectLst/>
        </p:spPr>
        <p:txBody>
          <a:bodyPr wrap="none" anchor="ctr"/>
          <a:lstStyle/>
          <a:p>
            <a:endParaRPr lang="el-GR"/>
          </a:p>
        </p:txBody>
      </p:sp>
      <p:sp>
        <p:nvSpPr>
          <p:cNvPr id="29735" name="Freeform 39"/>
          <p:cNvSpPr>
            <a:spLocks/>
          </p:cNvSpPr>
          <p:nvPr/>
        </p:nvSpPr>
        <p:spPr bwMode="auto">
          <a:xfrm>
            <a:off x="6019800" y="3733800"/>
            <a:ext cx="1155700" cy="1295400"/>
          </a:xfrm>
          <a:custGeom>
            <a:avLst/>
            <a:gdLst/>
            <a:ahLst/>
            <a:cxnLst>
              <a:cxn ang="0">
                <a:pos x="0" y="857"/>
              </a:cxn>
              <a:cxn ang="0">
                <a:pos x="168" y="846"/>
              </a:cxn>
              <a:cxn ang="0">
                <a:pos x="336" y="820"/>
              </a:cxn>
              <a:cxn ang="0">
                <a:pos x="490" y="778"/>
              </a:cxn>
              <a:cxn ang="0">
                <a:pos x="630" y="725"/>
              </a:cxn>
              <a:cxn ang="0">
                <a:pos x="749" y="656"/>
              </a:cxn>
              <a:cxn ang="0">
                <a:pos x="798" y="624"/>
              </a:cxn>
              <a:cxn ang="0">
                <a:pos x="840" y="587"/>
              </a:cxn>
              <a:cxn ang="0">
                <a:pos x="875" y="545"/>
              </a:cxn>
              <a:cxn ang="0">
                <a:pos x="896" y="508"/>
              </a:cxn>
              <a:cxn ang="0">
                <a:pos x="910" y="471"/>
              </a:cxn>
              <a:cxn ang="0">
                <a:pos x="917" y="429"/>
              </a:cxn>
              <a:cxn ang="0">
                <a:pos x="910" y="386"/>
              </a:cxn>
              <a:cxn ang="0">
                <a:pos x="896" y="349"/>
              </a:cxn>
              <a:cxn ang="0">
                <a:pos x="875" y="307"/>
              </a:cxn>
              <a:cxn ang="0">
                <a:pos x="840" y="270"/>
              </a:cxn>
              <a:cxn ang="0">
                <a:pos x="798" y="233"/>
              </a:cxn>
              <a:cxn ang="0">
                <a:pos x="749" y="196"/>
              </a:cxn>
              <a:cxn ang="0">
                <a:pos x="630" y="133"/>
              </a:cxn>
              <a:cxn ang="0">
                <a:pos x="497" y="80"/>
              </a:cxn>
              <a:cxn ang="0">
                <a:pos x="343" y="37"/>
              </a:cxn>
              <a:cxn ang="0">
                <a:pos x="175" y="11"/>
              </a:cxn>
              <a:cxn ang="0">
                <a:pos x="7" y="0"/>
              </a:cxn>
            </a:cxnLst>
            <a:rect l="0" t="0" r="r" b="b"/>
            <a:pathLst>
              <a:path w="918" h="858">
                <a:moveTo>
                  <a:pt x="0" y="857"/>
                </a:moveTo>
                <a:lnTo>
                  <a:pt x="168" y="846"/>
                </a:lnTo>
                <a:lnTo>
                  <a:pt x="336" y="820"/>
                </a:lnTo>
                <a:lnTo>
                  <a:pt x="490" y="778"/>
                </a:lnTo>
                <a:lnTo>
                  <a:pt x="630" y="725"/>
                </a:lnTo>
                <a:lnTo>
                  <a:pt x="749" y="656"/>
                </a:lnTo>
                <a:lnTo>
                  <a:pt x="798" y="624"/>
                </a:lnTo>
                <a:lnTo>
                  <a:pt x="840" y="587"/>
                </a:lnTo>
                <a:lnTo>
                  <a:pt x="875" y="545"/>
                </a:lnTo>
                <a:lnTo>
                  <a:pt x="896" y="508"/>
                </a:lnTo>
                <a:lnTo>
                  <a:pt x="910" y="471"/>
                </a:lnTo>
                <a:lnTo>
                  <a:pt x="917" y="429"/>
                </a:lnTo>
                <a:lnTo>
                  <a:pt x="910" y="386"/>
                </a:lnTo>
                <a:lnTo>
                  <a:pt x="896" y="349"/>
                </a:lnTo>
                <a:lnTo>
                  <a:pt x="875" y="307"/>
                </a:lnTo>
                <a:lnTo>
                  <a:pt x="840" y="270"/>
                </a:lnTo>
                <a:lnTo>
                  <a:pt x="798" y="233"/>
                </a:lnTo>
                <a:lnTo>
                  <a:pt x="749" y="196"/>
                </a:lnTo>
                <a:lnTo>
                  <a:pt x="630" y="133"/>
                </a:lnTo>
                <a:lnTo>
                  <a:pt x="497" y="80"/>
                </a:lnTo>
                <a:lnTo>
                  <a:pt x="343" y="37"/>
                </a:lnTo>
                <a:lnTo>
                  <a:pt x="175" y="11"/>
                </a:lnTo>
                <a:lnTo>
                  <a:pt x="7" y="0"/>
                </a:lnTo>
              </a:path>
            </a:pathLst>
          </a:custGeom>
          <a:noFill/>
          <a:ln w="25400" cap="rnd" cmpd="sng">
            <a:solidFill>
              <a:schemeClr val="tx1"/>
            </a:solidFill>
            <a:prstDash val="solid"/>
            <a:round/>
            <a:headEnd type="none" w="sm" len="sm"/>
            <a:tailEnd type="stealth" w="med" len="med"/>
          </a:ln>
          <a:effectLst/>
        </p:spPr>
        <p:txBody>
          <a:bodyPr/>
          <a:lstStyle/>
          <a:p>
            <a:endParaRPr lang="el-GR"/>
          </a:p>
        </p:txBody>
      </p:sp>
      <p:sp>
        <p:nvSpPr>
          <p:cNvPr id="29736" name="Rectangle 40"/>
          <p:cNvSpPr>
            <a:spLocks noChangeArrowheads="1"/>
          </p:cNvSpPr>
          <p:nvPr/>
        </p:nvSpPr>
        <p:spPr bwMode="auto">
          <a:xfrm>
            <a:off x="1646238" y="3779838"/>
            <a:ext cx="1508125" cy="346075"/>
          </a:xfrm>
          <a:prstGeom prst="rect">
            <a:avLst/>
          </a:prstGeom>
          <a:noFill/>
          <a:ln w="9525">
            <a:noFill/>
            <a:miter lim="800000"/>
            <a:headEnd/>
            <a:tailEnd/>
          </a:ln>
          <a:effectLst/>
        </p:spPr>
        <p:txBody>
          <a:bodyPr lIns="90488" tIns="44450" rIns="90488" bIns="44450">
            <a:spAutoFit/>
          </a:bodyPr>
          <a:lstStyle/>
          <a:p>
            <a:pPr>
              <a:spcBef>
                <a:spcPct val="50000"/>
              </a:spcBef>
            </a:pPr>
            <a:r>
              <a:rPr lang="en-US" sz="1600"/>
              <a:t>Foam Cell</a:t>
            </a:r>
          </a:p>
        </p:txBody>
      </p:sp>
      <p:sp>
        <p:nvSpPr>
          <p:cNvPr id="29738" name="Rectangle 42"/>
          <p:cNvSpPr>
            <a:spLocks noChangeArrowheads="1"/>
          </p:cNvSpPr>
          <p:nvPr/>
        </p:nvSpPr>
        <p:spPr bwMode="auto">
          <a:xfrm>
            <a:off x="1189038" y="5837238"/>
            <a:ext cx="1660525" cy="346075"/>
          </a:xfrm>
          <a:prstGeom prst="rect">
            <a:avLst/>
          </a:prstGeom>
          <a:noFill/>
          <a:ln w="9525">
            <a:noFill/>
            <a:miter lim="800000"/>
            <a:headEnd/>
            <a:tailEnd/>
          </a:ln>
          <a:effectLst/>
        </p:spPr>
        <p:txBody>
          <a:bodyPr lIns="90488" tIns="44450" rIns="90488" bIns="44450">
            <a:spAutoFit/>
          </a:bodyPr>
          <a:lstStyle/>
          <a:p>
            <a:pPr>
              <a:spcBef>
                <a:spcPct val="50000"/>
              </a:spcBef>
            </a:pPr>
            <a:r>
              <a:rPr lang="en-US" sz="1600"/>
              <a:t>T-lymphocyte</a:t>
            </a:r>
          </a:p>
        </p:txBody>
      </p:sp>
      <p:sp>
        <p:nvSpPr>
          <p:cNvPr id="29739" name="Rectangle 43"/>
          <p:cNvSpPr>
            <a:spLocks noChangeArrowheads="1"/>
          </p:cNvSpPr>
          <p:nvPr/>
        </p:nvSpPr>
        <p:spPr bwMode="auto">
          <a:xfrm>
            <a:off x="7010400" y="3124200"/>
            <a:ext cx="1670050" cy="393700"/>
          </a:xfrm>
          <a:prstGeom prst="rect">
            <a:avLst/>
          </a:prstGeom>
          <a:noFill/>
          <a:ln w="9525">
            <a:noFill/>
            <a:miter lim="800000"/>
            <a:headEnd/>
            <a:tailEnd/>
          </a:ln>
          <a:effectLst/>
        </p:spPr>
        <p:txBody>
          <a:bodyPr wrap="none" lIns="90488" tIns="44450" rIns="90488" bIns="44450">
            <a:spAutoFit/>
          </a:bodyPr>
          <a:lstStyle/>
          <a:p>
            <a:r>
              <a:rPr lang="en-US" sz="2000"/>
              <a:t>Oxidized LDL</a:t>
            </a:r>
          </a:p>
        </p:txBody>
      </p:sp>
      <p:sp>
        <p:nvSpPr>
          <p:cNvPr id="29741" name="Line 45"/>
          <p:cNvSpPr>
            <a:spLocks noChangeShapeType="1"/>
          </p:cNvSpPr>
          <p:nvPr/>
        </p:nvSpPr>
        <p:spPr bwMode="auto">
          <a:xfrm>
            <a:off x="5703888" y="3429000"/>
            <a:ext cx="1103312" cy="0"/>
          </a:xfrm>
          <a:prstGeom prst="line">
            <a:avLst/>
          </a:prstGeom>
          <a:noFill/>
          <a:ln w="50800">
            <a:solidFill>
              <a:schemeClr val="tx1"/>
            </a:solidFill>
            <a:round/>
            <a:headEnd type="stealth" w="med" len="med"/>
            <a:tailEnd type="none" w="sm" len="sm"/>
          </a:ln>
          <a:effectLst/>
        </p:spPr>
        <p:txBody>
          <a:bodyPr wrap="none" anchor="ctr"/>
          <a:lstStyle/>
          <a:p>
            <a:endParaRPr lang="el-GR"/>
          </a:p>
        </p:txBody>
      </p:sp>
      <p:sp>
        <p:nvSpPr>
          <p:cNvPr id="29746" name="Rectangle 50"/>
          <p:cNvSpPr>
            <a:spLocks noChangeArrowheads="1"/>
          </p:cNvSpPr>
          <p:nvPr/>
        </p:nvSpPr>
        <p:spPr bwMode="auto">
          <a:xfrm>
            <a:off x="457200" y="4267200"/>
            <a:ext cx="2895600" cy="2286000"/>
          </a:xfrm>
          <a:prstGeom prst="rect">
            <a:avLst/>
          </a:prstGeom>
          <a:noFill/>
          <a:ln w="12700">
            <a:solidFill>
              <a:schemeClr val="tx1"/>
            </a:solidFill>
            <a:miter lim="800000"/>
            <a:headEnd/>
            <a:tailEnd/>
          </a:ln>
          <a:effectLst/>
        </p:spPr>
        <p:txBody>
          <a:bodyPr wrap="none" anchor="ctr"/>
          <a:lstStyle/>
          <a:p>
            <a:endParaRPr lang="el-GR"/>
          </a:p>
        </p:txBody>
      </p:sp>
      <p:sp>
        <p:nvSpPr>
          <p:cNvPr id="29747" name="Oval 51"/>
          <p:cNvSpPr>
            <a:spLocks noChangeArrowheads="1"/>
          </p:cNvSpPr>
          <p:nvPr/>
        </p:nvSpPr>
        <p:spPr bwMode="auto">
          <a:xfrm>
            <a:off x="7315200" y="4495800"/>
            <a:ext cx="1447800" cy="1752600"/>
          </a:xfrm>
          <a:prstGeom prst="ellipse">
            <a:avLst/>
          </a:prstGeom>
          <a:solidFill>
            <a:srgbClr val="FFFFFF"/>
          </a:solidFill>
          <a:ln w="12700">
            <a:solidFill>
              <a:schemeClr val="tx1"/>
            </a:solidFill>
            <a:round/>
            <a:headEnd type="none" w="sm" len="sm"/>
            <a:tailEnd type="none" w="sm" len="sm"/>
          </a:ln>
          <a:effectLst/>
        </p:spPr>
        <p:txBody>
          <a:bodyPr wrap="none" anchor="ctr"/>
          <a:lstStyle/>
          <a:p>
            <a:pPr algn="ctr"/>
            <a:r>
              <a:rPr lang="en-US">
                <a:solidFill>
                  <a:schemeClr val="accent2"/>
                </a:solidFill>
              </a:rPr>
              <a:t>Mast </a:t>
            </a:r>
          </a:p>
          <a:p>
            <a:pPr algn="ctr"/>
            <a:r>
              <a:rPr lang="en-US">
                <a:solidFill>
                  <a:schemeClr val="accent2"/>
                </a:solidFill>
              </a:rPr>
              <a:t>Cell</a:t>
            </a:r>
            <a:endParaRPr lang="en-US"/>
          </a:p>
        </p:txBody>
      </p:sp>
      <p:sp>
        <p:nvSpPr>
          <p:cNvPr id="29749" name="Text Box 53"/>
          <p:cNvSpPr txBox="1">
            <a:spLocks noChangeArrowheads="1"/>
          </p:cNvSpPr>
          <p:nvPr/>
        </p:nvSpPr>
        <p:spPr bwMode="auto">
          <a:xfrm>
            <a:off x="3048000" y="228600"/>
            <a:ext cx="3581400" cy="579438"/>
          </a:xfrm>
          <a:prstGeom prst="rect">
            <a:avLst/>
          </a:prstGeom>
          <a:noFill/>
          <a:ln w="9525">
            <a:noFill/>
            <a:miter lim="800000"/>
            <a:headEnd/>
            <a:tailEnd/>
          </a:ln>
          <a:effectLst/>
        </p:spPr>
        <p:txBody>
          <a:bodyPr>
            <a:spAutoFit/>
          </a:bodyPr>
          <a:lstStyle/>
          <a:p>
            <a:r>
              <a:rPr lang="en-US" sz="3200"/>
              <a:t>      Endothelium</a:t>
            </a:r>
            <a:endParaRPr lang="en-US"/>
          </a:p>
        </p:txBody>
      </p:sp>
      <p:sp>
        <p:nvSpPr>
          <p:cNvPr id="29750" name="Oval 54"/>
          <p:cNvSpPr>
            <a:spLocks noChangeArrowheads="1"/>
          </p:cNvSpPr>
          <p:nvPr/>
        </p:nvSpPr>
        <p:spPr bwMode="auto">
          <a:xfrm>
            <a:off x="3810000" y="1828800"/>
            <a:ext cx="1981200" cy="381000"/>
          </a:xfrm>
          <a:prstGeom prst="ellipse">
            <a:avLst/>
          </a:prstGeom>
          <a:solidFill>
            <a:srgbClr val="993366"/>
          </a:solidFill>
          <a:ln w="9525">
            <a:solidFill>
              <a:schemeClr val="tx1"/>
            </a:solidFill>
            <a:round/>
            <a:headEnd/>
            <a:tailEnd/>
          </a:ln>
          <a:effectLst/>
        </p:spPr>
        <p:txBody>
          <a:bodyPr wrap="none" anchor="ctr"/>
          <a:lstStyle/>
          <a:p>
            <a:pPr algn="ctr"/>
            <a:r>
              <a:rPr lang="en-US"/>
              <a:t>Monocyte</a:t>
            </a:r>
          </a:p>
        </p:txBody>
      </p:sp>
      <p:cxnSp>
        <p:nvCxnSpPr>
          <p:cNvPr id="29752" name="AutoShape 56"/>
          <p:cNvCxnSpPr>
            <a:cxnSpLocks noChangeShapeType="1"/>
          </p:cNvCxnSpPr>
          <p:nvPr/>
        </p:nvCxnSpPr>
        <p:spPr bwMode="auto">
          <a:xfrm>
            <a:off x="3352800" y="1600200"/>
            <a:ext cx="304800" cy="228600"/>
          </a:xfrm>
          <a:prstGeom prst="curvedConnector3">
            <a:avLst>
              <a:gd name="adj1" fmla="val 50000"/>
            </a:avLst>
          </a:prstGeom>
          <a:noFill/>
          <a:ln w="9525">
            <a:solidFill>
              <a:schemeClr val="tx1"/>
            </a:solidFill>
            <a:round/>
            <a:headEnd/>
            <a:tailEnd type="triangle" w="med" len="med"/>
          </a:ln>
          <a:effectLst/>
        </p:spPr>
      </p:cxnSp>
      <p:cxnSp>
        <p:nvCxnSpPr>
          <p:cNvPr id="29754" name="AutoShape 58"/>
          <p:cNvCxnSpPr>
            <a:cxnSpLocks noChangeShapeType="1"/>
          </p:cNvCxnSpPr>
          <p:nvPr/>
        </p:nvCxnSpPr>
        <p:spPr bwMode="auto">
          <a:xfrm rot="10800000" flipV="1">
            <a:off x="5943600" y="1524000"/>
            <a:ext cx="304800" cy="228600"/>
          </a:xfrm>
          <a:prstGeom prst="curvedConnector3">
            <a:avLst>
              <a:gd name="adj1" fmla="val 50000"/>
            </a:avLst>
          </a:prstGeom>
          <a:noFill/>
          <a:ln w="9525">
            <a:solidFill>
              <a:schemeClr val="tx1"/>
            </a:solidFill>
            <a:round/>
            <a:headEnd/>
            <a:tailEnd type="triangle" w="med" len="med"/>
          </a:ln>
          <a:effectLst/>
        </p:spPr>
      </p:cxnSp>
      <p:sp>
        <p:nvSpPr>
          <p:cNvPr id="29755" name="AutoShape 59"/>
          <p:cNvSpPr>
            <a:spLocks noChangeArrowheads="1"/>
          </p:cNvSpPr>
          <p:nvPr/>
        </p:nvSpPr>
        <p:spPr bwMode="auto">
          <a:xfrm>
            <a:off x="4724400" y="2438400"/>
            <a:ext cx="76200" cy="381000"/>
          </a:xfrm>
          <a:prstGeom prst="downArrow">
            <a:avLst>
              <a:gd name="adj1" fmla="val 50000"/>
              <a:gd name="adj2" fmla="val 125000"/>
            </a:avLst>
          </a:prstGeom>
          <a:solidFill>
            <a:schemeClr val="accent1"/>
          </a:solidFill>
          <a:ln w="9525">
            <a:solidFill>
              <a:schemeClr val="tx1"/>
            </a:solidFill>
            <a:miter lim="800000"/>
            <a:headEnd/>
            <a:tailEnd/>
          </a:ln>
          <a:effectLst/>
        </p:spPr>
        <p:txBody>
          <a:bodyPr wrap="none" anchor="ctr"/>
          <a:lstStyle/>
          <a:p>
            <a:endParaRPr lang="el-GR"/>
          </a:p>
        </p:txBody>
      </p:sp>
      <p:cxnSp>
        <p:nvCxnSpPr>
          <p:cNvPr id="29756" name="AutoShape 60"/>
          <p:cNvCxnSpPr>
            <a:cxnSpLocks noChangeShapeType="1"/>
            <a:stCxn id="29732" idx="3"/>
          </p:cNvCxnSpPr>
          <p:nvPr/>
        </p:nvCxnSpPr>
        <p:spPr bwMode="auto">
          <a:xfrm>
            <a:off x="6172200" y="5199063"/>
            <a:ext cx="990600" cy="92075"/>
          </a:xfrm>
          <a:prstGeom prst="straightConnector1">
            <a:avLst/>
          </a:prstGeom>
          <a:noFill/>
          <a:ln w="9525">
            <a:solidFill>
              <a:schemeClr val="tx1"/>
            </a:solidFill>
            <a:round/>
            <a:headEnd type="triangle" w="med" len="med"/>
            <a:tailEnd type="triangle" w="med" len="med"/>
          </a:ln>
          <a:effectLst/>
        </p:spPr>
      </p:cxnSp>
      <p:sp>
        <p:nvSpPr>
          <p:cNvPr id="45" name="44 - Θέση αριθμού διαφάνειας"/>
          <p:cNvSpPr>
            <a:spLocks noGrp="1"/>
          </p:cNvSpPr>
          <p:nvPr>
            <p:ph type="sldNum" sz="quarter" idx="12"/>
          </p:nvPr>
        </p:nvSpPr>
        <p:spPr/>
        <p:txBody>
          <a:bodyPr/>
          <a:lstStyle/>
          <a:p>
            <a:fld id="{2C84FF50-91BF-46D7-9204-E78B4552AEA1}" type="slidenum">
              <a:rPr lang="en-US" smtClean="0"/>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Arterial Injury-Endothelial Dysfunction (CAUSES)</a:t>
            </a:r>
          </a:p>
        </p:txBody>
      </p:sp>
      <p:sp>
        <p:nvSpPr>
          <p:cNvPr id="4099" name="Rectangle 3"/>
          <p:cNvSpPr>
            <a:spLocks noGrp="1" noChangeArrowheads="1"/>
          </p:cNvSpPr>
          <p:nvPr>
            <p:ph type="body" sz="half" idx="1"/>
          </p:nvPr>
        </p:nvSpPr>
        <p:spPr/>
        <p:txBody>
          <a:bodyPr/>
          <a:lstStyle/>
          <a:p>
            <a:r>
              <a:rPr lang="en-US" b="1" u="sng" dirty="0"/>
              <a:t>Traditional</a:t>
            </a:r>
            <a:r>
              <a:rPr lang="en-US" b="1" dirty="0"/>
              <a:t>  </a:t>
            </a:r>
            <a:r>
              <a:rPr lang="en-US" dirty="0">
                <a:solidFill>
                  <a:srgbClr val="FF0000"/>
                </a:solidFill>
              </a:rPr>
              <a:t>(2/3)</a:t>
            </a:r>
            <a:endParaRPr lang="en-US" dirty="0">
              <a:solidFill>
                <a:srgbClr val="FFFFFF"/>
              </a:solidFill>
            </a:endParaRPr>
          </a:p>
          <a:p>
            <a:pPr lvl="1"/>
            <a:r>
              <a:rPr lang="en-US" dirty="0">
                <a:solidFill>
                  <a:srgbClr val="FFFFFF"/>
                </a:solidFill>
              </a:rPr>
              <a:t>Hypertension</a:t>
            </a:r>
          </a:p>
          <a:p>
            <a:pPr lvl="1"/>
            <a:r>
              <a:rPr lang="en-US" dirty="0">
                <a:solidFill>
                  <a:srgbClr val="FFFFFF"/>
                </a:solidFill>
              </a:rPr>
              <a:t>Smoking</a:t>
            </a:r>
          </a:p>
          <a:p>
            <a:pPr lvl="1"/>
            <a:r>
              <a:rPr lang="en-US" dirty="0">
                <a:solidFill>
                  <a:srgbClr val="FF0000"/>
                </a:solidFill>
              </a:rPr>
              <a:t>DM</a:t>
            </a:r>
          </a:p>
          <a:p>
            <a:pPr lvl="1"/>
            <a:r>
              <a:rPr lang="en-US" dirty="0" err="1">
                <a:solidFill>
                  <a:srgbClr val="FFFFFF"/>
                </a:solidFill>
              </a:rPr>
              <a:t>Hyperlipidemia</a:t>
            </a:r>
            <a:r>
              <a:rPr lang="en-US" dirty="0">
                <a:solidFill>
                  <a:srgbClr val="FFFFFF"/>
                </a:solidFill>
              </a:rPr>
              <a:t>  &lt;50%</a:t>
            </a:r>
          </a:p>
          <a:p>
            <a:pPr lvl="1"/>
            <a:r>
              <a:rPr lang="en-US" dirty="0">
                <a:solidFill>
                  <a:srgbClr val="FFFFFF"/>
                </a:solidFill>
              </a:rPr>
              <a:t>Family History</a:t>
            </a:r>
          </a:p>
          <a:p>
            <a:pPr lvl="1"/>
            <a:r>
              <a:rPr lang="en-US" dirty="0">
                <a:solidFill>
                  <a:srgbClr val="FFFFFF"/>
                </a:solidFill>
              </a:rPr>
              <a:t>Obesity, Sedentary, Type A, Male</a:t>
            </a:r>
          </a:p>
        </p:txBody>
      </p:sp>
      <p:sp>
        <p:nvSpPr>
          <p:cNvPr id="4100" name="Rectangle 4"/>
          <p:cNvSpPr>
            <a:spLocks noGrp="1" noChangeArrowheads="1"/>
          </p:cNvSpPr>
          <p:nvPr>
            <p:ph type="body" sz="half" idx="2"/>
          </p:nvPr>
        </p:nvSpPr>
        <p:spPr>
          <a:xfrm>
            <a:off x="4876800" y="1981200"/>
            <a:ext cx="3810000" cy="4114800"/>
          </a:xfrm>
        </p:spPr>
        <p:txBody>
          <a:bodyPr/>
          <a:lstStyle/>
          <a:p>
            <a:r>
              <a:rPr lang="en-US" b="1" u="sng" smtClean="0"/>
              <a:t>Novel</a:t>
            </a:r>
            <a:endParaRPr lang="en-US" b="1" u="sng" dirty="0">
              <a:solidFill>
                <a:srgbClr val="FF0000"/>
              </a:solidFill>
            </a:endParaRPr>
          </a:p>
          <a:p>
            <a:r>
              <a:rPr lang="en-US" dirty="0">
                <a:solidFill>
                  <a:srgbClr val="FFFFFF"/>
                </a:solidFill>
              </a:rPr>
              <a:t>Infection</a:t>
            </a:r>
          </a:p>
          <a:p>
            <a:pPr lvl="1"/>
            <a:r>
              <a:rPr lang="en-US" dirty="0" err="1">
                <a:solidFill>
                  <a:srgbClr val="FFFFFF"/>
                </a:solidFill>
              </a:rPr>
              <a:t>Chlamydial</a:t>
            </a:r>
            <a:endParaRPr lang="en-US" dirty="0">
              <a:solidFill>
                <a:srgbClr val="FFFFFF"/>
              </a:solidFill>
            </a:endParaRPr>
          </a:p>
          <a:p>
            <a:pPr lvl="1"/>
            <a:r>
              <a:rPr lang="en-US" dirty="0">
                <a:solidFill>
                  <a:srgbClr val="FFFFFF"/>
                </a:solidFill>
              </a:rPr>
              <a:t>Periodontal</a:t>
            </a:r>
          </a:p>
          <a:p>
            <a:r>
              <a:rPr lang="en-US" dirty="0">
                <a:solidFill>
                  <a:srgbClr val="FFFFFF"/>
                </a:solidFill>
              </a:rPr>
              <a:t>Allergy/Inflammation</a:t>
            </a:r>
          </a:p>
          <a:p>
            <a:r>
              <a:rPr lang="en-US" dirty="0" err="1">
                <a:solidFill>
                  <a:srgbClr val="FFFFFF"/>
                </a:solidFill>
              </a:rPr>
              <a:t>Homocysteine</a:t>
            </a:r>
            <a:endParaRPr lang="en-US" dirty="0">
              <a:solidFill>
                <a:srgbClr val="FFFFFF"/>
              </a:solidFill>
            </a:endParaRPr>
          </a:p>
          <a:p>
            <a:r>
              <a:rPr lang="en-US" dirty="0">
                <a:solidFill>
                  <a:srgbClr val="FFFFFF"/>
                </a:solidFill>
              </a:rPr>
              <a:t>Air Pollution</a:t>
            </a:r>
          </a:p>
          <a:p>
            <a:endParaRPr lang="en-US" dirty="0">
              <a:solidFill>
                <a:srgbClr val="FFFFFF"/>
              </a:solidFill>
            </a:endParaRPr>
          </a:p>
        </p:txBody>
      </p:sp>
      <p:sp>
        <p:nvSpPr>
          <p:cNvPr id="5" name="4 - Θέση αριθμού διαφάνειας"/>
          <p:cNvSpPr>
            <a:spLocks noGrp="1"/>
          </p:cNvSpPr>
          <p:nvPr>
            <p:ph type="sldNum" sz="quarter" idx="12"/>
          </p:nvPr>
        </p:nvSpPr>
        <p:spPr/>
        <p:txBody>
          <a:bodyPr/>
          <a:lstStyle/>
          <a:p>
            <a:fld id="{E26ED037-3CC5-401C-8982-C449590ED6F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7772400" cy="1143000"/>
          </a:xfrm>
        </p:spPr>
        <p:txBody>
          <a:bodyPr/>
          <a:lstStyle/>
          <a:p>
            <a:r>
              <a:rPr lang="en-US"/>
              <a:t>Endothelial Dysfunction (CONSEQUENCES)</a:t>
            </a:r>
          </a:p>
        </p:txBody>
      </p:sp>
      <p:sp>
        <p:nvSpPr>
          <p:cNvPr id="8195" name="Rectangle 3"/>
          <p:cNvSpPr>
            <a:spLocks noGrp="1" noChangeArrowheads="1"/>
          </p:cNvSpPr>
          <p:nvPr>
            <p:ph type="body" idx="1"/>
          </p:nvPr>
        </p:nvSpPr>
        <p:spPr>
          <a:xfrm>
            <a:off x="685800" y="1752600"/>
            <a:ext cx="7772400" cy="4114800"/>
          </a:xfrm>
        </p:spPr>
        <p:txBody>
          <a:bodyPr/>
          <a:lstStyle/>
          <a:p>
            <a:r>
              <a:rPr lang="en-US">
                <a:solidFill>
                  <a:srgbClr val="FFFFFF"/>
                </a:solidFill>
              </a:rPr>
              <a:t>Loss of vasodilatory ability (</a:t>
            </a:r>
            <a:r>
              <a:rPr lang="en-US">
                <a:solidFill>
                  <a:srgbClr val="FFFFFF"/>
                </a:solidFill>
                <a:sym typeface="Wingdings" pitchFamily="2" charset="2"/>
              </a:rPr>
              <a:t></a:t>
            </a:r>
            <a:r>
              <a:rPr lang="en-US">
                <a:solidFill>
                  <a:srgbClr val="FFFFFF"/>
                </a:solidFill>
                <a:sym typeface="Symbol" pitchFamily="18" charset="2"/>
              </a:rPr>
              <a:t> NO)</a:t>
            </a:r>
          </a:p>
          <a:p>
            <a:r>
              <a:rPr lang="en-US">
                <a:solidFill>
                  <a:srgbClr val="FFFFFF"/>
                </a:solidFill>
                <a:sym typeface="Symbol" pitchFamily="18" charset="2"/>
              </a:rPr>
              <a:t>Increased platelet aggregation (</a:t>
            </a:r>
            <a:r>
              <a:rPr lang="en-US">
                <a:solidFill>
                  <a:srgbClr val="FFFFFF"/>
                </a:solidFill>
                <a:sym typeface="Wingdings" pitchFamily="2" charset="2"/>
              </a:rPr>
              <a:t> NO)</a:t>
            </a:r>
          </a:p>
          <a:p>
            <a:r>
              <a:rPr lang="en-US">
                <a:solidFill>
                  <a:srgbClr val="FFFFFF"/>
                </a:solidFill>
                <a:sym typeface="Wingdings" pitchFamily="2" charset="2"/>
              </a:rPr>
              <a:t>Increased adhesion molecule expression</a:t>
            </a:r>
          </a:p>
          <a:p>
            <a:r>
              <a:rPr lang="en-US">
                <a:solidFill>
                  <a:srgbClr val="FFFFFF"/>
                </a:solidFill>
                <a:sym typeface="Wingdings" pitchFamily="2" charset="2"/>
              </a:rPr>
              <a:t>Monocyte, T-lympocyte, and Mast cell recruitment</a:t>
            </a:r>
          </a:p>
          <a:p>
            <a:r>
              <a:rPr lang="en-US">
                <a:solidFill>
                  <a:srgbClr val="FFFFFF"/>
                </a:solidFill>
                <a:sym typeface="Wingdings" pitchFamily="2" charset="2"/>
              </a:rPr>
              <a:t>Initiation of local inflammation</a:t>
            </a:r>
          </a:p>
          <a:p>
            <a:pPr lvl="1"/>
            <a:r>
              <a:rPr lang="en-US">
                <a:solidFill>
                  <a:srgbClr val="FFFFFF"/>
                </a:solidFill>
              </a:rPr>
              <a:t>Collagen destruction </a:t>
            </a:r>
            <a:r>
              <a:rPr lang="en-US">
                <a:solidFill>
                  <a:srgbClr val="FF0000"/>
                </a:solidFill>
              </a:rPr>
              <a:t>(“soft-vulnerable plaque”)</a:t>
            </a:r>
            <a:endParaRPr lang="en-US">
              <a:solidFill>
                <a:srgbClr val="FFFFFF"/>
              </a:solidFill>
            </a:endParaRPr>
          </a:p>
          <a:p>
            <a:pPr lvl="1"/>
            <a:r>
              <a:rPr lang="en-US">
                <a:solidFill>
                  <a:srgbClr val="FFFFFF"/>
                </a:solidFill>
              </a:rPr>
              <a:t>Cytokine production</a:t>
            </a:r>
          </a:p>
        </p:txBody>
      </p:sp>
      <p:sp>
        <p:nvSpPr>
          <p:cNvPr id="4" name="3 - Θέση αριθμού διαφάνειας"/>
          <p:cNvSpPr>
            <a:spLocks noGrp="1"/>
          </p:cNvSpPr>
          <p:nvPr>
            <p:ph type="sldNum" sz="quarter" idx="12"/>
          </p:nvPr>
        </p:nvSpPr>
        <p:spPr/>
        <p:txBody>
          <a:bodyPr/>
          <a:lstStyle/>
          <a:p>
            <a:fld id="{D975AAC7-C2B9-4E5B-9D5C-111EFB8BAF88}"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8305800" cy="838200"/>
          </a:xfrm>
          <a:noFill/>
          <a:ln/>
        </p:spPr>
        <p:txBody>
          <a:bodyPr lIns="92075" tIns="46038" rIns="92075" bIns="46038" anchor="b"/>
          <a:lstStyle/>
          <a:p>
            <a:r>
              <a:rPr lang="en-US" sz="4000"/>
              <a:t>The “Shoulder Region”</a:t>
            </a:r>
            <a:endParaRPr lang="en-US"/>
          </a:p>
        </p:txBody>
      </p:sp>
      <p:pic>
        <p:nvPicPr>
          <p:cNvPr id="31747" name="Picture 3"/>
          <p:cNvPicPr>
            <a:picLocks noChangeArrowheads="1"/>
          </p:cNvPicPr>
          <p:nvPr/>
        </p:nvPicPr>
        <p:blipFill>
          <a:blip r:embed="rId2" cstate="print"/>
          <a:srcRect t="5560" r="1620"/>
          <a:stretch>
            <a:fillRect/>
          </a:stretch>
        </p:blipFill>
        <p:spPr bwMode="auto">
          <a:xfrm>
            <a:off x="3429000" y="1371600"/>
            <a:ext cx="5715000" cy="4114800"/>
          </a:xfrm>
          <a:prstGeom prst="rect">
            <a:avLst/>
          </a:prstGeom>
          <a:noFill/>
          <a:ln w="9525">
            <a:noFill/>
            <a:miter lim="800000"/>
            <a:headEnd/>
            <a:tailEnd/>
          </a:ln>
          <a:effectLst/>
        </p:spPr>
      </p:pic>
      <p:sp>
        <p:nvSpPr>
          <p:cNvPr id="31748" name="Text Box 4"/>
          <p:cNvSpPr txBox="1">
            <a:spLocks noChangeArrowheads="1"/>
          </p:cNvSpPr>
          <p:nvPr/>
        </p:nvSpPr>
        <p:spPr bwMode="auto">
          <a:xfrm>
            <a:off x="457200" y="1447800"/>
            <a:ext cx="2667000" cy="4473575"/>
          </a:xfrm>
          <a:prstGeom prst="rect">
            <a:avLst/>
          </a:prstGeom>
          <a:noFill/>
          <a:ln w="12699">
            <a:noFill/>
            <a:miter lim="800000"/>
            <a:headEnd type="none" w="sm" len="sm"/>
            <a:tailEnd type="none" w="sm" len="sm"/>
          </a:ln>
          <a:effectLst/>
        </p:spPr>
        <p:txBody>
          <a:bodyPr>
            <a:spAutoFit/>
          </a:bodyPr>
          <a:lstStyle/>
          <a:p>
            <a:pPr>
              <a:spcBef>
                <a:spcPct val="50000"/>
              </a:spcBef>
            </a:pPr>
            <a:r>
              <a:rPr lang="en-US">
                <a:latin typeface="Book Antiqua" pitchFamily="18" charset="0"/>
              </a:rPr>
              <a:t>Most common site of plaque rupture.</a:t>
            </a:r>
          </a:p>
          <a:p>
            <a:pPr>
              <a:spcBef>
                <a:spcPct val="50000"/>
              </a:spcBef>
            </a:pPr>
            <a:r>
              <a:rPr lang="en-US">
                <a:latin typeface="Book Antiqua" pitchFamily="18" charset="0"/>
              </a:rPr>
              <a:t>Border of atheroma with normal intima.</a:t>
            </a:r>
          </a:p>
          <a:p>
            <a:pPr>
              <a:spcBef>
                <a:spcPct val="50000"/>
              </a:spcBef>
            </a:pPr>
            <a:r>
              <a:rPr lang="en-US">
                <a:latin typeface="Book Antiqua" pitchFamily="18" charset="0"/>
              </a:rPr>
              <a:t>Site of intense inflammatory cell accumulation.</a:t>
            </a:r>
          </a:p>
          <a:p>
            <a:pPr>
              <a:spcBef>
                <a:spcPct val="50000"/>
              </a:spcBef>
            </a:pPr>
            <a:r>
              <a:rPr lang="en-US">
                <a:solidFill>
                  <a:srgbClr val="FF0000"/>
                </a:solidFill>
                <a:latin typeface="Book Antiqua" pitchFamily="18" charset="0"/>
              </a:rPr>
              <a:t>Activated mast cells present.</a:t>
            </a:r>
          </a:p>
          <a:p>
            <a:pPr>
              <a:spcBef>
                <a:spcPct val="50000"/>
              </a:spcBef>
            </a:pPr>
            <a:endParaRPr lang="en-US">
              <a:solidFill>
                <a:srgbClr val="FF0000"/>
              </a:solidFill>
              <a:latin typeface="Book Antiqua" pitchFamily="18" charset="0"/>
            </a:endParaRPr>
          </a:p>
        </p:txBody>
      </p:sp>
      <p:sp>
        <p:nvSpPr>
          <p:cNvPr id="5" name="4 - Θέση αριθμού διαφάνειας"/>
          <p:cNvSpPr>
            <a:spLocks noGrp="1"/>
          </p:cNvSpPr>
          <p:nvPr>
            <p:ph type="sldNum" sz="quarter" idx="12"/>
          </p:nvPr>
        </p:nvSpPr>
        <p:spPr/>
        <p:txBody>
          <a:bodyPr/>
          <a:lstStyle/>
          <a:p>
            <a:fld id="{C1E2E147-FC61-4625-BEC7-4350FA13A67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847</TotalTime>
  <Words>4105</Words>
  <Application>Microsoft Office PowerPoint</Application>
  <PresentationFormat>On-screen Show (4:3)</PresentationFormat>
  <Paragraphs>388</Paragraphs>
  <Slides>45</Slides>
  <Notes>11</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45</vt:i4>
      </vt:variant>
    </vt:vector>
  </HeadingPairs>
  <TitlesOfParts>
    <vt:vector size="50" baseType="lpstr">
      <vt:lpstr>Pulse</vt:lpstr>
      <vt:lpstr>Document</vt:lpstr>
      <vt:lpstr>Chart</vt:lpstr>
      <vt:lpstr>CorelPhotoPaint.Image.8</vt:lpstr>
      <vt:lpstr>Bitmap Image</vt:lpstr>
      <vt:lpstr>Diabetes: From Endothelial Dysfunction to Overt Atherosclerosis</vt:lpstr>
      <vt:lpstr>Paradoxical vasoconstriction induced by acetylcholine in atherosclerotic coronary arteries</vt:lpstr>
      <vt:lpstr>Detection of Endothelial dysfunction</vt:lpstr>
      <vt:lpstr>Endothelial dysfunction is important in the early stages of atherogenesis </vt:lpstr>
      <vt:lpstr>Functions of normal endothelium</vt:lpstr>
      <vt:lpstr>Slide 6</vt:lpstr>
      <vt:lpstr>Arterial Injury-Endothelial Dysfunction (CAUSES)</vt:lpstr>
      <vt:lpstr>Endothelial Dysfunction (CONSEQUENCES)</vt:lpstr>
      <vt:lpstr>The “Shoulder Region”</vt:lpstr>
      <vt:lpstr>Endothelial dysfunction: The risk of the risk factors</vt:lpstr>
      <vt:lpstr>Endothelial dysfunction and clinical applications</vt:lpstr>
      <vt:lpstr>Slide 12</vt:lpstr>
      <vt:lpstr>Slide 13</vt:lpstr>
      <vt:lpstr>Correlation with prognosis</vt:lpstr>
      <vt:lpstr>Long term follow up of patients with CAD and endothelial dysfunction </vt:lpstr>
      <vt:lpstr>Effects of therapy on endothelial dysfunction</vt:lpstr>
      <vt:lpstr>MARS Study: Coronary angiographic changes with Lovastatin therapy</vt:lpstr>
      <vt:lpstr>TREND Study: ACE Inhibition with Quinapril improved endothelial dysfunction in normotensive patients without severe hyperlipidemia</vt:lpstr>
      <vt:lpstr>BANF Study: ACE Inhibition and endothelial function (J Am Coll Cardiol 2000;35:60-6)</vt:lpstr>
      <vt:lpstr>Slide 20</vt:lpstr>
      <vt:lpstr>Slide 21</vt:lpstr>
      <vt:lpstr>Slide 22</vt:lpstr>
      <vt:lpstr>Pathophysiology of  Acute Coronary Syndrome</vt:lpstr>
      <vt:lpstr>BRAZIL 1982 - The team of Dreams</vt:lpstr>
      <vt:lpstr>Assessment of Vascular Health (Endothelial Function)</vt:lpstr>
      <vt:lpstr>Brachial Artery Reactivity Testing</vt:lpstr>
      <vt:lpstr>Why should we study the coronary microcirculation? (I)</vt:lpstr>
      <vt:lpstr>Why should we study the coronary microcirculation? (II)</vt:lpstr>
      <vt:lpstr>Mechanisms of Coronary Physiology</vt:lpstr>
      <vt:lpstr>Slide 30</vt:lpstr>
      <vt:lpstr>Slide 31</vt:lpstr>
      <vt:lpstr>Slide 32</vt:lpstr>
      <vt:lpstr>Diabetes and CVD</vt:lpstr>
      <vt:lpstr>Diabetes: Increased CAD Risk </vt:lpstr>
      <vt:lpstr>Slide 35</vt:lpstr>
      <vt:lpstr>Diabetes and CAD: Risk Factors</vt:lpstr>
      <vt:lpstr>CAD in Diabetic Patients</vt:lpstr>
      <vt:lpstr>Incidence of Asymptomatic CAD in Type-2 Diabetic Patients</vt:lpstr>
      <vt:lpstr>Diabetes and CAD: Potential Benefits of Early CAD Screening</vt:lpstr>
      <vt:lpstr>Myocardial Perfusion Images</vt:lpstr>
      <vt:lpstr>Coronary CT Angiography</vt:lpstr>
      <vt:lpstr>COR Procedures 2007-2010</vt:lpstr>
      <vt:lpstr>PCI Procedures 2007-2010</vt:lpstr>
      <vt:lpstr>Coronary Angiography</vt:lpstr>
      <vt:lpstr>I indeed was in the marines!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Endothelium and Cardiovascular Disease: From Cell to Human</dc:title>
  <dc:creator>Georgios</dc:creator>
  <cp:lastModifiedBy>user</cp:lastModifiedBy>
  <cp:revision>69</cp:revision>
  <dcterms:created xsi:type="dcterms:W3CDTF">2001-03-24T19:47:28Z</dcterms:created>
  <dcterms:modified xsi:type="dcterms:W3CDTF">2015-05-11T05:59:31Z</dcterms:modified>
</cp:coreProperties>
</file>