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302" r:id="rId2"/>
    <p:sldId id="329" r:id="rId3"/>
    <p:sldId id="337" r:id="rId4"/>
    <p:sldId id="338" r:id="rId5"/>
    <p:sldId id="339" r:id="rId6"/>
    <p:sldId id="356" r:id="rId7"/>
    <p:sldId id="330" r:id="rId8"/>
    <p:sldId id="351" r:id="rId9"/>
    <p:sldId id="331" r:id="rId10"/>
    <p:sldId id="340" r:id="rId11"/>
    <p:sldId id="352" r:id="rId12"/>
    <p:sldId id="357" r:id="rId13"/>
    <p:sldId id="332" r:id="rId14"/>
    <p:sldId id="358" r:id="rId15"/>
    <p:sldId id="334" r:id="rId16"/>
    <p:sldId id="335" r:id="rId17"/>
    <p:sldId id="336" r:id="rId18"/>
    <p:sldId id="341" r:id="rId19"/>
    <p:sldId id="342" r:id="rId20"/>
    <p:sldId id="345" r:id="rId21"/>
    <p:sldId id="346" r:id="rId22"/>
    <p:sldId id="349" r:id="rId23"/>
    <p:sldId id="35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FF3300"/>
    <a:srgbClr val="006600"/>
    <a:srgbClr val="FFFF99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34615" autoAdjust="0"/>
    <p:restoredTop sz="90909" autoAdjust="0"/>
  </p:normalViewPr>
  <p:slideViewPr>
    <p:cSldViewPr>
      <p:cViewPr varScale="1">
        <p:scale>
          <a:sx n="96" d="100"/>
          <a:sy n="96" d="100"/>
        </p:scale>
        <p:origin x="-1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8268B41-C4FC-4D5F-848B-E2D3EA255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A3D1D48-50FB-4B90-A28F-607590485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D1D48-50FB-4B90-A28F-60759048570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D1D48-50FB-4B90-A28F-6075904857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D1D48-50FB-4B90-A28F-6075904857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 sz="1400" b="0" smtClean="0"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 smtClean="0"/>
            </a:lvl1pPr>
          </a:lstStyle>
          <a:p>
            <a:pPr>
              <a:defRPr/>
            </a:pPr>
            <a:fld id="{623DE9B1-9C79-48FA-9E70-C5A978C13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C14F-635B-46DA-9127-81F275C92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7F46E-38C6-4882-8568-653A9713B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 γράφημα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23D0E-9F50-4565-836C-8D39E7BCE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766F5-C7FC-45B4-A263-A09D50CB6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 γραφικό SmartArt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EEBE5-8E21-4B64-ACB5-C06636458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C0E2-FED1-4F55-B0C3-A94476219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2C141-110C-4AD2-8E63-BA0829DEE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EBDA-8E24-4FAE-83BE-37A3FB2B2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62A3-837E-47A4-956A-B7FA4ADB7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0F8B-9B42-41C8-AB40-7DFF3FA3B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9693F-FE48-4B43-A93B-3C7AB7962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C87E-7805-4771-A15B-A06E4516E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67B7-3E72-45EE-82D0-65D86DF64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921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/>
            </a:p>
          </p:txBody>
        </p:sp>
      </p:grpSp>
      <p:sp>
        <p:nvSpPr>
          <p:cNvPr id="1229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 b="1" smtClean="0"/>
            </a:lvl1pPr>
          </a:lstStyle>
          <a:p>
            <a:pPr>
              <a:defRPr/>
            </a:pPr>
            <a:r>
              <a:rPr lang="en-US"/>
              <a:t>ΕΚΕ 2012</a:t>
            </a: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/>
            </a:lvl1pPr>
          </a:lstStyle>
          <a:p>
            <a:pPr>
              <a:defRPr/>
            </a:pPr>
            <a:fld id="{B4B143E2-BDFF-4BEC-AEB5-AA1F25828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George\Documents\Georgios\Presentations\My%20PowerPoint%20Presentations\EEFIE\2.avi" TargetMode="External"/><Relationship Id="rId1" Type="http://schemas.openxmlformats.org/officeDocument/2006/relationships/video" Target="file:///C:\Users\George\Documents\Georgios\Presentations\My%20PowerPoint%20Presentations\EEFIE\1.avi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George\Documents\Georgios\Presentations\My%20PowerPoint%20Presentations\EEFIE\4.avi" TargetMode="External"/><Relationship Id="rId1" Type="http://schemas.openxmlformats.org/officeDocument/2006/relationships/video" Target="file:///C:\Users\George\Documents\Georgios\Presentations\My%20PowerPoint%20Presentations\EEFIE\3.av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file:///C:\Users\George\Documents\Georgios\Presentations\My%20PowerPoint%20Presentations\EEFIE\6.avi" TargetMode="External"/><Relationship Id="rId1" Type="http://schemas.openxmlformats.org/officeDocument/2006/relationships/video" Target="file:///C:\Users\George\Documents\Georgios\Presentations\My%20PowerPoint%20Presentations\EEFIE\5.avi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George\Documents\Georgios\Presentations\My%20PowerPoint%20Presentations\EEFIE\7.av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3F1DE9-D270-4418-82E0-E7E2BBEB7C9F}" type="slidenum">
              <a:rPr lang="en-US"/>
              <a:pPr/>
              <a:t>1</a:t>
            </a:fld>
            <a:endParaRPr lang="en-US"/>
          </a:p>
        </p:txBody>
      </p:sp>
      <p:sp>
        <p:nvSpPr>
          <p:cNvPr id="14340" name="Text Box 1027"/>
          <p:cNvSpPr txBox="1">
            <a:spLocks noChangeArrowheads="1"/>
          </p:cNvSpPr>
          <p:nvPr/>
        </p:nvSpPr>
        <p:spPr bwMode="auto">
          <a:xfrm>
            <a:off x="2971800" y="457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4341" name="Text Box 1028"/>
          <p:cNvSpPr txBox="1">
            <a:spLocks noChangeArrowheads="1"/>
          </p:cNvSpPr>
          <p:nvPr/>
        </p:nvSpPr>
        <p:spPr bwMode="auto">
          <a:xfrm>
            <a:off x="500034" y="357166"/>
            <a:ext cx="807249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smtClean="0">
                <a:solidFill>
                  <a:srgbClr val="FF3300"/>
                </a:solidFill>
              </a:rPr>
              <a:t>My story goes like</a:t>
            </a:r>
            <a:r>
              <a:rPr lang="en-US" sz="4000" dirty="0" smtClean="0">
                <a:solidFill>
                  <a:srgbClr val="FF3300"/>
                </a:solidFill>
              </a:rPr>
              <a:t>…</a:t>
            </a:r>
            <a:endParaRPr lang="en-US" sz="4000" dirty="0">
              <a:solidFill>
                <a:srgbClr val="FF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chemeClr val="tx2"/>
                </a:solidFill>
              </a:rPr>
              <a:t>Training in Interventional Cardiology in the USA</a:t>
            </a:r>
          </a:p>
          <a:p>
            <a:pPr algn="ctr">
              <a:spcBef>
                <a:spcPct val="50000"/>
              </a:spcBef>
            </a:pPr>
            <a:endParaRPr lang="en-US" sz="3600" dirty="0">
              <a:solidFill>
                <a:srgbClr val="66CCFF"/>
              </a:solidFill>
            </a:endParaRPr>
          </a:p>
        </p:txBody>
      </p:sp>
      <p:sp>
        <p:nvSpPr>
          <p:cNvPr id="14343" name="Text Box 1030"/>
          <p:cNvSpPr txBox="1">
            <a:spLocks noChangeArrowheads="1"/>
          </p:cNvSpPr>
          <p:nvPr/>
        </p:nvSpPr>
        <p:spPr bwMode="auto">
          <a:xfrm>
            <a:off x="457200" y="3071810"/>
            <a:ext cx="8305800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 err="1" smtClean="0"/>
              <a:t>Georgios</a:t>
            </a:r>
            <a:r>
              <a:rPr lang="en-US" sz="2800" dirty="0" smtClean="0"/>
              <a:t> I. </a:t>
            </a:r>
            <a:r>
              <a:rPr lang="en-US" sz="2800" dirty="0" err="1" smtClean="0"/>
              <a:t>Papaioannou</a:t>
            </a:r>
            <a:r>
              <a:rPr lang="en-US" sz="2800" dirty="0" smtClean="0"/>
              <a:t>, MD</a:t>
            </a:r>
            <a:r>
              <a:rPr lang="el-GR" sz="2800" dirty="0" smtClean="0"/>
              <a:t>, </a:t>
            </a:r>
            <a:r>
              <a:rPr lang="en-US" sz="2800" dirty="0" smtClean="0"/>
              <a:t>MPH</a:t>
            </a:r>
            <a:r>
              <a:rPr lang="el-GR" sz="2800" dirty="0" smtClean="0"/>
              <a:t>, </a:t>
            </a:r>
            <a:r>
              <a:rPr lang="en-US" sz="2800" dirty="0" smtClean="0"/>
              <a:t>FACC, FSCAI</a:t>
            </a:r>
            <a:endParaRPr lang="el-GR" sz="2800" dirty="0" smtClean="0"/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Director, Interventional Cardiologist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Athens Medical Center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Cardiac Catheterization Laboratory</a:t>
            </a:r>
          </a:p>
          <a:p>
            <a:pPr algn="ctr">
              <a:spcBef>
                <a:spcPct val="20000"/>
              </a:spcBef>
            </a:pPr>
            <a:r>
              <a:rPr lang="en-US" sz="2800" dirty="0" smtClean="0"/>
              <a:t>21/6/2014</a:t>
            </a: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785786" y="607220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www.epemvatikikardiolgia.gr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285884"/>
          </a:xfrm>
        </p:spPr>
        <p:txBody>
          <a:bodyPr/>
          <a:lstStyle/>
          <a:p>
            <a:r>
              <a:rPr lang="el-GR" dirty="0" smtClean="0"/>
              <a:t>Γιατί να επιλέξω τις ΗΠΑ για ειδικότητα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4381512"/>
          </a:xfrm>
        </p:spPr>
        <p:txBody>
          <a:bodyPr/>
          <a:lstStyle/>
          <a:p>
            <a:r>
              <a:rPr lang="el-GR" dirty="0" smtClean="0"/>
              <a:t>Θα εκπαιδευθώ σε ένα καλύτερα δομημένα οργανωμένο περιβάλλον</a:t>
            </a:r>
          </a:p>
          <a:p>
            <a:r>
              <a:rPr lang="el-GR" dirty="0" smtClean="0"/>
              <a:t>Δεν θα έχω αναμονές (</a:t>
            </a:r>
            <a:r>
              <a:rPr lang="en-US" dirty="0" smtClean="0"/>
              <a:t>Postgraduate training)</a:t>
            </a:r>
          </a:p>
          <a:p>
            <a:r>
              <a:rPr lang="el-GR" dirty="0" smtClean="0"/>
              <a:t>Θα έχω περισσότερες ευκαιρίες σε έρευνα και κλινική άσκηση</a:t>
            </a:r>
          </a:p>
          <a:p>
            <a:r>
              <a:rPr lang="el-GR" dirty="0" smtClean="0"/>
              <a:t>Θα τελειώσω την ειδικότητα και θα είμαι αυτόνομος επαγγελματίας (ειδικά σε επεμβατικές-χειρουργικές ειδικότητες)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214446"/>
          </a:xfrm>
        </p:spPr>
        <p:txBody>
          <a:bodyPr/>
          <a:lstStyle/>
          <a:p>
            <a:r>
              <a:rPr lang="el-GR" sz="3600" dirty="0" smtClean="0"/>
              <a:t>Διάγραμμα Ειδικευομένων </a:t>
            </a:r>
            <a:r>
              <a:rPr lang="en-US" sz="3600" dirty="0" smtClean="0"/>
              <a:t>IMG’s</a:t>
            </a:r>
            <a:r>
              <a:rPr lang="el-GR" sz="3600" dirty="0" smtClean="0"/>
              <a:t> (50% επιτυχία στην πρώτη προσπάθεια)</a:t>
            </a:r>
            <a:endParaRPr lang="el-GR" sz="36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6386" name="Picture 2" descr="http://upload.wikimedia.org/wikipedia/commons/6/69/2007ACGME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24" y="2285992"/>
            <a:ext cx="4517816" cy="3581276"/>
          </a:xfrm>
          <a:prstGeom prst="rect">
            <a:avLst/>
          </a:prstGeom>
          <a:noFill/>
        </p:spPr>
      </p:pic>
      <p:pic>
        <p:nvPicPr>
          <p:cNvPr id="16388" name="Picture 4" descr="http://upload.wikimedia.org/wikipedia/commons/0/02/2007ACGME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2285992"/>
            <a:ext cx="4500563" cy="3553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785818"/>
          </a:xfrm>
        </p:spPr>
        <p:txBody>
          <a:bodyPr/>
          <a:lstStyle/>
          <a:p>
            <a:r>
              <a:rPr lang="el-GR" dirty="0" smtClean="0"/>
              <a:t>Χώρες προέλευσης </a:t>
            </a:r>
            <a:r>
              <a:rPr lang="en-US" dirty="0" smtClean="0"/>
              <a:t>IMGs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071670" y="1071541"/>
          <a:ext cx="4000527" cy="5643616"/>
        </p:xfrm>
        <a:graphic>
          <a:graphicData uri="http://schemas.openxmlformats.org/drawingml/2006/table">
            <a:tbl>
              <a:tblPr/>
              <a:tblGrid>
                <a:gridCol w="1357322"/>
                <a:gridCol w="1309696"/>
                <a:gridCol w="1333509"/>
              </a:tblGrid>
              <a:tr h="476988">
                <a:tc>
                  <a:txBody>
                    <a:bodyPr/>
                    <a:lstStyle/>
                    <a:p>
                      <a:r>
                        <a:rPr lang="en-US" sz="900" dirty="0"/>
                        <a:t>Country of </a:t>
                      </a:r>
                      <a:r>
                        <a:rPr lang="en-US" sz="900" dirty="0" smtClean="0"/>
                        <a:t>Medical School</a:t>
                      </a:r>
                      <a:endParaRPr lang="en-US" sz="900" dirty="0"/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Percentage of IMGs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Total number (2007)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 dirty="0"/>
                        <a:t>India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19.9%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47,581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 dirty="0"/>
                        <a:t>Philippines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8.7%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20,861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 dirty="0"/>
                        <a:t>Mexico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5.8%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13,929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 dirty="0"/>
                        <a:t>Pakistan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4.8%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11,330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2890">
                <a:tc>
                  <a:txBody>
                    <a:bodyPr/>
                    <a:lstStyle/>
                    <a:p>
                      <a:r>
                        <a:rPr lang="en-US" sz="900"/>
                        <a:t>Dominican Republic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3.3%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7,892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Former USSR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2.5%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6,039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 dirty="0"/>
                        <a:t>Grenada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2.4%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5,708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Egypt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2.2%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5,202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Korea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2.1%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4,982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Italy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2.1%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4,978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China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2.1%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4,834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Iran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2.0%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4,741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Spain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1.9%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4,570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Dominica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1.9%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4,501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Germany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1.9%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4,457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Syria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1.5%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3,676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Colombia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1.8%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3,335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Israel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1.4%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3,260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541">
                <a:tc>
                  <a:txBody>
                    <a:bodyPr/>
                    <a:lstStyle/>
                    <a:p>
                      <a:r>
                        <a:rPr lang="en-US" sz="900"/>
                        <a:t>United Kingdom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/>
                        <a:t>1.4%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900" dirty="0"/>
                        <a:t>3,245</a:t>
                      </a:r>
                    </a:p>
                  </a:txBody>
                  <a:tcPr marL="47256" marR="47256" marT="23628" marB="23628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να επιλέξω την Επεμβατική Καρδιολογία στις ΗΠΑ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981200"/>
            <a:ext cx="7886728" cy="4233882"/>
          </a:xfrm>
        </p:spPr>
        <p:txBody>
          <a:bodyPr/>
          <a:lstStyle/>
          <a:p>
            <a:r>
              <a:rPr lang="el-GR" dirty="0" smtClean="0"/>
              <a:t>Πάνω απ’ όλα διάθεση για αρκετά χρόνια και σκληρή δουλειά</a:t>
            </a:r>
          </a:p>
          <a:p>
            <a:r>
              <a:rPr lang="el-GR" dirty="0" smtClean="0"/>
              <a:t>Αρχικά πρέπει να μου αρέσει η Παθολογία</a:t>
            </a:r>
          </a:p>
          <a:p>
            <a:r>
              <a:rPr lang="el-GR" dirty="0" smtClean="0"/>
              <a:t>Μετά να μου αρέσει σαν ειδικότητα η Καρδιολογία και η αντιμετώπιση του επείγοντος περιστατικού</a:t>
            </a:r>
          </a:p>
          <a:p>
            <a:r>
              <a:rPr lang="el-GR" dirty="0" smtClean="0"/>
              <a:t>Να μου αρέσει να δουλεύω με τα χέρια και να εξελίσσω τη δουλειά μου διαρκώς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1214446"/>
          </a:xfrm>
        </p:spPr>
        <p:txBody>
          <a:bodyPr/>
          <a:lstStyle/>
          <a:p>
            <a:r>
              <a:rPr lang="el-GR" dirty="0" smtClean="0"/>
              <a:t>Στατιστικά Ειδικευομένων Καρδιολογίας (2013)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928802"/>
            <a:ext cx="7772400" cy="3500462"/>
          </a:xfrm>
        </p:spPr>
        <p:txBody>
          <a:bodyPr/>
          <a:lstStyle/>
          <a:p>
            <a:r>
              <a:rPr lang="el-GR" dirty="0" smtClean="0"/>
              <a:t>177 προγράμματα</a:t>
            </a:r>
          </a:p>
          <a:p>
            <a:r>
              <a:rPr lang="el-GR" dirty="0" smtClean="0"/>
              <a:t>781 θέσεις</a:t>
            </a:r>
          </a:p>
          <a:p>
            <a:r>
              <a:rPr lang="el-GR" dirty="0" smtClean="0"/>
              <a:t>1175 αιτήσεις</a:t>
            </a:r>
          </a:p>
          <a:p>
            <a:r>
              <a:rPr lang="el-GR" dirty="0" smtClean="0"/>
              <a:t>418/467 </a:t>
            </a:r>
            <a:r>
              <a:rPr lang="en-US" dirty="0" smtClean="0"/>
              <a:t>US graduates (89,5%)</a:t>
            </a:r>
          </a:p>
          <a:p>
            <a:r>
              <a:rPr lang="en-US" dirty="0" smtClean="0"/>
              <a:t>363/708 IMGs (51.3%)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1000132"/>
          </a:xfrm>
        </p:spPr>
        <p:txBody>
          <a:bodyPr/>
          <a:lstStyle/>
          <a:p>
            <a:r>
              <a:rPr lang="el-GR" dirty="0" smtClean="0"/>
              <a:t>Πώς να ξεκινήσω το πλάνο στην 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667264"/>
          </a:xfrm>
        </p:spPr>
        <p:txBody>
          <a:bodyPr/>
          <a:lstStyle/>
          <a:p>
            <a:r>
              <a:rPr lang="el-GR" sz="2800" dirty="0" smtClean="0"/>
              <a:t>Επιθυμία για σπουδές μακριά από την Ευρώπη</a:t>
            </a:r>
          </a:p>
          <a:p>
            <a:r>
              <a:rPr lang="el-GR" sz="2800" dirty="0" smtClean="0"/>
              <a:t>Προγραμματισμός εξετάσεων </a:t>
            </a:r>
            <a:r>
              <a:rPr lang="en-US" sz="2800" dirty="0" smtClean="0"/>
              <a:t>USMLE</a:t>
            </a:r>
          </a:p>
          <a:p>
            <a:r>
              <a:rPr lang="el-GR" sz="2800" dirty="0" smtClean="0"/>
              <a:t>***</a:t>
            </a:r>
            <a:r>
              <a:rPr lang="en-US" sz="2800" dirty="0" smtClean="0"/>
              <a:t>Rotation </a:t>
            </a:r>
            <a:r>
              <a:rPr lang="el-GR" sz="2800" dirty="0" smtClean="0"/>
              <a:t>σε πρόγραμμα στις ΗΠΑ*** κατά την διάρκεια των σπουδών μου</a:t>
            </a:r>
          </a:p>
          <a:p>
            <a:r>
              <a:rPr lang="el-GR" sz="2800" dirty="0" smtClean="0"/>
              <a:t>Διερεύνηση χρονιάς έρευνας στις ΗΠΑ πριν την ειδικότητα (θέματα </a:t>
            </a:r>
            <a:r>
              <a:rPr lang="en-US" sz="2800" dirty="0" smtClean="0"/>
              <a:t>J1Visa)</a:t>
            </a:r>
          </a:p>
          <a:p>
            <a:r>
              <a:rPr lang="el-GR" sz="2800" dirty="0" smtClean="0"/>
              <a:t>Εστίαση σε γεωγραφικές περιοχές</a:t>
            </a:r>
          </a:p>
          <a:p>
            <a:r>
              <a:rPr lang="el-GR" sz="2800" dirty="0" smtClean="0"/>
              <a:t>Ανεύρεση ανθρώπων που έκαναν ειδικότητα, δουλεύουν ή έχουν σχέση με προγράμματα που επιθυμώ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357166"/>
            <a:ext cx="8715436" cy="928694"/>
          </a:xfrm>
        </p:spPr>
        <p:txBody>
          <a:bodyPr/>
          <a:lstStyle/>
          <a:p>
            <a:r>
              <a:rPr lang="el-GR" dirty="0" smtClean="0"/>
              <a:t>Τι πρέπει να προσέξω στις ΗΠΑ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452950"/>
          </a:xfrm>
        </p:spPr>
        <p:txBody>
          <a:bodyPr/>
          <a:lstStyle/>
          <a:p>
            <a:r>
              <a:rPr lang="el-GR" dirty="0" smtClean="0"/>
              <a:t>Αλλαγή κουλτούρας και υιοθέτησή της</a:t>
            </a:r>
          </a:p>
          <a:p>
            <a:r>
              <a:rPr lang="el-GR" dirty="0" smtClean="0"/>
              <a:t>Άριστη επαφή με τη γλώσσα και καλή προφορά</a:t>
            </a:r>
          </a:p>
          <a:p>
            <a:r>
              <a:rPr lang="en-US" dirty="0" smtClean="0"/>
              <a:t>Start from scratch!</a:t>
            </a:r>
          </a:p>
          <a:p>
            <a:r>
              <a:rPr lang="el-GR" dirty="0" smtClean="0"/>
              <a:t>Τα πρώτα 1-2 έτη μόνο ακούτε και μαθαίνετε</a:t>
            </a:r>
          </a:p>
          <a:p>
            <a:r>
              <a:rPr lang="el-GR" dirty="0" smtClean="0"/>
              <a:t>Εκμετάλλευση των ευκαιριών έρευνας που παρουσιάζονται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1000132"/>
          </a:xfrm>
        </p:spPr>
        <p:txBody>
          <a:bodyPr/>
          <a:lstStyle/>
          <a:p>
            <a:r>
              <a:rPr lang="el-GR" dirty="0" smtClean="0"/>
              <a:t>Επιλογή προγράμματος Παθολογίας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85860"/>
            <a:ext cx="8501122" cy="5000660"/>
          </a:xfrm>
        </p:spPr>
        <p:txBody>
          <a:bodyPr/>
          <a:lstStyle/>
          <a:p>
            <a:r>
              <a:rPr lang="el-GR" dirty="0" smtClean="0"/>
              <a:t>Πρόγραμμα που να έχει </a:t>
            </a:r>
            <a:r>
              <a:rPr lang="en-US" dirty="0" smtClean="0"/>
              <a:t>IMGs</a:t>
            </a:r>
          </a:p>
          <a:p>
            <a:r>
              <a:rPr lang="el-GR" dirty="0" smtClean="0"/>
              <a:t>Πρόγραμμα που να μου δίνει τη δυνατότητα </a:t>
            </a:r>
            <a:r>
              <a:rPr lang="en-US" dirty="0" smtClean="0"/>
              <a:t>fellowship</a:t>
            </a:r>
          </a:p>
          <a:p>
            <a:r>
              <a:rPr lang="el-GR" dirty="0" smtClean="0"/>
              <a:t>Πρόγραμμα με δυνατότητα έρευνας</a:t>
            </a:r>
          </a:p>
          <a:p>
            <a:r>
              <a:rPr lang="el-GR" dirty="0" smtClean="0"/>
              <a:t>Πρόγραμμα σε περιοχή με στοιχειώδη κοινωνική ζωή</a:t>
            </a:r>
          </a:p>
          <a:p>
            <a:r>
              <a:rPr lang="el-GR" dirty="0" smtClean="0"/>
              <a:t>Πρόγραμμα στο οποίο κάποιος ο οποίος φοίτησε ή είναι εκεί να μπορεί να σας δώσει συστατική επιστολή ή να σας βοηθήσει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86808" cy="1071570"/>
          </a:xfrm>
        </p:spPr>
        <p:txBody>
          <a:bodyPr/>
          <a:lstStyle/>
          <a:p>
            <a:r>
              <a:rPr lang="el-GR" dirty="0" smtClean="0"/>
              <a:t>Επιλογή προγράμματος Καρδιολογίας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el-GR" sz="2800" dirty="0" smtClean="0"/>
              <a:t>Η πιο δύσκολη απόφαση</a:t>
            </a:r>
          </a:p>
          <a:p>
            <a:r>
              <a:rPr lang="el-GR" sz="2800" dirty="0" smtClean="0"/>
              <a:t>Η διαδικασία γίνεται ουσιαστικά στην αρχή του δεύτερου χρόνου της Παθολογίας!</a:t>
            </a:r>
          </a:p>
          <a:p>
            <a:r>
              <a:rPr lang="el-GR" sz="2800" dirty="0" smtClean="0"/>
              <a:t>Εξαρτάται από την γενικότερη επαγγελματική απόφαση</a:t>
            </a:r>
          </a:p>
          <a:p>
            <a:r>
              <a:rPr lang="el-GR" sz="2800" dirty="0" smtClean="0"/>
              <a:t>Πανεπιστημιακά προγράμματα με πολύ έρευνα προετοιμάζουν για ακαδημαϊκή καριέρα αλλά μπορεί να μην έχουν την αντίστοιχα κατάλληλη κλινική εκπαίδευση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Επιλογή προγράμματος Επεμβατικής Καρδιολογίας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981200"/>
            <a:ext cx="8715436" cy="4114800"/>
          </a:xfrm>
        </p:spPr>
        <p:txBody>
          <a:bodyPr/>
          <a:lstStyle/>
          <a:p>
            <a:r>
              <a:rPr lang="el-GR" dirty="0" smtClean="0"/>
              <a:t>Επεμβατική Καρδιολογία ή Ηλεκτροφυσιολογία</a:t>
            </a:r>
          </a:p>
          <a:p>
            <a:r>
              <a:rPr lang="el-GR" dirty="0" smtClean="0"/>
              <a:t>1 ή 2 χρόνια (θέμα </a:t>
            </a:r>
            <a:r>
              <a:rPr lang="en-US" dirty="0" smtClean="0"/>
              <a:t>Visa)</a:t>
            </a:r>
            <a:endParaRPr lang="el-GR" dirty="0" smtClean="0"/>
          </a:p>
          <a:p>
            <a:r>
              <a:rPr lang="el-GR" dirty="0" smtClean="0"/>
              <a:t>Στεφανιαία + Περιφερικά Αγγεία ή Στεφανιαία + Δομικές Καρδιοπάθειες</a:t>
            </a:r>
          </a:p>
          <a:p>
            <a:r>
              <a:rPr lang="el-GR" dirty="0" smtClean="0"/>
              <a:t>Ακαδημαϊκή καριέρα ή Κλινικό έργο</a:t>
            </a:r>
          </a:p>
          <a:p>
            <a:r>
              <a:rPr lang="el-GR" dirty="0" smtClean="0"/>
              <a:t>Αμερική ή Ευρώπη ή Ελλάδα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285884"/>
          </a:xfrm>
        </p:spPr>
        <p:txBody>
          <a:bodyPr/>
          <a:lstStyle/>
          <a:p>
            <a:r>
              <a:rPr lang="el-GR" dirty="0" smtClean="0"/>
              <a:t>Επεμβατική Καρδιολογία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643050"/>
            <a:ext cx="7772400" cy="4714908"/>
          </a:xfrm>
        </p:spPr>
        <p:txBody>
          <a:bodyPr/>
          <a:lstStyle/>
          <a:p>
            <a:r>
              <a:rPr lang="el-GR" dirty="0" err="1" smtClean="0"/>
              <a:t>Υποειδικότητα</a:t>
            </a:r>
            <a:r>
              <a:rPr lang="el-GR" dirty="0" smtClean="0"/>
              <a:t> (</a:t>
            </a:r>
            <a:r>
              <a:rPr lang="en-US" dirty="0" smtClean="0"/>
              <a:t>fellowship) </a:t>
            </a:r>
            <a:r>
              <a:rPr lang="el-GR" dirty="0" smtClean="0"/>
              <a:t>της Καρδιολογίας</a:t>
            </a:r>
          </a:p>
          <a:p>
            <a:r>
              <a:rPr lang="el-GR" dirty="0" smtClean="0"/>
              <a:t>Ενασχολείται με την διάγνωση και θεραπεία καρδιακών νοσημάτων (στεφανιαία νόσος – δομικές &amp; συγγενείς καρδιοπάθειες – αρρυθμίες)  με τρόπο μη χειρουργικό (εισαγωγή λεπτών καθετήρων στα αγγεία και χρήση εξειδικευμένων υλικών)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752600"/>
          </a:xfrm>
        </p:spPr>
        <p:txBody>
          <a:bodyPr/>
          <a:lstStyle/>
          <a:p>
            <a:r>
              <a:rPr lang="el-GR" dirty="0" smtClean="0"/>
              <a:t>Προσωπικές εκτιμήσεις για την ειδικότητα της Επεμβατικής Καρδιολογίας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785926"/>
            <a:ext cx="8286808" cy="4310074"/>
          </a:xfrm>
        </p:spPr>
        <p:txBody>
          <a:bodyPr/>
          <a:lstStyle/>
          <a:p>
            <a:r>
              <a:rPr lang="el-GR" sz="2800" dirty="0" smtClean="0"/>
              <a:t>Κάτι ανάμεσα σε Παθολογική και Χειρουργική ειδικότητα</a:t>
            </a:r>
          </a:p>
          <a:p>
            <a:r>
              <a:rPr lang="el-GR" sz="2800" dirty="0" smtClean="0"/>
              <a:t>Σε μειούμενη ανοδική πορεία σε σχέση με την προηγούμενη δεκαετία</a:t>
            </a:r>
          </a:p>
          <a:p>
            <a:r>
              <a:rPr lang="el-GR" sz="2800" dirty="0" smtClean="0"/>
              <a:t>Εξαιρετική και σήμερα αποκατάσταση στις ΗΠΑ</a:t>
            </a:r>
          </a:p>
          <a:p>
            <a:r>
              <a:rPr lang="el-GR" sz="2800" dirty="0" smtClean="0"/>
              <a:t>Δύσκολη η πραγματικότητα στην Ελλάδα αλλά προσδοκία για ανάκαμψη σε μια δεκαετία</a:t>
            </a:r>
          </a:p>
          <a:p>
            <a:r>
              <a:rPr lang="el-GR" sz="2800" dirty="0" smtClean="0"/>
              <a:t>Ανάγκη συνδυασμού </a:t>
            </a:r>
            <a:r>
              <a:rPr lang="el-GR" sz="2800" dirty="0" err="1" smtClean="0"/>
              <a:t>υποειδικότητας</a:t>
            </a:r>
            <a:r>
              <a:rPr lang="el-GR" sz="2800" dirty="0" smtClean="0"/>
              <a:t> με επιπλέον εκπαίδευση (Περιφερικά ή Δομικές καρδιοπάθειες)</a:t>
            </a: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285728"/>
            <a:ext cx="7886728" cy="1285884"/>
          </a:xfrm>
        </p:spPr>
        <p:txBody>
          <a:bodyPr/>
          <a:lstStyle/>
          <a:p>
            <a:r>
              <a:rPr lang="el-GR" dirty="0" smtClean="0"/>
              <a:t>Γενικές αρχές επιλογής ειδικότητας στη σημερινή πραγματικότητα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43050"/>
            <a:ext cx="7958166" cy="4452950"/>
          </a:xfrm>
        </p:spPr>
        <p:txBody>
          <a:bodyPr/>
          <a:lstStyle/>
          <a:p>
            <a:r>
              <a:rPr lang="el-GR" dirty="0" smtClean="0"/>
              <a:t>Αυτό που θα σας χαρακτηρίσει δεν είναι η ιατρική σχολή αλλά η ειδικότητα</a:t>
            </a:r>
          </a:p>
          <a:p>
            <a:r>
              <a:rPr lang="el-GR" dirty="0" smtClean="0"/>
              <a:t>Επιθυμία να κάνω κάτι που μου αρέσει</a:t>
            </a:r>
          </a:p>
          <a:p>
            <a:r>
              <a:rPr lang="el-GR" dirty="0" smtClean="0"/>
              <a:t>Σεβασμός στη σύγχρονη αγορά εργασίας ανάλογα με τον τόπο που θα ζήσω</a:t>
            </a:r>
          </a:p>
          <a:p>
            <a:r>
              <a:rPr lang="el-GR" dirty="0" smtClean="0"/>
              <a:t>Δέσμευση αρκετών χρόνων και δυνατότητα εξέλιξης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664-C03A-49AD-B3EE-16EED4F7A18D}" type="slidenum">
              <a:rPr lang="en-US"/>
              <a:pPr/>
              <a:t>22</a:t>
            </a:fld>
            <a:endParaRPr 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609600"/>
          </a:xfrm>
        </p:spPr>
        <p:txBody>
          <a:bodyPr/>
          <a:lstStyle/>
          <a:p>
            <a:r>
              <a:rPr lang="en-US" dirty="0" smtClean="0"/>
              <a:t>Acknowledgements</a:t>
            </a:r>
            <a:r>
              <a:rPr lang="el-GR" dirty="0" smtClean="0"/>
              <a:t> (2003)</a:t>
            </a:r>
            <a:endParaRPr lang="en-US" dirty="0"/>
          </a:p>
        </p:txBody>
      </p:sp>
      <p:pic>
        <p:nvPicPr>
          <p:cNvPr id="92164" name="Picture 4" descr="C:\My Documents\Videos - Photo Galleries\Image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3581400" cy="2686050"/>
          </a:xfrm>
          <a:prstGeom prst="rect">
            <a:avLst/>
          </a:prstGeom>
          <a:noFill/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609600" y="617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T</a:t>
            </a:r>
            <a:r>
              <a:rPr lang="en-US">
                <a:solidFill>
                  <a:schemeClr val="tx2"/>
                </a:solidFill>
              </a:rPr>
              <a:t>hank you so much…</a:t>
            </a:r>
            <a:endParaRPr lang="en-US"/>
          </a:p>
        </p:txBody>
      </p:sp>
      <p:graphicFrame>
        <p:nvGraphicFramePr>
          <p:cNvPr id="133120" name="Object 0"/>
          <p:cNvGraphicFramePr>
            <a:graphicFrameLocks noChangeAspect="1"/>
          </p:cNvGraphicFramePr>
          <p:nvPr/>
        </p:nvGraphicFramePr>
        <p:xfrm>
          <a:off x="4876800" y="2773363"/>
          <a:ext cx="3976688" cy="2716212"/>
        </p:xfrm>
        <a:graphic>
          <a:graphicData uri="http://schemas.openxmlformats.org/presentationml/2006/ole">
            <p:oleObj spid="_x0000_s1026" name="Bitmap Image" r:id="rId5" imgW="5514286" imgH="3772427" progId="PBrush">
              <p:embed/>
            </p:oleObj>
          </a:graphicData>
        </a:graphic>
      </p:graphicFrame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657600" y="396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Arietta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990600" y="5638800"/>
            <a:ext cx="1057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Katerina</a:t>
            </a:r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248400" y="5715000"/>
            <a:ext cx="98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Vassilis</a:t>
            </a:r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/>
        </p:nvGraphicFramePr>
        <p:xfrm>
          <a:off x="2438400" y="1143000"/>
          <a:ext cx="3962400" cy="2635250"/>
        </p:xfrm>
        <a:graphic>
          <a:graphicData uri="http://schemas.openxmlformats.org/presentationml/2006/ole">
            <p:oleObj spid="_x0000_s1027" name="Bitmap Image" r:id="rId6" imgW="5668166" imgH="377242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785818"/>
          </a:xfrm>
        </p:spPr>
        <p:txBody>
          <a:bodyPr/>
          <a:lstStyle/>
          <a:p>
            <a:r>
              <a:rPr lang="el-GR" dirty="0" smtClean="0"/>
              <a:t>Θερμές Ευχαριστίες (2014)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3 - Εικόνα" descr="PC240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5"/>
            <a:ext cx="4214842" cy="3161131"/>
          </a:xfrm>
          <a:prstGeom prst="rect">
            <a:avLst/>
          </a:prstGeom>
        </p:spPr>
      </p:pic>
      <p:pic>
        <p:nvPicPr>
          <p:cNvPr id="6" name="5 - Εικόνα" descr="PC2404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071546"/>
            <a:ext cx="4238655" cy="3178991"/>
          </a:xfrm>
          <a:prstGeom prst="rect">
            <a:avLst/>
          </a:prstGeom>
        </p:spPr>
      </p:pic>
      <p:pic>
        <p:nvPicPr>
          <p:cNvPr id="7" name="6 - Εικόνα" descr="DSC_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494919"/>
            <a:ext cx="2428892" cy="3363081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57158" y="450057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Κατερίνα-Βασίλης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429388" y="450057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 smtClean="0"/>
              <a:t>Αριέττα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571604" y="607220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Φίλιππος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Διάνοιξη στεφανιαίας αρτηρίας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2000240"/>
            <a:ext cx="4224350" cy="4224350"/>
          </a:xfrm>
          <a:prstGeom prst="rect">
            <a:avLst/>
          </a:prstGeom>
        </p:spPr>
      </p:pic>
      <p:pic>
        <p:nvPicPr>
          <p:cNvPr id="9" name="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3438" y="2000240"/>
            <a:ext cx="4152912" cy="415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6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Διάνοιξη νεφρικής αρτηρίας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2214554"/>
            <a:ext cx="4143404" cy="4143404"/>
          </a:xfrm>
          <a:prstGeom prst="rect">
            <a:avLst/>
          </a:prstGeom>
        </p:spPr>
      </p:pic>
      <p:pic>
        <p:nvPicPr>
          <p:cNvPr id="5" name="4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714876" y="2214554"/>
            <a:ext cx="4081474" cy="408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72560" cy="928694"/>
          </a:xfrm>
        </p:spPr>
        <p:txBody>
          <a:bodyPr/>
          <a:lstStyle/>
          <a:p>
            <a:r>
              <a:rPr lang="el-GR" dirty="0" smtClean="0"/>
              <a:t>Διάνοιξη στένωσης ισθμού της αορτής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" name="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152624"/>
            <a:ext cx="3786214" cy="3786214"/>
          </a:xfrm>
          <a:prstGeom prst="rect">
            <a:avLst/>
          </a:prstGeom>
        </p:spPr>
      </p:pic>
      <p:pic>
        <p:nvPicPr>
          <p:cNvPr id="5" name="6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572000" y="2143116"/>
            <a:ext cx="3795722" cy="3795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7166"/>
            <a:ext cx="7772400" cy="1285884"/>
          </a:xfrm>
        </p:spPr>
        <p:txBody>
          <a:bodyPr/>
          <a:lstStyle/>
          <a:p>
            <a:r>
              <a:rPr lang="el-GR" dirty="0" err="1" smtClean="0"/>
              <a:t>Διαδερμική</a:t>
            </a:r>
            <a:r>
              <a:rPr lang="el-GR" dirty="0" smtClean="0"/>
              <a:t> τοποθέτηση αορτικής βαλβίδας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4546" y="1785926"/>
            <a:ext cx="442915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1071570"/>
          </a:xfrm>
        </p:spPr>
        <p:txBody>
          <a:bodyPr/>
          <a:lstStyle/>
          <a:p>
            <a:r>
              <a:rPr lang="el-GR" dirty="0" smtClean="0"/>
              <a:t>Όλοι έχουμε μια προσωπική ιστορία…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214974"/>
          </a:xfrm>
        </p:spPr>
        <p:txBody>
          <a:bodyPr/>
          <a:lstStyle/>
          <a:p>
            <a:r>
              <a:rPr lang="el-GR" sz="2400" dirty="0" smtClean="0"/>
              <a:t>3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Λύκειο Λάρισας (1986)</a:t>
            </a:r>
          </a:p>
          <a:p>
            <a:r>
              <a:rPr lang="el-GR" sz="2400" dirty="0" smtClean="0"/>
              <a:t>Ιατρική Σχολή ΑΠΘ (1986-1992)</a:t>
            </a:r>
          </a:p>
          <a:p>
            <a:r>
              <a:rPr lang="el-GR" sz="2400" dirty="0" smtClean="0"/>
              <a:t>32</a:t>
            </a:r>
            <a:r>
              <a:rPr lang="el-GR" sz="2400" baseline="30000" dirty="0" smtClean="0"/>
              <a:t>η</a:t>
            </a:r>
            <a:r>
              <a:rPr lang="el-GR" sz="2400" dirty="0" smtClean="0"/>
              <a:t> Ταξιαρχία Πεζοναυτών Βόλου (1992-1994) – </a:t>
            </a:r>
            <a:r>
              <a:rPr lang="en-US" sz="2400" dirty="0" smtClean="0">
                <a:solidFill>
                  <a:srgbClr val="FF0000"/>
                </a:solidFill>
              </a:rPr>
              <a:t>USMLE II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Αγροτικός Ιατρός, Ν. Λάρισας (1994-1996)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FF0000"/>
                </a:solidFill>
              </a:rPr>
              <a:t>USMLE I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Παθολογία, ΓΝ Λάρισας (1996-1997)</a:t>
            </a:r>
            <a:r>
              <a:rPr lang="en-US" sz="2400" dirty="0" smtClean="0"/>
              <a:t> - </a:t>
            </a:r>
            <a:r>
              <a:rPr lang="en-US" sz="2400" dirty="0" smtClean="0">
                <a:solidFill>
                  <a:srgbClr val="FF0000"/>
                </a:solidFill>
              </a:rPr>
              <a:t>Interviews</a:t>
            </a:r>
            <a:endParaRPr lang="el-GR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Παθολογία (</a:t>
            </a:r>
            <a:r>
              <a:rPr lang="en-US" sz="2400" dirty="0" smtClean="0"/>
              <a:t>Internal Medicine), Tufts-Boston (1997-2000)</a:t>
            </a:r>
          </a:p>
          <a:p>
            <a:r>
              <a:rPr lang="el-GR" sz="2400" dirty="0" smtClean="0"/>
              <a:t>Καρδιολογία (</a:t>
            </a:r>
            <a:r>
              <a:rPr lang="en-US" sz="2400" dirty="0" smtClean="0"/>
              <a:t>Cardiology), Hartford-Connecticut (2000-2003)</a:t>
            </a:r>
          </a:p>
          <a:p>
            <a:r>
              <a:rPr lang="el-GR" sz="2400" dirty="0" smtClean="0"/>
              <a:t>Επεμβατική Καρδιολογία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Hartford-Connecticut (2003-2004)</a:t>
            </a:r>
          </a:p>
          <a:p>
            <a:r>
              <a:rPr lang="en-US" sz="2400" dirty="0" smtClean="0"/>
              <a:t>MPH (Masters in Public Health), Hartford-Connecticut (2002-2004)</a:t>
            </a:r>
          </a:p>
          <a:p>
            <a:r>
              <a:rPr lang="el-GR" sz="2400" dirty="0" smtClean="0"/>
              <a:t>Ιατρικό Κέντρο Αθηνών, Τμήμα Επεμβατικής Καρδιολογίας (2004-)</a:t>
            </a:r>
          </a:p>
          <a:p>
            <a:r>
              <a:rPr lang="el-GR" sz="2400" dirty="0" smtClean="0"/>
              <a:t>Παντρεμένος με φιλόλογο και τρία παιδιά (17, 13 &amp; 6 ετών)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214446"/>
          </a:xfrm>
        </p:spPr>
        <p:txBody>
          <a:bodyPr/>
          <a:lstStyle/>
          <a:p>
            <a:r>
              <a:rPr lang="el-GR" dirty="0" smtClean="0"/>
              <a:t>Κι όμως ήμουν στους Πεζοναύτες!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E0F8B-9B42-41C8-AB40-7DFF3FA3BF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" name="3 - Εικόνα" descr="GP_Army1_199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7019671" cy="465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14446"/>
          </a:xfrm>
        </p:spPr>
        <p:txBody>
          <a:bodyPr/>
          <a:lstStyle/>
          <a:p>
            <a:r>
              <a:rPr lang="el-GR" dirty="0" smtClean="0"/>
              <a:t>Ο Δρόμος προς την Επεμβατική Καρδιολογία στις ΗΠΑ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43050"/>
            <a:ext cx="8501122" cy="4452950"/>
          </a:xfrm>
        </p:spPr>
        <p:txBody>
          <a:bodyPr/>
          <a:lstStyle/>
          <a:p>
            <a:r>
              <a:rPr lang="el-GR" sz="2400" dirty="0" smtClean="0"/>
              <a:t>3 χρόνια Παθολογίας (</a:t>
            </a:r>
            <a:r>
              <a:rPr lang="en-US" sz="2400" dirty="0" smtClean="0"/>
              <a:t>Internal Medicine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3 </a:t>
            </a:r>
            <a:r>
              <a:rPr lang="el-GR" sz="2400" dirty="0" smtClean="0"/>
              <a:t>χρόνια Καρδιολογίας (</a:t>
            </a:r>
            <a:r>
              <a:rPr lang="en-US" sz="2400" dirty="0" smtClean="0"/>
              <a:t>Cardiology)</a:t>
            </a:r>
          </a:p>
          <a:p>
            <a:pPr lvl="1"/>
            <a:r>
              <a:rPr lang="en-US" sz="2000" dirty="0" smtClean="0"/>
              <a:t>2 </a:t>
            </a:r>
            <a:r>
              <a:rPr lang="el-GR" sz="2000" dirty="0" smtClean="0"/>
              <a:t>χρόνια σε προγράμματα που ακολουθούν </a:t>
            </a:r>
            <a:r>
              <a:rPr lang="el-GR" sz="2000" dirty="0" err="1" smtClean="0"/>
              <a:t>υποειδικότητες</a:t>
            </a:r>
            <a:r>
              <a:rPr lang="el-GR" sz="2000" dirty="0" smtClean="0"/>
              <a:t> Ηλεκτροφυσιολογίας (2 έτη) ή/και Επεμβατικής Καρδιολογίας (2 έτη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1-2 </a:t>
            </a:r>
            <a:r>
              <a:rPr lang="el-GR" sz="2400" dirty="0" smtClean="0"/>
              <a:t>χρόνια Επεμβατικής Καρδιολογίας (</a:t>
            </a:r>
            <a:r>
              <a:rPr lang="en-US" sz="2400" dirty="0" smtClean="0"/>
              <a:t>Interventional Cardiology)</a:t>
            </a:r>
            <a:endParaRPr lang="el-GR" sz="2400" dirty="0" smtClean="0"/>
          </a:p>
          <a:p>
            <a:pPr lvl="1"/>
            <a:r>
              <a:rPr lang="el-GR" sz="2000" dirty="0" smtClean="0"/>
              <a:t>1 έτος σε αμιγώς προγράμματα στεφανιαίων ή </a:t>
            </a:r>
            <a:r>
              <a:rPr lang="el-GR" sz="2000" dirty="0" err="1" smtClean="0"/>
              <a:t>περιφεριών</a:t>
            </a:r>
            <a:r>
              <a:rPr lang="el-GR" sz="2000" dirty="0" smtClean="0"/>
              <a:t> ή δομικών καρδιοπαθειών</a:t>
            </a:r>
          </a:p>
          <a:p>
            <a:pPr lvl="1"/>
            <a:r>
              <a:rPr lang="el-GR" sz="2000" dirty="0" smtClean="0"/>
              <a:t>2 έτη σε λίγα μεικτά προγράμματα (στεφανιαία + περιφερικά αγγεία ή στεφανιαία + δομικές καρδιοπάθειες)</a:t>
            </a: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DC0E2-FED1-4F55-B0C3-A94476219D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story goes like..._GP_USA training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story goes like..._GP_USA training</Template>
  <TotalTime>240</TotalTime>
  <Words>883</Words>
  <Application>Microsoft PowerPoint</Application>
  <PresentationFormat>On-screen Show (4:3)</PresentationFormat>
  <Paragraphs>189</Paragraphs>
  <Slides>23</Slides>
  <Notes>3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My story goes like..._GP_USA training</vt:lpstr>
      <vt:lpstr>Bitmap Image</vt:lpstr>
      <vt:lpstr>Slide 1</vt:lpstr>
      <vt:lpstr>Επεμβατική Καρδιολογία</vt:lpstr>
      <vt:lpstr>Διάνοιξη στεφανιαίας αρτηρίας</vt:lpstr>
      <vt:lpstr>Διάνοιξη νεφρικής αρτηρίας</vt:lpstr>
      <vt:lpstr>Διάνοιξη στένωσης ισθμού της αορτής</vt:lpstr>
      <vt:lpstr>Διαδερμική τοποθέτηση αορτικής βαλβίδας</vt:lpstr>
      <vt:lpstr>Όλοι έχουμε μια προσωπική ιστορία…</vt:lpstr>
      <vt:lpstr>Κι όμως ήμουν στους Πεζοναύτες!</vt:lpstr>
      <vt:lpstr>Ο Δρόμος προς την Επεμβατική Καρδιολογία στις ΗΠΑ</vt:lpstr>
      <vt:lpstr>Γιατί να επιλέξω τις ΗΠΑ για ειδικότητα</vt:lpstr>
      <vt:lpstr>Διάγραμμα Ειδικευομένων IMG’s (50% επιτυχία στην πρώτη προσπάθεια)</vt:lpstr>
      <vt:lpstr>Χώρες προέλευσης IMGs</vt:lpstr>
      <vt:lpstr>Γιατί να επιλέξω την Επεμβατική Καρδιολογία στις ΗΠΑ</vt:lpstr>
      <vt:lpstr>Στατιστικά Ειδικευομένων Καρδιολογίας (2013)</vt:lpstr>
      <vt:lpstr>Πώς να ξεκινήσω το πλάνο στην Ελλάδα</vt:lpstr>
      <vt:lpstr>Τι πρέπει να προσέξω στις ΗΠΑ</vt:lpstr>
      <vt:lpstr>Επιλογή προγράμματος Παθολογίας</vt:lpstr>
      <vt:lpstr>Επιλογή προγράμματος Καρδιολογίας</vt:lpstr>
      <vt:lpstr>Επιλογή προγράμματος Επεμβατικής Καρδιολογίας</vt:lpstr>
      <vt:lpstr>Προσωπικές εκτιμήσεις για την ειδικότητα της Επεμβατικής Καρδιολογίας</vt:lpstr>
      <vt:lpstr>Γενικές αρχές επιλογής ειδικότητας στη σημερινή πραγματικότητα</vt:lpstr>
      <vt:lpstr>Acknowledgements (2003)</vt:lpstr>
      <vt:lpstr>Θερμές Ευχαριστίες (2014)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George</dc:creator>
  <cp:lastModifiedBy>user</cp:lastModifiedBy>
  <cp:revision>61</cp:revision>
  <cp:lastPrinted>2003-04-21T16:26:54Z</cp:lastPrinted>
  <dcterms:created xsi:type="dcterms:W3CDTF">2014-06-17T16:32:18Z</dcterms:created>
  <dcterms:modified xsi:type="dcterms:W3CDTF">2015-05-11T05:52:46Z</dcterms:modified>
</cp:coreProperties>
</file>