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302" r:id="rId2"/>
    <p:sldId id="370" r:id="rId3"/>
    <p:sldId id="395" r:id="rId4"/>
    <p:sldId id="376" r:id="rId5"/>
    <p:sldId id="371" r:id="rId6"/>
    <p:sldId id="372" r:id="rId7"/>
    <p:sldId id="393" r:id="rId8"/>
    <p:sldId id="396" r:id="rId9"/>
    <p:sldId id="369" r:id="rId10"/>
    <p:sldId id="368" r:id="rId11"/>
    <p:sldId id="380" r:id="rId12"/>
    <p:sldId id="388" r:id="rId13"/>
    <p:sldId id="389" r:id="rId14"/>
    <p:sldId id="378" r:id="rId15"/>
    <p:sldId id="377" r:id="rId16"/>
    <p:sldId id="379" r:id="rId17"/>
    <p:sldId id="361" r:id="rId18"/>
    <p:sldId id="362" r:id="rId19"/>
    <p:sldId id="366" r:id="rId20"/>
    <p:sldId id="364" r:id="rId21"/>
    <p:sldId id="367" r:id="rId22"/>
    <p:sldId id="373" r:id="rId23"/>
    <p:sldId id="390" r:id="rId24"/>
    <p:sldId id="391" r:id="rId25"/>
    <p:sldId id="392" r:id="rId26"/>
    <p:sldId id="394" r:id="rId27"/>
    <p:sldId id="374" r:id="rId28"/>
    <p:sldId id="375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81" r:id="rId39"/>
    <p:sldId id="382" r:id="rId40"/>
    <p:sldId id="384" r:id="rId41"/>
    <p:sldId id="385" r:id="rId42"/>
    <p:sldId id="386" r:id="rId43"/>
    <p:sldId id="383" r:id="rId44"/>
    <p:sldId id="35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8080"/>
    <a:srgbClr val="FF3300"/>
    <a:srgbClr val="006600"/>
    <a:srgbClr val="FFFF99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615" autoAdjust="0"/>
    <p:restoredTop sz="90933" autoAdjust="0"/>
  </p:normalViewPr>
  <p:slideViewPr>
    <p:cSldViewPr>
      <p:cViewPr varScale="1">
        <p:scale>
          <a:sx n="90" d="100"/>
          <a:sy n="90" d="100"/>
        </p:scale>
        <p:origin x="-3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268B41-C4FC-4D5F-848B-E2D3EA255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A3D1D48-50FB-4B90-A28F-607590485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D1D48-50FB-4B90-A28F-6075904857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sz="1400" b="0" smtClean="0"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623DE9B1-9C79-48FA-9E70-C5A978C13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C14F-635B-46DA-9127-81F275C92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7F46E-38C6-4882-8568-653A9713B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 γράφημα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3D0E-9F50-4565-836C-8D39E7BCE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66F5-C7FC-45B4-A263-A09D50CB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 γραφικό SmartArt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EEBE5-8E21-4B64-ACB5-C06636458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C0E2-FED1-4F55-B0C3-A94476219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C141-110C-4AD2-8E63-BA0829DEE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3EBDA-8E24-4FAE-83BE-37A3FB2B2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62A3-837E-47A4-956A-B7FA4ADB7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E0F8B-9B42-41C8-AB40-7DFF3FA3B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9693F-FE48-4B43-A93B-3C7AB7962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C87E-7805-4771-A15B-A06E4516E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67B7-3E72-45EE-82D0-65D86DF64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229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 b="1" smtClean="0"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B4B143E2-BDFF-4BEC-AEB5-AA1F25828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eorge\Documents\Georgios\Presentations\My%20PowerPoint%20Presentations\TAVI_AMC_2015\TAVI\5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eorge\Documents\Georgios\Presentations\My%20PowerPoint%20Presentations\TAVI_AMC_2015\TAVI\6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eorge\Documents\Georgios\Presentations\My%20PowerPoint%20Presentations\TAVI_AMC_2015\TAVI\7.av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eorge\Documents\Georgios\Presentations\My%20PowerPoint%20Presentations\TAVI_AMC_2015\TAVI\8.av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eorge\Documents\Georgios\Presentations\My%20PowerPoint%20Presentations\TAVI_AMC_2015\TAVI\9.av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eorge\Documents\Georgios\Presentations\My%20PowerPoint%20Presentations\TAVI_AMC_2015\TAVI\10.av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eorge\Documents\Georgios\Presentations\My%20PowerPoint%20Presentations\TAVI_AMC_2015\TAVI\11.av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eorge\Documents\Georgios\Presentations\My%20PowerPoint%20Presentations\TAVI_AMC_2015\TAVI\12.av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eorge\Documents\Georgios\Presentations\My%20PowerPoint%20Presentations\TAVI_AMC_2015\TAVI\13.avi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F1DE9-D270-4418-82E0-E7E2BBEB7C9F}" type="slidenum">
              <a:rPr lang="en-US"/>
              <a:pPr/>
              <a:t>1</a:t>
            </a:fld>
            <a:endParaRPr lang="en-US"/>
          </a:p>
        </p:txBody>
      </p:sp>
      <p:sp>
        <p:nvSpPr>
          <p:cNvPr id="14340" name="Text Box 1027"/>
          <p:cNvSpPr txBox="1">
            <a:spLocks noChangeArrowheads="1"/>
          </p:cNvSpPr>
          <p:nvPr/>
        </p:nvSpPr>
        <p:spPr bwMode="auto">
          <a:xfrm>
            <a:off x="2971800" y="457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4341" name="Text Box 1028"/>
          <p:cNvSpPr txBox="1">
            <a:spLocks noChangeArrowheads="1"/>
          </p:cNvSpPr>
          <p:nvPr/>
        </p:nvSpPr>
        <p:spPr bwMode="auto">
          <a:xfrm>
            <a:off x="4214810" y="500043"/>
            <a:ext cx="492919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 smtClean="0">
                <a:solidFill>
                  <a:srgbClr val="FF3300"/>
                </a:solidFill>
              </a:rPr>
              <a:t>Trancatheter</a:t>
            </a:r>
            <a:r>
              <a:rPr lang="en-US" sz="4000" u="sng" dirty="0" smtClean="0">
                <a:solidFill>
                  <a:srgbClr val="FF3300"/>
                </a:solidFill>
              </a:rPr>
              <a:t> Aortic Valve Implantation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  <a:r>
              <a:rPr lang="en-US" sz="4000" u="sng" dirty="0" smtClean="0">
                <a:solidFill>
                  <a:srgbClr val="FF3300"/>
                </a:solidFill>
              </a:rPr>
              <a:t>(TAVI)</a:t>
            </a:r>
            <a:endParaRPr lang="en-US" sz="4000" dirty="0" smtClean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66CCFF"/>
              </a:solidFill>
            </a:endParaRPr>
          </a:p>
        </p:txBody>
      </p:sp>
      <p:sp>
        <p:nvSpPr>
          <p:cNvPr id="14343" name="Text Box 1030"/>
          <p:cNvSpPr txBox="1">
            <a:spLocks noChangeArrowheads="1"/>
          </p:cNvSpPr>
          <p:nvPr/>
        </p:nvSpPr>
        <p:spPr bwMode="auto">
          <a:xfrm>
            <a:off x="457200" y="3214686"/>
            <a:ext cx="8305800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err="1" smtClean="0"/>
              <a:t>Georgios</a:t>
            </a:r>
            <a:r>
              <a:rPr lang="en-US" sz="2800" dirty="0" smtClean="0"/>
              <a:t> I. </a:t>
            </a:r>
            <a:r>
              <a:rPr lang="en-US" sz="2800" dirty="0" err="1" smtClean="0"/>
              <a:t>Papaioannou</a:t>
            </a:r>
            <a:r>
              <a:rPr lang="en-US" sz="2800" dirty="0" smtClean="0"/>
              <a:t>, MD</a:t>
            </a:r>
            <a:r>
              <a:rPr lang="el-GR" sz="2800" dirty="0" smtClean="0"/>
              <a:t>, </a:t>
            </a:r>
            <a:r>
              <a:rPr lang="en-US" sz="2800" dirty="0" smtClean="0"/>
              <a:t>MPH</a:t>
            </a:r>
            <a:r>
              <a:rPr lang="el-GR" sz="2800" dirty="0" smtClean="0"/>
              <a:t>, </a:t>
            </a:r>
            <a:r>
              <a:rPr lang="en-US" sz="2800" dirty="0" smtClean="0"/>
              <a:t>FACC, FSCAI</a:t>
            </a:r>
            <a:endParaRPr lang="el-GR" sz="2800" dirty="0" smtClean="0"/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Director, Interventional Cardiologist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Athens Medical Center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Cardiac Catheterization Laboratory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4/3/2015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785786" y="607220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www.epemvatikikardiolgia.gr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6977"/>
            <a:ext cx="4435468" cy="224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785818"/>
          </a:xfrm>
        </p:spPr>
        <p:txBody>
          <a:bodyPr/>
          <a:lstStyle/>
          <a:p>
            <a:r>
              <a:rPr lang="en-US" dirty="0" smtClean="0"/>
              <a:t>PARTNER 1B-Extremely High Risk Pts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48359"/>
            <a:ext cx="6431512" cy="590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85794"/>
          </a:xfrm>
        </p:spPr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CoreValve</a:t>
            </a:r>
            <a:r>
              <a:rPr lang="en-US" dirty="0" smtClean="0"/>
              <a:t> Trial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08"/>
            <a:ext cx="4472228" cy="56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857256"/>
          </a:xfrm>
        </p:spPr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CoreValve</a:t>
            </a:r>
            <a:r>
              <a:rPr lang="en-US" dirty="0" smtClean="0"/>
              <a:t> Trial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8856"/>
            <a:ext cx="5788912" cy="555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928694"/>
          </a:xfrm>
        </p:spPr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CoreValve</a:t>
            </a:r>
            <a:r>
              <a:rPr lang="en-US" dirty="0" smtClean="0"/>
              <a:t> Trial-Complications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590510" cy="375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642942"/>
          </a:xfrm>
        </p:spPr>
        <p:txBody>
          <a:bodyPr/>
          <a:lstStyle/>
          <a:p>
            <a:r>
              <a:rPr lang="en-US" dirty="0" smtClean="0"/>
              <a:t>TAVI Candidates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08799" cy="54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714380"/>
          </a:xfrm>
        </p:spPr>
        <p:txBody>
          <a:bodyPr/>
          <a:lstStyle/>
          <a:p>
            <a:r>
              <a:rPr lang="en-US" dirty="0" smtClean="0"/>
              <a:t>Worldwide TAVI Candidates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3676" y="857232"/>
            <a:ext cx="6594086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dirty="0" err="1" smtClean="0"/>
              <a:t>Wordwide</a:t>
            </a:r>
            <a:r>
              <a:rPr lang="en-US" dirty="0" smtClean="0"/>
              <a:t> TAVI Incidence Candidates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09010"/>
            <a:ext cx="6593620" cy="587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8670"/>
          </a:xfrm>
        </p:spPr>
        <p:txBody>
          <a:bodyPr/>
          <a:lstStyle/>
          <a:p>
            <a:r>
              <a:rPr lang="en-US" dirty="0" smtClean="0"/>
              <a:t>Edwards-</a:t>
            </a:r>
            <a:r>
              <a:rPr lang="en-US" dirty="0" err="1" smtClean="0"/>
              <a:t>Sapien</a:t>
            </a:r>
            <a:r>
              <a:rPr lang="en-US" dirty="0" smtClean="0"/>
              <a:t> XT Valve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6869000" cy="22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5929354" cy="299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CoreValve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83724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62012"/>
          </a:xfrm>
        </p:spPr>
        <p:txBody>
          <a:bodyPr/>
          <a:lstStyle/>
          <a:p>
            <a:r>
              <a:rPr lang="en-US" dirty="0" smtClean="0"/>
              <a:t>Valves Under Evaluation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119958" cy="50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Valve Anatomy</a:t>
            </a:r>
            <a:endParaRPr lang="el-GR" dirty="0"/>
          </a:p>
        </p:txBody>
      </p:sp>
      <p:pic>
        <p:nvPicPr>
          <p:cNvPr id="5" name="4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4499460" cy="4429156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5 - Εικόνα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928803"/>
            <a:ext cx="1928826" cy="441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Delivery Systems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8315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Preclose</a:t>
            </a:r>
            <a:r>
              <a:rPr lang="en-US" dirty="0" smtClean="0"/>
              <a:t> technique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3439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TAVI Route</a:t>
            </a:r>
            <a:endParaRPr lang="el-GR" dirty="0"/>
          </a:p>
        </p:txBody>
      </p:sp>
      <p:pic>
        <p:nvPicPr>
          <p:cNvPr id="5" name="4 - Θέση περιεχομένου" descr="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857364"/>
            <a:ext cx="7160284" cy="4404436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TAVI Screening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590940"/>
          </a:xfrm>
        </p:spPr>
        <p:txBody>
          <a:bodyPr/>
          <a:lstStyle/>
          <a:p>
            <a:r>
              <a:rPr lang="en-US" dirty="0" err="1" smtClean="0"/>
              <a:t>Euroscore</a:t>
            </a:r>
            <a:r>
              <a:rPr lang="en-US" dirty="0" smtClean="0"/>
              <a:t> &gt; 20%</a:t>
            </a:r>
          </a:p>
          <a:p>
            <a:r>
              <a:rPr lang="en-US" dirty="0" smtClean="0"/>
              <a:t>STS Score &gt; 10%</a:t>
            </a:r>
          </a:p>
          <a:p>
            <a:r>
              <a:rPr lang="en-US" dirty="0" smtClean="0"/>
              <a:t>Echocardiogram</a:t>
            </a:r>
          </a:p>
          <a:p>
            <a:r>
              <a:rPr lang="en-US" dirty="0" smtClean="0"/>
              <a:t>Coronary Angiography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CT Angiography (Aorta &amp; Peripherals)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00132"/>
          </a:xfrm>
        </p:spPr>
        <p:txBody>
          <a:bodyPr/>
          <a:lstStyle/>
          <a:p>
            <a:r>
              <a:rPr lang="en-US" sz="3600" dirty="0" smtClean="0"/>
              <a:t>CT Angiography (LVOT-Annulus-SOV-Aorta)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859203" cy="534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857256"/>
          </a:xfrm>
        </p:spPr>
        <p:txBody>
          <a:bodyPr/>
          <a:lstStyle/>
          <a:p>
            <a:r>
              <a:rPr lang="en-US" dirty="0" smtClean="0"/>
              <a:t>CT Angiography (Peripherals)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721251" cy="547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928694"/>
          </a:xfrm>
        </p:spPr>
        <p:txBody>
          <a:bodyPr/>
          <a:lstStyle/>
          <a:p>
            <a:r>
              <a:rPr lang="en-US" dirty="0" smtClean="0"/>
              <a:t>Screening Report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649" y="1142984"/>
            <a:ext cx="8961351" cy="490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3600" dirty="0" err="1" smtClean="0"/>
              <a:t>Fluroscopic</a:t>
            </a:r>
            <a:r>
              <a:rPr lang="en-US" sz="3600" dirty="0" smtClean="0"/>
              <a:t> Image of Valve Release (</a:t>
            </a:r>
            <a:r>
              <a:rPr lang="en-US" sz="3600" dirty="0" err="1" smtClean="0"/>
              <a:t>CoreValve</a:t>
            </a:r>
            <a:r>
              <a:rPr lang="en-US" sz="3600" dirty="0" smtClean="0"/>
              <a:t>)</a:t>
            </a:r>
            <a:endParaRPr lang="el-GR" sz="3600" dirty="0"/>
          </a:p>
        </p:txBody>
      </p:sp>
      <p:pic>
        <p:nvPicPr>
          <p:cNvPr id="5" name="4 - Θέση περιεχομένου" descr="6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7739458" cy="3780428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609600"/>
            <a:ext cx="9001156" cy="1143000"/>
          </a:xfrm>
        </p:spPr>
        <p:txBody>
          <a:bodyPr/>
          <a:lstStyle/>
          <a:p>
            <a:r>
              <a:rPr lang="en-US" sz="3600" dirty="0" err="1" smtClean="0"/>
              <a:t>Fluroscopic</a:t>
            </a:r>
            <a:r>
              <a:rPr lang="en-US" sz="3600" dirty="0" smtClean="0"/>
              <a:t> Image of Valve Release</a:t>
            </a:r>
            <a:br>
              <a:rPr lang="en-US" sz="3600" dirty="0" smtClean="0"/>
            </a:br>
            <a:r>
              <a:rPr lang="en-US" sz="3600" dirty="0" smtClean="0"/>
              <a:t>(Edwards-</a:t>
            </a:r>
            <a:r>
              <a:rPr lang="en-US" sz="3600" dirty="0" err="1" smtClean="0"/>
              <a:t>Sapien</a:t>
            </a:r>
            <a:r>
              <a:rPr lang="en-US" sz="3600" dirty="0" smtClean="0"/>
              <a:t>)</a:t>
            </a:r>
            <a:endParaRPr lang="el-GR" sz="3600" dirty="0"/>
          </a:p>
        </p:txBody>
      </p:sp>
      <p:pic>
        <p:nvPicPr>
          <p:cNvPr id="5" name="4 - Θέση περιεχομένου" descr="6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500306"/>
            <a:ext cx="7878778" cy="3584844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Arterial Puncture (1)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6002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928694"/>
          </a:xfrm>
        </p:spPr>
        <p:txBody>
          <a:bodyPr/>
          <a:lstStyle/>
          <a:p>
            <a:r>
              <a:rPr lang="en-US" dirty="0" smtClean="0"/>
              <a:t>Aortic Root Anatomy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3934" y="1285860"/>
            <a:ext cx="7850806" cy="49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Arterial Puncture (2)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6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500174"/>
            <a:ext cx="5010168" cy="5010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Sheath Insertion (14-22 F)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1670" y="1714488"/>
            <a:ext cx="4724416" cy="472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</a:t>
            </a:r>
            <a:r>
              <a:rPr lang="en-US" dirty="0" err="1" smtClean="0"/>
              <a:t>Aortography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6002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</a:t>
            </a:r>
            <a:r>
              <a:rPr lang="en-US" dirty="0" err="1" smtClean="0"/>
              <a:t>Valvuloplasty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9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6002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Delivery System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1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6002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Valve Release (</a:t>
            </a:r>
            <a:r>
              <a:rPr lang="en-US" dirty="0" err="1" smtClean="0"/>
              <a:t>CoreValve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1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6002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Valve Release (</a:t>
            </a:r>
            <a:r>
              <a:rPr lang="en-US" dirty="0" err="1" smtClean="0"/>
              <a:t>CoreValve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1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6002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Angiography after closure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1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6002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609600"/>
            <a:ext cx="9001156" cy="1143000"/>
          </a:xfrm>
        </p:spPr>
        <p:txBody>
          <a:bodyPr/>
          <a:lstStyle/>
          <a:p>
            <a:r>
              <a:rPr lang="en-US" dirty="0" smtClean="0"/>
              <a:t>TAVI Vascular Arterial Complications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5817962" cy="29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857364"/>
            <a:ext cx="251987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TAVI </a:t>
            </a:r>
            <a:r>
              <a:rPr lang="en-US" dirty="0" err="1" smtClean="0"/>
              <a:t>Transapical</a:t>
            </a:r>
            <a:r>
              <a:rPr lang="en-US" dirty="0" smtClean="0"/>
              <a:t> Complications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612"/>
            <a:ext cx="3079516" cy="505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Aortic </a:t>
            </a:r>
            <a:r>
              <a:rPr lang="en-US" dirty="0" err="1" smtClean="0"/>
              <a:t>Stenosis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381512"/>
          </a:xfrm>
        </p:spPr>
        <p:txBody>
          <a:bodyPr/>
          <a:lstStyle/>
          <a:p>
            <a:r>
              <a:rPr lang="en-US" dirty="0" smtClean="0"/>
              <a:t>Age related-Annular Calcification</a:t>
            </a:r>
          </a:p>
          <a:p>
            <a:r>
              <a:rPr lang="en-US" dirty="0" smtClean="0"/>
              <a:t>History of Rheumatic Fever</a:t>
            </a:r>
          </a:p>
          <a:p>
            <a:r>
              <a:rPr lang="en-US" dirty="0" smtClean="0"/>
              <a:t>Congenital Anomalies (Bicuspid Valve)</a:t>
            </a:r>
          </a:p>
          <a:p>
            <a:r>
              <a:rPr lang="en-US" dirty="0" smtClean="0"/>
              <a:t>History of Chest Radiation</a:t>
            </a:r>
          </a:p>
          <a:p>
            <a:r>
              <a:rPr lang="en-US" dirty="0" smtClean="0"/>
              <a:t>Autoimmune Diseases</a:t>
            </a:r>
          </a:p>
          <a:p>
            <a:r>
              <a:rPr lang="en-US" dirty="0" smtClean="0"/>
              <a:t>Congenital Hypercholesterolemia</a:t>
            </a:r>
          </a:p>
          <a:p>
            <a:r>
              <a:rPr lang="en-US" dirty="0" smtClean="0"/>
              <a:t>End-stage Renal Disease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642942"/>
          </a:xfrm>
        </p:spPr>
        <p:txBody>
          <a:bodyPr/>
          <a:lstStyle/>
          <a:p>
            <a:r>
              <a:rPr lang="en-US" dirty="0" smtClean="0"/>
              <a:t>TAVI Mitral Valve Injury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197668" cy="51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928694"/>
          </a:xfrm>
        </p:spPr>
        <p:txBody>
          <a:bodyPr/>
          <a:lstStyle/>
          <a:p>
            <a:r>
              <a:rPr lang="en-US" dirty="0" smtClean="0"/>
              <a:t>TAVI </a:t>
            </a:r>
            <a:r>
              <a:rPr lang="en-US" dirty="0" err="1" smtClean="0"/>
              <a:t>Paravalvular</a:t>
            </a:r>
            <a:r>
              <a:rPr lang="en-US" dirty="0" smtClean="0"/>
              <a:t> Regurgitation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303947" cy="3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000132"/>
          </a:xfrm>
        </p:spPr>
        <p:txBody>
          <a:bodyPr/>
          <a:lstStyle/>
          <a:p>
            <a:r>
              <a:rPr lang="en-US" dirty="0" smtClean="0"/>
              <a:t>TAVI Annulus Rupture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7658" y="1142984"/>
            <a:ext cx="7361560" cy="516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785818"/>
          </a:xfrm>
        </p:spPr>
        <p:txBody>
          <a:bodyPr/>
          <a:lstStyle/>
          <a:p>
            <a:r>
              <a:rPr lang="en-US" dirty="0" smtClean="0"/>
              <a:t>TAVI Coronary Obstruction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4608" y="1142984"/>
            <a:ext cx="6934246" cy="54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785818"/>
          </a:xfrm>
        </p:spPr>
        <p:txBody>
          <a:bodyPr/>
          <a:lstStyle/>
          <a:p>
            <a:r>
              <a:rPr lang="el-GR" dirty="0" smtClean="0"/>
              <a:t>Θερμές Ευχαριστίες (201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4" name="3 - Εικόνα" descr="PC240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5"/>
            <a:ext cx="4214842" cy="3161131"/>
          </a:xfrm>
          <a:prstGeom prst="rect">
            <a:avLst/>
          </a:prstGeom>
        </p:spPr>
      </p:pic>
      <p:pic>
        <p:nvPicPr>
          <p:cNvPr id="6" name="5 - Εικόνα" descr="PC240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71546"/>
            <a:ext cx="4238655" cy="3178991"/>
          </a:xfrm>
          <a:prstGeom prst="rect">
            <a:avLst/>
          </a:prstGeom>
        </p:spPr>
      </p:pic>
      <p:pic>
        <p:nvPicPr>
          <p:cNvPr id="7" name="6 - Εικόνα" descr="DSC_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494919"/>
            <a:ext cx="2428892" cy="3363081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57158" y="450057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Κατερίνα-Βασίλης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429388" y="450057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Αριέττα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571604" y="607220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Φίλιππος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3600" dirty="0" smtClean="0"/>
              <a:t>Incidence of Aortic and Mitral Valve Disease</a:t>
            </a:r>
            <a:endParaRPr lang="el-GR" sz="3600" dirty="0"/>
          </a:p>
        </p:txBody>
      </p:sp>
      <p:pic>
        <p:nvPicPr>
          <p:cNvPr id="6" name="5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7166943" cy="452556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 and Symptoms of Aortic </a:t>
            </a:r>
            <a:r>
              <a:rPr lang="en-US" dirty="0" err="1" smtClean="0"/>
              <a:t>Stenosis</a:t>
            </a:r>
            <a:endParaRPr lang="el-GR" dirty="0"/>
          </a:p>
        </p:txBody>
      </p:sp>
      <p:pic>
        <p:nvPicPr>
          <p:cNvPr id="5" name="4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071678"/>
            <a:ext cx="7329009" cy="4567569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785818"/>
          </a:xfrm>
        </p:spPr>
        <p:txBody>
          <a:bodyPr/>
          <a:lstStyle/>
          <a:p>
            <a:r>
              <a:rPr lang="en-US" dirty="0" smtClean="0"/>
              <a:t>Aortic </a:t>
            </a:r>
            <a:r>
              <a:rPr lang="en-US" dirty="0" err="1" smtClean="0"/>
              <a:t>Stenosis</a:t>
            </a:r>
            <a:r>
              <a:rPr lang="en-US" dirty="0" smtClean="0"/>
              <a:t> Treatment Algorithm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13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97812"/>
            <a:ext cx="6990851" cy="546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00132"/>
          </a:xfrm>
        </p:spPr>
        <p:txBody>
          <a:bodyPr/>
          <a:lstStyle/>
          <a:p>
            <a:r>
              <a:rPr lang="en-US" dirty="0" smtClean="0"/>
              <a:t>Choice of </a:t>
            </a:r>
            <a:r>
              <a:rPr lang="en-US" dirty="0" err="1" smtClean="0"/>
              <a:t>Surgival</a:t>
            </a:r>
            <a:r>
              <a:rPr lang="en-US" dirty="0" smtClean="0"/>
              <a:t> or </a:t>
            </a:r>
            <a:r>
              <a:rPr lang="en-US" dirty="0" err="1" smtClean="0"/>
              <a:t>Transcatheter</a:t>
            </a:r>
            <a:r>
              <a:rPr lang="en-US" dirty="0" smtClean="0"/>
              <a:t> Treatment of AS</a:t>
            </a:r>
            <a:endParaRPr lang="el-GR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358246" cy="400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542793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LOE</a:t>
                      </a:r>
                      <a:endParaRPr lang="el-GR" dirty="0"/>
                    </a:p>
                  </a:txBody>
                  <a:tcPr/>
                </a:tc>
              </a:tr>
              <a:tr h="588026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Surgical AVR in low or intermediate</a:t>
                      </a:r>
                      <a:r>
                        <a:rPr lang="en-US" sz="1000" b="1" baseline="0" dirty="0" smtClean="0"/>
                        <a:t> risk patients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I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</a:t>
                      </a:r>
                      <a:endParaRPr lang="el-GR" sz="1000" b="1" dirty="0"/>
                    </a:p>
                  </a:txBody>
                  <a:tcPr/>
                </a:tc>
              </a:tr>
              <a:tr h="588026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TAVI or high-risk Surgery should be</a:t>
                      </a:r>
                      <a:r>
                        <a:rPr lang="en-US" sz="1000" b="1" baseline="0" dirty="0" smtClean="0"/>
                        <a:t> performed under Heart Team Guidance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I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</a:t>
                      </a:r>
                      <a:endParaRPr lang="el-GR" sz="1000" b="1" dirty="0"/>
                    </a:p>
                  </a:txBody>
                  <a:tcPr/>
                </a:tc>
              </a:tr>
              <a:tr h="588026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TAVI for extremely high-risk patients + post TAVI</a:t>
                      </a:r>
                      <a:r>
                        <a:rPr lang="en-US" sz="1000" b="1" baseline="0" dirty="0" smtClean="0"/>
                        <a:t> predicted survival &gt; 12 months</a:t>
                      </a:r>
                      <a:r>
                        <a:rPr lang="en-US" sz="1000" b="1" dirty="0" smtClean="0"/>
                        <a:t> 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I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</a:t>
                      </a:r>
                      <a:endParaRPr lang="el-GR" sz="1000" b="1" dirty="0"/>
                    </a:p>
                  </a:txBody>
                  <a:tcPr/>
                </a:tc>
              </a:tr>
              <a:tr h="588026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TAVI alternative to SAVR for high-risk patients 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IIa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</a:t>
                      </a:r>
                      <a:endParaRPr lang="el-GR" sz="1000" b="1" dirty="0"/>
                    </a:p>
                  </a:txBody>
                  <a:tcPr/>
                </a:tc>
              </a:tr>
              <a:tr h="51760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BAV as a bridge to TAVI or SAVR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IIb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</a:t>
                      </a:r>
                      <a:endParaRPr lang="el-GR" sz="1000" b="1" dirty="0"/>
                    </a:p>
                  </a:txBody>
                  <a:tcPr/>
                </a:tc>
              </a:tr>
              <a:tr h="588026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TAVI not recommended</a:t>
                      </a:r>
                      <a:r>
                        <a:rPr lang="en-US" sz="1000" b="1" baseline="0" dirty="0" smtClean="0"/>
                        <a:t> in patients with </a:t>
                      </a:r>
                      <a:r>
                        <a:rPr lang="en-US" sz="1000" b="1" baseline="0" dirty="0" err="1" smtClean="0"/>
                        <a:t>comorbidities</a:t>
                      </a:r>
                      <a:r>
                        <a:rPr lang="en-US" sz="1000" b="1" baseline="0" dirty="0" smtClean="0"/>
                        <a:t> which preclude benefit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III</a:t>
                      </a:r>
                      <a:endParaRPr lang="el-G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</a:t>
                      </a:r>
                      <a:endParaRPr lang="el-GR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785818"/>
          </a:xfrm>
        </p:spPr>
        <p:txBody>
          <a:bodyPr/>
          <a:lstStyle/>
          <a:p>
            <a:r>
              <a:rPr lang="en-US" dirty="0" smtClean="0"/>
              <a:t>PARTNER </a:t>
            </a:r>
            <a:r>
              <a:rPr lang="en-US" dirty="0" smtClean="0"/>
              <a:t>1A-2 </a:t>
            </a:r>
            <a:r>
              <a:rPr lang="en-US" dirty="0" smtClean="0"/>
              <a:t>year Results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532244" cy="57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story goes like..._GP_USA training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story goes like..._GP_USA training</Template>
  <TotalTime>465</TotalTime>
  <Words>365</Words>
  <Application>Microsoft PowerPoint</Application>
  <PresentationFormat>Προβολή στην οθόνη (4:3)</PresentationFormat>
  <Paragraphs>131</Paragraphs>
  <Slides>44</Slides>
  <Notes>1</Notes>
  <HiddenSlides>0</HiddenSlides>
  <MMClips>9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My story goes like..._GP_USA training</vt:lpstr>
      <vt:lpstr>Διαφάνεια 1</vt:lpstr>
      <vt:lpstr>Aortic Valve Anatomy</vt:lpstr>
      <vt:lpstr>Aortic Root Anatomy</vt:lpstr>
      <vt:lpstr>Causes of Aortic Stenosis</vt:lpstr>
      <vt:lpstr>Incidence of Aortic and Mitral Valve Disease</vt:lpstr>
      <vt:lpstr>Natural History and Symptoms of Aortic Stenosis</vt:lpstr>
      <vt:lpstr>Aortic Stenosis Treatment Algorithm</vt:lpstr>
      <vt:lpstr>Choice of Surgival or Transcatheter Treatment of AS</vt:lpstr>
      <vt:lpstr>PARTNER 1A-2 year Results</vt:lpstr>
      <vt:lpstr>PARTNER 1B-Extremely High Risk Pts</vt:lpstr>
      <vt:lpstr>US CoreValve Trial</vt:lpstr>
      <vt:lpstr>US CoreValve Trial</vt:lpstr>
      <vt:lpstr>US CoreValve Trial-Complications</vt:lpstr>
      <vt:lpstr>TAVI Candidates</vt:lpstr>
      <vt:lpstr>Worldwide TAVI Candidates</vt:lpstr>
      <vt:lpstr>Wordwide TAVI Incidence Candidates</vt:lpstr>
      <vt:lpstr>Edwards-Sapien XT Valve</vt:lpstr>
      <vt:lpstr>CoreValve</vt:lpstr>
      <vt:lpstr>Valves Under Evaluation</vt:lpstr>
      <vt:lpstr>Valve Delivery Systems</vt:lpstr>
      <vt:lpstr>Preclose technique</vt:lpstr>
      <vt:lpstr>TAVI Route</vt:lpstr>
      <vt:lpstr>TAVI Screening</vt:lpstr>
      <vt:lpstr>CT Angiography (LVOT-Annulus-SOV-Aorta)</vt:lpstr>
      <vt:lpstr>CT Angiography (Peripherals)</vt:lpstr>
      <vt:lpstr>Screening Report</vt:lpstr>
      <vt:lpstr>Fluroscopic Image of Valve Release (CoreValve)</vt:lpstr>
      <vt:lpstr>Fluroscopic Image of Valve Release (Edwards-Sapien)</vt:lpstr>
      <vt:lpstr>Femoral Arterial Puncture (1)</vt:lpstr>
      <vt:lpstr>Femoral Arterial Puncture (2)</vt:lpstr>
      <vt:lpstr>Sheath Insertion (14-22 F)</vt:lpstr>
      <vt:lpstr>Baseline Aortography</vt:lpstr>
      <vt:lpstr>Aortic Valvuloplasty</vt:lpstr>
      <vt:lpstr>Valve Delivery System</vt:lpstr>
      <vt:lpstr>Initial Valve Release (CoreValve)</vt:lpstr>
      <vt:lpstr>Final Valve Release (CoreValve)</vt:lpstr>
      <vt:lpstr>Femoral Angiography after closure</vt:lpstr>
      <vt:lpstr>TAVI Vascular Arterial Complications</vt:lpstr>
      <vt:lpstr>TAVI Transapical Complications</vt:lpstr>
      <vt:lpstr>TAVI Mitral Valve Injury</vt:lpstr>
      <vt:lpstr>TAVI Paravalvular Regurgitation</vt:lpstr>
      <vt:lpstr>TAVI Annulus Rupture</vt:lpstr>
      <vt:lpstr>TAVI Coronary Obstruction</vt:lpstr>
      <vt:lpstr>Θερμές Ευχαριστίες (2015)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George</dc:creator>
  <cp:lastModifiedBy>George</cp:lastModifiedBy>
  <cp:revision>150</cp:revision>
  <cp:lastPrinted>2003-04-21T16:26:54Z</cp:lastPrinted>
  <dcterms:created xsi:type="dcterms:W3CDTF">2014-06-17T16:32:18Z</dcterms:created>
  <dcterms:modified xsi:type="dcterms:W3CDTF">2015-03-03T14:51:42Z</dcterms:modified>
</cp:coreProperties>
</file>