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302" r:id="rId2"/>
    <p:sldId id="304" r:id="rId3"/>
    <p:sldId id="306" r:id="rId4"/>
    <p:sldId id="308" r:id="rId5"/>
    <p:sldId id="305" r:id="rId6"/>
    <p:sldId id="310" r:id="rId7"/>
    <p:sldId id="309" r:id="rId8"/>
    <p:sldId id="311" r:id="rId9"/>
    <p:sldId id="312" r:id="rId10"/>
    <p:sldId id="313" r:id="rId11"/>
    <p:sldId id="314" r:id="rId12"/>
    <p:sldId id="315" r:id="rId13"/>
    <p:sldId id="316" r:id="rId14"/>
    <p:sldId id="322" r:id="rId15"/>
    <p:sldId id="317" r:id="rId16"/>
    <p:sldId id="319" r:id="rId17"/>
    <p:sldId id="320" r:id="rId18"/>
    <p:sldId id="321" r:id="rId19"/>
    <p:sldId id="323" r:id="rId20"/>
    <p:sldId id="326" r:id="rId21"/>
    <p:sldId id="324" r:id="rId22"/>
    <p:sldId id="325" r:id="rId23"/>
    <p:sldId id="327" r:id="rId24"/>
    <p:sldId id="330" r:id="rId25"/>
    <p:sldId id="32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3300"/>
    <a:srgbClr val="006600"/>
    <a:srgbClr val="FFFF99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615" autoAdjust="0"/>
    <p:restoredTop sz="90933" autoAdjust="0"/>
  </p:normalViewPr>
  <p:slideViewPr>
    <p:cSldViewPr>
      <p:cViewPr>
        <p:scale>
          <a:sx n="66" d="100"/>
          <a:sy n="66" d="100"/>
        </p:scale>
        <p:origin x="-101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11E791-C8B5-45B3-911B-DBE872AF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F81D81-F2E3-44FD-AF1B-FE13242A1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latin typeface="Arial" charset="0"/>
                <a:ea typeface="MS PGothic" pitchFamily="34" charset="-128"/>
              </a:rPr>
              <a:t>The </a:t>
            </a:r>
            <a:r>
              <a:rPr lang="en-US" altLang="en-US" baseline="0" dirty="0" err="1" smtClean="0">
                <a:latin typeface="Arial" charset="0"/>
                <a:ea typeface="MS PGothic" pitchFamily="34" charset="-128"/>
              </a:rPr>
              <a:t>DESolve</a:t>
            </a:r>
            <a:r>
              <a:rPr lang="en-US" altLang="en-US" baseline="0" dirty="0" smtClean="0">
                <a:latin typeface="Arial" charset="0"/>
                <a:ea typeface="MS PGothic" pitchFamily="34" charset="-128"/>
              </a:rPr>
              <a:t> NX study demonstrated consistent findings through multiple imaging modalities IVUS, OCT, QCA or multi scan CT.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81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Throughout</a:t>
            </a:r>
            <a:r>
              <a:rPr lang="en-US" baseline="0" dirty="0" smtClean="0"/>
              <a:t> different imaging modalities and timeframes the results remain consistent.  </a:t>
            </a:r>
            <a:r>
              <a:rPr lang="en-US" baseline="0" smtClean="0"/>
              <a:t>Reference: Dr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Verheye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DESolve</a:t>
            </a:r>
            <a:r>
              <a:rPr lang="en-US" baseline="0" dirty="0" smtClean="0"/>
              <a:t> First in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46966-50FA-4A84-9B0B-2A603AB537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72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0605763C-D85C-4A36-98FA-6A07E00B6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79E3-6922-4D14-BAE9-5DFD2DB3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D69D4-9F44-4E42-A91A-61FFEE7D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9846-7E77-4050-A056-34EED011C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6543-3FC1-440A-9A99-29B1F74C3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4821-7986-47BD-A1BA-6AF588FA4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0B58-BF14-45DA-8F03-D305CB55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C60C-DD55-43DE-AC3A-CD5AE13E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3766-7BAC-47FA-AEEC-D2BFF1BED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320A-15E8-4FE5-B47E-469DB6A16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0C06-7B6A-42E9-90AF-710C1C1C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8365-5E46-412E-AED5-1C250024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EA71-1550-48ED-AEED-0A51294B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CCED-79BF-470F-8B76-F2EF20288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 b="1"/>
            </a:lvl1pPr>
          </a:lstStyle>
          <a:p>
            <a:pPr>
              <a:defRPr/>
            </a:pPr>
            <a:r>
              <a:rPr lang="el-GR"/>
              <a:t>ΕΚΕ 2015</a:t>
            </a:r>
            <a:endParaRPr lang="en-US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1DF28F8-ABBD-4009-85A4-5DD528F5F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cs.g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jpe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ΕΚΕ 2015</a:t>
            </a:r>
            <a:endParaRPr lang="en-US" smtClean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1A4A2-5D0E-40DD-A36F-6115CEE193E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6" name="Text Box 1027"/>
          <p:cNvSpPr txBox="1">
            <a:spLocks noChangeArrowheads="1"/>
          </p:cNvSpPr>
          <p:nvPr/>
        </p:nvSpPr>
        <p:spPr bwMode="auto">
          <a:xfrm>
            <a:off x="2971800" y="457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7" name="Text Box 1028"/>
          <p:cNvSpPr txBox="1">
            <a:spLocks noChangeArrowheads="1"/>
          </p:cNvSpPr>
          <p:nvPr/>
        </p:nvSpPr>
        <p:spPr bwMode="auto">
          <a:xfrm>
            <a:off x="1295400" y="785813"/>
            <a:ext cx="749141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u="sng">
                <a:solidFill>
                  <a:srgbClr val="FF3300"/>
                </a:solidFill>
              </a:rPr>
              <a:t>Bioresorbale Stents</a:t>
            </a:r>
          </a:p>
          <a:p>
            <a:pPr algn="ctr">
              <a:spcBef>
                <a:spcPct val="50000"/>
              </a:spcBef>
            </a:pPr>
            <a:r>
              <a:rPr lang="en-US" sz="4000" u="sng">
                <a:solidFill>
                  <a:schemeClr val="tx2"/>
                </a:solidFill>
              </a:rPr>
              <a:t>Just an Alternative or One-Way Street?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3078" name="Picture 1029" descr="Hellenic Cardiological Society">
            <a:hlinkClick r:id="rId2" tooltip="Hellenic Cardiological Society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030"/>
          <p:cNvSpPr txBox="1">
            <a:spLocks noChangeArrowheads="1"/>
          </p:cNvSpPr>
          <p:nvPr/>
        </p:nvSpPr>
        <p:spPr bwMode="auto">
          <a:xfrm>
            <a:off x="457200" y="3786188"/>
            <a:ext cx="83058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Georgios I. Papaioannou, MD</a:t>
            </a:r>
            <a:r>
              <a:rPr lang="el-GR" sz="2800"/>
              <a:t>, </a:t>
            </a:r>
            <a:r>
              <a:rPr lang="en-US" sz="2800"/>
              <a:t>MPH</a:t>
            </a:r>
            <a:r>
              <a:rPr lang="el-GR" sz="2800"/>
              <a:t>, </a:t>
            </a:r>
            <a:r>
              <a:rPr lang="en-US" sz="2800"/>
              <a:t>FACC, FSCAI</a:t>
            </a:r>
          </a:p>
          <a:p>
            <a:pPr algn="ctr">
              <a:spcBef>
                <a:spcPct val="20000"/>
              </a:spcBef>
            </a:pPr>
            <a:r>
              <a:rPr lang="en-US" sz="2800"/>
              <a:t>Director, Cardiac Catheterization Laboratory</a:t>
            </a:r>
          </a:p>
          <a:p>
            <a:pPr algn="ctr">
              <a:spcBef>
                <a:spcPct val="20000"/>
              </a:spcBef>
            </a:pPr>
            <a:r>
              <a:rPr lang="en-US" sz="2800"/>
              <a:t>Athens Medical Center</a:t>
            </a:r>
          </a:p>
          <a:p>
            <a:pPr algn="ctr">
              <a:spcBef>
                <a:spcPct val="20000"/>
              </a:spcBef>
            </a:pPr>
            <a:r>
              <a:rPr lang="en-US" sz="2800"/>
              <a:t>29/10/2015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962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676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00042"/>
          </a:xfrm>
        </p:spPr>
        <p:txBody>
          <a:bodyPr/>
          <a:lstStyle/>
          <a:p>
            <a:r>
              <a:rPr lang="en-US" sz="2800" b="1" dirty="0" smtClean="0"/>
              <a:t>ABSORB III – 2008 Patients</a:t>
            </a:r>
            <a:endParaRPr lang="el-GR" sz="28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E0C06-7B6A-42E9-90AF-710C1C1CAB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14414" y="500041"/>
          <a:ext cx="6357983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785950"/>
                <a:gridCol w="1928826"/>
                <a:gridCol w="714381"/>
              </a:tblGrid>
              <a:tr h="623159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Absorb</a:t>
                      </a:r>
                      <a:r>
                        <a:rPr lang="en-US" baseline="0" dirty="0" smtClean="0"/>
                        <a:t> (1322) (%)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Xience</a:t>
                      </a:r>
                      <a:r>
                        <a:rPr lang="en-US" dirty="0" smtClean="0"/>
                        <a:t> (686) (%)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l-GR" dirty="0"/>
                    </a:p>
                  </a:txBody>
                  <a:tcPr/>
                </a:tc>
              </a:tr>
              <a:tr h="623159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lesion failure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l-GR" dirty="0"/>
                    </a:p>
                  </a:txBody>
                  <a:tcPr/>
                </a:tc>
              </a:tr>
              <a:tr h="356091">
                <a:tc>
                  <a:txBody>
                    <a:bodyPr/>
                    <a:lstStyle/>
                    <a:p>
                      <a:r>
                        <a:rPr lang="en-US" dirty="0" smtClean="0"/>
                        <a:t>Cardiac death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</a:t>
                      </a:r>
                      <a:endParaRPr lang="el-GR" dirty="0"/>
                    </a:p>
                  </a:txBody>
                  <a:tcPr/>
                </a:tc>
              </a:tr>
              <a:tr h="356091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vessel MI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l-GR" dirty="0"/>
                    </a:p>
                  </a:txBody>
                  <a:tcPr/>
                </a:tc>
              </a:tr>
              <a:tr h="89022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Ischemia-driven target lesion revascularization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l-GR" dirty="0"/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Ischemia-driven target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vessel revascularization</a:t>
                      </a:r>
                      <a:endParaRPr lang="el-GR" b="1" dirty="0" smtClean="0"/>
                    </a:p>
                    <a:p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l-GR" dirty="0"/>
                    </a:p>
                  </a:txBody>
                  <a:tcPr/>
                </a:tc>
              </a:tr>
              <a:tr h="890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Patient-reported angina</a:t>
                      </a:r>
                      <a:endParaRPr lang="el-GR" b="1" dirty="0" smtClean="0"/>
                    </a:p>
                    <a:p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l-GR" dirty="0"/>
                    </a:p>
                  </a:txBody>
                  <a:tcPr/>
                </a:tc>
              </a:tr>
              <a:tr h="89022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Definite or probable</a:t>
                      </a:r>
                      <a:r>
                        <a:rPr lang="en-US" b="1" baseline="0" dirty="0" smtClean="0"/>
                        <a:t> stent thrombosis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290" name="Picture 2" descr="Image not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839516" cy="5377807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Rates of Stent Thrombosis after implantation of BRS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BMS</a:t>
            </a:r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60"/>
          </a:xfrm>
        </p:spPr>
        <p:txBody>
          <a:bodyPr/>
          <a:lstStyle/>
          <a:p>
            <a:r>
              <a:rPr lang="en-US" dirty="0" err="1" smtClean="0"/>
              <a:t>DESolve</a:t>
            </a:r>
            <a:r>
              <a:rPr lang="en-US" dirty="0" smtClean="0"/>
              <a:t> BRS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r>
              <a:rPr lang="en-US" dirty="0" smtClean="0"/>
              <a:t>PLLA based-stent</a:t>
            </a:r>
          </a:p>
          <a:p>
            <a:r>
              <a:rPr lang="en-US" dirty="0" smtClean="0"/>
              <a:t>150 </a:t>
            </a:r>
            <a:r>
              <a:rPr lang="el-GR" dirty="0" smtClean="0"/>
              <a:t>μ</a:t>
            </a:r>
            <a:r>
              <a:rPr lang="en-US" dirty="0" smtClean="0"/>
              <a:t>m strut thickness</a:t>
            </a:r>
          </a:p>
          <a:p>
            <a:r>
              <a:rPr lang="en-US" dirty="0" err="1" smtClean="0"/>
              <a:t>Novolimus</a:t>
            </a:r>
            <a:r>
              <a:rPr lang="en-US" dirty="0" smtClean="0"/>
              <a:t> eluting drug</a:t>
            </a:r>
          </a:p>
          <a:p>
            <a:r>
              <a:rPr lang="en-US" dirty="0" smtClean="0"/>
              <a:t>Degrades to H</a:t>
            </a:r>
            <a:r>
              <a:rPr lang="en-US" baseline="-25000" dirty="0" smtClean="0"/>
              <a:t>2</a:t>
            </a:r>
            <a:r>
              <a:rPr lang="en-US" dirty="0" smtClean="0"/>
              <a:t>O and CO</a:t>
            </a:r>
            <a:r>
              <a:rPr lang="en-US" baseline="-25000" dirty="0" smtClean="0"/>
              <a:t>2</a:t>
            </a:r>
            <a:r>
              <a:rPr lang="en-US" dirty="0" smtClean="0"/>
              <a:t> in 1 year</a:t>
            </a:r>
            <a:endParaRPr lang="en-US" baseline="-25000" dirty="0" smtClean="0"/>
          </a:p>
          <a:p>
            <a:r>
              <a:rPr lang="en-US" dirty="0" smtClean="0"/>
              <a:t>Device </a:t>
            </a:r>
            <a:r>
              <a:rPr lang="en-US" dirty="0" err="1" smtClean="0"/>
              <a:t>resorption</a:t>
            </a:r>
            <a:r>
              <a:rPr lang="en-US" dirty="0" smtClean="0"/>
              <a:t> time is 2 years</a:t>
            </a:r>
          </a:p>
          <a:p>
            <a:r>
              <a:rPr lang="en-US" dirty="0" smtClean="0"/>
              <a:t>Wider range of expansion, reduced strut fracture, self-correction of minor </a:t>
            </a:r>
            <a:r>
              <a:rPr lang="en-US" dirty="0" err="1" smtClean="0"/>
              <a:t>malapposition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1263" y="4239719"/>
            <a:ext cx="7999721" cy="2038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 Endpoint:   6-month in-scaffold late lumen loss</a:t>
            </a:r>
          </a:p>
          <a:p>
            <a:pPr algn="l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Secondary Endpoints:</a:t>
            </a:r>
          </a:p>
          <a:p>
            <a:pPr marL="285750" lvl="1" indent="-285750" algn="l" eaLnBrk="0" fontAlgn="ctr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Major Adverse Cardiac Events (cardiac death, target vessel MI, and clinically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indicated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TLR), Scaffold thrombosis</a:t>
            </a:r>
          </a:p>
          <a:p>
            <a:pPr marL="285750" indent="-285750" algn="l" eaLnBrk="0" fontAlgn="ctr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974725" algn="l"/>
              </a:tabLst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QCA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	In-segment late lumen loss, binary restenosis, and percent diameter stenosis</a:t>
            </a:r>
          </a:p>
          <a:p>
            <a:pPr marL="285750" lvl="1" indent="-285750" algn="l" eaLnBrk="0" fontAlgn="ctr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IVUS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	 In-scaffold percent volume obstruction, malapposition</a:t>
            </a:r>
          </a:p>
          <a:p>
            <a:pPr marL="285750" lvl="1" indent="-285750" algn="l" eaLnBrk="0" fontAlgn="ctr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	 In-scaffold percent obstruction, strut coverage </a:t>
            </a:r>
          </a:p>
          <a:p>
            <a:pPr marL="285750" lvl="1" indent="-285750" algn="l" eaLnBrk="0" fontAlgn="ctr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MSCT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diameter stenosis, lumen area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2379663" y="2230746"/>
            <a:ext cx="4348162" cy="57850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0070C0"/>
            </a:solidFill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International Sites</a:t>
            </a: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Europe, New Zealand and Brazil </a:t>
            </a: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126 patients</a:t>
            </a:r>
          </a:p>
        </p:txBody>
      </p:sp>
      <p:cxnSp>
        <p:nvCxnSpPr>
          <p:cNvPr id="35" name="Straight Arrow Connector 34"/>
          <p:cNvCxnSpPr>
            <a:endCxn id="35867" idx="0"/>
          </p:cNvCxnSpPr>
          <p:nvPr/>
        </p:nvCxnSpPr>
        <p:spPr bwMode="auto">
          <a:xfrm flipH="1">
            <a:off x="4553744" y="1879908"/>
            <a:ext cx="794" cy="3508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2" name="Group 1"/>
          <p:cNvGrpSpPr/>
          <p:nvPr/>
        </p:nvGrpSpPr>
        <p:grpSpPr>
          <a:xfrm>
            <a:off x="487363" y="2986899"/>
            <a:ext cx="7942262" cy="1082599"/>
            <a:chOff x="487363" y="2786379"/>
            <a:chExt cx="7942262" cy="1082599"/>
          </a:xfrm>
        </p:grpSpPr>
        <p:sp>
          <p:nvSpPr>
            <p:cNvPr id="44" name="Line 10"/>
            <p:cNvSpPr>
              <a:spLocks noChangeShapeType="1"/>
            </p:cNvSpPr>
            <p:nvPr/>
          </p:nvSpPr>
          <p:spPr bwMode="blackWhite">
            <a:xfrm rot="120000">
              <a:off x="4608513" y="3133725"/>
              <a:ext cx="12700" cy="469900"/>
            </a:xfrm>
            <a:prstGeom prst="line">
              <a:avLst/>
            </a:prstGeom>
            <a:noFill/>
            <a:ln w="7620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/>
                <a:cs typeface="+mn-cs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blackWhite">
            <a:xfrm rot="120000">
              <a:off x="6013450" y="3136900"/>
              <a:ext cx="14288" cy="469900"/>
            </a:xfrm>
            <a:prstGeom prst="line">
              <a:avLst/>
            </a:prstGeom>
            <a:noFill/>
            <a:ln w="7620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blackWhite">
            <a:xfrm rot="120000">
              <a:off x="5346700" y="3092450"/>
              <a:ext cx="25400" cy="514350"/>
            </a:xfrm>
            <a:prstGeom prst="line">
              <a:avLst/>
            </a:prstGeom>
            <a:noFill/>
            <a:ln w="7620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/>
                <a:cs typeface="+mn-cs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blackWhite">
            <a:xfrm>
              <a:off x="5345113" y="2835275"/>
              <a:ext cx="0" cy="360363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blackWhite">
            <a:xfrm>
              <a:off x="6005513" y="2836863"/>
              <a:ext cx="0" cy="36036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/>
                <a:cs typeface="+mn-cs"/>
              </a:endParaRPr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blackWhite">
            <a:xfrm>
              <a:off x="4615317" y="2820057"/>
              <a:ext cx="0" cy="360363"/>
            </a:xfrm>
            <a:prstGeom prst="line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blackWhite">
            <a:xfrm>
              <a:off x="3998913" y="2809624"/>
              <a:ext cx="0" cy="360363"/>
            </a:xfrm>
            <a:prstGeom prst="line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blackWhite">
            <a:xfrm>
              <a:off x="8118475" y="2831396"/>
              <a:ext cx="0" cy="360363"/>
            </a:xfrm>
            <a:prstGeom prst="line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blackWhite">
            <a:xfrm>
              <a:off x="7415213" y="2831396"/>
              <a:ext cx="0" cy="360363"/>
            </a:xfrm>
            <a:prstGeom prst="line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blackWhite">
            <a:xfrm>
              <a:off x="6740525" y="2831396"/>
              <a:ext cx="0" cy="360363"/>
            </a:xfrm>
            <a:prstGeom prst="line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blackWhite">
            <a:xfrm>
              <a:off x="487363" y="3095148"/>
              <a:ext cx="7942262" cy="28733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blackWhite">
            <a:xfrm>
              <a:off x="3709098" y="3123584"/>
              <a:ext cx="353562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30d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blackWhite">
            <a:xfrm>
              <a:off x="4403515" y="3123584"/>
              <a:ext cx="421890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6mo</a:t>
              </a: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blackWhite">
            <a:xfrm>
              <a:off x="7956550" y="3123584"/>
              <a:ext cx="308077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5yr</a:t>
              </a:r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blackWhite">
            <a:xfrm>
              <a:off x="7265988" y="3123584"/>
              <a:ext cx="308077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4yr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blackWhite">
            <a:xfrm>
              <a:off x="6581775" y="3123584"/>
              <a:ext cx="308077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3yr</a:t>
              </a:r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blackWhite">
            <a:xfrm>
              <a:off x="5862640" y="3123584"/>
              <a:ext cx="308077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2yr</a:t>
              </a:r>
            </a:p>
          </p:txBody>
        </p:sp>
        <p:sp>
          <p:nvSpPr>
            <p:cNvPr id="21525" name="Rectangle 23"/>
            <p:cNvSpPr>
              <a:spLocks noChangeArrowheads="1"/>
            </p:cNvSpPr>
            <p:nvPr/>
          </p:nvSpPr>
          <p:spPr bwMode="blackWhite">
            <a:xfrm>
              <a:off x="487363" y="2786379"/>
              <a:ext cx="1315062" cy="21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Clinical MACE</a:t>
              </a:r>
            </a:p>
          </p:txBody>
        </p:sp>
        <p:sp>
          <p:nvSpPr>
            <p:cNvPr id="21526" name="Rectangle 24"/>
            <p:cNvSpPr>
              <a:spLocks noChangeArrowheads="1"/>
            </p:cNvSpPr>
            <p:nvPr/>
          </p:nvSpPr>
          <p:spPr bwMode="blackWhite">
            <a:xfrm>
              <a:off x="487363" y="3438091"/>
              <a:ext cx="213295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Angiographic</a:t>
              </a:r>
            </a:p>
            <a:p>
              <a:pPr algn="l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IVUS, OCT, MSCT </a:t>
              </a:r>
              <a:r>
                <a:rPr lang="en-GB" sz="11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(subset)</a:t>
              </a:r>
              <a:endParaRPr lang="en-GB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blackWhite">
            <a:xfrm>
              <a:off x="5202238" y="3123909"/>
              <a:ext cx="308077" cy="2257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1yr</a:t>
              </a:r>
            </a:p>
          </p:txBody>
        </p: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379663" y="1287863"/>
            <a:ext cx="4348162" cy="76825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0070C0"/>
            </a:solidFill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GB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novo </a:t>
            </a: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Coronary Artery Lesion</a:t>
            </a: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Reference vessel diameter: 2.75-3.0mm</a:t>
            </a: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Lesion length: &lt;12mm, DAPT 12 months</a:t>
            </a: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3.0, 3.25, 3.5mm diameters; 14 and 18mm lengths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714380"/>
          </a:xfrm>
        </p:spPr>
        <p:txBody>
          <a:bodyPr>
            <a:normAutofit/>
          </a:bodyPr>
          <a:lstStyle/>
          <a:p>
            <a:r>
              <a:rPr lang="en-US" dirty="0" err="1"/>
              <a:t>DESolve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 Clinical Trial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000496" y="6429396"/>
            <a:ext cx="3071834" cy="428604"/>
          </a:xfrm>
          <a:prstGeom prst="rect">
            <a:avLst/>
          </a:prstGeom>
        </p:spPr>
        <p:txBody>
          <a:bodyPr/>
          <a:lstStyle/>
          <a:p>
            <a:r>
              <a:rPr lang="en-US" sz="1600" b="1" dirty="0" smtClean="0"/>
              <a:t>EKE 2015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126825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0013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DESolve </a:t>
            </a:r>
            <a:r>
              <a:rPr lang="en-US" sz="2800" dirty="0" err="1" smtClean="0"/>
              <a:t>Nx</a:t>
            </a:r>
            <a:r>
              <a:rPr lang="en-US" sz="2800" dirty="0" smtClean="0"/>
              <a:t> showed excellent acute performance and low events through 2 years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3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94" y="1243419"/>
            <a:ext cx="4694109" cy="28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94" y="4065180"/>
            <a:ext cx="4751064" cy="23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2394" y="2766669"/>
            <a:ext cx="4694109" cy="635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3786182" y="642939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EKE 2015</a:t>
            </a:r>
            <a:endParaRPr lang="el-GR" sz="1600" b="1" dirty="0"/>
          </a:p>
        </p:txBody>
      </p:sp>
    </p:spTree>
    <p:extLst>
      <p:ext uri="{BB962C8B-B14F-4D97-AF65-F5344CB8AC3E}">
        <p14:creationId xmlns="" xmlns:p14="http://schemas.microsoft.com/office/powerpoint/2010/main" val="36730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auto">
          <a:xfrm>
            <a:off x="7325895" y="1176418"/>
            <a:ext cx="1697790" cy="5120107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/>
              </a:gs>
              <a:gs pos="100000">
                <a:schemeClr val="tx2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200361" y="1176418"/>
            <a:ext cx="2965116" cy="5120107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/>
              </a:gs>
              <a:gs pos="100000">
                <a:schemeClr val="tx2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92927" y="1176418"/>
            <a:ext cx="3844336" cy="5120107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/>
              </a:gs>
              <a:gs pos="100000">
                <a:schemeClr val="tx2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71546"/>
          </a:xfrm>
        </p:spPr>
        <p:txBody>
          <a:bodyPr/>
          <a:lstStyle/>
          <a:p>
            <a:r>
              <a:rPr lang="en-US" altLang="en-US" sz="3200" dirty="0" smtClean="0"/>
              <a:t>Case Example 1 - Multi-modality Imaging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99296" y="531971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FFFF"/>
                </a:solidFill>
                <a:latin typeface="Calibri"/>
                <a:cs typeface="Calibri"/>
              </a:rPr>
              <a:t>SA = 7.73mm</a:t>
            </a:r>
            <a:r>
              <a:rPr lang="en-US" altLang="en-US" sz="1400" b="1" baseline="30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96296" y="531971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  <a:latin typeface="Calibri"/>
                <a:cs typeface="Calibri"/>
              </a:rPr>
              <a:t>SA = 9.50mm</a:t>
            </a:r>
            <a:r>
              <a:rPr lang="en-US" altLang="en-US" sz="1400" b="1" baseline="30000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92946" y="1711325"/>
            <a:ext cx="2774950" cy="3679825"/>
            <a:chOff x="5218639" y="1252186"/>
            <a:chExt cx="3706990" cy="4613446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5218639" y="1252186"/>
              <a:ext cx="3665009" cy="2496734"/>
              <a:chOff x="5421841" y="1173163"/>
              <a:chExt cx="3665009" cy="2496734"/>
            </a:xfrm>
          </p:grpSpPr>
          <p:pic>
            <p:nvPicPr>
              <p:cNvPr id="17" name="Imagem 14341"/>
              <p:cNvPicPr>
                <a:picLocks/>
              </p:cNvPicPr>
              <p:nvPr/>
            </p:nvPicPr>
            <p:blipFill>
              <a:blip r:embed="rId3"/>
              <a:srcRect l="12988" t="18819" r="8392" b="5147"/>
              <a:stretch>
                <a:fillRect/>
              </a:stretch>
            </p:blipFill>
            <p:spPr bwMode="auto">
              <a:xfrm>
                <a:off x="7072313" y="1173163"/>
                <a:ext cx="2014537" cy="2116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5421841" y="1173163"/>
                <a:ext cx="2031472" cy="2492611"/>
                <a:chOff x="5421841" y="1173163"/>
                <a:chExt cx="2031472" cy="2492611"/>
              </a:xfrm>
            </p:grpSpPr>
            <p:pic>
              <p:nvPicPr>
                <p:cNvPr id="20" name="Picture 4"/>
                <p:cNvPicPr>
                  <a:picLocks noChangeArrowheads="1"/>
                </p:cNvPicPr>
                <p:nvPr/>
              </p:nvPicPr>
              <p:blipFill>
                <a:blip r:embed="rId4"/>
                <a:srcRect l="2531" t="10928" r="60562" b="47876"/>
                <a:stretch>
                  <a:fillRect/>
                </a:stretch>
              </p:blipFill>
              <p:spPr bwMode="auto">
                <a:xfrm>
                  <a:off x="5429250" y="1173163"/>
                  <a:ext cx="2024063" cy="2116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421841" y="3279910"/>
                  <a:ext cx="1927763" cy="385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SA = 6.09mm</a:t>
                  </a:r>
                  <a:r>
                    <a:rPr lang="en-US" altLang="en-US" sz="1400" b="1" baseline="30000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2</a:t>
                  </a:r>
                </a:p>
              </p:txBody>
            </p:sp>
          </p:grp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7244208" y="3284033"/>
                <a:ext cx="1824674" cy="385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SA = 6.48mm</a:t>
                </a:r>
                <a:r>
                  <a:rPr lang="en-US" altLang="en-US" sz="1400" b="1" baseline="30000" dirty="0">
                    <a:solidFill>
                      <a:srgbClr val="FFFFFF"/>
                    </a:solidFill>
                    <a:latin typeface="Calibri"/>
                    <a:cs typeface="Calibri"/>
                  </a:rPr>
                  <a:t>2</a:t>
                </a:r>
              </a:p>
            </p:txBody>
          </p:sp>
        </p:grpSp>
        <p:pic>
          <p:nvPicPr>
            <p:cNvPr id="13" name="Imagem 14345"/>
            <p:cNvPicPr>
              <a:picLocks/>
            </p:cNvPicPr>
            <p:nvPr/>
          </p:nvPicPr>
          <p:blipFill>
            <a:blip r:embed="rId5"/>
            <a:srcRect l="16402" t="12608" r="4979" b="11356"/>
            <a:stretch>
              <a:fillRect/>
            </a:stretch>
          </p:blipFill>
          <p:spPr bwMode="auto">
            <a:xfrm>
              <a:off x="6909504" y="3846332"/>
              <a:ext cx="201612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rrowheads="1"/>
            </p:cNvPicPr>
            <p:nvPr/>
          </p:nvPicPr>
          <p:blipFill>
            <a:blip r:embed="rId6"/>
            <a:srcRect l="5170" t="13139" r="59717" b="47876"/>
            <a:stretch>
              <a:fillRect/>
            </a:stretch>
          </p:blipFill>
          <p:spPr bwMode="auto">
            <a:xfrm>
              <a:off x="5218639" y="3846332"/>
              <a:ext cx="201612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452889" y="3449274"/>
              <a:ext cx="0" cy="478009"/>
            </a:xfrm>
            <a:prstGeom prst="straightConnector1">
              <a:avLst/>
            </a:prstGeom>
            <a:ln w="28575">
              <a:solidFill>
                <a:srgbClr val="EE6D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113400" y="3475586"/>
              <a:ext cx="0" cy="471432"/>
            </a:xfrm>
            <a:prstGeom prst="straightConnector1">
              <a:avLst/>
            </a:prstGeom>
            <a:ln w="28575">
              <a:solidFill>
                <a:srgbClr val="EE6D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3" descr="img4_0_0"/>
          <p:cNvPicPr>
            <a:picLocks noChangeAspect="1" noChangeArrowheads="1"/>
          </p:cNvPicPr>
          <p:nvPr/>
        </p:nvPicPr>
        <p:blipFill>
          <a:blip r:embed="rId7"/>
          <a:srcRect l="42926" t="18634" r="35101" b="58411"/>
          <a:stretch>
            <a:fillRect/>
          </a:stretch>
        </p:blipFill>
        <p:spPr bwMode="auto">
          <a:xfrm>
            <a:off x="7410774" y="4416425"/>
            <a:ext cx="14446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img5_0_0"/>
          <p:cNvPicPr>
            <a:picLocks noChangeAspect="1" noChangeArrowheads="1"/>
          </p:cNvPicPr>
          <p:nvPr/>
        </p:nvPicPr>
        <p:blipFill>
          <a:blip r:embed="rId8"/>
          <a:srcRect l="35243" t="33076" r="35764" b="34447"/>
          <a:stretch>
            <a:fillRect/>
          </a:stretch>
        </p:blipFill>
        <p:spPr bwMode="auto">
          <a:xfrm>
            <a:off x="7446963" y="2989263"/>
            <a:ext cx="14462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620593" y="4200525"/>
            <a:ext cx="1245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i="1" dirty="0">
                <a:solidFill>
                  <a:srgbClr val="FFFFFF"/>
                </a:solidFill>
                <a:latin typeface="Calibri"/>
                <a:ea typeface="ヒラギノ角ゴ Pro W3"/>
                <a:cs typeface="Calibri"/>
              </a:rPr>
              <a:t>SA = 7.00mm</a:t>
            </a:r>
            <a:r>
              <a:rPr lang="en-US" altLang="en-US" sz="1400" b="1" i="1" baseline="30000" dirty="0">
                <a:solidFill>
                  <a:srgbClr val="FFFFFF"/>
                </a:solidFill>
                <a:latin typeface="Calibri"/>
                <a:ea typeface="ヒラギノ角ゴ Pro W3"/>
                <a:cs typeface="Calibri"/>
              </a:rPr>
              <a:t>2</a:t>
            </a:r>
          </a:p>
        </p:txBody>
      </p:sp>
      <p:sp>
        <p:nvSpPr>
          <p:cNvPr id="33" name="CaixaDeTexto 62"/>
          <p:cNvSpPr txBox="1">
            <a:spLocks noChangeArrowheads="1"/>
          </p:cNvSpPr>
          <p:nvPr/>
        </p:nvSpPr>
        <p:spPr bwMode="auto">
          <a:xfrm>
            <a:off x="7482557" y="5817198"/>
            <a:ext cx="14049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200" b="1" dirty="0">
                <a:solidFill>
                  <a:srgbClr val="FFFFFF"/>
                </a:solidFill>
                <a:latin typeface="Calibri"/>
                <a:cs typeface="Calibri"/>
              </a:rPr>
              <a:t>12 mos FU</a:t>
            </a:r>
            <a:endParaRPr lang="en-US" altLang="en-US" sz="2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35" name="Picture 2" descr="img1_0_0"/>
          <p:cNvPicPr>
            <a:picLocks noChangeAspect="1" noChangeArrowheads="1"/>
          </p:cNvPicPr>
          <p:nvPr/>
        </p:nvPicPr>
        <p:blipFill>
          <a:blip r:embed="rId9"/>
          <a:srcRect l="32639" t="24704" r="29340" b="30373"/>
          <a:stretch>
            <a:fillRect/>
          </a:stretch>
        </p:blipFill>
        <p:spPr bwMode="auto">
          <a:xfrm>
            <a:off x="7439025" y="1649413"/>
            <a:ext cx="14636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ixaDeTexto 61"/>
          <p:cNvSpPr txBox="1">
            <a:spLocks noChangeArrowheads="1"/>
          </p:cNvSpPr>
          <p:nvPr/>
        </p:nvSpPr>
        <p:spPr bwMode="auto">
          <a:xfrm>
            <a:off x="4410421" y="1165225"/>
            <a:ext cx="25638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600" b="1" dirty="0">
                <a:solidFill>
                  <a:srgbClr val="FFFFFF"/>
                </a:solidFill>
                <a:latin typeface="Calibri"/>
                <a:cs typeface="Calibri"/>
              </a:rPr>
              <a:t>IVUS/OCT  </a:t>
            </a:r>
            <a:endParaRPr lang="en-US" altLang="en-US" sz="26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8" name="CaixaDeTexto 61"/>
          <p:cNvSpPr txBox="1">
            <a:spLocks noChangeArrowheads="1"/>
          </p:cNvSpPr>
          <p:nvPr/>
        </p:nvSpPr>
        <p:spPr bwMode="auto">
          <a:xfrm>
            <a:off x="4879484" y="5847264"/>
            <a:ext cx="17647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en-US" sz="2200" b="1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lang="pt-BR" alt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mos</a:t>
            </a:r>
            <a:r>
              <a:rPr lang="pt-BR" altLang="en-US" sz="2200" b="1" dirty="0">
                <a:solidFill>
                  <a:srgbClr val="FFFFFF"/>
                </a:solidFill>
                <a:latin typeface="Calibri"/>
                <a:cs typeface="Calibri"/>
              </a:rPr>
              <a:t> FU</a:t>
            </a:r>
            <a:endParaRPr lang="en-US" altLang="en-US" sz="2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9" name="CaixaDeTexto 61"/>
          <p:cNvSpPr txBox="1">
            <a:spLocks noChangeArrowheads="1"/>
          </p:cNvSpPr>
          <p:nvPr/>
        </p:nvSpPr>
        <p:spPr bwMode="auto">
          <a:xfrm>
            <a:off x="6837363" y="1168400"/>
            <a:ext cx="25638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600" b="1" dirty="0">
                <a:solidFill>
                  <a:srgbClr val="FFFFFF"/>
                </a:solidFill>
                <a:latin typeface="Calibri"/>
                <a:cs typeface="Calibri"/>
              </a:rPr>
              <a:t>MSCT </a:t>
            </a:r>
            <a:endParaRPr lang="en-US" altLang="en-US" sz="26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402513" y="1179513"/>
            <a:ext cx="1524000" cy="477361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64632" y="473242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96737" y="28341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63184" y="1847767"/>
            <a:ext cx="1816100" cy="1788444"/>
            <a:chOff x="384098" y="2516188"/>
            <a:chExt cx="2181302" cy="214737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 rotWithShape="1">
            <a:blip r:embed="rId10"/>
            <a:srcRect l="18973" t="11424" r="10391" b="19037"/>
            <a:stretch/>
          </p:blipFill>
          <p:spPr bwMode="auto">
            <a:xfrm>
              <a:off x="384098" y="2516188"/>
              <a:ext cx="2181302" cy="2147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49" name="Conector de seta reta 3"/>
            <p:cNvCxnSpPr/>
            <p:nvPr/>
          </p:nvCxnSpPr>
          <p:spPr>
            <a:xfrm flipV="1">
              <a:off x="937051" y="3299597"/>
              <a:ext cx="547233" cy="240169"/>
            </a:xfrm>
            <a:prstGeom prst="straightConnector1">
              <a:avLst/>
            </a:prstGeom>
            <a:ln>
              <a:solidFill>
                <a:srgbClr val="EE6D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aixaDeTexto 7"/>
          <p:cNvSpPr txBox="1">
            <a:spLocks noChangeArrowheads="1"/>
          </p:cNvSpPr>
          <p:nvPr/>
        </p:nvSpPr>
        <p:spPr bwMode="auto">
          <a:xfrm>
            <a:off x="286203" y="3286764"/>
            <a:ext cx="1770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1600" b="1" dirty="0" err="1">
                <a:latin typeface="Calibri"/>
                <a:cs typeface="Calibri"/>
              </a:rPr>
              <a:t>Pre</a:t>
            </a:r>
            <a:r>
              <a:rPr lang="pt-BR" altLang="en-US" sz="1600" b="1" dirty="0">
                <a:latin typeface="Calibri"/>
                <a:cs typeface="Calibri"/>
              </a:rPr>
              <a:t> Procedure</a:t>
            </a:r>
            <a:endParaRPr lang="en-US" altLang="en-US" sz="1600" b="1" dirty="0">
              <a:latin typeface="Calibri"/>
              <a:cs typeface="Calibri"/>
            </a:endParaRP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59258" y="3872497"/>
            <a:ext cx="1823953" cy="1795714"/>
            <a:chOff x="2801925" y="1031612"/>
            <a:chExt cx="1950696" cy="1926782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 rotWithShape="1">
            <a:blip r:embed="rId11"/>
            <a:srcRect l="21021" t="11424" r="10391" b="20831"/>
            <a:stretch/>
          </p:blipFill>
          <p:spPr bwMode="auto">
            <a:xfrm>
              <a:off x="2801925" y="1031612"/>
              <a:ext cx="1950696" cy="1926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>
            <a:xfrm flipV="1">
              <a:off x="3460588" y="1818568"/>
              <a:ext cx="365029" cy="260616"/>
            </a:xfrm>
            <a:prstGeom prst="straightConnector1">
              <a:avLst/>
            </a:prstGeom>
            <a:ln>
              <a:solidFill>
                <a:srgbClr val="EE6D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ixaDeTexto 61"/>
          <p:cNvSpPr txBox="1">
            <a:spLocks noChangeArrowheads="1"/>
          </p:cNvSpPr>
          <p:nvPr/>
        </p:nvSpPr>
        <p:spPr bwMode="auto">
          <a:xfrm>
            <a:off x="500453" y="5338576"/>
            <a:ext cx="1341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en-US" sz="1600" b="1" dirty="0">
                <a:solidFill>
                  <a:srgbClr val="000000"/>
                </a:solidFill>
                <a:latin typeface="Calibri"/>
                <a:cs typeface="Calibri"/>
              </a:rPr>
              <a:t>Post-PCI</a:t>
            </a:r>
            <a:endParaRPr lang="en-US" alt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152320" y="3103812"/>
            <a:ext cx="1800141" cy="1789030"/>
            <a:chOff x="3080685" y="3876675"/>
            <a:chExt cx="2205689" cy="2198197"/>
          </a:xfrm>
        </p:grpSpPr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12"/>
            <a:srcRect l="26618" t="11424" r="4547" b="20017"/>
            <a:stretch/>
          </p:blipFill>
          <p:spPr bwMode="auto">
            <a:xfrm>
              <a:off x="3080685" y="3876675"/>
              <a:ext cx="2205689" cy="2198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58" name="Straight Arrow Connector 57"/>
            <p:cNvCxnSpPr/>
            <p:nvPr/>
          </p:nvCxnSpPr>
          <p:spPr>
            <a:xfrm flipV="1">
              <a:off x="3621333" y="4998257"/>
              <a:ext cx="416261" cy="296487"/>
            </a:xfrm>
            <a:prstGeom prst="straightConnector1">
              <a:avLst/>
            </a:prstGeom>
            <a:ln>
              <a:solidFill>
                <a:srgbClr val="EE6D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aixaDeTexto 61"/>
          <p:cNvSpPr txBox="1">
            <a:spLocks noChangeArrowheads="1"/>
          </p:cNvSpPr>
          <p:nvPr/>
        </p:nvSpPr>
        <p:spPr bwMode="auto">
          <a:xfrm>
            <a:off x="2430384" y="4549838"/>
            <a:ext cx="1341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en-US" sz="1600" b="1" dirty="0">
                <a:solidFill>
                  <a:srgbClr val="000000"/>
                </a:solidFill>
                <a:latin typeface="Calibri"/>
                <a:cs typeface="Calibri"/>
              </a:rPr>
              <a:t>Post-PCI</a:t>
            </a:r>
            <a:endParaRPr lang="en-US" alt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1" name="CaixaDeTexto 62"/>
          <p:cNvSpPr txBox="1">
            <a:spLocks noChangeArrowheads="1"/>
          </p:cNvSpPr>
          <p:nvPr/>
        </p:nvSpPr>
        <p:spPr bwMode="auto">
          <a:xfrm>
            <a:off x="1406337" y="5799388"/>
            <a:ext cx="1816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200" b="1" dirty="0">
                <a:solidFill>
                  <a:schemeClr val="bg1"/>
                </a:solidFill>
                <a:latin typeface="Calibri"/>
                <a:cs typeface="Calibri"/>
              </a:rPr>
              <a:t>6 mos FU</a:t>
            </a:r>
            <a:endParaRPr lang="en-US" altLang="en-US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192426" y="2353846"/>
            <a:ext cx="17913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  <a:latin typeface="Calibri"/>
                <a:cs typeface="Calibri"/>
              </a:rPr>
              <a:t>Mean Scaffold  Diameter = 3.1mm</a:t>
            </a:r>
            <a:endParaRPr lang="en-US" altLang="en-US" sz="1600" b="1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3" name="CaixaDeTexto 61"/>
          <p:cNvSpPr txBox="1">
            <a:spLocks noChangeArrowheads="1"/>
          </p:cNvSpPr>
          <p:nvPr/>
        </p:nvSpPr>
        <p:spPr bwMode="auto">
          <a:xfrm>
            <a:off x="945067" y="1243485"/>
            <a:ext cx="25638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n-US" sz="2600" b="1" dirty="0" smtClean="0">
                <a:solidFill>
                  <a:schemeClr val="bg1"/>
                </a:solidFill>
                <a:latin typeface="Calibri"/>
                <a:cs typeface="Calibri"/>
              </a:rPr>
              <a:t>Angio’s  </a:t>
            </a:r>
            <a:endParaRPr lang="en-US" altLang="en-US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4294967295"/>
          </p:nvPr>
        </p:nvSpPr>
        <p:spPr>
          <a:xfrm>
            <a:off x="4500563" y="6492875"/>
            <a:ext cx="2428892" cy="365125"/>
          </a:xfrm>
          <a:prstGeom prst="rect">
            <a:avLst/>
          </a:prstGeom>
        </p:spPr>
        <p:txBody>
          <a:bodyPr/>
          <a:lstStyle/>
          <a:p>
            <a:r>
              <a:rPr lang="en-US" sz="1600" b="1" dirty="0" smtClean="0"/>
              <a:t>EKE 2015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8837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</a:t>
            </a:r>
            <a:r>
              <a:rPr lang="en-US" dirty="0" smtClean="0"/>
              <a:t>BRS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PLLA or PDLA based BRS</a:t>
            </a:r>
          </a:p>
          <a:p>
            <a:r>
              <a:rPr lang="en-US" dirty="0" smtClean="0"/>
              <a:t>No eluting drug – next generation with eluting drug (Terumo)</a:t>
            </a:r>
          </a:p>
          <a:p>
            <a:r>
              <a:rPr lang="en-US" dirty="0" smtClean="0"/>
              <a:t>Programmed dismantling at 3 months and </a:t>
            </a:r>
            <a:r>
              <a:rPr lang="en-US" dirty="0" err="1" smtClean="0"/>
              <a:t>resorption</a:t>
            </a:r>
            <a:r>
              <a:rPr lang="en-US" dirty="0" smtClean="0"/>
              <a:t> in 2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CE Mark based on ARTDIVA study 6 months results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ΕΚΕ 2015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357322"/>
          </a:xfrm>
        </p:spPr>
        <p:txBody>
          <a:bodyPr/>
          <a:lstStyle/>
          <a:p>
            <a:r>
              <a:rPr lang="en-US" dirty="0" err="1" smtClean="0"/>
              <a:t>Bioresorbale</a:t>
            </a:r>
            <a:r>
              <a:rPr lang="en-US" dirty="0" smtClean="0"/>
              <a:t> Drug-Eluting Stents (BRS)</a:t>
            </a:r>
            <a:endParaRPr lang="el-GR" dirty="0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95826"/>
          </a:xfrm>
        </p:spPr>
        <p:txBody>
          <a:bodyPr/>
          <a:lstStyle/>
          <a:p>
            <a:r>
              <a:rPr lang="en-US" dirty="0" smtClean="0"/>
              <a:t>Breakthrough technology (after biodegradable polymers)</a:t>
            </a:r>
          </a:p>
          <a:p>
            <a:r>
              <a:rPr lang="en-US" dirty="0" smtClean="0"/>
              <a:t>Stents disappear after their useful function (no local inflammatory reaction)</a:t>
            </a:r>
          </a:p>
          <a:p>
            <a:r>
              <a:rPr lang="en-US" dirty="0" smtClean="0"/>
              <a:t>Restore vasomotor tone and </a:t>
            </a:r>
            <a:r>
              <a:rPr lang="en-US" dirty="0" err="1" smtClean="0"/>
              <a:t>endothelialization</a:t>
            </a:r>
            <a:endParaRPr lang="en-US" dirty="0" smtClean="0"/>
          </a:p>
          <a:p>
            <a:r>
              <a:rPr lang="en-US" dirty="0" smtClean="0"/>
              <a:t>Increase vessel diameter (positive remodeling)</a:t>
            </a:r>
          </a:p>
          <a:p>
            <a:r>
              <a:rPr lang="en-US" dirty="0" smtClean="0"/>
              <a:t>Improve coronary physiology</a:t>
            </a:r>
          </a:p>
          <a:p>
            <a:r>
              <a:rPr lang="en-US" dirty="0" smtClean="0"/>
              <a:t>Potentially decrease </a:t>
            </a:r>
            <a:r>
              <a:rPr lang="en-US" dirty="0" err="1" smtClean="0"/>
              <a:t>anginal</a:t>
            </a:r>
            <a:r>
              <a:rPr lang="en-US" dirty="0" smtClean="0"/>
              <a:t> burden</a:t>
            </a:r>
            <a:endParaRPr lang="el-GR" dirty="0" smtClean="0"/>
          </a:p>
        </p:txBody>
      </p:sp>
      <p:sp>
        <p:nvSpPr>
          <p:cNvPr id="4100" name="3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ΕΚΕ 2015</a:t>
            </a:r>
            <a:endParaRPr lang="en-US" dirty="0" smtClean="0"/>
          </a:p>
        </p:txBody>
      </p:sp>
      <p:sp>
        <p:nvSpPr>
          <p:cNvPr id="4101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C5593-78D6-415C-91A4-ADA605B2129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 2G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143404"/>
          </a:xfrm>
        </p:spPr>
        <p:txBody>
          <a:bodyPr/>
          <a:lstStyle/>
          <a:p>
            <a:r>
              <a:rPr lang="en-US" dirty="0" smtClean="0"/>
              <a:t>Magnesium-based BRS</a:t>
            </a:r>
          </a:p>
          <a:p>
            <a:r>
              <a:rPr lang="en-US" dirty="0" smtClean="0"/>
              <a:t>120-150 </a:t>
            </a:r>
            <a:r>
              <a:rPr lang="el-GR" dirty="0" smtClean="0"/>
              <a:t>μ</a:t>
            </a:r>
            <a:r>
              <a:rPr lang="en-US" dirty="0" smtClean="0"/>
              <a:t>m strut thickness</a:t>
            </a:r>
          </a:p>
          <a:p>
            <a:r>
              <a:rPr lang="en-US" dirty="0" smtClean="0"/>
              <a:t>Electronegative charge emerges during degradation with antithrombotic function</a:t>
            </a:r>
          </a:p>
          <a:p>
            <a:r>
              <a:rPr lang="en-US" dirty="0" err="1" smtClean="0"/>
              <a:t>Paclitaxel</a:t>
            </a:r>
            <a:r>
              <a:rPr lang="en-US" dirty="0" smtClean="0"/>
              <a:t> to </a:t>
            </a:r>
            <a:r>
              <a:rPr lang="en-US" dirty="0" err="1" smtClean="0"/>
              <a:t>sirolimus</a:t>
            </a:r>
            <a:r>
              <a:rPr lang="en-US" dirty="0" smtClean="0"/>
              <a:t> (2G) eluting drug</a:t>
            </a:r>
          </a:p>
          <a:p>
            <a:r>
              <a:rPr lang="en-US" dirty="0" err="1" smtClean="0"/>
              <a:t>Resorption</a:t>
            </a:r>
            <a:r>
              <a:rPr lang="en-US" dirty="0" smtClean="0"/>
              <a:t> time up to 12 months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09376" cy="56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9678" cy="6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52" cy="59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785950"/>
          </a:xfrm>
        </p:spPr>
        <p:txBody>
          <a:bodyPr/>
          <a:lstStyle/>
          <a:p>
            <a:r>
              <a:rPr lang="en-US" sz="2400" b="1" dirty="0" smtClean="0"/>
              <a:t>Safety and performance of the second-generation drug-eluting absorbable metal scaffold in patients with de-novo coronary artery lesions (</a:t>
            </a:r>
            <a:r>
              <a:rPr lang="en-US" sz="2400" b="1" u="sng" dirty="0" smtClean="0"/>
              <a:t>BIOSOLVE-II</a:t>
            </a:r>
            <a:r>
              <a:rPr lang="en-US" sz="2400" b="1" dirty="0" smtClean="0"/>
              <a:t>): 6 month results of a prospective, multicentre, non-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, first-in-man </a:t>
            </a:r>
            <a:r>
              <a:rPr lang="en-US" sz="2400" b="1" dirty="0" smtClean="0"/>
              <a:t>trial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2214554"/>
            <a:ext cx="7772400" cy="4071966"/>
          </a:xfrm>
        </p:spPr>
        <p:txBody>
          <a:bodyPr/>
          <a:lstStyle/>
          <a:p>
            <a:r>
              <a:rPr lang="en-US" sz="2000" dirty="0" smtClean="0"/>
              <a:t>Between Oct 8, 2013, and May 22, 2015, we enrolled </a:t>
            </a:r>
            <a:r>
              <a:rPr lang="en-US" sz="2000" b="1" dirty="0" smtClean="0"/>
              <a:t>123 patients </a:t>
            </a:r>
            <a:r>
              <a:rPr lang="en-US" sz="2000" dirty="0" smtClean="0"/>
              <a:t>with 123 coronary target lesions. At </a:t>
            </a:r>
            <a:r>
              <a:rPr lang="en-US" sz="2000" b="1" dirty="0" smtClean="0"/>
              <a:t>6 months</a:t>
            </a:r>
            <a:r>
              <a:rPr lang="en-US" sz="2000" dirty="0" smtClean="0"/>
              <a:t>, mean </a:t>
            </a:r>
            <a:r>
              <a:rPr lang="en-US" sz="2000" dirty="0" smtClean="0">
                <a:solidFill>
                  <a:schemeClr val="tx2"/>
                </a:solidFill>
              </a:rPr>
              <a:t>in-segment late lumen loss was 0·27 mm</a:t>
            </a:r>
            <a:r>
              <a:rPr lang="en-US" sz="2000" dirty="0" smtClean="0"/>
              <a:t> (SD 0·37), and </a:t>
            </a:r>
            <a:r>
              <a:rPr lang="en-US" sz="2000" dirty="0" err="1" smtClean="0"/>
              <a:t>angiographically</a:t>
            </a:r>
            <a:r>
              <a:rPr lang="en-US" sz="2000" dirty="0" smtClean="0"/>
              <a:t> discernable </a:t>
            </a:r>
            <a:r>
              <a:rPr lang="en-US" sz="2000" dirty="0" err="1" smtClean="0">
                <a:solidFill>
                  <a:schemeClr val="tx2"/>
                </a:solidFill>
              </a:rPr>
              <a:t>vasomotion</a:t>
            </a:r>
            <a:r>
              <a:rPr lang="en-US" sz="2000" dirty="0" smtClean="0"/>
              <a:t> was documented in 20 (80%) of 25 patients. </a:t>
            </a:r>
            <a:r>
              <a:rPr lang="en-US" sz="2000" dirty="0" smtClean="0">
                <a:solidFill>
                  <a:schemeClr val="tx2"/>
                </a:solidFill>
              </a:rPr>
              <a:t>Intravascular ultrasound </a:t>
            </a:r>
            <a:r>
              <a:rPr lang="en-US" sz="2000" dirty="0" smtClean="0"/>
              <a:t>assessments showed a preservation of the scaffold area (mean 6·24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 [SD 1·15] post-procedure </a:t>
            </a:r>
            <a:r>
              <a:rPr lang="en-US" sz="2000" i="1" dirty="0" smtClean="0"/>
              <a:t>vs</a:t>
            </a:r>
            <a:r>
              <a:rPr lang="en-US" sz="2000" dirty="0" smtClean="0"/>
              <a:t>6·21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 [1·22] at 6 months) with a low mean </a:t>
            </a:r>
            <a:r>
              <a:rPr lang="en-US" sz="2000" dirty="0" err="1" smtClean="0"/>
              <a:t>neointimal</a:t>
            </a:r>
            <a:r>
              <a:rPr lang="en-US" sz="2000" dirty="0" smtClean="0"/>
              <a:t> area (0·08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 [0·09]), and </a:t>
            </a:r>
            <a:r>
              <a:rPr lang="en-US" sz="2000" dirty="0" smtClean="0">
                <a:solidFill>
                  <a:schemeClr val="tx2"/>
                </a:solidFill>
              </a:rPr>
              <a:t>optical coherence tomography </a:t>
            </a:r>
            <a:r>
              <a:rPr lang="en-US" sz="2000" dirty="0" smtClean="0"/>
              <a:t>did not detect any </a:t>
            </a:r>
            <a:r>
              <a:rPr lang="en-US" sz="2000" dirty="0" err="1" smtClean="0"/>
              <a:t>intraluminal</a:t>
            </a:r>
            <a:r>
              <a:rPr lang="en-US" sz="2000" dirty="0" smtClean="0"/>
              <a:t> mass. </a:t>
            </a:r>
            <a:r>
              <a:rPr lang="en-US" sz="2000" dirty="0" smtClean="0">
                <a:solidFill>
                  <a:schemeClr val="tx2"/>
                </a:solidFill>
              </a:rPr>
              <a:t>Target lesion failure </a:t>
            </a:r>
            <a:r>
              <a:rPr lang="en-US" sz="2000" dirty="0" smtClean="0"/>
              <a:t>occurred in four (3%) patients: one (&lt;1%) patient died from cardiac death, one (&lt;1%) patient had </a:t>
            </a:r>
            <a:r>
              <a:rPr lang="en-US" sz="2000" dirty="0" err="1" smtClean="0"/>
              <a:t>periprocedural</a:t>
            </a:r>
            <a:r>
              <a:rPr lang="en-US" sz="2000" dirty="0" smtClean="0"/>
              <a:t> myocardial infarction, and two (2%) patients needed clinically driven target lesion </a:t>
            </a:r>
            <a:r>
              <a:rPr lang="en-US" sz="2000" dirty="0" err="1" smtClean="0"/>
              <a:t>revascularisation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chemeClr val="tx2"/>
                </a:solidFill>
              </a:rPr>
              <a:t>No definite or probable scaffold thrombosis was observed.</a:t>
            </a: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85725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953016"/>
          </a:xfrm>
        </p:spPr>
        <p:txBody>
          <a:bodyPr/>
          <a:lstStyle/>
          <a:p>
            <a:r>
              <a:rPr lang="en-US" sz="2400" dirty="0" smtClean="0"/>
              <a:t>BRS represent an advancement in the interventional treatment of coronary disease</a:t>
            </a:r>
          </a:p>
          <a:p>
            <a:r>
              <a:rPr lang="en-US" sz="2400" dirty="0" smtClean="0"/>
              <a:t>Current data are slightly inferior with respect to device success, recoil, MACE, lumen areas and TLR</a:t>
            </a:r>
          </a:p>
          <a:p>
            <a:r>
              <a:rPr lang="en-US" sz="2400" dirty="0" smtClean="0"/>
              <a:t>Some possible benefits are only demonstrated in animal testing and small human cohorts</a:t>
            </a:r>
          </a:p>
          <a:p>
            <a:r>
              <a:rPr lang="en-US" sz="2400" dirty="0" smtClean="0"/>
              <a:t>Data on various type of patients and lesions are limited</a:t>
            </a:r>
          </a:p>
          <a:p>
            <a:r>
              <a:rPr lang="en-US" sz="2400" dirty="0" smtClean="0"/>
              <a:t>Technical considerations of deployment and imaging</a:t>
            </a:r>
          </a:p>
          <a:p>
            <a:r>
              <a:rPr lang="en-US" sz="2400" dirty="0" smtClean="0"/>
              <a:t>Optimal duration of double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is unclear</a:t>
            </a:r>
          </a:p>
          <a:p>
            <a:r>
              <a:rPr lang="en-US" sz="2400" dirty="0" smtClean="0"/>
              <a:t>However, current BRS limitations will likely be resolved in the near future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Bioresorbale</a:t>
            </a:r>
            <a:r>
              <a:rPr lang="en-US" dirty="0" smtClean="0"/>
              <a:t> Drug-Eluting Stents (BRS)</a:t>
            </a:r>
            <a:endParaRPr lang="el-GR" dirty="0" smtClean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dirty="0" smtClean="0"/>
              <a:t>Not currently all patients are candidates and lesions are suitable</a:t>
            </a:r>
          </a:p>
          <a:p>
            <a:r>
              <a:rPr lang="en-US" dirty="0" smtClean="0"/>
              <a:t>Stent deployment requires optimal pre and post dilatation</a:t>
            </a:r>
          </a:p>
          <a:p>
            <a:r>
              <a:rPr lang="en-US" dirty="0" smtClean="0"/>
              <a:t>Low threshold of intracoronary imaging techniques</a:t>
            </a:r>
          </a:p>
          <a:p>
            <a:r>
              <a:rPr lang="en-US" dirty="0" smtClean="0"/>
              <a:t>Higher rate of early post-procedural stent thrombosis</a:t>
            </a:r>
            <a:endParaRPr lang="el-GR" dirty="0" smtClean="0"/>
          </a:p>
        </p:txBody>
      </p:sp>
      <p:sp>
        <p:nvSpPr>
          <p:cNvPr id="6148" name="3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ΕΚΕ 2015</a:t>
            </a:r>
            <a:endParaRPr lang="en-US" smtClean="0"/>
          </a:p>
        </p:txBody>
      </p:sp>
      <p:sp>
        <p:nvSpPr>
          <p:cNvPr id="6149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B6308-6E27-4D81-8DCD-4E7989275819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short and mid term radial support with thin struts</a:t>
            </a:r>
          </a:p>
          <a:p>
            <a:r>
              <a:rPr lang="en-US" dirty="0" smtClean="0"/>
              <a:t>Adequate deliverability, handling  and flexibility for insertion</a:t>
            </a:r>
          </a:p>
          <a:p>
            <a:r>
              <a:rPr lang="en-US" dirty="0" smtClean="0"/>
              <a:t>Consistency of drug elution</a:t>
            </a:r>
          </a:p>
          <a:p>
            <a:r>
              <a:rPr lang="en-US" dirty="0" smtClean="0"/>
              <a:t>Integrity during </a:t>
            </a:r>
            <a:r>
              <a:rPr lang="en-US" dirty="0" err="1" smtClean="0"/>
              <a:t>resorption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71570"/>
          </a:xfrm>
        </p:spPr>
        <p:txBody>
          <a:bodyPr/>
          <a:lstStyle/>
          <a:p>
            <a:r>
              <a:rPr lang="en-US" dirty="0" smtClean="0"/>
              <a:t>Strategies of developing BRS</a:t>
            </a:r>
            <a:endParaRPr lang="el-GR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881578"/>
          </a:xfrm>
        </p:spPr>
        <p:txBody>
          <a:bodyPr/>
          <a:lstStyle/>
          <a:p>
            <a:r>
              <a:rPr lang="en-US" dirty="0" smtClean="0"/>
              <a:t>Backbone comprised of L-lactic acid polymer</a:t>
            </a:r>
          </a:p>
          <a:p>
            <a:pPr lvl="1"/>
            <a:r>
              <a:rPr lang="en-US" sz="2000" dirty="0" smtClean="0"/>
              <a:t>ABSORB stent (BVS): </a:t>
            </a:r>
            <a:r>
              <a:rPr lang="en-US" sz="2000" dirty="0" err="1" smtClean="0"/>
              <a:t>Everolimus</a:t>
            </a:r>
            <a:r>
              <a:rPr lang="en-US" sz="2000" dirty="0" smtClean="0"/>
              <a:t>-eluting stent (CE Mark, Abbot Vascular)</a:t>
            </a:r>
          </a:p>
          <a:p>
            <a:pPr lvl="1"/>
            <a:r>
              <a:rPr lang="en-US" sz="2000" dirty="0" err="1" smtClean="0"/>
              <a:t>DESolve</a:t>
            </a:r>
            <a:r>
              <a:rPr lang="en-US" sz="2000" dirty="0" smtClean="0"/>
              <a:t> stent: </a:t>
            </a:r>
            <a:r>
              <a:rPr lang="en-US" sz="2000" dirty="0" err="1" smtClean="0"/>
              <a:t>Myolimus</a:t>
            </a:r>
            <a:r>
              <a:rPr lang="en-US" sz="2000" dirty="0" smtClean="0"/>
              <a:t>/</a:t>
            </a:r>
            <a:r>
              <a:rPr lang="en-US" sz="2000" dirty="0" err="1" smtClean="0"/>
              <a:t>Novolimus</a:t>
            </a:r>
            <a:r>
              <a:rPr lang="en-US" sz="2000" dirty="0" smtClean="0"/>
              <a:t>-eluting stent (CE Mark, Elixir Medical Corporation)</a:t>
            </a:r>
          </a:p>
          <a:p>
            <a:pPr lvl="1"/>
            <a:r>
              <a:rPr lang="en-US" sz="2000" dirty="0" smtClean="0"/>
              <a:t>ART stent: No eluting drug (CE Mark, Terumo Corporation)</a:t>
            </a:r>
          </a:p>
          <a:p>
            <a:r>
              <a:rPr lang="en-US" dirty="0" smtClean="0"/>
              <a:t>Magnesium-based scaffolds (with rare earth metals)</a:t>
            </a:r>
          </a:p>
          <a:p>
            <a:pPr lvl="1"/>
            <a:r>
              <a:rPr lang="en-US" sz="2000" dirty="0" smtClean="0"/>
              <a:t>	AMS/DREAMS: </a:t>
            </a:r>
            <a:r>
              <a:rPr lang="en-US" sz="2000" dirty="0" err="1" smtClean="0"/>
              <a:t>Paclitaxel</a:t>
            </a:r>
            <a:r>
              <a:rPr lang="en-US" sz="2000" dirty="0" smtClean="0"/>
              <a:t>/</a:t>
            </a:r>
            <a:r>
              <a:rPr lang="en-US" sz="2000" dirty="0" err="1" smtClean="0"/>
              <a:t>Sirolimus</a:t>
            </a:r>
            <a:r>
              <a:rPr lang="en-US" sz="2000" dirty="0" smtClean="0"/>
              <a:t>-eluting stent (</a:t>
            </a:r>
            <a:r>
              <a:rPr lang="en-US" sz="2000" dirty="0" err="1" smtClean="0"/>
              <a:t>Biotronic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Other (</a:t>
            </a:r>
            <a:r>
              <a:rPr lang="en-US" dirty="0" err="1" smtClean="0"/>
              <a:t>Desaminotyrosin</a:t>
            </a:r>
            <a:r>
              <a:rPr lang="en-US" dirty="0" smtClean="0"/>
              <a:t>, </a:t>
            </a:r>
            <a:r>
              <a:rPr lang="en-US" dirty="0" err="1" smtClean="0"/>
              <a:t>Polylactic</a:t>
            </a:r>
            <a:r>
              <a:rPr lang="en-US" dirty="0" smtClean="0"/>
              <a:t> anhydrate)</a:t>
            </a:r>
          </a:p>
          <a:p>
            <a:pPr lvl="1"/>
            <a:r>
              <a:rPr lang="en-US" sz="2000" dirty="0" smtClean="0"/>
              <a:t>REVA BRS/</a:t>
            </a:r>
            <a:r>
              <a:rPr lang="en-US" sz="2000" dirty="0" err="1" smtClean="0"/>
              <a:t>ReZolve</a:t>
            </a:r>
            <a:r>
              <a:rPr lang="en-US" sz="2000" dirty="0" smtClean="0"/>
              <a:t>: </a:t>
            </a:r>
            <a:r>
              <a:rPr lang="en-US" sz="2000" dirty="0" err="1" smtClean="0"/>
              <a:t>Paclitaxel</a:t>
            </a:r>
            <a:r>
              <a:rPr lang="en-US" sz="2000" dirty="0" smtClean="0"/>
              <a:t>/</a:t>
            </a:r>
            <a:r>
              <a:rPr lang="en-US" sz="2000" dirty="0" err="1" smtClean="0"/>
              <a:t>Sirolimus</a:t>
            </a:r>
            <a:r>
              <a:rPr lang="en-US" sz="2000" dirty="0" smtClean="0"/>
              <a:t>-eluting stent (</a:t>
            </a:r>
            <a:r>
              <a:rPr lang="en-US" sz="2000" dirty="0" err="1" smtClean="0"/>
              <a:t>Reva</a:t>
            </a:r>
            <a:r>
              <a:rPr lang="en-US" sz="2000" dirty="0" smtClean="0"/>
              <a:t> Medical)</a:t>
            </a:r>
          </a:p>
          <a:p>
            <a:pPr lvl="1"/>
            <a:r>
              <a:rPr lang="en-US" sz="2000" dirty="0" smtClean="0"/>
              <a:t>Ideal </a:t>
            </a:r>
            <a:r>
              <a:rPr lang="en-US" sz="2000" dirty="0" err="1" smtClean="0"/>
              <a:t>Biostent</a:t>
            </a:r>
            <a:r>
              <a:rPr lang="en-US" sz="2000" dirty="0" smtClean="0"/>
              <a:t>: </a:t>
            </a:r>
            <a:r>
              <a:rPr lang="en-US" sz="2000" dirty="0" err="1" smtClean="0"/>
              <a:t>Sirolimus</a:t>
            </a:r>
            <a:r>
              <a:rPr lang="en-US" sz="2000" dirty="0" smtClean="0"/>
              <a:t>-eluting stent (</a:t>
            </a:r>
            <a:r>
              <a:rPr lang="en-US" sz="2000" dirty="0" err="1" smtClean="0"/>
              <a:t>Xenogenics</a:t>
            </a:r>
            <a:r>
              <a:rPr lang="en-US" sz="2000" dirty="0" smtClean="0"/>
              <a:t>)</a:t>
            </a:r>
          </a:p>
        </p:txBody>
      </p:sp>
      <p:sp>
        <p:nvSpPr>
          <p:cNvPr id="5124" name="3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ΕΚΕ 2015</a:t>
            </a:r>
            <a:endParaRPr lang="en-US" dirty="0" smtClean="0"/>
          </a:p>
        </p:txBody>
      </p:sp>
      <p:sp>
        <p:nvSpPr>
          <p:cNvPr id="512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AE3D9-FABA-4CF4-9834-30226675A7B9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00132"/>
          </a:xfrm>
        </p:spPr>
        <p:txBody>
          <a:bodyPr/>
          <a:lstStyle/>
          <a:p>
            <a:r>
              <a:rPr lang="en-US" dirty="0" smtClean="0"/>
              <a:t>Types of BRS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ΕΚΕ 2015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28789" cy="38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00034" y="528638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A: </a:t>
            </a:r>
            <a:r>
              <a:rPr lang="en-US" sz="1800" b="1" dirty="0" err="1" smtClean="0"/>
              <a:t>Igaki-Tamai</a:t>
            </a:r>
            <a:r>
              <a:rPr lang="en-US" sz="1800" b="1" dirty="0" smtClean="0"/>
              <a:t> stent; B: ABSORB stent; C: </a:t>
            </a:r>
            <a:r>
              <a:rPr lang="en-US" sz="1800" b="1" dirty="0" err="1" smtClean="0"/>
              <a:t>DESolve</a:t>
            </a:r>
            <a:r>
              <a:rPr lang="en-US" sz="1800" b="1" dirty="0" smtClean="0"/>
              <a:t> stent; D: DREAMS </a:t>
            </a:r>
            <a:r>
              <a:rPr lang="en-US" sz="1800" b="1" dirty="0" err="1" smtClean="0"/>
              <a:t>Magesium</a:t>
            </a:r>
            <a:r>
              <a:rPr lang="en-US" sz="1800" b="1" dirty="0" smtClean="0"/>
              <a:t> alloy; E: </a:t>
            </a:r>
            <a:r>
              <a:rPr lang="en-US" sz="1800" b="1" dirty="0" err="1" smtClean="0"/>
              <a:t>ReZove</a:t>
            </a:r>
            <a:r>
              <a:rPr lang="en-US" sz="1800" b="1" dirty="0" smtClean="0"/>
              <a:t> BRS; F: Ideal </a:t>
            </a:r>
            <a:r>
              <a:rPr lang="en-US" sz="1800" b="1" dirty="0" err="1" smtClean="0"/>
              <a:t>BioStent</a:t>
            </a:r>
            <a:endParaRPr lang="el-GR" sz="1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Igaki-Tamai</a:t>
            </a:r>
            <a:r>
              <a:rPr lang="en-US" dirty="0" smtClean="0"/>
              <a:t> Stent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PLLA-based </a:t>
            </a:r>
            <a:r>
              <a:rPr lang="en-US" dirty="0" smtClean="0"/>
              <a:t>BRS</a:t>
            </a:r>
          </a:p>
          <a:p>
            <a:r>
              <a:rPr lang="en-US" dirty="0" smtClean="0"/>
              <a:t>Self-expandable when contrast dye heated at 80</a:t>
            </a:r>
            <a:r>
              <a:rPr lang="en-US" baseline="30000" dirty="0" smtClean="0"/>
              <a:t>0</a:t>
            </a:r>
            <a:r>
              <a:rPr lang="en-US" dirty="0" smtClean="0"/>
              <a:t> C</a:t>
            </a:r>
          </a:p>
          <a:p>
            <a:r>
              <a:rPr lang="en-US" dirty="0" smtClean="0"/>
              <a:t>Initial results promising and vessel diameter increased at 3-year follow-up</a:t>
            </a:r>
          </a:p>
          <a:p>
            <a:r>
              <a:rPr lang="en-US" dirty="0" smtClean="0"/>
              <a:t>Requires 8F Catheter</a:t>
            </a:r>
          </a:p>
          <a:p>
            <a:r>
              <a:rPr lang="en-US" dirty="0" smtClean="0"/>
              <a:t>Heated contrast dye may cause injury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 BVS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714488"/>
            <a:ext cx="8501122" cy="4381512"/>
          </a:xfrm>
        </p:spPr>
        <p:txBody>
          <a:bodyPr/>
          <a:lstStyle/>
          <a:p>
            <a:r>
              <a:rPr lang="en-US" dirty="0" smtClean="0"/>
              <a:t>PLLA-based stent</a:t>
            </a:r>
          </a:p>
          <a:p>
            <a:r>
              <a:rPr lang="en-US" dirty="0" smtClean="0"/>
              <a:t>150 </a:t>
            </a:r>
            <a:r>
              <a:rPr lang="el-GR" dirty="0" smtClean="0"/>
              <a:t>μ</a:t>
            </a:r>
            <a:r>
              <a:rPr lang="en-US" dirty="0" smtClean="0"/>
              <a:t>m strut thickness </a:t>
            </a:r>
            <a:r>
              <a:rPr lang="en-US" dirty="0" smtClean="0"/>
              <a:t>(c/w 90 </a:t>
            </a:r>
            <a:r>
              <a:rPr lang="en-US" dirty="0" smtClean="0"/>
              <a:t>in </a:t>
            </a:r>
            <a:r>
              <a:rPr lang="en-US" dirty="0" smtClean="0"/>
              <a:t>current DES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1:1 mixture of poly-</a:t>
            </a:r>
            <a:r>
              <a:rPr lang="en-US" cap="small" dirty="0" smtClean="0"/>
              <a:t>D,L</a:t>
            </a:r>
            <a:r>
              <a:rPr lang="en-US" dirty="0" smtClean="0"/>
              <a:t>-lactic acid and </a:t>
            </a:r>
            <a:r>
              <a:rPr lang="en-US" dirty="0" err="1" smtClean="0"/>
              <a:t>everolimus</a:t>
            </a:r>
            <a:endParaRPr lang="en-US" dirty="0" smtClean="0"/>
          </a:p>
          <a:p>
            <a:r>
              <a:rPr lang="en-US" dirty="0" smtClean="0"/>
              <a:t>Degrades over time to H</a:t>
            </a:r>
            <a:r>
              <a:rPr lang="en-US" baseline="-25000" dirty="0" smtClean="0"/>
              <a:t>2</a:t>
            </a:r>
            <a:r>
              <a:rPr lang="en-US" dirty="0" smtClean="0"/>
              <a:t>O and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Full hydrolytic </a:t>
            </a:r>
            <a:r>
              <a:rPr lang="en-US" dirty="0" err="1" smtClean="0"/>
              <a:t>degadration</a:t>
            </a:r>
            <a:r>
              <a:rPr lang="en-US" dirty="0" smtClean="0"/>
              <a:t> up to 3 years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40B58-BF14-45DA-8F03-D305CB553E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ΕΚΕ 2015</a:t>
            </a:r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8365-5E46-412E-AED5-1C250024D2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14734" cy="60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6004</TotalTime>
  <Words>916</Words>
  <Application>Microsoft Office PowerPoint</Application>
  <PresentationFormat>Προβολή στην οθόνη (4:3)</PresentationFormat>
  <Paragraphs>201</Paragraphs>
  <Slides>25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Ribbons</vt:lpstr>
      <vt:lpstr>Διαφάνεια 1</vt:lpstr>
      <vt:lpstr>Bioresorbale Drug-Eluting Stents (BRS)</vt:lpstr>
      <vt:lpstr>Bioresorbale Drug-Eluting Stents (BRS)</vt:lpstr>
      <vt:lpstr>Optimal BRS</vt:lpstr>
      <vt:lpstr>Strategies of developing BRS</vt:lpstr>
      <vt:lpstr>Types of BRS</vt:lpstr>
      <vt:lpstr>Igaki-Tamai Stent</vt:lpstr>
      <vt:lpstr>Absorb BVS</vt:lpstr>
      <vt:lpstr>Διαφάνεια 9</vt:lpstr>
      <vt:lpstr>Διαφάνεια 10</vt:lpstr>
      <vt:lpstr>Διαφάνεια 11</vt:lpstr>
      <vt:lpstr>Διαφάνεια 12</vt:lpstr>
      <vt:lpstr>ABSORB III – 2008 Patients</vt:lpstr>
      <vt:lpstr>Διαφάνεια 14</vt:lpstr>
      <vt:lpstr>DESolve BRS</vt:lpstr>
      <vt:lpstr>DESolve Nx Clinical Trial Design</vt:lpstr>
      <vt:lpstr>DESolve Nx showed excellent acute performance and low events through 2 years</vt:lpstr>
      <vt:lpstr>Case Example 1 - Multi-modality Imaging </vt:lpstr>
      <vt:lpstr>ART BRS </vt:lpstr>
      <vt:lpstr>DREAMS 2G</vt:lpstr>
      <vt:lpstr>Διαφάνεια 21</vt:lpstr>
      <vt:lpstr>Διαφάνεια 22</vt:lpstr>
      <vt:lpstr>Διαφάνεια 23</vt:lpstr>
      <vt:lpstr>Safety and performance of the second-generation drug-eluting absorbable metal scaffold in patients with de-novo coronary artery lesions (BIOSOLVE-II): 6 month results of a prospective, multicentre, non-randomised, first-in-man trial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Antiplatelet therapy and Coronary Interventions</dc:title>
  <dc:creator>GIP</dc:creator>
  <cp:lastModifiedBy>George</cp:lastModifiedBy>
  <cp:revision>836</cp:revision>
  <cp:lastPrinted>2003-04-21T16:26:54Z</cp:lastPrinted>
  <dcterms:created xsi:type="dcterms:W3CDTF">2003-04-05T17:22:09Z</dcterms:created>
  <dcterms:modified xsi:type="dcterms:W3CDTF">2015-10-28T08:50:38Z</dcterms:modified>
</cp:coreProperties>
</file>