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302" r:id="rId2"/>
    <p:sldId id="331" r:id="rId3"/>
    <p:sldId id="332" r:id="rId4"/>
    <p:sldId id="329" r:id="rId5"/>
    <p:sldId id="317" r:id="rId6"/>
    <p:sldId id="290" r:id="rId7"/>
    <p:sldId id="307" r:id="rId8"/>
    <p:sldId id="313" r:id="rId9"/>
    <p:sldId id="321" r:id="rId10"/>
    <p:sldId id="330" r:id="rId11"/>
    <p:sldId id="333" r:id="rId12"/>
    <p:sldId id="334" r:id="rId13"/>
    <p:sldId id="335" r:id="rId14"/>
    <p:sldId id="336" r:id="rId15"/>
    <p:sldId id="337" r:id="rId16"/>
    <p:sldId id="338" r:id="rId17"/>
    <p:sldId id="33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3300"/>
    <a:srgbClr val="006600"/>
    <a:srgbClr val="FFFF99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>
        <p:scale>
          <a:sx n="66" d="100"/>
          <a:sy n="66" d="100"/>
        </p:scale>
        <p:origin x="-1014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98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plotArea>
      <c:layout>
        <c:manualLayout>
          <c:layoutTarget val="inner"/>
          <c:xMode val="edge"/>
          <c:yMode val="edge"/>
          <c:x val="0.11168562564632893"/>
          <c:y val="5.4012981270401064E-2"/>
          <c:w val="0.87146443903814363"/>
          <c:h val="0.7527666511189385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 w="9344">
              <a:solidFill>
                <a:schemeClr val="tx1"/>
              </a:solidFill>
              <a:prstDash val="solid"/>
            </a:ln>
          </c:spPr>
          <c:dLbls>
            <c:spPr>
              <a:noFill/>
              <a:ln w="18689">
                <a:noFill/>
              </a:ln>
            </c:spPr>
            <c:txPr>
              <a:bodyPr/>
              <a:lstStyle/>
              <a:p>
                <a:pPr>
                  <a:defRPr sz="865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l-G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2011*</c:v>
                </c:pt>
                <c:pt idx="5">
                  <c:v>2012*</c:v>
                </c:pt>
                <c:pt idx="6">
                  <c:v>2013*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20111</c:v>
                </c:pt>
                <c:pt idx="1">
                  <c:v>19566</c:v>
                </c:pt>
                <c:pt idx="2">
                  <c:v>19974</c:v>
                </c:pt>
                <c:pt idx="3">
                  <c:v>16508</c:v>
                </c:pt>
                <c:pt idx="4">
                  <c:v>16778</c:v>
                </c:pt>
                <c:pt idx="5">
                  <c:v>14279</c:v>
                </c:pt>
                <c:pt idx="6">
                  <c:v>13566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Athens Metro</c:v>
                </c:pt>
              </c:strCache>
            </c:strRef>
          </c:tx>
          <c:spPr>
            <a:solidFill>
              <a:schemeClr val="accent2"/>
            </a:solidFill>
            <a:ln w="9344">
              <a:solidFill>
                <a:schemeClr val="tx1"/>
              </a:solidFill>
              <a:prstDash val="solid"/>
            </a:ln>
          </c:spPr>
          <c:dLbls>
            <c:spPr>
              <a:noFill/>
              <a:ln w="18689">
                <a:noFill/>
              </a:ln>
            </c:spPr>
            <c:txPr>
              <a:bodyPr/>
              <a:lstStyle/>
              <a:p>
                <a:pPr>
                  <a:defRPr sz="865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l-G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2011*</c:v>
                </c:pt>
                <c:pt idx="5">
                  <c:v>2012*</c:v>
                </c:pt>
                <c:pt idx="6">
                  <c:v>2013*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10788</c:v>
                </c:pt>
                <c:pt idx="1">
                  <c:v>10452</c:v>
                </c:pt>
                <c:pt idx="2">
                  <c:v>10860</c:v>
                </c:pt>
                <c:pt idx="3">
                  <c:v>8690</c:v>
                </c:pt>
                <c:pt idx="4">
                  <c:v>8832</c:v>
                </c:pt>
                <c:pt idx="5">
                  <c:v>7517</c:v>
                </c:pt>
                <c:pt idx="6">
                  <c:v>7141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Thess/niki Metro</c:v>
                </c:pt>
              </c:strCache>
            </c:strRef>
          </c:tx>
          <c:spPr>
            <a:solidFill>
              <a:schemeClr val="hlink"/>
            </a:solidFill>
            <a:ln w="9344">
              <a:solidFill>
                <a:schemeClr val="tx1"/>
              </a:solidFill>
              <a:prstDash val="solid"/>
            </a:ln>
          </c:spPr>
          <c:dLbls>
            <c:spPr>
              <a:noFill/>
              <a:ln w="18689">
                <a:noFill/>
              </a:ln>
            </c:spPr>
            <c:txPr>
              <a:bodyPr/>
              <a:lstStyle/>
              <a:p>
                <a:pPr>
                  <a:defRPr sz="865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l-G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2011*</c:v>
                </c:pt>
                <c:pt idx="5">
                  <c:v>2012*</c:v>
                </c:pt>
                <c:pt idx="6">
                  <c:v>2013*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6929</c:v>
                </c:pt>
                <c:pt idx="1">
                  <c:v>6429</c:v>
                </c:pt>
                <c:pt idx="2">
                  <c:v>5776</c:v>
                </c:pt>
                <c:pt idx="3">
                  <c:v>4488</c:v>
                </c:pt>
                <c:pt idx="4">
                  <c:v>4561</c:v>
                </c:pt>
                <c:pt idx="5">
                  <c:v>3882</c:v>
                </c:pt>
                <c:pt idx="6">
                  <c:v>3688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Rest of Greece</c:v>
                </c:pt>
              </c:strCache>
            </c:strRef>
          </c:tx>
          <c:spPr>
            <a:solidFill>
              <a:schemeClr val="folHlink"/>
            </a:solidFill>
            <a:ln w="9344">
              <a:solidFill>
                <a:schemeClr val="tx1"/>
              </a:solidFill>
              <a:prstDash val="solid"/>
            </a:ln>
          </c:spPr>
          <c:dLbls>
            <c:spPr>
              <a:noFill/>
              <a:ln w="18689">
                <a:noFill/>
              </a:ln>
            </c:spPr>
            <c:txPr>
              <a:bodyPr/>
              <a:lstStyle/>
              <a:p>
                <a:pPr>
                  <a:defRPr sz="865" b="1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l-GR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2011*</c:v>
                </c:pt>
                <c:pt idx="5">
                  <c:v>2012*</c:v>
                </c:pt>
                <c:pt idx="6">
                  <c:v>2013*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2394</c:v>
                </c:pt>
                <c:pt idx="1">
                  <c:v>2685</c:v>
                </c:pt>
                <c:pt idx="2">
                  <c:v>3338</c:v>
                </c:pt>
                <c:pt idx="3">
                  <c:v>3330</c:v>
                </c:pt>
                <c:pt idx="4">
                  <c:v>3385</c:v>
                </c:pt>
                <c:pt idx="5">
                  <c:v>2880</c:v>
                </c:pt>
                <c:pt idx="6">
                  <c:v>2737</c:v>
                </c:pt>
              </c:numCache>
            </c:numRef>
          </c:val>
        </c:ser>
        <c:gapWidth val="120"/>
        <c:overlap val="-40"/>
        <c:axId val="59027840"/>
        <c:axId val="59029376"/>
      </c:barChart>
      <c:catAx>
        <c:axId val="59027840"/>
        <c:scaling>
          <c:orientation val="minMax"/>
        </c:scaling>
        <c:axPos val="b"/>
        <c:numFmt formatCode="General" sourceLinked="1"/>
        <c:tickLblPos val="nextTo"/>
        <c:spPr>
          <a:ln w="2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4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l-GR"/>
          </a:p>
        </c:txPr>
        <c:crossAx val="59029376"/>
        <c:crosses val="autoZero"/>
        <c:auto val="1"/>
        <c:lblAlgn val="ctr"/>
        <c:lblOffset val="100"/>
        <c:tickLblSkip val="1"/>
        <c:tickMarkSkip val="1"/>
      </c:catAx>
      <c:valAx>
        <c:axId val="59029376"/>
        <c:scaling>
          <c:orientation val="minMax"/>
        </c:scaling>
        <c:axPos val="l"/>
        <c:numFmt formatCode="General" sourceLinked="1"/>
        <c:tickLblPos val="nextTo"/>
        <c:spPr>
          <a:ln w="2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4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l-GR"/>
          </a:p>
        </c:txPr>
        <c:crossAx val="59027840"/>
        <c:crosses val="autoZero"/>
        <c:crossBetween val="between"/>
      </c:valAx>
      <c:spPr>
        <a:noFill/>
        <a:ln w="18689">
          <a:noFill/>
        </a:ln>
      </c:spPr>
    </c:plotArea>
    <c:legend>
      <c:legendPos val="r"/>
      <c:layout>
        <c:manualLayout>
          <c:xMode val="edge"/>
          <c:yMode val="edge"/>
          <c:x val="0.72736934777210049"/>
          <c:y val="0"/>
          <c:w val="0.19268676546924354"/>
          <c:h val="0.26757982004095116"/>
        </c:manualLayout>
      </c:layout>
      <c:spPr>
        <a:noFill/>
        <a:ln w="2336">
          <a:solidFill>
            <a:schemeClr val="tx1"/>
          </a:solidFill>
          <a:prstDash val="solid"/>
        </a:ln>
      </c:spPr>
      <c:txPr>
        <a:bodyPr/>
        <a:lstStyle/>
        <a:p>
          <a:pPr>
            <a:defRPr sz="1453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l-GR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58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l-G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D07BAA-1481-46F7-A1B0-B03D1ACA18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12E424-8FF8-4C19-B406-D481914C86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spcBef>
                <a:spcPct val="0"/>
              </a:spcBef>
              <a:defRPr sz="1400" b="0"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CA62D406-A297-4B3E-B372-496194501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56405-9B1F-464A-BDE4-D015F8070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B3A12-42F5-447D-B9B9-13D4124DD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Τίτλος και Γράφη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γραφήματος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AE441F-0866-497C-A748-C83447F472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D5B425-C07D-4AE4-B3DD-20B19A73A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CD6D0A6-3F57-45BB-A636-1F920C724E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DE6CF-23E5-4BD2-9D5F-BABABB235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8D64B-1610-4076-BAE4-F497E6AEE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4E0CA-96DA-4FCD-83FC-DD16ACA9C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F979D-7835-4CAB-918B-7615703BF9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270CB-86AF-488E-BA9F-42AFDFD6C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BBD07-2D2B-49A0-BC95-839EFE2243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58F80-7453-4270-B8EB-C79ED710FD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B216D-5EAE-4A1D-8FCB-2EC24AB5E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600" b="1"/>
            </a:lvl1pPr>
          </a:lstStyle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7CF737AE-9501-48C4-BC3C-3BD56D77C6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cs.gr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Patras</a:t>
            </a:r>
            <a:r>
              <a:rPr lang="en-US" dirty="0" smtClean="0"/>
              <a:t> 20-21/11/2015</a:t>
            </a:r>
            <a:endParaRPr lang="en-US" dirty="0"/>
          </a:p>
        </p:txBody>
      </p:sp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121C-BC67-4EBC-B060-BB779F63320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35523" name="Text Box 1027"/>
          <p:cNvSpPr txBox="1">
            <a:spLocks noChangeArrowheads="1"/>
          </p:cNvSpPr>
          <p:nvPr/>
        </p:nvSpPr>
        <p:spPr bwMode="auto">
          <a:xfrm>
            <a:off x="2971800" y="457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35524" name="Text Box 1028"/>
          <p:cNvSpPr txBox="1">
            <a:spLocks noChangeArrowheads="1"/>
          </p:cNvSpPr>
          <p:nvPr/>
        </p:nvSpPr>
        <p:spPr bwMode="auto">
          <a:xfrm>
            <a:off x="1295400" y="500042"/>
            <a:ext cx="7848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u="sng" dirty="0" err="1" smtClean="0">
                <a:solidFill>
                  <a:srgbClr val="FF3300"/>
                </a:solidFill>
              </a:rPr>
              <a:t>Patras</a:t>
            </a:r>
            <a:r>
              <a:rPr lang="en-US" sz="4000" u="sng" dirty="0" smtClean="0">
                <a:solidFill>
                  <a:srgbClr val="FF3300"/>
                </a:solidFill>
              </a:rPr>
              <a:t> Primary Radial - Valves</a:t>
            </a:r>
            <a:endParaRPr lang="en-US" sz="4000" u="sng" dirty="0">
              <a:solidFill>
                <a:srgbClr val="FF33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4000" u="sng" dirty="0" smtClean="0">
                <a:solidFill>
                  <a:schemeClr val="tx2"/>
                </a:solidFill>
              </a:rPr>
              <a:t>Primary PCI</a:t>
            </a:r>
            <a:endParaRPr lang="en-US" sz="4000" dirty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66CCFF"/>
                </a:solidFill>
              </a:rPr>
              <a:t>Delays in establishing primary PCI networks in Greece</a:t>
            </a:r>
            <a:endParaRPr lang="en-US" sz="3600" dirty="0">
              <a:solidFill>
                <a:srgbClr val="66CCFF"/>
              </a:solidFill>
            </a:endParaRPr>
          </a:p>
        </p:txBody>
      </p:sp>
      <p:pic>
        <p:nvPicPr>
          <p:cNvPr id="235525" name="Picture 1029" descr="Hellenic Cardiological Society">
            <a:hlinkClick r:id="rId2" tooltip="Hellenic Cardiological Society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1295400" cy="1295400"/>
          </a:xfrm>
          <a:prstGeom prst="rect">
            <a:avLst/>
          </a:prstGeom>
          <a:noFill/>
        </p:spPr>
      </p:pic>
      <p:sp>
        <p:nvSpPr>
          <p:cNvPr id="235526" name="Text Box 1030"/>
          <p:cNvSpPr txBox="1">
            <a:spLocks noChangeArrowheads="1"/>
          </p:cNvSpPr>
          <p:nvPr/>
        </p:nvSpPr>
        <p:spPr bwMode="auto">
          <a:xfrm>
            <a:off x="457200" y="4038600"/>
            <a:ext cx="8305800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dirty="0"/>
              <a:t>Georgios I. </a:t>
            </a:r>
            <a:r>
              <a:rPr lang="en-US" sz="2800" dirty="0" err="1"/>
              <a:t>Papaioannou</a:t>
            </a:r>
            <a:r>
              <a:rPr lang="en-US" sz="2800" dirty="0"/>
              <a:t>, MD</a:t>
            </a:r>
            <a:r>
              <a:rPr lang="el-GR" sz="2800" dirty="0"/>
              <a:t>, </a:t>
            </a:r>
            <a:r>
              <a:rPr lang="en-US" sz="2800" dirty="0"/>
              <a:t>MPH</a:t>
            </a:r>
            <a:r>
              <a:rPr lang="el-GR" sz="2800" dirty="0"/>
              <a:t>, </a:t>
            </a:r>
            <a:r>
              <a:rPr lang="en-US" sz="2800" dirty="0"/>
              <a:t>FACC, FSCAI</a:t>
            </a:r>
          </a:p>
          <a:p>
            <a:pPr algn="ctr">
              <a:spcBef>
                <a:spcPct val="20000"/>
              </a:spcBef>
            </a:pPr>
            <a:r>
              <a:rPr lang="en-US" sz="2800" dirty="0" smtClean="0"/>
              <a:t>Director, Cardiac </a:t>
            </a:r>
            <a:r>
              <a:rPr lang="en-US" sz="2800" dirty="0"/>
              <a:t>Catheterization </a:t>
            </a:r>
            <a:r>
              <a:rPr lang="en-US" sz="2800" dirty="0" smtClean="0"/>
              <a:t>Laboratory</a:t>
            </a:r>
          </a:p>
          <a:p>
            <a:pPr algn="ctr">
              <a:spcBef>
                <a:spcPct val="20000"/>
              </a:spcBef>
            </a:pPr>
            <a:r>
              <a:rPr lang="en-US" sz="2800" dirty="0" smtClean="0"/>
              <a:t>Athens Medical Center</a:t>
            </a:r>
            <a:endParaRPr lang="en-US" sz="2800" dirty="0"/>
          </a:p>
          <a:p>
            <a:pPr algn="ctr">
              <a:spcBef>
                <a:spcPct val="20000"/>
              </a:spcBef>
            </a:pPr>
            <a:r>
              <a:rPr lang="en-US" sz="2800" dirty="0" smtClean="0"/>
              <a:t>20/11/201</a:t>
            </a:r>
            <a:r>
              <a:rPr lang="en-US" sz="2800" dirty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1214-3F62-4B69-88BC-9FE7CBCD9868}" type="slidenum">
              <a:rPr lang="en-US"/>
              <a:pPr/>
              <a:t>10</a:t>
            </a:fld>
            <a:endParaRPr lang="en-US"/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/>
              <a:t>Primary PCI numbers: </a:t>
            </a:r>
            <a:r>
              <a:rPr lang="en-US" b="1" dirty="0" smtClean="0"/>
              <a:t>2007-2013</a:t>
            </a:r>
            <a:endParaRPr lang="en-US" b="1" dirty="0"/>
          </a:p>
        </p:txBody>
      </p:sp>
      <p:graphicFrame>
        <p:nvGraphicFramePr>
          <p:cNvPr id="27545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304800" y="1524000"/>
          <a:ext cx="8451850" cy="4111625"/>
        </p:xfrm>
        <a:graphic>
          <a:graphicData uri="http://schemas.openxmlformats.org/presentationml/2006/ole">
            <p:oleObj spid="_x0000_s275459" name="Chart" r:id="rId3" imgW="8458200" imgH="4114800" progId="MSGraph.Chart.8">
              <p:embed followColorScheme="full"/>
            </p:oleObj>
          </a:graphicData>
        </a:graphic>
      </p:graphicFrame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838200" y="59436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*</a:t>
            </a:r>
            <a:r>
              <a:rPr lang="en-US" sz="1600" b="1" dirty="0" smtClean="0"/>
              <a:t>Estimated </a:t>
            </a:r>
            <a:r>
              <a:rPr lang="en-US" sz="1600" b="1" dirty="0"/>
              <a:t>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5459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5459">
                                            <p:oleChartEl type="category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459">
                                            <p:oleChartEl type="category" lvl="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5459">
                                            <p:oleChartEl type="category" lvl="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5459">
                                            <p:oleChartEl type="category" lvl="4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5459">
                                            <p:oleChartEl type="category" lvl="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5459">
                                            <p:oleChartEl type="category" lvl="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oleChartEl type="category" lvl="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5459">
                                            <p:oleChartEl type="category" lvl="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75459" grpId="0" bld="category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STEMI Care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EMS system assessment and improvement</a:t>
            </a:r>
          </a:p>
          <a:p>
            <a:r>
              <a:rPr lang="en-US" dirty="0" smtClean="0"/>
              <a:t>Evaluate existing models</a:t>
            </a:r>
          </a:p>
          <a:p>
            <a:r>
              <a:rPr lang="en-US" dirty="0" smtClean="0"/>
              <a:t>Establish local initiatives</a:t>
            </a:r>
          </a:p>
          <a:p>
            <a:r>
              <a:rPr lang="en-US" dirty="0" smtClean="0"/>
              <a:t>Explore the possibility of national STEMI certification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Regionalization: Key Components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“Spoke and Hub” concept</a:t>
            </a:r>
          </a:p>
          <a:p>
            <a:r>
              <a:rPr lang="en-US" dirty="0" smtClean="0"/>
              <a:t>Proximity around the Hub Center</a:t>
            </a:r>
          </a:p>
          <a:p>
            <a:r>
              <a:rPr lang="en-US" dirty="0" smtClean="0"/>
              <a:t>STEMI Treatment 365/7/24 at Hub Center</a:t>
            </a:r>
          </a:p>
          <a:p>
            <a:r>
              <a:rPr lang="en-US" dirty="0" smtClean="0"/>
              <a:t>Organized Treatment Plan for each “Spoke” Institution</a:t>
            </a:r>
          </a:p>
          <a:p>
            <a:r>
              <a:rPr lang="en-US" dirty="0" smtClean="0"/>
              <a:t>Analyze existing barriers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224136"/>
          </a:xfrm>
        </p:spPr>
        <p:txBody>
          <a:bodyPr/>
          <a:lstStyle/>
          <a:p>
            <a:r>
              <a:rPr lang="en-US" dirty="0" smtClean="0"/>
              <a:t>Emergency Medical </a:t>
            </a:r>
            <a:r>
              <a:rPr lang="en-US" dirty="0" err="1" smtClean="0"/>
              <a:t>Servises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28800"/>
            <a:ext cx="8064896" cy="4467200"/>
          </a:xfrm>
        </p:spPr>
        <p:txBody>
          <a:bodyPr/>
          <a:lstStyle/>
          <a:p>
            <a:r>
              <a:rPr lang="en-US" dirty="0" smtClean="0"/>
              <a:t>Standardization of the evaluation and treatment of patients with suspected acute MI, including the pre-hospital ECG</a:t>
            </a:r>
          </a:p>
          <a:p>
            <a:r>
              <a:rPr lang="en-US" dirty="0" smtClean="0"/>
              <a:t>Mode of ECG evaluation (Paramedics, computed interpretation, transmission to physician)</a:t>
            </a:r>
          </a:p>
          <a:p>
            <a:r>
              <a:rPr lang="en-US" dirty="0" smtClean="0"/>
              <a:t>EMS STEMI pathway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EMS Mission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395192"/>
          </a:xfrm>
        </p:spPr>
        <p:txBody>
          <a:bodyPr/>
          <a:lstStyle/>
          <a:p>
            <a:r>
              <a:rPr lang="en-US" dirty="0" smtClean="0"/>
              <a:t>Time from symptom onset to EMS call (FMC)</a:t>
            </a:r>
          </a:p>
          <a:p>
            <a:r>
              <a:rPr lang="en-US" dirty="0" smtClean="0"/>
              <a:t>Time from EMS call received (FMC) by public safety to EMS arrival at hospital door</a:t>
            </a:r>
          </a:p>
          <a:p>
            <a:r>
              <a:rPr lang="en-US" dirty="0" smtClean="0"/>
              <a:t>Time from FMC to balloon inflation</a:t>
            </a:r>
          </a:p>
          <a:p>
            <a:r>
              <a:rPr lang="en-US" dirty="0" smtClean="0"/>
              <a:t>Time from pre-hospital ECG to balloon inflation</a:t>
            </a:r>
          </a:p>
          <a:p>
            <a:r>
              <a:rPr lang="en-US" dirty="0" smtClean="0"/>
              <a:t>Patient Statistics (ECG-who went where-survival)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224136"/>
          </a:xfrm>
        </p:spPr>
        <p:txBody>
          <a:bodyPr/>
          <a:lstStyle/>
          <a:p>
            <a:r>
              <a:rPr lang="en-US" dirty="0" smtClean="0"/>
              <a:t>STEMI Referral Center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467200"/>
          </a:xfrm>
        </p:spPr>
        <p:txBody>
          <a:bodyPr/>
          <a:lstStyle/>
          <a:p>
            <a:r>
              <a:rPr lang="en-US" dirty="0" smtClean="0"/>
              <a:t>STEMI primary angioplasty pathway </a:t>
            </a:r>
          </a:p>
          <a:p>
            <a:r>
              <a:rPr lang="en-US" dirty="0" err="1" smtClean="0"/>
              <a:t>Thrombolysis</a:t>
            </a:r>
            <a:r>
              <a:rPr lang="en-US" dirty="0" smtClean="0"/>
              <a:t> pathway</a:t>
            </a:r>
          </a:p>
          <a:p>
            <a:r>
              <a:rPr lang="en-US" dirty="0" smtClean="0"/>
              <a:t>Door-to-first ECG </a:t>
            </a:r>
            <a:r>
              <a:rPr lang="en-US" dirty="0" smtClean="0"/>
              <a:t>&lt;</a:t>
            </a:r>
            <a:r>
              <a:rPr lang="en-US" dirty="0" smtClean="0"/>
              <a:t>10 </a:t>
            </a:r>
            <a:r>
              <a:rPr lang="en-US" dirty="0" smtClean="0"/>
              <a:t>min</a:t>
            </a:r>
          </a:p>
          <a:p>
            <a:r>
              <a:rPr lang="en-US" dirty="0" smtClean="0"/>
              <a:t>Proportion of STEMI eligible patients for reperfusion (demographics-delayed presentation etc)</a:t>
            </a:r>
          </a:p>
          <a:p>
            <a:r>
              <a:rPr lang="en-US" dirty="0" smtClean="0"/>
              <a:t>STEMI Referral Center ED door-to-balloon time for transfer patients (“spoke” ED in and out and “Hub” ED door-to balloon)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STEMI Receiving Center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20880" cy="4395192"/>
          </a:xfrm>
        </p:spPr>
        <p:txBody>
          <a:bodyPr/>
          <a:lstStyle/>
          <a:p>
            <a:r>
              <a:rPr lang="en-US" dirty="0" smtClean="0"/>
              <a:t>Major coordinating role – 365/24/7 availability</a:t>
            </a:r>
          </a:p>
          <a:p>
            <a:r>
              <a:rPr lang="en-US" dirty="0" smtClean="0"/>
              <a:t>STEMI DTB time &lt; 90 min (non transfer)</a:t>
            </a:r>
          </a:p>
          <a:p>
            <a:r>
              <a:rPr lang="en-US" dirty="0" smtClean="0"/>
              <a:t>STEMI Referring ED DTB &lt;90 min</a:t>
            </a:r>
          </a:p>
          <a:p>
            <a:r>
              <a:rPr lang="en-US" dirty="0" smtClean="0"/>
              <a:t>FMC to balloon &lt;90 min (non transfer)</a:t>
            </a:r>
          </a:p>
          <a:p>
            <a:r>
              <a:rPr lang="en-US" dirty="0" smtClean="0"/>
              <a:t>FMC to balloon  &lt;120? min (transfer)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08112"/>
          </a:xfrm>
        </p:spPr>
        <p:txBody>
          <a:bodyPr/>
          <a:lstStyle/>
          <a:p>
            <a:r>
              <a:rPr lang="en-US" dirty="0" smtClean="0"/>
              <a:t>STEMI System Coordination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r>
              <a:rPr lang="en-US" dirty="0" smtClean="0"/>
              <a:t>EMS</a:t>
            </a:r>
          </a:p>
          <a:p>
            <a:r>
              <a:rPr lang="en-US" dirty="0" smtClean="0"/>
              <a:t>STEMI Referring Hospital (ED)</a:t>
            </a:r>
          </a:p>
          <a:p>
            <a:r>
              <a:rPr lang="en-US" dirty="0" smtClean="0"/>
              <a:t>STEMI Receiving Hospital (ED &amp; </a:t>
            </a:r>
            <a:r>
              <a:rPr lang="en-US" dirty="0" err="1" smtClean="0"/>
              <a:t>Cath</a:t>
            </a:r>
            <a:r>
              <a:rPr lang="en-US" dirty="0" smtClean="0"/>
              <a:t> Lab)</a:t>
            </a:r>
          </a:p>
          <a:p>
            <a:r>
              <a:rPr lang="en-US" dirty="0" smtClean="0"/>
              <a:t>Collection of data and performance measurements to drive changes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Patras</a:t>
            </a:r>
            <a:r>
              <a:rPr lang="en-US" dirty="0" smtClean="0"/>
              <a:t> Primary Radial-Valves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Nothing to declare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1071570"/>
          </a:xfrm>
        </p:spPr>
        <p:txBody>
          <a:bodyPr/>
          <a:lstStyle/>
          <a:p>
            <a:r>
              <a:rPr lang="en-US" dirty="0" smtClean="0"/>
              <a:t>Establishing a Primary PCI network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67264"/>
          </a:xfrm>
        </p:spPr>
        <p:txBody>
          <a:bodyPr/>
          <a:lstStyle/>
          <a:p>
            <a:r>
              <a:rPr lang="en-US" dirty="0" smtClean="0"/>
              <a:t>High-volume primary PCI Center/Operators 24/7 (“hub”)</a:t>
            </a:r>
          </a:p>
          <a:p>
            <a:r>
              <a:rPr lang="en-US" dirty="0" smtClean="0"/>
              <a:t>Multiple Referring Hospitals (“spoke”)</a:t>
            </a:r>
          </a:p>
          <a:p>
            <a:r>
              <a:rPr lang="en-US" dirty="0" smtClean="0"/>
              <a:t>Creating a plan for each referring hospital for primary </a:t>
            </a:r>
            <a:r>
              <a:rPr lang="en-US" dirty="0" err="1" smtClean="0"/>
              <a:t>vs</a:t>
            </a:r>
            <a:r>
              <a:rPr lang="en-US" dirty="0" smtClean="0"/>
              <a:t> facilitates </a:t>
            </a:r>
            <a:r>
              <a:rPr lang="en-US" dirty="0" err="1" smtClean="0"/>
              <a:t>vs</a:t>
            </a:r>
            <a:r>
              <a:rPr lang="en-US" dirty="0" smtClean="0"/>
              <a:t> delayed PCI</a:t>
            </a:r>
          </a:p>
          <a:p>
            <a:r>
              <a:rPr lang="en-US" dirty="0" smtClean="0"/>
              <a:t>Making the plan to work (EMS-Triage-ED of Referring Hospital-EMS-Accepting Hospital)</a:t>
            </a:r>
          </a:p>
          <a:p>
            <a:r>
              <a:rPr lang="en-US" dirty="0" smtClean="0"/>
              <a:t>Analyze pitfalls-Assess results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E6CF-23E5-4BD2-9D5F-BABABB2355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779E-8D86-4C0F-A38B-FE9F928C55C5}" type="slidenum">
              <a:rPr lang="en-US"/>
              <a:pPr/>
              <a:t>4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/>
              <a:t>PCI Centers: </a:t>
            </a:r>
            <a:r>
              <a:rPr lang="el-GR" dirty="0"/>
              <a:t>20</a:t>
            </a:r>
            <a:r>
              <a:rPr lang="en-US" dirty="0" smtClean="0"/>
              <a:t>13</a:t>
            </a:r>
            <a:endParaRPr lang="en-US" dirty="0"/>
          </a:p>
        </p:txBody>
      </p:sp>
      <p:graphicFrame>
        <p:nvGraphicFramePr>
          <p:cNvPr id="276480" name="Object 0"/>
          <p:cNvGraphicFramePr>
            <a:graphicFrameLocks noChangeAspect="1"/>
          </p:cNvGraphicFramePr>
          <p:nvPr/>
        </p:nvGraphicFramePr>
        <p:xfrm>
          <a:off x="381000" y="1358900"/>
          <a:ext cx="8069263" cy="4270375"/>
        </p:xfrm>
        <a:graphic>
          <a:graphicData uri="http://schemas.openxmlformats.org/presentationml/2006/ole">
            <p:oleObj spid="_x0000_s276480" name="Chart" r:id="rId3" imgW="8160120" imgH="43200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1B6E-E8E8-4336-981B-C665DA673CF4}" type="slidenum">
              <a:rPr lang="en-US"/>
              <a:pPr/>
              <a:t>5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 dirty="0"/>
              <a:t>PCI Procedures </a:t>
            </a:r>
            <a:r>
              <a:rPr lang="en-US" dirty="0" smtClean="0"/>
              <a:t>2007-2013</a:t>
            </a:r>
            <a:endParaRPr lang="en-US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0" y="1214422"/>
          <a:ext cx="8923384" cy="479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15616" y="6165304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* Estimated numbers</a:t>
            </a:r>
            <a:endParaRPr lang="el-G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96FB-1B52-4BDD-8E49-F129F27CE03F}" type="slidenum">
              <a:rPr lang="en-US"/>
              <a:pPr/>
              <a:t>6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990600"/>
          </a:xfrm>
        </p:spPr>
        <p:txBody>
          <a:bodyPr/>
          <a:lstStyle/>
          <a:p>
            <a:r>
              <a:rPr lang="en-US"/>
              <a:t>PCI Volume per Center: 2007-2009</a:t>
            </a:r>
          </a:p>
        </p:txBody>
      </p:sp>
      <p:graphicFrame>
        <p:nvGraphicFramePr>
          <p:cNvPr id="22323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0" y="2057400"/>
          <a:ext cx="4419600" cy="2460625"/>
        </p:xfrm>
        <a:graphic>
          <a:graphicData uri="http://schemas.openxmlformats.org/presentationml/2006/ole">
            <p:oleObj spid="_x0000_s223235" name="Chart" r:id="rId3" imgW="7994880" imgH="4443840" progId="MSGraph.Chart.8">
              <p:embed followColorScheme="full"/>
            </p:oleObj>
          </a:graphicData>
        </a:graphic>
      </p:graphicFrame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4208463" y="1981200"/>
          <a:ext cx="4935537" cy="2511425"/>
        </p:xfrm>
        <a:graphic>
          <a:graphicData uri="http://schemas.openxmlformats.org/presentationml/2006/ole">
            <p:oleObj spid="_x0000_s223236" name="Chart" r:id="rId4" imgW="8316000" imgH="4230000" progId="MSGraph.Chart.8">
              <p:embed followColorScheme="full"/>
            </p:oleObj>
          </a:graphicData>
        </a:graphic>
      </p:graphicFrame>
      <p:sp>
        <p:nvSpPr>
          <p:cNvPr id="223237" name="Text Box 5"/>
          <p:cNvSpPr txBox="1">
            <a:spLocks noChangeArrowheads="1"/>
          </p:cNvSpPr>
          <p:nvPr/>
        </p:nvSpPr>
        <p:spPr bwMode="auto">
          <a:xfrm>
            <a:off x="1447800" y="4800600"/>
            <a:ext cx="8382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2007</a:t>
            </a:r>
            <a:endParaRPr lang="en-GB"/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5961063" y="4800600"/>
            <a:ext cx="820737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2009</a:t>
            </a:r>
            <a:endParaRPr lang="en-GB"/>
          </a:p>
        </p:txBody>
      </p:sp>
      <p:sp>
        <p:nvSpPr>
          <p:cNvPr id="223243" name="Oval 11"/>
          <p:cNvSpPr>
            <a:spLocks noChangeArrowheads="1"/>
          </p:cNvSpPr>
          <p:nvPr/>
        </p:nvSpPr>
        <p:spPr bwMode="auto">
          <a:xfrm>
            <a:off x="3048000" y="2286000"/>
            <a:ext cx="4572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 bwMode="auto">
          <a:xfrm>
            <a:off x="7924800" y="2514600"/>
            <a:ext cx="457200" cy="762000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3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4DD7-A993-41FE-A608-695D63B920B9}" type="slidenum">
              <a:rPr lang="en-US"/>
              <a:pPr/>
              <a:t>7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82000" cy="1143000"/>
          </a:xfrm>
        </p:spPr>
        <p:txBody>
          <a:bodyPr/>
          <a:lstStyle/>
          <a:p>
            <a:r>
              <a:rPr lang="en-US" sz="3200"/>
              <a:t>Hellenic PCI Registry (2/2008-10/2010)</a:t>
            </a:r>
            <a:br>
              <a:rPr lang="en-US" sz="3200"/>
            </a:br>
            <a:r>
              <a:rPr lang="en-US" sz="3200"/>
              <a:t>n=3441 patients: </a:t>
            </a:r>
            <a:r>
              <a:rPr lang="en-US" sz="3200" b="1" u="sng"/>
              <a:t>PCI Indication</a:t>
            </a:r>
            <a:endParaRPr lang="en-GB" sz="3200" b="1" u="sng"/>
          </a:p>
        </p:txBody>
      </p:sp>
      <p:graphicFrame>
        <p:nvGraphicFramePr>
          <p:cNvPr id="244792" name="Group 56"/>
          <p:cNvGraphicFramePr>
            <a:graphicFrameLocks noGrp="1"/>
          </p:cNvGraphicFramePr>
          <p:nvPr>
            <p:ph type="tbl" idx="1"/>
          </p:nvPr>
        </p:nvGraphicFramePr>
        <p:xfrm>
          <a:off x="152400" y="1752600"/>
          <a:ext cx="4038600" cy="3496312"/>
        </p:xfrm>
        <a:graphic>
          <a:graphicData uri="http://schemas.openxmlformats.org/drawingml/2006/table">
            <a:tbl>
              <a:tblPr/>
              <a:tblGrid>
                <a:gridCol w="1874838"/>
                <a:gridCol w="2163762"/>
              </a:tblGrid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Elective PCI*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1622 (47.1%)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ACS (UA/NSTEMI)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441 (12.8%)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STEMI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284 (8.3%)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ACS stabilized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622 (18.1%)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STEMI stabilized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458 (13.3%)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Other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(0.4%)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780" name="Text Box 44"/>
          <p:cNvSpPr txBox="1">
            <a:spLocks noChangeArrowheads="1"/>
          </p:cNvSpPr>
          <p:nvPr/>
        </p:nvSpPr>
        <p:spPr bwMode="auto">
          <a:xfrm>
            <a:off x="228600" y="5943600"/>
            <a:ext cx="457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*Stable angina/documented ischemia</a:t>
            </a:r>
            <a:endParaRPr lang="en-GB" sz="1600" b="1"/>
          </a:p>
        </p:txBody>
      </p:sp>
      <p:graphicFrame>
        <p:nvGraphicFramePr>
          <p:cNvPr id="244790" name="Object 54"/>
          <p:cNvGraphicFramePr>
            <a:graphicFrameLocks noChangeAspect="1"/>
          </p:cNvGraphicFramePr>
          <p:nvPr/>
        </p:nvGraphicFramePr>
        <p:xfrm>
          <a:off x="4214813" y="1847850"/>
          <a:ext cx="4921250" cy="3260725"/>
        </p:xfrm>
        <a:graphic>
          <a:graphicData uri="http://schemas.openxmlformats.org/presentationml/2006/ole">
            <p:oleObj spid="_x0000_s244790" name="Chart" r:id="rId3" imgW="3834000" imgH="25380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2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6E639-DF5E-473B-B061-B58FEDF564CF}" type="slidenum">
              <a:rPr lang="en-US"/>
              <a:pPr/>
              <a:t>8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3200"/>
              <a:t>Hellenic PCI Registry (2/2008-10/2010)</a:t>
            </a:r>
            <a:br>
              <a:rPr lang="en-US" sz="3200"/>
            </a:br>
            <a:r>
              <a:rPr lang="en-US" sz="3200" b="1" u="sng"/>
              <a:t>n=742 STEMI patients:</a:t>
            </a:r>
            <a:r>
              <a:rPr lang="en-US" sz="3200"/>
              <a:t> </a:t>
            </a:r>
            <a:r>
              <a:rPr lang="en-US" sz="3200" b="1" u="sng"/>
              <a:t>Type of Therapy</a:t>
            </a:r>
            <a:endParaRPr lang="en-GB" sz="3200" b="1" u="sng"/>
          </a:p>
        </p:txBody>
      </p:sp>
      <p:graphicFrame>
        <p:nvGraphicFramePr>
          <p:cNvPr id="252054" name="Group 150"/>
          <p:cNvGraphicFramePr>
            <a:graphicFrameLocks noGrp="1"/>
          </p:cNvGraphicFramePr>
          <p:nvPr/>
        </p:nvGraphicFramePr>
        <p:xfrm>
          <a:off x="1143000" y="4876800"/>
          <a:ext cx="6553200" cy="1371600"/>
        </p:xfrm>
        <a:graphic>
          <a:graphicData uri="http://schemas.openxmlformats.org/drawingml/2006/table">
            <a:tbl>
              <a:tblPr/>
              <a:tblGrid>
                <a:gridCol w="3043238"/>
                <a:gridCol w="35099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Thrombolysis prior PCI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 (35.9%)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Primary PCI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225 (30.3%)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Delayed PCI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517 (69.7%)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013" name="Object 109"/>
          <p:cNvGraphicFramePr>
            <a:graphicFrameLocks noChangeAspect="1"/>
          </p:cNvGraphicFramePr>
          <p:nvPr/>
        </p:nvGraphicFramePr>
        <p:xfrm>
          <a:off x="1676400" y="1295400"/>
          <a:ext cx="5867400" cy="3657600"/>
        </p:xfrm>
        <a:graphic>
          <a:graphicData uri="http://schemas.openxmlformats.org/presentationml/2006/ole">
            <p:oleObj spid="_x0000_s252013" name="Chart" r:id="rId3" imgW="3843000" imgH="25290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Patras 20-21/11/2015</a:t>
            </a:r>
            <a:endParaRPr lang="en-US"/>
          </a:p>
        </p:txBody>
      </p:sp>
      <p:sp>
        <p:nvSpPr>
          <p:cNvPr id="2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7FC1E-FBB1-455C-907F-296EC2802001}" type="slidenum">
              <a:rPr lang="en-US"/>
              <a:pPr/>
              <a:t>9</a:t>
            </a:fld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3200"/>
              <a:t>Hellenic PCI Registry (2/2008-10/2010)</a:t>
            </a:r>
            <a:br>
              <a:rPr lang="en-US" sz="3200"/>
            </a:br>
            <a:r>
              <a:rPr lang="en-US" sz="3200" b="1" u="sng"/>
              <a:t>n=225 STEMI Primary PCI Patients:</a:t>
            </a:r>
            <a:r>
              <a:rPr lang="en-US" sz="3200"/>
              <a:t> </a:t>
            </a:r>
            <a:r>
              <a:rPr lang="en-US" sz="3200" b="1" u="sng"/>
              <a:t>Times</a:t>
            </a:r>
            <a:endParaRPr lang="en-GB" sz="3200" b="1" u="sng"/>
          </a:p>
        </p:txBody>
      </p:sp>
      <p:graphicFrame>
        <p:nvGraphicFramePr>
          <p:cNvPr id="261144" name="Group 24"/>
          <p:cNvGraphicFramePr>
            <a:graphicFrameLocks noGrp="1"/>
          </p:cNvGraphicFramePr>
          <p:nvPr/>
        </p:nvGraphicFramePr>
        <p:xfrm>
          <a:off x="838200" y="4572000"/>
          <a:ext cx="6858000" cy="1676400"/>
        </p:xfrm>
        <a:graphic>
          <a:graphicData uri="http://schemas.openxmlformats.org/drawingml/2006/table">
            <a:tbl>
              <a:tblPr/>
              <a:tblGrid>
                <a:gridCol w="3184525"/>
                <a:gridCol w="3673475"/>
              </a:tblGrid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Mean symptom to door (min)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Mean door to balloon (min)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Door to balloon &lt; 120 min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147 (65.3%)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Door to balloon &lt; 90 min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 (57.7%)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1137" name="Object 17"/>
          <p:cNvGraphicFramePr>
            <a:graphicFrameLocks noChangeAspect="1"/>
          </p:cNvGraphicFramePr>
          <p:nvPr/>
        </p:nvGraphicFramePr>
        <p:xfrm>
          <a:off x="1676400" y="1295400"/>
          <a:ext cx="5867400" cy="3657600"/>
        </p:xfrm>
        <a:graphic>
          <a:graphicData uri="http://schemas.openxmlformats.org/presentationml/2006/ole">
            <p:oleObj spid="_x0000_s261137" name="Chart" r:id="rId3" imgW="3843000" imgH="2529000" progId="MSGraph.Chart.8">
              <p:embed followColorScheme="full"/>
            </p:oleObj>
          </a:graphicData>
        </a:graphic>
      </p:graphicFrame>
      <p:sp>
        <p:nvSpPr>
          <p:cNvPr id="261145" name="Oval 25"/>
          <p:cNvSpPr>
            <a:spLocks noChangeArrowheads="1"/>
          </p:cNvSpPr>
          <p:nvPr/>
        </p:nvSpPr>
        <p:spPr bwMode="auto">
          <a:xfrm>
            <a:off x="1752600" y="2362200"/>
            <a:ext cx="838200" cy="914400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5767</TotalTime>
  <Words>546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Ribbons</vt:lpstr>
      <vt:lpstr>Chart</vt:lpstr>
      <vt:lpstr>Slide 1</vt:lpstr>
      <vt:lpstr>Patras Primary Radial-Valves</vt:lpstr>
      <vt:lpstr>Establishing a Primary PCI network</vt:lpstr>
      <vt:lpstr>PCI Centers: 2013</vt:lpstr>
      <vt:lpstr>PCI Procedures 2007-2013</vt:lpstr>
      <vt:lpstr>PCI Volume per Center: 2007-2009</vt:lpstr>
      <vt:lpstr>Hellenic PCI Registry (2/2008-10/2010) n=3441 patients: PCI Indication</vt:lpstr>
      <vt:lpstr>Hellenic PCI Registry (2/2008-10/2010) n=742 STEMI patients: Type of Therapy</vt:lpstr>
      <vt:lpstr>Hellenic PCI Registry (2/2008-10/2010) n=225 STEMI Primary PCI Patients: Times</vt:lpstr>
      <vt:lpstr>Primary PCI numbers: 2007-2013</vt:lpstr>
      <vt:lpstr>Optimizing STEMI Care</vt:lpstr>
      <vt:lpstr>Regionalization: Key Components</vt:lpstr>
      <vt:lpstr>Emergency Medical Servises</vt:lpstr>
      <vt:lpstr>EMS Mission</vt:lpstr>
      <vt:lpstr>STEMI Referral Center</vt:lpstr>
      <vt:lpstr>STEMI Receiving Center</vt:lpstr>
      <vt:lpstr>STEMI System Coordination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Antiplatelet therapy and Coronary Interventions</dc:title>
  <dc:creator>GIP</dc:creator>
  <cp:lastModifiedBy> </cp:lastModifiedBy>
  <cp:revision>801</cp:revision>
  <cp:lastPrinted>2003-04-21T16:26:54Z</cp:lastPrinted>
  <dcterms:created xsi:type="dcterms:W3CDTF">2003-04-05T17:22:09Z</dcterms:created>
  <dcterms:modified xsi:type="dcterms:W3CDTF">2015-11-18T08:53:34Z</dcterms:modified>
</cp:coreProperties>
</file>