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712" r:id="rId2"/>
  </p:sldMasterIdLst>
  <p:notesMasterIdLst>
    <p:notesMasterId r:id="rId45"/>
  </p:notesMasterIdLst>
  <p:handoutMasterIdLst>
    <p:handoutMasterId r:id="rId46"/>
  </p:handoutMasterIdLst>
  <p:sldIdLst>
    <p:sldId id="256" r:id="rId3"/>
    <p:sldId id="257" r:id="rId4"/>
    <p:sldId id="258" r:id="rId5"/>
    <p:sldId id="387" r:id="rId6"/>
    <p:sldId id="388" r:id="rId7"/>
    <p:sldId id="389" r:id="rId8"/>
    <p:sldId id="390" r:id="rId9"/>
    <p:sldId id="391" r:id="rId10"/>
    <p:sldId id="398" r:id="rId11"/>
    <p:sldId id="399" r:id="rId12"/>
    <p:sldId id="400" r:id="rId13"/>
    <p:sldId id="405" r:id="rId14"/>
    <p:sldId id="410" r:id="rId15"/>
    <p:sldId id="412" r:id="rId16"/>
    <p:sldId id="413" r:id="rId17"/>
    <p:sldId id="417" r:id="rId18"/>
    <p:sldId id="418" r:id="rId19"/>
    <p:sldId id="419" r:id="rId20"/>
    <p:sldId id="422" r:id="rId21"/>
    <p:sldId id="423" r:id="rId22"/>
    <p:sldId id="424" r:id="rId23"/>
    <p:sldId id="426" r:id="rId24"/>
    <p:sldId id="429" r:id="rId25"/>
    <p:sldId id="430" r:id="rId26"/>
    <p:sldId id="431" r:id="rId27"/>
    <p:sldId id="446" r:id="rId28"/>
    <p:sldId id="447" r:id="rId29"/>
    <p:sldId id="448" r:id="rId30"/>
    <p:sldId id="449" r:id="rId31"/>
    <p:sldId id="451" r:id="rId32"/>
    <p:sldId id="450" r:id="rId33"/>
    <p:sldId id="436" r:id="rId34"/>
    <p:sldId id="433" r:id="rId35"/>
    <p:sldId id="348" r:id="rId36"/>
    <p:sldId id="442" r:id="rId37"/>
    <p:sldId id="437" r:id="rId38"/>
    <p:sldId id="443" r:id="rId39"/>
    <p:sldId id="444" r:id="rId40"/>
    <p:sldId id="445" r:id="rId41"/>
    <p:sldId id="439" r:id="rId42"/>
    <p:sldId id="440" r:id="rId43"/>
    <p:sldId id="441"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5" d="100"/>
          <a:sy n="85"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628"/>
    </p:cViewPr>
  </p:sorterViewPr>
  <p:notesViewPr>
    <p:cSldViewPr>
      <p:cViewPr>
        <p:scale>
          <a:sx n="75" d="100"/>
          <a:sy n="75" d="100"/>
        </p:scale>
        <p:origin x="-139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FFC000"/>
                </a:solidFill>
              </a:rPr>
              <a:t>CHAMPION PCI</a:t>
            </a:r>
          </a:p>
        </c:rich>
      </c:tx>
      <c:layout>
        <c:manualLayout>
          <c:xMode val="edge"/>
          <c:yMode val="edge"/>
          <c:x val="0.2740228358465220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7.2688135661694159E-2"/>
          <c:y val="0.14202528221501959"/>
          <c:w val="0.89203800587813475"/>
          <c:h val="0.63947846374557415"/>
        </c:manualLayout>
      </c:layout>
      <c:barChart>
        <c:barDir val="col"/>
        <c:grouping val="clustered"/>
        <c:varyColors val="0"/>
        <c:ser>
          <c:idx val="0"/>
          <c:order val="0"/>
          <c:tx>
            <c:strRef>
              <c:f>Sheet1!$B$1</c:f>
              <c:strCache>
                <c:ptCount val="1"/>
                <c:pt idx="0">
                  <c:v>Primary End Point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Cangrelor</c:v>
                </c:pt>
                <c:pt idx="1">
                  <c:v>Clopidogrel</c:v>
                </c:pt>
              </c:strCache>
            </c:strRef>
          </c:cat>
          <c:val>
            <c:numRef>
              <c:f>Sheet1!$B$2:$B$5</c:f>
              <c:numCache>
                <c:formatCode>General</c:formatCode>
                <c:ptCount val="4"/>
                <c:pt idx="0">
                  <c:v>7.5</c:v>
                </c:pt>
                <c:pt idx="1">
                  <c:v>7.1</c:v>
                </c:pt>
              </c:numCache>
            </c:numRef>
          </c:val>
          <c:extLst>
            <c:ext xmlns:c16="http://schemas.microsoft.com/office/drawing/2014/chart" uri="{C3380CC4-5D6E-409C-BE32-E72D297353CC}">
              <c16:uniqueId val="{00000000-8A86-48DD-A04A-71F62F21F603}"/>
            </c:ext>
          </c:extLst>
        </c:ser>
        <c:ser>
          <c:idx val="1"/>
          <c:order val="1"/>
          <c:tx>
            <c:strRef>
              <c:f>Sheet1!$C$1</c:f>
              <c:strCache>
                <c:ptCount val="1"/>
                <c:pt idx="0">
                  <c:v>Bleeding</c:v>
                </c:pt>
              </c:strCache>
            </c:strRef>
          </c:tx>
          <c:spPr>
            <a:solidFill>
              <a:schemeClr val="tx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Cangrelor</c:v>
                </c:pt>
                <c:pt idx="1">
                  <c:v>Clopidogrel</c:v>
                </c:pt>
              </c:strCache>
            </c:strRef>
          </c:cat>
          <c:val>
            <c:numRef>
              <c:f>Sheet1!$C$2:$C$5</c:f>
              <c:numCache>
                <c:formatCode>General</c:formatCode>
                <c:ptCount val="4"/>
                <c:pt idx="0">
                  <c:v>3.6</c:v>
                </c:pt>
                <c:pt idx="1">
                  <c:v>2.9</c:v>
                </c:pt>
              </c:numCache>
            </c:numRef>
          </c:val>
          <c:extLst>
            <c:ext xmlns:c16="http://schemas.microsoft.com/office/drawing/2014/chart" uri="{C3380CC4-5D6E-409C-BE32-E72D297353CC}">
              <c16:uniqueId val="{00000001-8A86-48DD-A04A-71F62F21F603}"/>
            </c:ext>
          </c:extLst>
        </c:ser>
        <c:dLbls>
          <c:showLegendKey val="0"/>
          <c:showVal val="0"/>
          <c:showCatName val="0"/>
          <c:showSerName val="0"/>
          <c:showPercent val="0"/>
          <c:showBubbleSize val="0"/>
        </c:dLbls>
        <c:gapWidth val="219"/>
        <c:axId val="399057024"/>
        <c:axId val="399055056"/>
      </c:barChart>
      <c:catAx>
        <c:axId val="399057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399055056"/>
        <c:crosses val="autoZero"/>
        <c:auto val="1"/>
        <c:lblAlgn val="ctr"/>
        <c:lblOffset val="100"/>
        <c:noMultiLvlLbl val="0"/>
      </c:catAx>
      <c:valAx>
        <c:axId val="3990550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39905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FFC000"/>
                </a:solidFill>
              </a:rPr>
              <a:t>CHAMPION PLATFORM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0796199412186525"/>
          <c:y val="0.16886408756514981"/>
          <c:w val="0.89203800587813475"/>
          <c:h val="0.63947846374557415"/>
        </c:manualLayout>
      </c:layout>
      <c:barChart>
        <c:barDir val="col"/>
        <c:grouping val="clustered"/>
        <c:varyColors val="0"/>
        <c:ser>
          <c:idx val="0"/>
          <c:order val="0"/>
          <c:tx>
            <c:strRef>
              <c:f>Sheet1!$B$1</c:f>
              <c:strCache>
                <c:ptCount val="1"/>
                <c:pt idx="0">
                  <c:v>Primary End Point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Cangrelor</c:v>
                </c:pt>
                <c:pt idx="1">
                  <c:v>Placebo</c:v>
                </c:pt>
              </c:strCache>
            </c:strRef>
          </c:cat>
          <c:val>
            <c:numRef>
              <c:f>Sheet1!$B$2:$B$5</c:f>
              <c:numCache>
                <c:formatCode>General</c:formatCode>
                <c:ptCount val="4"/>
                <c:pt idx="0">
                  <c:v>7</c:v>
                </c:pt>
                <c:pt idx="1">
                  <c:v>8</c:v>
                </c:pt>
              </c:numCache>
            </c:numRef>
          </c:val>
          <c:extLst>
            <c:ext xmlns:c16="http://schemas.microsoft.com/office/drawing/2014/chart" uri="{C3380CC4-5D6E-409C-BE32-E72D297353CC}">
              <c16:uniqueId val="{00000000-1E72-49AA-8826-B1EE9C7085C3}"/>
            </c:ext>
          </c:extLst>
        </c:ser>
        <c:ser>
          <c:idx val="1"/>
          <c:order val="1"/>
          <c:tx>
            <c:strRef>
              <c:f>Sheet1!$C$1</c:f>
              <c:strCache>
                <c:ptCount val="1"/>
                <c:pt idx="0">
                  <c:v>Bleeding</c:v>
                </c:pt>
              </c:strCache>
            </c:strRef>
          </c:tx>
          <c:spPr>
            <a:solidFill>
              <a:schemeClr val="tx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Cangrelor</c:v>
                </c:pt>
                <c:pt idx="1">
                  <c:v>Placebo</c:v>
                </c:pt>
              </c:strCache>
            </c:strRef>
          </c:cat>
          <c:val>
            <c:numRef>
              <c:f>Sheet1!$C$2:$C$5</c:f>
              <c:numCache>
                <c:formatCode>General</c:formatCode>
                <c:ptCount val="4"/>
                <c:pt idx="0">
                  <c:v>5.5</c:v>
                </c:pt>
                <c:pt idx="1">
                  <c:v>3.5</c:v>
                </c:pt>
              </c:numCache>
            </c:numRef>
          </c:val>
          <c:extLst>
            <c:ext xmlns:c16="http://schemas.microsoft.com/office/drawing/2014/chart" uri="{C3380CC4-5D6E-409C-BE32-E72D297353CC}">
              <c16:uniqueId val="{00000001-1E72-49AA-8826-B1EE9C7085C3}"/>
            </c:ext>
          </c:extLst>
        </c:ser>
        <c:dLbls>
          <c:showLegendKey val="0"/>
          <c:showVal val="0"/>
          <c:showCatName val="0"/>
          <c:showSerName val="0"/>
          <c:showPercent val="0"/>
          <c:showBubbleSize val="0"/>
        </c:dLbls>
        <c:gapWidth val="219"/>
        <c:axId val="399057024"/>
        <c:axId val="399055056"/>
      </c:barChart>
      <c:catAx>
        <c:axId val="399057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399055056"/>
        <c:crosses val="autoZero"/>
        <c:auto val="1"/>
        <c:lblAlgn val="ctr"/>
        <c:lblOffset val="100"/>
        <c:noMultiLvlLbl val="0"/>
      </c:catAx>
      <c:valAx>
        <c:axId val="3990550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39905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C1E74DC-9F68-4BCD-93C3-FA899296904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35FB8D7-BCD1-4EB8-A3B7-6A06FF020D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3EF23FE-1BC5-448B-BB8B-8DEFA084FE0E}" type="slidenum">
              <a:rPr lang="en-US" smtClean="0"/>
              <a:pPr/>
              <a:t>1</a:t>
            </a:fld>
            <a:endParaRPr lang="en-US"/>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idx="5"/>
          </p:nvPr>
        </p:nvSpPr>
        <p:spPr>
          <a:noFill/>
        </p:spPr>
        <p:txBody>
          <a:bodyPr/>
          <a:lstStyle/>
          <a:p>
            <a:fld id="{0F420508-90B6-4402-AA9E-35DD73EDCBB2}" type="slidenum">
              <a:rPr lang="en-US" smtClean="0"/>
              <a:pPr/>
              <a:t>34</a:t>
            </a:fld>
            <a:endParaRPr lang="en-US"/>
          </a:p>
        </p:txBody>
      </p:sp>
      <p:sp>
        <p:nvSpPr>
          <p:cNvPr id="63491" name="Rectangle 1"/>
          <p:cNvSpPr>
            <a:spLocks noGrp="1" noRot="1" noChangeAspect="1" noChangeArrowheads="1" noTextEdit="1"/>
          </p:cNvSpPr>
          <p:nvPr>
            <p:ph type="sldImg"/>
          </p:nvPr>
        </p:nvSpPr>
        <p:spPr>
          <a:xfrm>
            <a:off x="993775" y="641350"/>
            <a:ext cx="4217988" cy="3163888"/>
          </a:xfrm>
          <a:solidFill>
            <a:srgbClr val="FFFFFF"/>
          </a:solidFill>
          <a:ln/>
        </p:spPr>
      </p:sp>
      <p:sp>
        <p:nvSpPr>
          <p:cNvPr id="63492" name="Text Box 2"/>
          <p:cNvSpPr>
            <a:spLocks noGrp="1" noChangeArrowheads="1"/>
          </p:cNvSpPr>
          <p:nvPr>
            <p:ph type="body" idx="1"/>
          </p:nvPr>
        </p:nvSpPr>
        <p:spPr>
          <a:xfrm>
            <a:off x="620713" y="4008438"/>
            <a:ext cx="4965700" cy="3798887"/>
          </a:xfrm>
          <a:noFill/>
          <a:ln/>
        </p:spPr>
        <p:txBody>
          <a:bodyPr lIns="0" tIns="7915" rIns="0" bIns="0"/>
          <a:lstStyle/>
          <a:p>
            <a:pPr eaLnBrk="1">
              <a:lnSpc>
                <a:spcPct val="93000"/>
              </a:lnSpc>
              <a:spcBef>
                <a:spcPct val="0"/>
              </a:spcBef>
              <a:tabLst>
                <a:tab pos="649288" algn="l"/>
                <a:tab pos="1298575" algn="l"/>
                <a:tab pos="1947863" algn="l"/>
                <a:tab pos="2597150" algn="l"/>
                <a:tab pos="3248025" algn="l"/>
                <a:tab pos="3897313" algn="l"/>
                <a:tab pos="4546600" algn="l"/>
              </a:tabLst>
            </a:pPr>
            <a:r>
              <a:rPr lang="en-US" sz="900">
                <a:latin typeface="Arial Unicode MS" pitchFamily="34" charset="-128"/>
                <a:ea typeface="Arial Unicode MS" pitchFamily="34" charset="-128"/>
                <a:cs typeface="Arial Unicode MS" pitchFamily="34" charset="-128"/>
              </a:rPr>
              <a:t>Figure 1. Biotransformation and Mode of Action of Clopidogrel, Prasugrel, and Ticagrelor. Ticagrelor, a cyclopentyl triazolopyrimidine, is rapidly absorbed in the intestine. The absorbed drug does not require further biotransformation for activation. It directly and reversibly binds to the platelet adenosine diphosphate (ADP) receptor P2Y12. The half-life of ticagrelor is 7 to 8 hours. The thienopyridines prasugrel and clopidogrel are prodrugs. Their active metabolites irreversibly bind to P2Y12 for the platelet's life span. After intestinal absorption of clopidogrel, it requires two cytochrome P-450 (CYP)–dependent oxidation steps to generate its active compound. After intestinal absorption of prasugrel, it is rapidly hydrolyzed, by means of esterases, to an intermediate metabolite and requires one further CYP-dependent oxidation step to generate its active compound. Most of the CYP-dependent activation occurs in the liver. Relevant CYP isoenzymes involved in the activation of both clopidogrel and prasugrel are also shown. Their activity may be affected by genetic polymorphisms.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E48B003-0CAF-49A9-A633-3BDA8985D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6AB3CA4-7FF6-49F4-BD21-F523DCC963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l-GR"/>
              <a:t>background</a:t>
            </a:r>
            <a:endParaRPr lang="en-US" altLang="el-GR"/>
          </a:p>
        </p:txBody>
      </p:sp>
      <p:sp>
        <p:nvSpPr>
          <p:cNvPr id="4100" name="Slide Number Placeholder 3">
            <a:extLst>
              <a:ext uri="{FF2B5EF4-FFF2-40B4-BE49-F238E27FC236}">
                <a16:creationId xmlns:a16="http://schemas.microsoft.com/office/drawing/2014/main" id="{C19B00ED-1ACB-4DD3-B5FC-ECBA8D313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11E46D-FA68-42FA-B8C6-C762BFD8A51B}" type="slidenum">
              <a:rPr lang="en-US" altLang="el-GR"/>
              <a:pPr/>
              <a:t>37</a:t>
            </a:fld>
            <a:endParaRPr lang="en-US" altLang="el-GR"/>
          </a:p>
        </p:txBody>
      </p:sp>
    </p:spTree>
    <p:extLst>
      <p:ext uri="{BB962C8B-B14F-4D97-AF65-F5344CB8AC3E}">
        <p14:creationId xmlns:p14="http://schemas.microsoft.com/office/powerpoint/2010/main" val="2544617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988AF35-F7DA-4063-B3BD-3B48CC81CB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EFB46FE-31E9-4937-BE99-001E7B28A1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l-GR"/>
              <a:t>results</a:t>
            </a:r>
            <a:endParaRPr lang="en-US" altLang="el-GR"/>
          </a:p>
        </p:txBody>
      </p:sp>
      <p:sp>
        <p:nvSpPr>
          <p:cNvPr id="6148" name="Slide Number Placeholder 3">
            <a:extLst>
              <a:ext uri="{FF2B5EF4-FFF2-40B4-BE49-F238E27FC236}">
                <a16:creationId xmlns:a16="http://schemas.microsoft.com/office/drawing/2014/main" id="{5DF5C862-2BB9-4D91-BAA9-C7F70CD035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215076-0E7F-479E-A85A-97CA507C5E16}" type="slidenum">
              <a:rPr lang="en-US" altLang="el-GR"/>
              <a:pPr/>
              <a:t>38</a:t>
            </a:fld>
            <a:endParaRPr lang="en-US" altLang="el-GR"/>
          </a:p>
        </p:txBody>
      </p:sp>
    </p:spTree>
    <p:extLst>
      <p:ext uri="{BB962C8B-B14F-4D97-AF65-F5344CB8AC3E}">
        <p14:creationId xmlns:p14="http://schemas.microsoft.com/office/powerpoint/2010/main" val="357979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A80166E-5722-4214-AB30-DBC7DBE161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139FAE7-85C5-4353-868E-283A6BAB6B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l-GR"/>
              <a:t>results</a:t>
            </a:r>
            <a:endParaRPr lang="en-US" altLang="el-GR"/>
          </a:p>
        </p:txBody>
      </p:sp>
      <p:sp>
        <p:nvSpPr>
          <p:cNvPr id="8196" name="Slide Number Placeholder 3">
            <a:extLst>
              <a:ext uri="{FF2B5EF4-FFF2-40B4-BE49-F238E27FC236}">
                <a16:creationId xmlns:a16="http://schemas.microsoft.com/office/drawing/2014/main" id="{C0B2A469-D754-4D92-8C86-D7274C2F33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F4A715-A2E7-4E22-BDBB-C39ED1562A4C}" type="slidenum">
              <a:rPr lang="en-US" altLang="el-GR"/>
              <a:pPr/>
              <a:t>39</a:t>
            </a:fld>
            <a:endParaRPr lang="en-US" altLang="el-GR"/>
          </a:p>
        </p:txBody>
      </p:sp>
    </p:spTree>
    <p:extLst>
      <p:ext uri="{BB962C8B-B14F-4D97-AF65-F5344CB8AC3E}">
        <p14:creationId xmlns:p14="http://schemas.microsoft.com/office/powerpoint/2010/main" val="277675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8F7FB-371D-4E0B-AB4A-DF050A312F2E}" type="slidenum">
              <a:rPr lang="en-US"/>
              <a:pPr/>
              <a:t>7</a:t>
            </a:fld>
            <a:endParaRPr lang="en-US"/>
          </a:p>
        </p:txBody>
      </p:sp>
      <p:sp>
        <p:nvSpPr>
          <p:cNvPr id="44034" name="Rectangle 1026"/>
          <p:cNvSpPr>
            <a:spLocks noGrp="1" noRot="1" noChangeAspect="1" noChangeArrowheads="1" noTextEdit="1"/>
          </p:cNvSpPr>
          <p:nvPr>
            <p:ph type="sldImg"/>
          </p:nvPr>
        </p:nvSpPr>
        <p:spPr>
          <a:ln/>
        </p:spPr>
      </p:sp>
      <p:sp>
        <p:nvSpPr>
          <p:cNvPr id="44035" name="Rectangle 1027"/>
          <p:cNvSpPr>
            <a:spLocks noGrp="1" noChangeArrowheads="1"/>
          </p:cNvSpPr>
          <p:nvPr>
            <p:ph type="body" idx="1"/>
          </p:nvPr>
        </p:nvSpPr>
        <p:spPr/>
        <p:txBody>
          <a:bodyPr/>
          <a:lstStyle/>
          <a:p>
            <a:r>
              <a:rPr lang="en-US"/>
              <a:t>Other essays</a:t>
            </a:r>
          </a:p>
          <a:p>
            <a:pPr>
              <a:buFontTx/>
              <a:buChar char="•"/>
            </a:pPr>
            <a:r>
              <a:rPr lang="en-US"/>
              <a:t>Platelet Function Analyzer 100</a:t>
            </a:r>
          </a:p>
          <a:p>
            <a:pPr>
              <a:buFontTx/>
              <a:buChar char="•"/>
            </a:pPr>
            <a:r>
              <a:rPr lang="en-US"/>
              <a:t>GP IIB/IIIa Receptor occupancy</a:t>
            </a:r>
          </a:p>
          <a:p>
            <a:pPr>
              <a:buFontTx/>
              <a:buChar char="•"/>
            </a:pPr>
            <a:r>
              <a:rPr lang="en-US"/>
              <a:t>Cone and Plate</a:t>
            </a:r>
          </a:p>
          <a:p>
            <a:pPr>
              <a:buFontTx/>
              <a:buChar char="•"/>
            </a:pPr>
            <a:r>
              <a:rPr lang="en-US"/>
              <a:t>Thromboelastography</a:t>
            </a:r>
          </a:p>
          <a:p>
            <a:pPr>
              <a:buFontTx/>
              <a:buChar char="•"/>
            </a:pPr>
            <a:r>
              <a:rPr lang="en-US"/>
              <a:t>Platelet Activated Clotting Time</a:t>
            </a:r>
          </a:p>
          <a:p>
            <a:pPr>
              <a:buFontTx/>
              <a:buChar char="•"/>
            </a:pPr>
            <a:r>
              <a:rPr lang="en-US"/>
              <a:t>Platelet Count Ratios</a:t>
            </a:r>
          </a:p>
          <a:p>
            <a:pPr>
              <a:buFontTx/>
              <a:buChar char="•"/>
            </a:pPr>
            <a:r>
              <a:rPr lang="en-US"/>
              <a:t>Clot Retraction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D87D0-2517-47FB-B7A0-5041AB88E06C}" type="slidenum">
              <a:rPr lang="en-US"/>
              <a:pPr/>
              <a:t>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219EC-A66A-4B75-A431-23B89393DEA9}"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Significant platelet inhibition early during PCI</a:t>
            </a:r>
          </a:p>
          <a:p>
            <a:r>
              <a:rPr lang="en-US"/>
              <a:t>Loss of platelet inhibition 6 hrs after infusion in a significant proportion of patients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5B2BD-25E5-4F42-99A8-19F71374DA6E}" type="slidenum">
              <a:rPr lang="en-US"/>
              <a:pPr/>
              <a:t>11</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Inadequate dosing - Single bolus - Double bolus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CBC50-508F-4E72-9E5B-99254F686BD4}" type="slidenum">
              <a:rPr lang="en-US"/>
              <a:pPr/>
              <a:t>12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HSRA: High Speed Rotational Atherectomy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9734B81-B679-47AD-AE64-FA337BBCA7FF}"/>
              </a:ext>
            </a:extLst>
          </p:cNvPr>
          <p:cNvSpPr>
            <a:spLocks noGrp="1" noChangeArrowheads="1"/>
          </p:cNvSpPr>
          <p:nvPr>
            <p:ph type="sldNum" sz="quarter" idx="5"/>
          </p:nvPr>
        </p:nvSpPr>
        <p:spPr>
          <a:noFill/>
        </p:spPr>
        <p:txBody>
          <a:bodyPr/>
          <a:lstStyle>
            <a:lvl1pPr defTabSz="923925">
              <a:defRPr sz="2400">
                <a:solidFill>
                  <a:schemeClr val="tx1"/>
                </a:solidFill>
                <a:latin typeface="Arial" panose="020B0604020202020204" pitchFamily="34" charset="0"/>
              </a:defRPr>
            </a:lvl1pPr>
            <a:lvl2pPr marL="742950" indent="-285750" defTabSz="923925">
              <a:defRPr sz="2400">
                <a:solidFill>
                  <a:schemeClr val="tx1"/>
                </a:solidFill>
                <a:latin typeface="Arial" panose="020B0604020202020204" pitchFamily="34" charset="0"/>
              </a:defRPr>
            </a:lvl2pPr>
            <a:lvl3pPr marL="1143000" indent="-228600" defTabSz="923925">
              <a:defRPr sz="2400">
                <a:solidFill>
                  <a:schemeClr val="tx1"/>
                </a:solidFill>
                <a:latin typeface="Arial" panose="020B0604020202020204" pitchFamily="34" charset="0"/>
              </a:defRPr>
            </a:lvl3pPr>
            <a:lvl4pPr marL="1600200" indent="-228600" defTabSz="923925">
              <a:defRPr sz="2400">
                <a:solidFill>
                  <a:schemeClr val="tx1"/>
                </a:solidFill>
                <a:latin typeface="Arial" panose="020B0604020202020204" pitchFamily="34" charset="0"/>
              </a:defRPr>
            </a:lvl4pPr>
            <a:lvl5pPr marL="2057400" indent="-228600" defTabSz="923925">
              <a:defRPr sz="2400">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BDAB964F-A002-41E0-9884-4020E7DF8F5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26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7" name="Rectangle 2">
            <a:extLst>
              <a:ext uri="{FF2B5EF4-FFF2-40B4-BE49-F238E27FC236}">
                <a16:creationId xmlns:a16="http://schemas.microsoft.com/office/drawing/2014/main" id="{425D15F4-C0C1-41B5-AA71-2CDCDD885E35}"/>
              </a:ext>
            </a:extLst>
          </p:cNvPr>
          <p:cNvSpPr>
            <a:spLocks noRot="1" noChangeArrowheads="1" noTextEdit="1"/>
          </p:cNvSpPr>
          <p:nvPr>
            <p:ph type="sldImg"/>
          </p:nvPr>
        </p:nvSpPr>
        <p:spPr>
          <a:xfrm>
            <a:off x="1181100" y="698500"/>
            <a:ext cx="4648200" cy="3486150"/>
          </a:xfrm>
          <a:ln/>
        </p:spPr>
      </p:sp>
      <p:sp>
        <p:nvSpPr>
          <p:cNvPr id="16388" name="Rectangle 3">
            <a:extLst>
              <a:ext uri="{FF2B5EF4-FFF2-40B4-BE49-F238E27FC236}">
                <a16:creationId xmlns:a16="http://schemas.microsoft.com/office/drawing/2014/main" id="{02CF07E1-3CEB-4F78-AC47-46514A3C0978}"/>
              </a:ext>
            </a:extLst>
          </p:cNvPr>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3995606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8140A7A-C442-4E95-ACE7-2C9B62BE96E6}"/>
              </a:ext>
            </a:extLst>
          </p:cNvPr>
          <p:cNvSpPr>
            <a:spLocks noGrp="1" noChangeArrowheads="1"/>
          </p:cNvSpPr>
          <p:nvPr>
            <p:ph type="sldNum" sz="quarter" idx="5"/>
          </p:nvPr>
        </p:nvSpPr>
        <p:spPr>
          <a:noFill/>
        </p:spPr>
        <p:txBody>
          <a:bodyPr/>
          <a:lstStyle>
            <a:lvl1pPr defTabSz="966788">
              <a:defRPr sz="2400" b="1">
                <a:solidFill>
                  <a:schemeClr val="tx1"/>
                </a:solidFill>
                <a:latin typeface="Arial" panose="020B0604020202020204" pitchFamily="34" charset="0"/>
              </a:defRPr>
            </a:lvl1pPr>
            <a:lvl2pPr marL="742950" indent="-285750" defTabSz="966788">
              <a:defRPr sz="2400" b="1">
                <a:solidFill>
                  <a:schemeClr val="tx1"/>
                </a:solidFill>
                <a:latin typeface="Arial" panose="020B0604020202020204" pitchFamily="34" charset="0"/>
              </a:defRPr>
            </a:lvl2pPr>
            <a:lvl3pPr marL="1143000" indent="-228600" defTabSz="966788">
              <a:defRPr sz="2400" b="1">
                <a:solidFill>
                  <a:schemeClr val="tx1"/>
                </a:solidFill>
                <a:latin typeface="Arial" panose="020B0604020202020204" pitchFamily="34" charset="0"/>
              </a:defRPr>
            </a:lvl3pPr>
            <a:lvl4pPr marL="1600200" indent="-228600" defTabSz="966788">
              <a:defRPr sz="2400" b="1">
                <a:solidFill>
                  <a:schemeClr val="tx1"/>
                </a:solidFill>
                <a:latin typeface="Arial" panose="020B0604020202020204" pitchFamily="34" charset="0"/>
              </a:defRPr>
            </a:lvl4pPr>
            <a:lvl5pPr marL="2057400" indent="-228600" defTabSz="966788">
              <a:defRPr sz="2400"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400" b="1">
                <a:solidFill>
                  <a:schemeClr val="tx1"/>
                </a:solidFill>
                <a:latin typeface="Arial" panose="020B0604020202020204" pitchFamily="34" charset="0"/>
              </a:defRPr>
            </a:lvl9pPr>
          </a:lstStyle>
          <a:p>
            <a:fld id="{7D18C519-9214-43CF-983F-BF55FA5D23ED}" type="slidenum">
              <a:rPr lang="en-US" altLang="el-GR" sz="1300" b="0"/>
              <a:pPr/>
              <a:t>27</a:t>
            </a:fld>
            <a:endParaRPr lang="en-US" altLang="el-GR" sz="1300" b="0"/>
          </a:p>
        </p:txBody>
      </p:sp>
      <p:sp>
        <p:nvSpPr>
          <p:cNvPr id="18435" name="Rectangle 2">
            <a:extLst>
              <a:ext uri="{FF2B5EF4-FFF2-40B4-BE49-F238E27FC236}">
                <a16:creationId xmlns:a16="http://schemas.microsoft.com/office/drawing/2014/main" id="{CF44EF63-F76C-45A9-961A-E2DF1EDC1B6C}"/>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90A0CA74-F23B-4D66-95F0-6F4F39A1F815}"/>
              </a:ext>
            </a:extLst>
          </p:cNvPr>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99717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9F47045-3D54-4B8F-9499-BAD2948042EC}"/>
              </a:ext>
            </a:extLst>
          </p:cNvPr>
          <p:cNvSpPr>
            <a:spLocks noGrp="1" noChangeArrowheads="1"/>
          </p:cNvSpPr>
          <p:nvPr>
            <p:ph type="sldNum" sz="quarter" idx="5"/>
          </p:nvPr>
        </p:nvSpPr>
        <p:spPr>
          <a:noFill/>
        </p:spPr>
        <p:txBody>
          <a:bodyPr/>
          <a:lstStyle>
            <a:lvl1pPr defTabSz="966788">
              <a:defRPr sz="2400" b="1">
                <a:solidFill>
                  <a:schemeClr val="tx1"/>
                </a:solidFill>
                <a:latin typeface="Arial" panose="020B0604020202020204" pitchFamily="34" charset="0"/>
              </a:defRPr>
            </a:lvl1pPr>
            <a:lvl2pPr marL="742950" indent="-285750" defTabSz="966788">
              <a:defRPr sz="2400" b="1">
                <a:solidFill>
                  <a:schemeClr val="tx1"/>
                </a:solidFill>
                <a:latin typeface="Arial" panose="020B0604020202020204" pitchFamily="34" charset="0"/>
              </a:defRPr>
            </a:lvl2pPr>
            <a:lvl3pPr marL="1143000" indent="-228600" defTabSz="966788">
              <a:defRPr sz="2400" b="1">
                <a:solidFill>
                  <a:schemeClr val="tx1"/>
                </a:solidFill>
                <a:latin typeface="Arial" panose="020B0604020202020204" pitchFamily="34" charset="0"/>
              </a:defRPr>
            </a:lvl3pPr>
            <a:lvl4pPr marL="1600200" indent="-228600" defTabSz="966788">
              <a:defRPr sz="2400" b="1">
                <a:solidFill>
                  <a:schemeClr val="tx1"/>
                </a:solidFill>
                <a:latin typeface="Arial" panose="020B0604020202020204" pitchFamily="34" charset="0"/>
              </a:defRPr>
            </a:lvl4pPr>
            <a:lvl5pPr marL="2057400" indent="-228600" defTabSz="966788">
              <a:defRPr sz="2400"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400" b="1">
                <a:solidFill>
                  <a:schemeClr val="tx1"/>
                </a:solidFill>
                <a:latin typeface="Arial" panose="020B0604020202020204" pitchFamily="34" charset="0"/>
              </a:defRPr>
            </a:lvl9pPr>
          </a:lstStyle>
          <a:p>
            <a:fld id="{E7D68F96-76DC-41F5-8D7A-6E447870ADA4}" type="slidenum">
              <a:rPr lang="en-US" altLang="el-GR" sz="1300" b="0"/>
              <a:pPr/>
              <a:t>28</a:t>
            </a:fld>
            <a:endParaRPr lang="en-US" altLang="el-GR" sz="1300" b="0"/>
          </a:p>
        </p:txBody>
      </p:sp>
      <p:sp>
        <p:nvSpPr>
          <p:cNvPr id="67587" name="Rectangle 2">
            <a:extLst>
              <a:ext uri="{FF2B5EF4-FFF2-40B4-BE49-F238E27FC236}">
                <a16:creationId xmlns:a16="http://schemas.microsoft.com/office/drawing/2014/main" id="{513892D7-43BA-4B12-BE53-FF1C8D78CF94}"/>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F5850D4D-8316-4A7E-9145-24AAD7F940F3}"/>
              </a:ext>
            </a:extLst>
          </p:cNvPr>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196869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918325"/>
            <a:chOff x="0" y="0"/>
            <a:chExt cx="5760" cy="4358"/>
          </a:xfrm>
        </p:grpSpPr>
        <p:sp>
          <p:nvSpPr>
            <p:cNvPr id="5" name="Rectangle 1027"/>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l-GR"/>
            </a:p>
          </p:txBody>
        </p:sp>
        <p:sp>
          <p:nvSpPr>
            <p:cNvPr id="6" name="Freeform 1028"/>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l-GR"/>
            </a:p>
          </p:txBody>
        </p:sp>
        <p:sp>
          <p:nvSpPr>
            <p:cNvPr id="7" name="Freeform 1029"/>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l-GR"/>
            </a:p>
          </p:txBody>
        </p:sp>
        <p:sp>
          <p:nvSpPr>
            <p:cNvPr id="8" name="Freeform 1030"/>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l-GR"/>
            </a:p>
          </p:txBody>
        </p:sp>
        <p:sp>
          <p:nvSpPr>
            <p:cNvPr id="9" name="Freeform 1031"/>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l-GR"/>
            </a:p>
          </p:txBody>
        </p:sp>
        <p:sp>
          <p:nvSpPr>
            <p:cNvPr id="10" name="Freeform 1032"/>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l-GR"/>
            </a:p>
          </p:txBody>
        </p:sp>
        <p:sp>
          <p:nvSpPr>
            <p:cNvPr id="11" name="Freeform 1033"/>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l-GR"/>
            </a:p>
          </p:txBody>
        </p:sp>
        <p:sp>
          <p:nvSpPr>
            <p:cNvPr id="12" name="Freeform 1034"/>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l-GR"/>
            </a:p>
          </p:txBody>
        </p:sp>
      </p:grpSp>
      <p:sp>
        <p:nvSpPr>
          <p:cNvPr id="10251" name="Rectangle 103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0252" name="Rectangle 103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037"/>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038"/>
          <p:cNvSpPr>
            <a:spLocks noGrp="1" noChangeArrowheads="1"/>
          </p:cNvSpPr>
          <p:nvPr>
            <p:ph type="ftr" sz="quarter" idx="11"/>
          </p:nvPr>
        </p:nvSpPr>
        <p:spPr/>
        <p:txBody>
          <a:bodyPr/>
          <a:lstStyle>
            <a:lvl1pPr>
              <a:spcBef>
                <a:spcPct val="0"/>
              </a:spcBef>
              <a:defRPr/>
            </a:lvl1pPr>
          </a:lstStyle>
          <a:p>
            <a:pPr>
              <a:defRPr/>
            </a:pPr>
            <a:r>
              <a:rPr lang="el-GR"/>
              <a:t>ΙΜΕΘΑ 2017</a:t>
            </a:r>
            <a:endParaRPr lang="en-US"/>
          </a:p>
        </p:txBody>
      </p:sp>
      <p:sp>
        <p:nvSpPr>
          <p:cNvPr id="15" name="Rectangle 1039"/>
          <p:cNvSpPr>
            <a:spLocks noGrp="1" noChangeArrowheads="1"/>
          </p:cNvSpPr>
          <p:nvPr>
            <p:ph type="sldNum" sz="quarter" idx="12"/>
          </p:nvPr>
        </p:nvSpPr>
        <p:spPr/>
        <p:txBody>
          <a:bodyPr/>
          <a:lstStyle>
            <a:lvl1pPr>
              <a:spcBef>
                <a:spcPct val="0"/>
              </a:spcBef>
              <a:defRPr/>
            </a:lvl1pPr>
          </a:lstStyle>
          <a:p>
            <a:pPr>
              <a:defRPr/>
            </a:pPr>
            <a:fld id="{65FD9C88-164D-4E40-A854-A2AC2C90FA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44A354F-A5AD-42A7-A8C3-51078BE23C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B226441-72E2-4D71-873A-A02A56240B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lipArt Placeholder 3"/>
          <p:cNvSpPr>
            <a:spLocks noGrp="1"/>
          </p:cNvSpPr>
          <p:nvPr>
            <p:ph type="clipArt" sz="half" idx="2"/>
          </p:nvPr>
        </p:nvSpPr>
        <p:spPr>
          <a:xfrm>
            <a:off x="4648200" y="1981200"/>
            <a:ext cx="3810000" cy="4114800"/>
          </a:xfrm>
        </p:spPr>
        <p:txBody>
          <a:bodyPr/>
          <a:lstStyle/>
          <a:p>
            <a:pPr lvl="0"/>
            <a:endParaRPr lang="el-GR" noProof="0"/>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EC2851F-1A4D-481D-84A5-AA00042E080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FE02-8B30-4EDB-ADA1-0D40ACA724C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D3B562CC-5961-46FA-86F1-3DB52B41B9F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Tree>
    <p:extLst>
      <p:ext uri="{BB962C8B-B14F-4D97-AF65-F5344CB8AC3E}">
        <p14:creationId xmlns:p14="http://schemas.microsoft.com/office/powerpoint/2010/main" val="3883716035"/>
      </p:ext>
    </p:extLst>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C666-DBE8-415A-A401-AD60E5DD23B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CB72C89E-7898-4061-A083-B56464C042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1240070347"/>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A336-12AC-4514-8E6D-5C0B501CD6B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E3170BF6-ED48-4242-B95E-FB591CA856B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857512491"/>
      </p:ext>
    </p:extLst>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FC63-3C8D-448A-8DCF-64E60296FE39}"/>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0F08013-F14C-4326-8B88-F793E18F7775}"/>
              </a:ext>
            </a:extLst>
          </p:cNvPr>
          <p:cNvSpPr>
            <a:spLocks noGrp="1"/>
          </p:cNvSpPr>
          <p:nvPr>
            <p:ph sz="half" idx="1"/>
          </p:nvPr>
        </p:nvSpPr>
        <p:spPr>
          <a:xfrm>
            <a:off x="457200" y="965200"/>
            <a:ext cx="4038600" cy="4949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F5E9379B-A780-4EED-BCD8-118A890A9CC5}"/>
              </a:ext>
            </a:extLst>
          </p:cNvPr>
          <p:cNvSpPr>
            <a:spLocks noGrp="1"/>
          </p:cNvSpPr>
          <p:nvPr>
            <p:ph sz="half" idx="2"/>
          </p:nvPr>
        </p:nvSpPr>
        <p:spPr>
          <a:xfrm>
            <a:off x="4648200" y="965200"/>
            <a:ext cx="4038600" cy="4949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3405773116"/>
      </p:ext>
    </p:extLst>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8612-D089-4C71-BBF9-96C6DA81A0AD}"/>
              </a:ext>
            </a:extLst>
          </p:cNvPr>
          <p:cNvSpPr>
            <a:spLocks noGrp="1"/>
          </p:cNvSpPr>
          <p:nvPr>
            <p:ph type="title"/>
          </p:nvPr>
        </p:nvSpPr>
        <p:spPr>
          <a:xfrm>
            <a:off x="630238" y="365125"/>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D33A3D6-B257-4051-AA10-01B7DA5190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39AF5-D847-4F0D-9F98-AD1D4EC55A6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16F8E058-A47D-4183-98FF-DBE84314E1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9207E-20A4-4843-BBE8-A6D9FAAB952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1946741611"/>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4DA9-7662-49BA-BBD1-69ABF6E73019}"/>
              </a:ext>
            </a:extLst>
          </p:cNvPr>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822774343"/>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F2938841-1E59-4366-9A16-C7C3139B587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842933"/>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E887-3502-4F54-82E1-99D39E257B0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ECC8AB3-7E4E-4587-A7A9-8AE8651ED0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FBD9E4DE-1E04-45B4-83E3-FF7D353546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69603481"/>
      </p:ext>
    </p:extLst>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EFB0-99A5-496C-9DFC-F5294A003A7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2E8D754-066E-439F-B0B2-412B5AAC688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a:extLst>
              <a:ext uri="{FF2B5EF4-FFF2-40B4-BE49-F238E27FC236}">
                <a16:creationId xmlns:a16="http://schemas.microsoft.com/office/drawing/2014/main" id="{1E4309C2-7459-4118-8F36-C372C26D28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70649969"/>
      </p:ext>
    </p:extLst>
  </p:cSld>
  <p:clrMapOvr>
    <a:masterClrMapping/>
  </p:clrMapOvr>
  <p:transition>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69F6-CFED-43D3-94E2-2AEC4AC5811E}"/>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8C9CEE7-939F-488B-BAD2-B3A415F3F7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1863760873"/>
      </p:ext>
    </p:extLst>
  </p:cSld>
  <p:clrMapOvr>
    <a:masterClrMapping/>
  </p:clrMapOvr>
  <p:transition>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C1793-6DA4-4052-ABC6-21BCA7391AE7}"/>
              </a:ext>
            </a:extLst>
          </p:cNvPr>
          <p:cNvSpPr>
            <a:spLocks noGrp="1"/>
          </p:cNvSpPr>
          <p:nvPr>
            <p:ph type="title" orient="vert"/>
          </p:nvPr>
        </p:nvSpPr>
        <p:spPr>
          <a:xfrm>
            <a:off x="6629400" y="44450"/>
            <a:ext cx="2057400" cy="5870575"/>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B6090E8-10EE-45C6-943A-0C90A87E109B}"/>
              </a:ext>
            </a:extLst>
          </p:cNvPr>
          <p:cNvSpPr>
            <a:spLocks noGrp="1"/>
          </p:cNvSpPr>
          <p:nvPr>
            <p:ph type="body" orient="vert" idx="1"/>
          </p:nvPr>
        </p:nvSpPr>
        <p:spPr>
          <a:xfrm>
            <a:off x="457200" y="44450"/>
            <a:ext cx="6019800" cy="58705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2179901082"/>
      </p:ext>
    </p:extLst>
  </p:cSld>
  <p:clrMapOvr>
    <a:masterClrMapping/>
  </p:clrMapOvr>
  <p:transition>
    <p:randomBa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21B3-9425-4B5C-A9C6-72C4CE46A09C}"/>
              </a:ext>
            </a:extLst>
          </p:cNvPr>
          <p:cNvSpPr>
            <a:spLocks noGrp="1"/>
          </p:cNvSpPr>
          <p:nvPr>
            <p:ph type="title"/>
          </p:nvPr>
        </p:nvSpPr>
        <p:spPr>
          <a:xfrm>
            <a:off x="457200" y="44450"/>
            <a:ext cx="8229600" cy="866775"/>
          </a:xfrm>
        </p:spPr>
        <p:txBody>
          <a:bodyPr/>
          <a:lstStyle/>
          <a:p>
            <a:r>
              <a:rPr lang="en-US"/>
              <a:t>Click to edit Master title style</a:t>
            </a:r>
            <a:endParaRPr lang="el-GR"/>
          </a:p>
        </p:txBody>
      </p:sp>
      <p:sp>
        <p:nvSpPr>
          <p:cNvPr id="3" name="Chart Placeholder 2">
            <a:extLst>
              <a:ext uri="{FF2B5EF4-FFF2-40B4-BE49-F238E27FC236}">
                <a16:creationId xmlns:a16="http://schemas.microsoft.com/office/drawing/2014/main" id="{50664866-C911-42D8-9415-C70CF06B5398}"/>
              </a:ext>
            </a:extLst>
          </p:cNvPr>
          <p:cNvSpPr>
            <a:spLocks noGrp="1"/>
          </p:cNvSpPr>
          <p:nvPr>
            <p:ph type="chart" idx="1"/>
          </p:nvPr>
        </p:nvSpPr>
        <p:spPr>
          <a:xfrm>
            <a:off x="457200" y="965200"/>
            <a:ext cx="8229600" cy="4949825"/>
          </a:xfrm>
        </p:spPr>
        <p:txBody>
          <a:bodyPr/>
          <a:lstStyle/>
          <a:p>
            <a:pPr lvl="0"/>
            <a:endParaRPr lang="el-GR" noProof="0"/>
          </a:p>
        </p:txBody>
      </p:sp>
    </p:spTree>
    <p:extLst>
      <p:ext uri="{BB962C8B-B14F-4D97-AF65-F5344CB8AC3E}">
        <p14:creationId xmlns:p14="http://schemas.microsoft.com/office/powerpoint/2010/main" val="2718519754"/>
      </p:ext>
    </p:extLst>
  </p:cSld>
  <p:clrMapOvr>
    <a:masterClrMapping/>
  </p:clrMapOvr>
  <p:transition>
    <p:randomBa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EF5A-EDCE-4425-A75E-78703BA206D8}"/>
              </a:ext>
            </a:extLst>
          </p:cNvPr>
          <p:cNvSpPr>
            <a:spLocks noGrp="1"/>
          </p:cNvSpPr>
          <p:nvPr>
            <p:ph type="title"/>
          </p:nvPr>
        </p:nvSpPr>
        <p:spPr>
          <a:xfrm>
            <a:off x="457200" y="44450"/>
            <a:ext cx="8229600" cy="866775"/>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EEF87C2-2F8A-438D-8456-1203B08C22AA}"/>
              </a:ext>
            </a:extLst>
          </p:cNvPr>
          <p:cNvSpPr>
            <a:spLocks noGrp="1"/>
          </p:cNvSpPr>
          <p:nvPr>
            <p:ph type="body" sz="half" idx="1"/>
          </p:nvPr>
        </p:nvSpPr>
        <p:spPr>
          <a:xfrm>
            <a:off x="457200" y="965200"/>
            <a:ext cx="4038600" cy="4949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hart Placeholder 3">
            <a:extLst>
              <a:ext uri="{FF2B5EF4-FFF2-40B4-BE49-F238E27FC236}">
                <a16:creationId xmlns:a16="http://schemas.microsoft.com/office/drawing/2014/main" id="{9C329F36-C6EF-41EA-BABB-23938980C9A0}"/>
              </a:ext>
            </a:extLst>
          </p:cNvPr>
          <p:cNvSpPr>
            <a:spLocks noGrp="1"/>
          </p:cNvSpPr>
          <p:nvPr>
            <p:ph type="chart" sz="half" idx="2"/>
          </p:nvPr>
        </p:nvSpPr>
        <p:spPr>
          <a:xfrm>
            <a:off x="4648200" y="965200"/>
            <a:ext cx="4038600" cy="4949825"/>
          </a:xfrm>
        </p:spPr>
        <p:txBody>
          <a:bodyPr/>
          <a:lstStyle/>
          <a:p>
            <a:pPr lvl="0"/>
            <a:endParaRPr lang="el-GR" noProof="0"/>
          </a:p>
        </p:txBody>
      </p:sp>
    </p:spTree>
    <p:extLst>
      <p:ext uri="{BB962C8B-B14F-4D97-AF65-F5344CB8AC3E}">
        <p14:creationId xmlns:p14="http://schemas.microsoft.com/office/powerpoint/2010/main" val="849562980"/>
      </p:ext>
    </p:extLst>
  </p:cSld>
  <p:clrMapOvr>
    <a:masterClrMapping/>
  </p:clrMapOvr>
  <p:transition>
    <p:randomBa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1F54-5608-4EB5-A88C-AC8C10E36678}"/>
              </a:ext>
            </a:extLst>
          </p:cNvPr>
          <p:cNvSpPr>
            <a:spLocks noGrp="1"/>
          </p:cNvSpPr>
          <p:nvPr>
            <p:ph type="title"/>
          </p:nvPr>
        </p:nvSpPr>
        <p:spPr>
          <a:xfrm>
            <a:off x="457200" y="44450"/>
            <a:ext cx="8229600" cy="866775"/>
          </a:xfrm>
        </p:spPr>
        <p:txBody>
          <a:bodyPr/>
          <a:lstStyle/>
          <a:p>
            <a:r>
              <a:rPr lang="en-US"/>
              <a:t>Click to edit Master title style</a:t>
            </a:r>
            <a:endParaRPr lang="el-GR"/>
          </a:p>
        </p:txBody>
      </p:sp>
      <p:sp>
        <p:nvSpPr>
          <p:cNvPr id="3" name="Table Placeholder 2">
            <a:extLst>
              <a:ext uri="{FF2B5EF4-FFF2-40B4-BE49-F238E27FC236}">
                <a16:creationId xmlns:a16="http://schemas.microsoft.com/office/drawing/2014/main" id="{6FECB148-3098-4262-BD48-16D208D229D9}"/>
              </a:ext>
            </a:extLst>
          </p:cNvPr>
          <p:cNvSpPr>
            <a:spLocks noGrp="1"/>
          </p:cNvSpPr>
          <p:nvPr>
            <p:ph type="tbl" idx="1"/>
          </p:nvPr>
        </p:nvSpPr>
        <p:spPr>
          <a:xfrm>
            <a:off x="457200" y="965200"/>
            <a:ext cx="8229600" cy="4949825"/>
          </a:xfrm>
        </p:spPr>
        <p:txBody>
          <a:bodyPr/>
          <a:lstStyle/>
          <a:p>
            <a:pPr lvl="0"/>
            <a:endParaRPr lang="el-GR" noProof="0"/>
          </a:p>
        </p:txBody>
      </p:sp>
    </p:spTree>
    <p:extLst>
      <p:ext uri="{BB962C8B-B14F-4D97-AF65-F5344CB8AC3E}">
        <p14:creationId xmlns:p14="http://schemas.microsoft.com/office/powerpoint/2010/main" val="2799243999"/>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8720967-7DA9-4EE8-B260-0C459D4055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4DFB0115-1830-4E82-BB58-87F0BD4355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110B0AFD-E7B5-49A7-9A7B-27C6C88B09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FED3287C-CA6E-4F2C-96A3-78C76D62A3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8A5E8C48-578D-4E04-A087-169D7A5330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0F4FDB5-9BDB-4DDF-BDBD-B71F2A5E33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r>
              <a:rPr lang="el-GR"/>
              <a:t>ΙΜΕΘΑ 2017</a:t>
            </a: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327C98F-9363-4669-A91E-AA23506FB1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4000" cy="6918325"/>
            <a:chOff x="0" y="0"/>
            <a:chExt cx="5760" cy="4358"/>
          </a:xfrm>
        </p:grpSpPr>
        <p:sp>
          <p:nvSpPr>
            <p:cNvPr id="9219"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el-GR"/>
            </a:p>
          </p:txBody>
        </p:sp>
        <p:sp>
          <p:nvSpPr>
            <p:cNvPr id="9220"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el-GR"/>
            </a:p>
          </p:txBody>
        </p:sp>
        <p:sp>
          <p:nvSpPr>
            <p:cNvPr id="9221"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el-GR"/>
            </a:p>
          </p:txBody>
        </p:sp>
        <p:sp>
          <p:nvSpPr>
            <p:cNvPr id="9222"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el-GR"/>
            </a:p>
          </p:txBody>
        </p:sp>
        <p:sp>
          <p:nvSpPr>
            <p:cNvPr id="9223"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l-GR"/>
            </a:p>
          </p:txBody>
        </p:sp>
        <p:sp>
          <p:nvSpPr>
            <p:cNvPr id="9224"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el-GR"/>
            </a:p>
          </p:txBody>
        </p:sp>
        <p:sp>
          <p:nvSpPr>
            <p:cNvPr id="9225"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el-GR"/>
            </a:p>
          </p:txBody>
        </p:sp>
        <p:sp>
          <p:nvSpPr>
            <p:cNvPr id="9226"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el-GR"/>
            </a:p>
          </p:txBody>
        </p:sp>
      </p:grpSp>
      <p:sp>
        <p:nvSpPr>
          <p:cNvPr id="1536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vl1pPr>
          </a:lstStyle>
          <a:p>
            <a:pPr>
              <a:defRPr/>
            </a:pPr>
            <a:endParaRPr lang="en-US"/>
          </a:p>
        </p:txBody>
      </p:sp>
      <p:sp>
        <p:nvSpPr>
          <p:cNvPr id="92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vl1pPr>
          </a:lstStyle>
          <a:p>
            <a:pPr>
              <a:defRPr/>
            </a:pPr>
            <a:r>
              <a:rPr lang="el-GR"/>
              <a:t>ΙΜΕΘΑ 2017</a:t>
            </a:r>
            <a:endParaRPr lang="en-US"/>
          </a:p>
        </p:txBody>
      </p:sp>
      <p:sp>
        <p:nvSpPr>
          <p:cNvPr id="92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vl1pPr>
          </a:lstStyle>
          <a:p>
            <a:pPr>
              <a:defRPr/>
            </a:pPr>
            <a:fld id="{326F2F26-A248-44D4-829F-65B60AE8094C}" type="slidenum">
              <a:rPr lang="en-US"/>
              <a:pPr>
                <a:defRPr/>
              </a:pPr>
              <a:t>‹#›</a:t>
            </a:fld>
            <a:endParaRPr lang="en-US"/>
          </a:p>
        </p:txBody>
      </p:sp>
      <p:sp>
        <p:nvSpPr>
          <p:cNvPr id="15367"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Acuityslide2">
            <a:extLst>
              <a:ext uri="{FF2B5EF4-FFF2-40B4-BE49-F238E27FC236}">
                <a16:creationId xmlns:a16="http://schemas.microsoft.com/office/drawing/2014/main" id="{5DDAE973-7C07-4806-95BA-2D1AE6DFD74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99503827-804E-4A71-969A-00B049E995BF}"/>
              </a:ext>
            </a:extLst>
          </p:cNvPr>
          <p:cNvSpPr>
            <a:spLocks noGrp="1" noChangeArrowheads="1"/>
          </p:cNvSpPr>
          <p:nvPr>
            <p:ph type="title"/>
          </p:nvPr>
        </p:nvSpPr>
        <p:spPr bwMode="auto">
          <a:xfrm>
            <a:off x="457200" y="44450"/>
            <a:ext cx="8229600" cy="8667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8" name="Rectangle 3">
            <a:extLst>
              <a:ext uri="{FF2B5EF4-FFF2-40B4-BE49-F238E27FC236}">
                <a16:creationId xmlns:a16="http://schemas.microsoft.com/office/drawing/2014/main" id="{0AE3BBBF-844B-4263-8FEF-39329AE454D0}"/>
              </a:ext>
            </a:extLst>
          </p:cNvPr>
          <p:cNvSpPr>
            <a:spLocks noGrp="1" noChangeArrowheads="1"/>
          </p:cNvSpPr>
          <p:nvPr>
            <p:ph type="body" idx="1"/>
          </p:nvPr>
        </p:nvSpPr>
        <p:spPr bwMode="auto">
          <a:xfrm>
            <a:off x="457200" y="965200"/>
            <a:ext cx="8229600" cy="49498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Tree>
    <p:extLst>
      <p:ext uri="{BB962C8B-B14F-4D97-AF65-F5344CB8AC3E}">
        <p14:creationId xmlns:p14="http://schemas.microsoft.com/office/powerpoint/2010/main" val="183636479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ransition>
    <p:randomBar/>
  </p:transition>
  <p:txStyles>
    <p:title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panose="020B0604020202020204" pitchFamily="34" charset="0"/>
        </a:defRPr>
      </a:lvl2pPr>
      <a:lvl3pPr algn="ctr" rtl="0" eaLnBrk="0" fontAlgn="base" hangingPunct="0">
        <a:spcBef>
          <a:spcPct val="0"/>
        </a:spcBef>
        <a:spcAft>
          <a:spcPct val="0"/>
        </a:spcAft>
        <a:defRPr sz="4000">
          <a:solidFill>
            <a:schemeClr val="bg1"/>
          </a:solidFill>
          <a:latin typeface="Arial" panose="020B0604020202020204" pitchFamily="34" charset="0"/>
        </a:defRPr>
      </a:lvl3pPr>
      <a:lvl4pPr algn="ctr" rtl="0" eaLnBrk="0" fontAlgn="base" hangingPunct="0">
        <a:spcBef>
          <a:spcPct val="0"/>
        </a:spcBef>
        <a:spcAft>
          <a:spcPct val="0"/>
        </a:spcAft>
        <a:defRPr sz="4000">
          <a:solidFill>
            <a:schemeClr val="bg1"/>
          </a:solidFill>
          <a:latin typeface="Arial" panose="020B0604020202020204" pitchFamily="34" charset="0"/>
        </a:defRPr>
      </a:lvl4pPr>
      <a:lvl5pPr algn="ctr" rtl="0" eaLnBrk="0" fontAlgn="base" hangingPunct="0">
        <a:spcBef>
          <a:spcPct val="0"/>
        </a:spcBef>
        <a:spcAft>
          <a:spcPct val="0"/>
        </a:spcAft>
        <a:defRPr sz="4000">
          <a:solidFill>
            <a:schemeClr val="bg1"/>
          </a:solidFill>
          <a:latin typeface="Arial" panose="020B0604020202020204" pitchFamily="34" charset="0"/>
        </a:defRPr>
      </a:lvl5pPr>
      <a:lvl6pPr marL="457200" algn="ctr" rtl="0" fontAlgn="base">
        <a:spcBef>
          <a:spcPct val="0"/>
        </a:spcBef>
        <a:spcAft>
          <a:spcPct val="0"/>
        </a:spcAft>
        <a:defRPr sz="4000">
          <a:solidFill>
            <a:schemeClr val="bg1"/>
          </a:solidFill>
          <a:latin typeface="Arial" panose="020B0604020202020204" pitchFamily="34" charset="0"/>
        </a:defRPr>
      </a:lvl6pPr>
      <a:lvl7pPr marL="914400" algn="ctr" rtl="0" fontAlgn="base">
        <a:spcBef>
          <a:spcPct val="0"/>
        </a:spcBef>
        <a:spcAft>
          <a:spcPct val="0"/>
        </a:spcAft>
        <a:defRPr sz="4000">
          <a:solidFill>
            <a:schemeClr val="bg1"/>
          </a:solidFill>
          <a:latin typeface="Arial" panose="020B0604020202020204" pitchFamily="34" charset="0"/>
        </a:defRPr>
      </a:lvl7pPr>
      <a:lvl8pPr marL="1371600" algn="ctr" rtl="0" fontAlgn="base">
        <a:spcBef>
          <a:spcPct val="0"/>
        </a:spcBef>
        <a:spcAft>
          <a:spcPct val="0"/>
        </a:spcAft>
        <a:defRPr sz="4000">
          <a:solidFill>
            <a:schemeClr val="bg1"/>
          </a:solidFill>
          <a:latin typeface="Arial" panose="020B0604020202020204" pitchFamily="34" charset="0"/>
        </a:defRPr>
      </a:lvl8pPr>
      <a:lvl9pPr marL="1828800" algn="ctr" rtl="0" fontAlgn="base">
        <a:spcBef>
          <a:spcPct val="0"/>
        </a:spcBef>
        <a:spcAft>
          <a:spcPct val="0"/>
        </a:spcAft>
        <a:defRPr sz="40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SzPct val="90000"/>
        <a:buFont typeface="Wingdings" panose="05000000000000000000" pitchFamily="2" charset="2"/>
        <a:buChar char="§"/>
        <a:defRPr sz="3200" kern="1200">
          <a:solidFill>
            <a:srgbClr val="FFCC66"/>
          </a:solidFill>
          <a:latin typeface="+mn-lt"/>
          <a:ea typeface="+mn-ea"/>
          <a:cs typeface="+mn-cs"/>
        </a:defRPr>
      </a:lvl1pPr>
      <a:lvl2pPr marL="742950" indent="-285750" algn="l" rtl="0" eaLnBrk="0" fontAlgn="base" hangingPunct="0">
        <a:spcBef>
          <a:spcPct val="20000"/>
        </a:spcBef>
        <a:spcAft>
          <a:spcPct val="0"/>
        </a:spcAft>
        <a:buSzPct val="90000"/>
        <a:buFont typeface="Wingdings" panose="05000000000000000000" pitchFamily="2" charset="2"/>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SzPct val="90000"/>
        <a:buFont typeface="Wingdings" panose="05000000000000000000" pitchFamily="2" charset="2"/>
        <a:buChar char="§"/>
        <a:defRPr sz="2400" kern="1200">
          <a:solidFill>
            <a:srgbClr val="FFCC66"/>
          </a:solidFill>
          <a:latin typeface="+mn-lt"/>
          <a:ea typeface="+mn-ea"/>
          <a:cs typeface="+mn-cs"/>
        </a:defRPr>
      </a:lvl3pPr>
      <a:lvl4pPr marL="1600200" indent="-228600" algn="l" rtl="0" eaLnBrk="0" fontAlgn="base" hangingPunct="0">
        <a:spcBef>
          <a:spcPct val="20000"/>
        </a:spcBef>
        <a:spcAft>
          <a:spcPct val="0"/>
        </a:spcAft>
        <a:buSzPct val="90000"/>
        <a:buFont typeface="Wingdings" panose="05000000000000000000" pitchFamily="2" charset="2"/>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SzPct val="90000"/>
        <a:buFont typeface="Wingdings" panose="05000000000000000000" pitchFamily="2" charset="2"/>
        <a:buChar char="§"/>
        <a:defRPr sz="2000" kern="1200">
          <a:solidFill>
            <a:srgbClr val="FFCC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content.nejm.org/content/vol339/issue7/images/large/04f1.jpe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228600" y="381000"/>
            <a:ext cx="8534400" cy="1295400"/>
          </a:xfrm>
        </p:spPr>
        <p:txBody>
          <a:bodyPr/>
          <a:lstStyle/>
          <a:p>
            <a:pPr eaLnBrk="1" hangingPunct="1"/>
            <a:r>
              <a:rPr lang="en-US" sz="4000" dirty="0"/>
              <a:t>Intravenous Antiplatelet Therapy in Coronary Artery Disease</a:t>
            </a:r>
          </a:p>
        </p:txBody>
      </p:sp>
      <p:sp>
        <p:nvSpPr>
          <p:cNvPr id="1028" name="Rectangle 3"/>
          <p:cNvSpPr>
            <a:spLocks noGrp="1" noChangeArrowheads="1"/>
          </p:cNvSpPr>
          <p:nvPr>
            <p:ph type="subTitle" idx="1"/>
          </p:nvPr>
        </p:nvSpPr>
        <p:spPr>
          <a:xfrm>
            <a:off x="3357563" y="3500438"/>
            <a:ext cx="5786437" cy="2928937"/>
          </a:xfrm>
        </p:spPr>
        <p:txBody>
          <a:bodyPr/>
          <a:lstStyle/>
          <a:p>
            <a:pPr eaLnBrk="1" hangingPunct="1"/>
            <a:r>
              <a:rPr lang="en-US" sz="2800" dirty="0"/>
              <a:t>Georgios I. Papaioannou, MD, MPH</a:t>
            </a:r>
          </a:p>
          <a:p>
            <a:pPr eaLnBrk="1" hangingPunct="1"/>
            <a:r>
              <a:rPr lang="en-US" sz="2800" dirty="0"/>
              <a:t>Director, Cardiac Catheterization Laboratory</a:t>
            </a:r>
          </a:p>
          <a:p>
            <a:pPr eaLnBrk="1" hangingPunct="1"/>
            <a:r>
              <a:rPr lang="en-US" sz="2800" dirty="0"/>
              <a:t>Athens Medical Center</a:t>
            </a:r>
            <a:endParaRPr lang="el-GR" sz="2800" dirty="0"/>
          </a:p>
          <a:p>
            <a:pPr eaLnBrk="1" hangingPunct="1"/>
            <a:r>
              <a:rPr lang="el-GR" sz="2800" dirty="0">
                <a:solidFill>
                  <a:srgbClr val="FF0000"/>
                </a:solidFill>
              </a:rPr>
              <a:t>ΙΜΕΘΑ </a:t>
            </a:r>
            <a:r>
              <a:rPr lang="en-US" sz="2800" dirty="0"/>
              <a:t>21/9/2017</a:t>
            </a:r>
          </a:p>
        </p:txBody>
      </p:sp>
      <p:graphicFrame>
        <p:nvGraphicFramePr>
          <p:cNvPr id="1026" name="Object 5"/>
          <p:cNvGraphicFramePr>
            <a:graphicFrameLocks noChangeAspect="1"/>
          </p:cNvGraphicFramePr>
          <p:nvPr/>
        </p:nvGraphicFramePr>
        <p:xfrm>
          <a:off x="0" y="1785938"/>
          <a:ext cx="3570288" cy="4419600"/>
        </p:xfrm>
        <a:graphic>
          <a:graphicData uri="http://schemas.openxmlformats.org/presentationml/2006/ole">
            <mc:AlternateContent xmlns:mc="http://schemas.openxmlformats.org/markup-compatibility/2006">
              <mc:Choice xmlns:v="urn:schemas-microsoft-com:vml" Requires="v">
                <p:oleObj spid="_x0000_s1053" name="ClipArt" r:id="rId4" imgW="2800539" imgH="3465968" progId="">
                  <p:embed/>
                </p:oleObj>
              </mc:Choice>
              <mc:Fallback>
                <p:oleObj name="ClipArt" r:id="rId4" imgW="2800539" imgH="3465968"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5938"/>
                        <a:ext cx="357028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9F985DF9-F3A0-4AA4-89A9-71817D1476C8}" type="slidenum">
              <a:rPr lang="en-US"/>
              <a:pPr/>
              <a:t>10</a:t>
            </a:fld>
            <a:endParaRPr lang="en-US"/>
          </a:p>
        </p:txBody>
      </p:sp>
      <p:sp>
        <p:nvSpPr>
          <p:cNvPr id="30722" name="Rectangle 2"/>
          <p:cNvSpPr>
            <a:spLocks noGrp="1" noChangeArrowheads="1"/>
          </p:cNvSpPr>
          <p:nvPr>
            <p:ph type="title"/>
          </p:nvPr>
        </p:nvSpPr>
        <p:spPr>
          <a:xfrm>
            <a:off x="0" y="228600"/>
            <a:ext cx="9144000" cy="838200"/>
          </a:xfrm>
        </p:spPr>
        <p:txBody>
          <a:bodyPr/>
          <a:lstStyle/>
          <a:p>
            <a:r>
              <a:rPr lang="en-US" sz="3200"/>
              <a:t>Clinical Implications: GUSTO IV-ACS</a:t>
            </a:r>
          </a:p>
        </p:txBody>
      </p:sp>
      <p:pic>
        <p:nvPicPr>
          <p:cNvPr id="30724" name="Picture 4" descr="Graphic"/>
          <p:cNvPicPr>
            <a:picLocks noChangeAspect="1" noChangeArrowheads="1"/>
          </p:cNvPicPr>
          <p:nvPr/>
        </p:nvPicPr>
        <p:blipFill>
          <a:blip r:embed="rId3" cstate="print"/>
          <a:srcRect/>
          <a:stretch>
            <a:fillRect/>
          </a:stretch>
        </p:blipFill>
        <p:spPr bwMode="auto">
          <a:xfrm>
            <a:off x="990600" y="1219200"/>
            <a:ext cx="7132638" cy="4286250"/>
          </a:xfrm>
          <a:prstGeom prst="rect">
            <a:avLst/>
          </a:prstGeom>
          <a:noFill/>
        </p:spPr>
      </p:pic>
      <p:sp>
        <p:nvSpPr>
          <p:cNvPr id="30725" name="Text Box 5"/>
          <p:cNvSpPr txBox="1">
            <a:spLocks noChangeArrowheads="1"/>
          </p:cNvSpPr>
          <p:nvPr/>
        </p:nvSpPr>
        <p:spPr bwMode="auto">
          <a:xfrm>
            <a:off x="0" y="5715000"/>
            <a:ext cx="9144000" cy="1006475"/>
          </a:xfrm>
          <a:prstGeom prst="rect">
            <a:avLst/>
          </a:prstGeom>
          <a:noFill/>
          <a:ln w="9525">
            <a:noFill/>
            <a:miter lim="800000"/>
            <a:headEnd/>
            <a:tailEnd/>
          </a:ln>
          <a:effectLst/>
        </p:spPr>
        <p:txBody>
          <a:bodyPr>
            <a:spAutoFit/>
          </a:bodyPr>
          <a:lstStyle/>
          <a:p>
            <a:pPr>
              <a:spcBef>
                <a:spcPct val="50000"/>
              </a:spcBef>
            </a:pPr>
            <a:r>
              <a:rPr lang="en-US" sz="2000"/>
              <a:t>Increased mortality in the 24-hr (p=0.048) and 48-hr (p=0.007) abciximab groups. The curves separate early an continue to separate after 24 hrs. </a:t>
            </a:r>
            <a:r>
              <a:rPr lang="en-US" sz="2000" b="1"/>
              <a:t>Circulation 2002;106:379-85.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134A0D84-28BE-4BA5-806B-D3BB592D3220}" type="slidenum">
              <a:rPr lang="en-US"/>
              <a:pPr/>
              <a:t>11</a:t>
            </a:fld>
            <a:endParaRPr lang="en-US"/>
          </a:p>
        </p:txBody>
      </p:sp>
      <p:sp>
        <p:nvSpPr>
          <p:cNvPr id="31746" name="Rectangle 2"/>
          <p:cNvSpPr>
            <a:spLocks noGrp="1" noChangeArrowheads="1"/>
          </p:cNvSpPr>
          <p:nvPr>
            <p:ph type="title"/>
          </p:nvPr>
        </p:nvSpPr>
        <p:spPr>
          <a:xfrm>
            <a:off x="0" y="304800"/>
            <a:ext cx="8839200" cy="609600"/>
          </a:xfrm>
        </p:spPr>
        <p:txBody>
          <a:bodyPr/>
          <a:lstStyle/>
          <a:p>
            <a:r>
              <a:rPr lang="en-US" sz="3200"/>
              <a:t>Clinical Implications: PURSUIT (ACS)</a:t>
            </a:r>
          </a:p>
        </p:txBody>
      </p:sp>
      <p:pic>
        <p:nvPicPr>
          <p:cNvPr id="31748" name="Picture 4" descr=" ">
            <a:hlinkClick r:id="rId3"/>
          </p:cNvPr>
          <p:cNvPicPr>
            <a:picLocks noChangeAspect="1" noChangeArrowheads="1"/>
          </p:cNvPicPr>
          <p:nvPr/>
        </p:nvPicPr>
        <p:blipFill>
          <a:blip r:embed="rId4" cstate="print"/>
          <a:srcRect/>
          <a:stretch>
            <a:fillRect/>
          </a:stretch>
        </p:blipFill>
        <p:spPr bwMode="auto">
          <a:xfrm>
            <a:off x="1447800" y="1123950"/>
            <a:ext cx="6096000" cy="4498975"/>
          </a:xfrm>
          <a:prstGeom prst="rect">
            <a:avLst/>
          </a:prstGeom>
          <a:noFill/>
        </p:spPr>
      </p:pic>
      <p:sp>
        <p:nvSpPr>
          <p:cNvPr id="31749" name="Text Box 5"/>
          <p:cNvSpPr txBox="1">
            <a:spLocks noChangeArrowheads="1"/>
          </p:cNvSpPr>
          <p:nvPr/>
        </p:nvSpPr>
        <p:spPr bwMode="auto">
          <a:xfrm>
            <a:off x="0" y="5791200"/>
            <a:ext cx="8610600" cy="701675"/>
          </a:xfrm>
          <a:prstGeom prst="rect">
            <a:avLst/>
          </a:prstGeom>
          <a:noFill/>
          <a:ln w="9525">
            <a:noFill/>
            <a:miter lim="800000"/>
            <a:headEnd/>
            <a:tailEnd/>
          </a:ln>
          <a:effectLst/>
        </p:spPr>
        <p:txBody>
          <a:bodyPr>
            <a:spAutoFit/>
          </a:bodyPr>
          <a:lstStyle/>
          <a:p>
            <a:pPr>
              <a:spcBef>
                <a:spcPct val="50000"/>
              </a:spcBef>
            </a:pPr>
            <a:r>
              <a:rPr lang="en-US" sz="2000"/>
              <a:t>Kaplan–Meier Curves Showing the Incidence of </a:t>
            </a:r>
            <a:r>
              <a:rPr lang="en-US" sz="2000">
                <a:solidFill>
                  <a:schemeClr val="tx2"/>
                </a:solidFill>
              </a:rPr>
              <a:t>Death or Nonfatal Myocardial Infarction</a:t>
            </a:r>
            <a:r>
              <a:rPr lang="en-US" sz="2000"/>
              <a:t> at 30 Days. </a:t>
            </a:r>
            <a:r>
              <a:rPr lang="en-US" sz="2000" b="1"/>
              <a:t>N Engl J Med 1998;339:436-443.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A0679050-3707-461C-AD51-F95A2BBC929A}" type="slidenum">
              <a:rPr lang="en-US"/>
              <a:pPr/>
              <a:t>12</a:t>
            </a:fld>
            <a:endParaRPr lang="en-US"/>
          </a:p>
        </p:txBody>
      </p:sp>
      <p:sp>
        <p:nvSpPr>
          <p:cNvPr id="41986" name="Rectangle 2"/>
          <p:cNvSpPr>
            <a:spLocks noGrp="1" noChangeArrowheads="1"/>
          </p:cNvSpPr>
          <p:nvPr>
            <p:ph type="title"/>
          </p:nvPr>
        </p:nvSpPr>
        <p:spPr>
          <a:xfrm>
            <a:off x="0" y="0"/>
            <a:ext cx="9144000" cy="908720"/>
          </a:xfrm>
        </p:spPr>
        <p:txBody>
          <a:bodyPr/>
          <a:lstStyle/>
          <a:p>
            <a:r>
              <a:rPr lang="en-US" sz="3200" dirty="0"/>
              <a:t>Initial Trials with GP </a:t>
            </a:r>
            <a:r>
              <a:rPr lang="en-US" sz="3200" dirty="0" err="1"/>
              <a:t>IIb</a:t>
            </a:r>
            <a:r>
              <a:rPr lang="en-US" sz="3200" dirty="0"/>
              <a:t>/</a:t>
            </a:r>
            <a:r>
              <a:rPr lang="en-US" sz="3200" dirty="0" err="1"/>
              <a:t>IIIa</a:t>
            </a:r>
            <a:r>
              <a:rPr lang="en-US" sz="3200" dirty="0"/>
              <a:t> Inhibitors during PCI</a:t>
            </a:r>
          </a:p>
        </p:txBody>
      </p:sp>
      <p:graphicFrame>
        <p:nvGraphicFramePr>
          <p:cNvPr id="107520" name="Object 2048"/>
          <p:cNvGraphicFramePr>
            <a:graphicFrameLocks noChangeAspect="1"/>
          </p:cNvGraphicFramePr>
          <p:nvPr/>
        </p:nvGraphicFramePr>
        <p:xfrm>
          <a:off x="585788" y="1117600"/>
          <a:ext cx="7896225" cy="1944688"/>
        </p:xfrm>
        <a:graphic>
          <a:graphicData uri="http://schemas.openxmlformats.org/presentationml/2006/ole">
            <mc:AlternateContent xmlns:mc="http://schemas.openxmlformats.org/markup-compatibility/2006">
              <mc:Choice xmlns:v="urn:schemas-microsoft-com:vml" Requires="v">
                <p:oleObj spid="_x0000_s103445" name="MS Org Chart" r:id="rId4" imgW="5740200" imgH="1460160" progId="OrgPlusWOPX.4">
                  <p:embed followColorScheme="full"/>
                </p:oleObj>
              </mc:Choice>
              <mc:Fallback>
                <p:oleObj name="MS Org Chart" r:id="rId4" imgW="5740200" imgH="1460160" progId="OrgPlusWOPX.4">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8" y="1117600"/>
                        <a:ext cx="7896225" cy="194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0" name="Text Box 6"/>
          <p:cNvSpPr txBox="1">
            <a:spLocks noChangeArrowheads="1"/>
          </p:cNvSpPr>
          <p:nvPr/>
        </p:nvSpPr>
        <p:spPr bwMode="auto">
          <a:xfrm>
            <a:off x="3276600" y="3124200"/>
            <a:ext cx="2971800" cy="2395538"/>
          </a:xfrm>
          <a:prstGeom prst="rect">
            <a:avLst/>
          </a:prstGeom>
          <a:noFill/>
          <a:ln w="9525">
            <a:noFill/>
            <a:miter lim="800000"/>
            <a:headEnd/>
            <a:tailEnd/>
          </a:ln>
          <a:effectLst/>
        </p:spPr>
        <p:txBody>
          <a:bodyPr>
            <a:spAutoFit/>
          </a:bodyPr>
          <a:lstStyle/>
          <a:p>
            <a:pPr>
              <a:lnSpc>
                <a:spcPct val="65000"/>
              </a:lnSpc>
              <a:spcBef>
                <a:spcPct val="50000"/>
              </a:spcBef>
            </a:pPr>
            <a:r>
              <a:rPr lang="en-US" sz="2000" u="sng">
                <a:solidFill>
                  <a:schemeClr val="tx2"/>
                </a:solidFill>
              </a:rPr>
              <a:t>EPIC* (high-risk PCI)</a:t>
            </a:r>
          </a:p>
          <a:p>
            <a:pPr>
              <a:lnSpc>
                <a:spcPct val="65000"/>
              </a:lnSpc>
              <a:spcBef>
                <a:spcPct val="50000"/>
              </a:spcBef>
            </a:pPr>
            <a:r>
              <a:rPr lang="en-US" sz="2000" u="sng">
                <a:solidFill>
                  <a:schemeClr val="tx2"/>
                </a:solidFill>
              </a:rPr>
              <a:t>EPISTENT (37% UA)</a:t>
            </a:r>
          </a:p>
          <a:p>
            <a:pPr>
              <a:lnSpc>
                <a:spcPct val="65000"/>
              </a:lnSpc>
              <a:spcBef>
                <a:spcPct val="50000"/>
              </a:spcBef>
            </a:pPr>
            <a:r>
              <a:rPr lang="en-US" sz="2000" u="sng">
                <a:solidFill>
                  <a:schemeClr val="tx2"/>
                </a:solidFill>
              </a:rPr>
              <a:t>CAPTURE</a:t>
            </a:r>
          </a:p>
          <a:p>
            <a:pPr>
              <a:lnSpc>
                <a:spcPct val="65000"/>
              </a:lnSpc>
              <a:spcBef>
                <a:spcPct val="50000"/>
              </a:spcBef>
            </a:pPr>
            <a:r>
              <a:rPr lang="en-US" sz="2000">
                <a:solidFill>
                  <a:schemeClr val="tx2"/>
                </a:solidFill>
              </a:rPr>
              <a:t>Simoons et al</a:t>
            </a:r>
          </a:p>
          <a:p>
            <a:pPr>
              <a:lnSpc>
                <a:spcPct val="65000"/>
              </a:lnSpc>
              <a:spcBef>
                <a:spcPct val="50000"/>
              </a:spcBef>
            </a:pPr>
            <a:r>
              <a:rPr lang="en-US" sz="2000">
                <a:solidFill>
                  <a:schemeClr val="tx2"/>
                </a:solidFill>
              </a:rPr>
              <a:t>ISAR-2</a:t>
            </a:r>
          </a:p>
          <a:p>
            <a:pPr>
              <a:lnSpc>
                <a:spcPct val="65000"/>
              </a:lnSpc>
              <a:spcBef>
                <a:spcPct val="50000"/>
              </a:spcBef>
            </a:pPr>
            <a:r>
              <a:rPr lang="en-US" sz="2000" u="sng">
                <a:solidFill>
                  <a:schemeClr val="folHlink"/>
                </a:solidFill>
              </a:rPr>
              <a:t>IMPACT-II* (42% ACS)</a:t>
            </a:r>
          </a:p>
          <a:p>
            <a:pPr>
              <a:lnSpc>
                <a:spcPct val="65000"/>
              </a:lnSpc>
              <a:spcBef>
                <a:spcPct val="50000"/>
              </a:spcBef>
            </a:pPr>
            <a:r>
              <a:rPr lang="en-US" sz="2000" u="sng"/>
              <a:t>RESTORE</a:t>
            </a:r>
          </a:p>
        </p:txBody>
      </p:sp>
      <p:sp>
        <p:nvSpPr>
          <p:cNvPr id="41991" name="Text Box 7"/>
          <p:cNvSpPr txBox="1">
            <a:spLocks noChangeArrowheads="1"/>
          </p:cNvSpPr>
          <p:nvPr/>
        </p:nvSpPr>
        <p:spPr bwMode="auto">
          <a:xfrm>
            <a:off x="6019800" y="3124200"/>
            <a:ext cx="3429000" cy="1343025"/>
          </a:xfrm>
          <a:prstGeom prst="rect">
            <a:avLst/>
          </a:prstGeom>
          <a:noFill/>
          <a:ln w="9525">
            <a:noFill/>
            <a:miter lim="800000"/>
            <a:headEnd/>
            <a:tailEnd/>
          </a:ln>
          <a:effectLst/>
        </p:spPr>
        <p:txBody>
          <a:bodyPr>
            <a:spAutoFit/>
          </a:bodyPr>
          <a:lstStyle/>
          <a:p>
            <a:pPr>
              <a:lnSpc>
                <a:spcPct val="65000"/>
              </a:lnSpc>
              <a:spcBef>
                <a:spcPct val="50000"/>
              </a:spcBef>
            </a:pPr>
            <a:r>
              <a:rPr lang="en-US" sz="2000" u="sng">
                <a:solidFill>
                  <a:schemeClr val="tx2"/>
                </a:solidFill>
              </a:rPr>
              <a:t>RAPPORT</a:t>
            </a:r>
          </a:p>
          <a:p>
            <a:pPr>
              <a:lnSpc>
                <a:spcPct val="65000"/>
              </a:lnSpc>
              <a:spcBef>
                <a:spcPct val="50000"/>
              </a:spcBef>
            </a:pPr>
            <a:r>
              <a:rPr lang="en-US" sz="2000" u="sng">
                <a:solidFill>
                  <a:schemeClr val="tx2"/>
                </a:solidFill>
              </a:rPr>
              <a:t>ADMIRAL</a:t>
            </a:r>
          </a:p>
          <a:p>
            <a:pPr>
              <a:lnSpc>
                <a:spcPct val="65000"/>
              </a:lnSpc>
              <a:spcBef>
                <a:spcPct val="50000"/>
              </a:spcBef>
            </a:pPr>
            <a:r>
              <a:rPr lang="en-US" sz="2000" u="sng">
                <a:solidFill>
                  <a:schemeClr val="tx2"/>
                </a:solidFill>
              </a:rPr>
              <a:t>CADILLAC</a:t>
            </a:r>
            <a:endParaRPr lang="en-US" sz="2000">
              <a:solidFill>
                <a:schemeClr val="tx2"/>
              </a:solidFill>
            </a:endParaRPr>
          </a:p>
          <a:p>
            <a:pPr>
              <a:lnSpc>
                <a:spcPct val="65000"/>
              </a:lnSpc>
              <a:spcBef>
                <a:spcPct val="50000"/>
              </a:spcBef>
            </a:pPr>
            <a:r>
              <a:rPr lang="en-US" sz="2000">
                <a:solidFill>
                  <a:schemeClr val="tx2"/>
                </a:solidFill>
              </a:rPr>
              <a:t>Petronio et al (Rescue PTCA)</a:t>
            </a:r>
          </a:p>
        </p:txBody>
      </p:sp>
      <p:sp>
        <p:nvSpPr>
          <p:cNvPr id="41992" name="Text Box 8"/>
          <p:cNvSpPr txBox="1">
            <a:spLocks noChangeArrowheads="1"/>
          </p:cNvSpPr>
          <p:nvPr/>
        </p:nvSpPr>
        <p:spPr bwMode="auto">
          <a:xfrm>
            <a:off x="228600" y="3124200"/>
            <a:ext cx="2895600" cy="3448050"/>
          </a:xfrm>
          <a:prstGeom prst="rect">
            <a:avLst/>
          </a:prstGeom>
          <a:noFill/>
          <a:ln w="9525">
            <a:noFill/>
            <a:miter lim="800000"/>
            <a:headEnd/>
            <a:tailEnd/>
          </a:ln>
          <a:effectLst/>
        </p:spPr>
        <p:txBody>
          <a:bodyPr>
            <a:spAutoFit/>
          </a:bodyPr>
          <a:lstStyle/>
          <a:p>
            <a:pPr>
              <a:lnSpc>
                <a:spcPct val="65000"/>
              </a:lnSpc>
              <a:spcBef>
                <a:spcPct val="50000"/>
              </a:spcBef>
            </a:pPr>
            <a:r>
              <a:rPr lang="en-US" sz="2000" u="sng">
                <a:solidFill>
                  <a:schemeClr val="tx2"/>
                </a:solidFill>
              </a:rPr>
              <a:t>EPILOG* (Low Risk UA)</a:t>
            </a:r>
          </a:p>
          <a:p>
            <a:pPr>
              <a:lnSpc>
                <a:spcPct val="65000"/>
              </a:lnSpc>
              <a:spcBef>
                <a:spcPct val="50000"/>
              </a:spcBef>
            </a:pPr>
            <a:r>
              <a:rPr lang="en-US" sz="2000" u="sng">
                <a:solidFill>
                  <a:schemeClr val="tx2"/>
                </a:solidFill>
              </a:rPr>
              <a:t>EPISTENT (40% SA)</a:t>
            </a:r>
            <a:endParaRPr lang="en-US" sz="2000">
              <a:solidFill>
                <a:schemeClr val="tx2"/>
              </a:solidFill>
            </a:endParaRPr>
          </a:p>
          <a:p>
            <a:pPr>
              <a:lnSpc>
                <a:spcPct val="65000"/>
              </a:lnSpc>
              <a:spcBef>
                <a:spcPct val="50000"/>
              </a:spcBef>
            </a:pPr>
            <a:r>
              <a:rPr lang="en-US" sz="2000">
                <a:solidFill>
                  <a:schemeClr val="tx2"/>
                </a:solidFill>
              </a:rPr>
              <a:t>ERASER</a:t>
            </a:r>
          </a:p>
          <a:p>
            <a:pPr>
              <a:lnSpc>
                <a:spcPct val="65000"/>
              </a:lnSpc>
              <a:spcBef>
                <a:spcPct val="50000"/>
              </a:spcBef>
            </a:pPr>
            <a:r>
              <a:rPr lang="en-US" sz="2000">
                <a:solidFill>
                  <a:schemeClr val="tx2"/>
                </a:solidFill>
              </a:rPr>
              <a:t>Kini et al (HSRA)</a:t>
            </a:r>
          </a:p>
          <a:p>
            <a:pPr>
              <a:lnSpc>
                <a:spcPct val="65000"/>
              </a:lnSpc>
              <a:spcBef>
                <a:spcPct val="50000"/>
              </a:spcBef>
            </a:pPr>
            <a:r>
              <a:rPr lang="en-US" sz="2000">
                <a:solidFill>
                  <a:schemeClr val="tx2"/>
                </a:solidFill>
              </a:rPr>
              <a:t>Tamburino et al</a:t>
            </a:r>
          </a:p>
          <a:p>
            <a:pPr>
              <a:lnSpc>
                <a:spcPct val="65000"/>
              </a:lnSpc>
              <a:spcBef>
                <a:spcPct val="50000"/>
              </a:spcBef>
            </a:pPr>
            <a:r>
              <a:rPr lang="en-US" sz="2000">
                <a:solidFill>
                  <a:schemeClr val="folHlink"/>
                </a:solidFill>
              </a:rPr>
              <a:t>IMPACT</a:t>
            </a:r>
          </a:p>
          <a:p>
            <a:pPr>
              <a:lnSpc>
                <a:spcPct val="65000"/>
              </a:lnSpc>
              <a:spcBef>
                <a:spcPct val="50000"/>
              </a:spcBef>
            </a:pPr>
            <a:r>
              <a:rPr lang="en-US" sz="2000" u="sng">
                <a:solidFill>
                  <a:schemeClr val="folHlink"/>
                </a:solidFill>
              </a:rPr>
              <a:t>IMPACT-II* (42% ACS)</a:t>
            </a:r>
          </a:p>
          <a:p>
            <a:pPr>
              <a:lnSpc>
                <a:spcPct val="65000"/>
              </a:lnSpc>
              <a:spcBef>
                <a:spcPct val="50000"/>
              </a:spcBef>
            </a:pPr>
            <a:r>
              <a:rPr lang="en-US" sz="2000" u="sng">
                <a:solidFill>
                  <a:schemeClr val="folHlink"/>
                </a:solidFill>
              </a:rPr>
              <a:t>ESPRIT (12% ACS)</a:t>
            </a:r>
            <a:endParaRPr lang="en-US" sz="2000">
              <a:solidFill>
                <a:schemeClr val="folHlink"/>
              </a:solidFill>
            </a:endParaRPr>
          </a:p>
          <a:p>
            <a:pPr>
              <a:lnSpc>
                <a:spcPct val="65000"/>
              </a:lnSpc>
              <a:spcBef>
                <a:spcPct val="50000"/>
              </a:spcBef>
            </a:pPr>
            <a:r>
              <a:rPr lang="en-US" sz="2000">
                <a:solidFill>
                  <a:schemeClr val="folHlink"/>
                </a:solidFill>
              </a:rPr>
              <a:t>Harrington et al</a:t>
            </a:r>
          </a:p>
          <a:p>
            <a:pPr>
              <a:lnSpc>
                <a:spcPct val="65000"/>
              </a:lnSpc>
              <a:spcBef>
                <a:spcPct val="50000"/>
              </a:spcBef>
            </a:pPr>
            <a:r>
              <a:rPr lang="en-US" sz="2000"/>
              <a:t>Kereiakis et al</a:t>
            </a:r>
          </a:p>
        </p:txBody>
      </p:sp>
      <p:sp>
        <p:nvSpPr>
          <p:cNvPr id="41993" name="Text Box 9"/>
          <p:cNvSpPr txBox="1">
            <a:spLocks noChangeArrowheads="1"/>
          </p:cNvSpPr>
          <p:nvPr/>
        </p:nvSpPr>
        <p:spPr bwMode="auto">
          <a:xfrm>
            <a:off x="2362200" y="5943600"/>
            <a:ext cx="6477000" cy="366713"/>
          </a:xfrm>
          <a:prstGeom prst="rect">
            <a:avLst/>
          </a:prstGeom>
          <a:noFill/>
          <a:ln w="9525">
            <a:noFill/>
            <a:miter lim="800000"/>
            <a:headEnd/>
            <a:tailEnd/>
          </a:ln>
          <a:effectLst/>
        </p:spPr>
        <p:txBody>
          <a:bodyPr>
            <a:spAutoFit/>
          </a:bodyPr>
          <a:lstStyle/>
          <a:p>
            <a:pPr>
              <a:spcBef>
                <a:spcPct val="50000"/>
              </a:spcBef>
            </a:pPr>
            <a:r>
              <a:rPr lang="en-US" sz="1800" b="1"/>
              <a:t>Modified from Karvouni et al. </a:t>
            </a:r>
            <a:r>
              <a:rPr lang="en-US" sz="1800" b="1" i="1"/>
              <a:t>J Am Coll Cardiol 2003;41:26-32.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EB2D17DD-480E-457E-8DEE-21676FC5AF6F}" type="slidenum">
              <a:rPr lang="en-US"/>
              <a:pPr/>
              <a:t>13</a:t>
            </a:fld>
            <a:endParaRPr lang="en-US"/>
          </a:p>
        </p:txBody>
      </p:sp>
      <p:sp>
        <p:nvSpPr>
          <p:cNvPr id="50178" name="Rectangle 2"/>
          <p:cNvSpPr>
            <a:spLocks noGrp="1" noChangeArrowheads="1"/>
          </p:cNvSpPr>
          <p:nvPr>
            <p:ph type="title"/>
          </p:nvPr>
        </p:nvSpPr>
        <p:spPr>
          <a:xfrm>
            <a:off x="152400" y="152400"/>
            <a:ext cx="8839200" cy="990600"/>
          </a:xfrm>
        </p:spPr>
        <p:txBody>
          <a:bodyPr/>
          <a:lstStyle/>
          <a:p>
            <a:r>
              <a:rPr lang="en-US" sz="3600"/>
              <a:t>3-year EPIC Results</a:t>
            </a:r>
            <a:endParaRPr lang="en-US"/>
          </a:p>
        </p:txBody>
      </p:sp>
      <p:sp>
        <p:nvSpPr>
          <p:cNvPr id="50179" name="Text Box 3"/>
          <p:cNvSpPr txBox="1">
            <a:spLocks noChangeArrowheads="1"/>
          </p:cNvSpPr>
          <p:nvPr/>
        </p:nvSpPr>
        <p:spPr bwMode="auto">
          <a:xfrm>
            <a:off x="609600" y="6324600"/>
            <a:ext cx="2822575" cy="396875"/>
          </a:xfrm>
          <a:prstGeom prst="rect">
            <a:avLst/>
          </a:prstGeom>
          <a:noFill/>
          <a:ln w="9525">
            <a:noFill/>
            <a:miter lim="800000"/>
            <a:headEnd/>
            <a:tailEnd/>
          </a:ln>
          <a:effectLst/>
        </p:spPr>
        <p:txBody>
          <a:bodyPr wrap="none">
            <a:spAutoFit/>
          </a:bodyPr>
          <a:lstStyle/>
          <a:p>
            <a:pPr>
              <a:spcBef>
                <a:spcPct val="50000"/>
              </a:spcBef>
            </a:pPr>
            <a:r>
              <a:rPr lang="en-US" sz="2000" b="1"/>
              <a:t>JAMA 1997;278:479-84.</a:t>
            </a:r>
            <a:endParaRPr lang="en-US"/>
          </a:p>
        </p:txBody>
      </p:sp>
      <p:pic>
        <p:nvPicPr>
          <p:cNvPr id="50181" name="Picture 5"/>
          <p:cNvPicPr>
            <a:picLocks noChangeAspect="1" noChangeArrowheads="1"/>
          </p:cNvPicPr>
          <p:nvPr/>
        </p:nvPicPr>
        <p:blipFill>
          <a:blip r:embed="rId2" cstate="print"/>
          <a:srcRect/>
          <a:stretch>
            <a:fillRect/>
          </a:stretch>
        </p:blipFill>
        <p:spPr bwMode="auto">
          <a:xfrm>
            <a:off x="457200" y="1524000"/>
            <a:ext cx="8162925" cy="2781300"/>
          </a:xfrm>
          <a:prstGeom prst="rect">
            <a:avLst/>
          </a:prstGeom>
          <a:noFill/>
          <a:ln w="9525">
            <a:noFill/>
            <a:miter lim="800000"/>
            <a:headEnd/>
            <a:tailEnd/>
          </a:ln>
          <a:effectLst/>
        </p:spPr>
      </p:pic>
      <p:sp>
        <p:nvSpPr>
          <p:cNvPr id="50182" name="Text Box 6"/>
          <p:cNvSpPr txBox="1">
            <a:spLocks noChangeArrowheads="1"/>
          </p:cNvSpPr>
          <p:nvPr/>
        </p:nvSpPr>
        <p:spPr bwMode="auto">
          <a:xfrm>
            <a:off x="304800" y="4648200"/>
            <a:ext cx="8305800" cy="701675"/>
          </a:xfrm>
          <a:prstGeom prst="rect">
            <a:avLst/>
          </a:prstGeom>
          <a:noFill/>
          <a:ln w="9525">
            <a:noFill/>
            <a:miter lim="800000"/>
            <a:headEnd/>
            <a:tailEnd/>
          </a:ln>
          <a:effectLst/>
        </p:spPr>
        <p:txBody>
          <a:bodyPr>
            <a:spAutoFit/>
          </a:bodyPr>
          <a:lstStyle/>
          <a:p>
            <a:pPr>
              <a:spcBef>
                <a:spcPct val="50000"/>
              </a:spcBef>
            </a:pPr>
            <a:r>
              <a:rPr lang="en-US" sz="2000">
                <a:solidFill>
                  <a:schemeClr val="tx2"/>
                </a:solidFill>
              </a:rPr>
              <a:t>Mortality event curves</a:t>
            </a:r>
            <a:r>
              <a:rPr lang="en-US" sz="2000"/>
              <a:t> for overall trial cohort by treatment assignment (Left, p=0.2) and mortality for the UA/MI subgroup (Right, p=0.01).</a:t>
            </a:r>
            <a:r>
              <a:rPr 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E5F08E97-D73C-419B-895D-2A7DEBF612CA}" type="slidenum">
              <a:rPr lang="en-US"/>
              <a:pPr/>
              <a:t>14</a:t>
            </a:fld>
            <a:endParaRPr lang="en-US"/>
          </a:p>
        </p:txBody>
      </p:sp>
      <p:sp>
        <p:nvSpPr>
          <p:cNvPr id="57346" name="Rectangle 2"/>
          <p:cNvSpPr>
            <a:spLocks noGrp="1" noChangeArrowheads="1"/>
          </p:cNvSpPr>
          <p:nvPr>
            <p:ph type="title"/>
          </p:nvPr>
        </p:nvSpPr>
        <p:spPr>
          <a:xfrm>
            <a:off x="685800" y="228600"/>
            <a:ext cx="7772400" cy="762000"/>
          </a:xfrm>
        </p:spPr>
        <p:txBody>
          <a:bodyPr/>
          <a:lstStyle/>
          <a:p>
            <a:r>
              <a:rPr lang="en-US" sz="3600"/>
              <a:t>CAPTURE 30-days Results</a:t>
            </a:r>
            <a:endParaRPr lang="en-US"/>
          </a:p>
        </p:txBody>
      </p:sp>
      <p:graphicFrame>
        <p:nvGraphicFramePr>
          <p:cNvPr id="111616" name="Object 1024"/>
          <p:cNvGraphicFramePr>
            <a:graphicFrameLocks noChangeAspect="1"/>
          </p:cNvGraphicFramePr>
          <p:nvPr/>
        </p:nvGraphicFramePr>
        <p:xfrm>
          <a:off x="1524000" y="1143000"/>
          <a:ext cx="6097588" cy="4068763"/>
        </p:xfrm>
        <a:graphic>
          <a:graphicData uri="http://schemas.openxmlformats.org/presentationml/2006/ole">
            <mc:AlternateContent xmlns:mc="http://schemas.openxmlformats.org/markup-compatibility/2006">
              <mc:Choice xmlns:v="urn:schemas-microsoft-com:vml" Requires="v">
                <p:oleObj spid="_x0000_s107541" name="Chart" r:id="rId3" imgW="6095928" imgH="4069008" progId="MSGraph.Chart.8">
                  <p:embed followColorScheme="full"/>
                </p:oleObj>
              </mc:Choice>
              <mc:Fallback>
                <p:oleObj name="Chart" r:id="rId3" imgW="6095928" imgH="4069008"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6097588" cy="406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0" name="Text Box 6"/>
          <p:cNvSpPr txBox="1">
            <a:spLocks noChangeArrowheads="1"/>
          </p:cNvSpPr>
          <p:nvPr/>
        </p:nvSpPr>
        <p:spPr bwMode="auto">
          <a:xfrm>
            <a:off x="0" y="5410200"/>
            <a:ext cx="9144000" cy="731838"/>
          </a:xfrm>
          <a:prstGeom prst="rect">
            <a:avLst/>
          </a:prstGeom>
          <a:noFill/>
          <a:ln w="9525">
            <a:noFill/>
            <a:miter lim="800000"/>
            <a:headEnd/>
            <a:tailEnd/>
          </a:ln>
          <a:effectLst/>
        </p:spPr>
        <p:txBody>
          <a:bodyPr>
            <a:spAutoFit/>
          </a:bodyPr>
          <a:lstStyle/>
          <a:p>
            <a:pPr>
              <a:spcBef>
                <a:spcPct val="50000"/>
              </a:spcBef>
            </a:pPr>
            <a:r>
              <a:rPr lang="en-US" sz="1800" b="1" i="1"/>
              <a:t>Lancet 1997;349:1429-35.</a:t>
            </a:r>
            <a:r>
              <a:rPr lang="en-US"/>
              <a:t> </a:t>
            </a:r>
            <a:r>
              <a:rPr lang="en-US" sz="1800" b="1"/>
              <a:t>*</a:t>
            </a:r>
            <a:r>
              <a:rPr lang="en-US" sz="1800" b="1">
                <a:solidFill>
                  <a:schemeClr val="tx2"/>
                </a:solidFill>
              </a:rPr>
              <a:t>Major Bleeding</a:t>
            </a:r>
            <a:r>
              <a:rPr lang="en-US" sz="1800" b="1"/>
              <a:t>. MI lower rates in abciximab arm related to PTCA. </a:t>
            </a:r>
          </a:p>
        </p:txBody>
      </p:sp>
      <p:sp>
        <p:nvSpPr>
          <p:cNvPr id="57351" name="Text Box 7"/>
          <p:cNvSpPr txBox="1">
            <a:spLocks noChangeArrowheads="1"/>
          </p:cNvSpPr>
          <p:nvPr/>
        </p:nvSpPr>
        <p:spPr bwMode="auto">
          <a:xfrm>
            <a:off x="2362200" y="1600200"/>
            <a:ext cx="742950" cy="336550"/>
          </a:xfrm>
          <a:prstGeom prst="rect">
            <a:avLst/>
          </a:prstGeom>
          <a:noFill/>
          <a:ln w="9525">
            <a:noFill/>
            <a:miter lim="800000"/>
            <a:headEnd/>
            <a:tailEnd/>
          </a:ln>
          <a:effectLst/>
        </p:spPr>
        <p:txBody>
          <a:bodyPr>
            <a:spAutoFit/>
          </a:bodyPr>
          <a:lstStyle/>
          <a:p>
            <a:pPr>
              <a:spcBef>
                <a:spcPct val="50000"/>
              </a:spcBef>
            </a:pPr>
            <a:r>
              <a:rPr lang="en-US" sz="1600" b="1"/>
              <a:t>15.9%</a:t>
            </a:r>
            <a:endParaRPr lang="en-US" sz="1600"/>
          </a:p>
        </p:txBody>
      </p:sp>
      <p:sp>
        <p:nvSpPr>
          <p:cNvPr id="57352" name="Text Box 8"/>
          <p:cNvSpPr txBox="1">
            <a:spLocks noChangeArrowheads="1"/>
          </p:cNvSpPr>
          <p:nvPr/>
        </p:nvSpPr>
        <p:spPr bwMode="auto">
          <a:xfrm>
            <a:off x="2743200" y="2209800"/>
            <a:ext cx="971550" cy="336550"/>
          </a:xfrm>
          <a:prstGeom prst="rect">
            <a:avLst/>
          </a:prstGeom>
          <a:noFill/>
          <a:ln w="9525">
            <a:noFill/>
            <a:miter lim="800000"/>
            <a:headEnd/>
            <a:tailEnd/>
          </a:ln>
          <a:effectLst/>
        </p:spPr>
        <p:txBody>
          <a:bodyPr>
            <a:spAutoFit/>
          </a:bodyPr>
          <a:lstStyle/>
          <a:p>
            <a:pPr>
              <a:spcBef>
                <a:spcPct val="50000"/>
              </a:spcBef>
            </a:pPr>
            <a:r>
              <a:rPr lang="en-US" sz="1600" b="1"/>
              <a:t>11.3%</a:t>
            </a:r>
            <a:endParaRPr lang="en-US"/>
          </a:p>
        </p:txBody>
      </p:sp>
      <p:sp>
        <p:nvSpPr>
          <p:cNvPr id="57353" name="Text Box 9"/>
          <p:cNvSpPr txBox="1">
            <a:spLocks noChangeArrowheads="1"/>
          </p:cNvSpPr>
          <p:nvPr/>
        </p:nvSpPr>
        <p:spPr bwMode="auto">
          <a:xfrm>
            <a:off x="3352800" y="2895600"/>
            <a:ext cx="762000" cy="336550"/>
          </a:xfrm>
          <a:prstGeom prst="rect">
            <a:avLst/>
          </a:prstGeom>
          <a:noFill/>
          <a:ln w="9525">
            <a:noFill/>
            <a:miter lim="800000"/>
            <a:headEnd/>
            <a:tailEnd/>
          </a:ln>
          <a:effectLst/>
        </p:spPr>
        <p:txBody>
          <a:bodyPr>
            <a:spAutoFit/>
          </a:bodyPr>
          <a:lstStyle/>
          <a:p>
            <a:pPr>
              <a:spcBef>
                <a:spcPct val="50000"/>
              </a:spcBef>
            </a:pPr>
            <a:r>
              <a:rPr lang="en-US" sz="1600" b="1"/>
              <a:t>8.2%</a:t>
            </a:r>
            <a:endParaRPr lang="en-US"/>
          </a:p>
        </p:txBody>
      </p:sp>
      <p:sp>
        <p:nvSpPr>
          <p:cNvPr id="57354" name="Text Box 10"/>
          <p:cNvSpPr txBox="1">
            <a:spLocks noChangeArrowheads="1"/>
          </p:cNvSpPr>
          <p:nvPr/>
        </p:nvSpPr>
        <p:spPr bwMode="auto">
          <a:xfrm>
            <a:off x="3657600" y="3429000"/>
            <a:ext cx="793750" cy="336550"/>
          </a:xfrm>
          <a:prstGeom prst="rect">
            <a:avLst/>
          </a:prstGeom>
          <a:noFill/>
          <a:ln w="9525">
            <a:noFill/>
            <a:miter lim="800000"/>
            <a:headEnd/>
            <a:tailEnd/>
          </a:ln>
          <a:effectLst/>
        </p:spPr>
        <p:txBody>
          <a:bodyPr>
            <a:spAutoFit/>
          </a:bodyPr>
          <a:lstStyle/>
          <a:p>
            <a:pPr>
              <a:spcBef>
                <a:spcPct val="50000"/>
              </a:spcBef>
            </a:pPr>
            <a:r>
              <a:rPr lang="en-US" sz="1600" b="1"/>
              <a:t>4.1%</a:t>
            </a:r>
            <a:endParaRPr lang="en-US"/>
          </a:p>
        </p:txBody>
      </p:sp>
      <p:sp>
        <p:nvSpPr>
          <p:cNvPr id="57355" name="Text Box 11"/>
          <p:cNvSpPr txBox="1">
            <a:spLocks noChangeArrowheads="1"/>
          </p:cNvSpPr>
          <p:nvPr/>
        </p:nvSpPr>
        <p:spPr bwMode="auto">
          <a:xfrm>
            <a:off x="4191000" y="2514600"/>
            <a:ext cx="762000" cy="336550"/>
          </a:xfrm>
          <a:prstGeom prst="rect">
            <a:avLst/>
          </a:prstGeom>
          <a:noFill/>
          <a:ln w="9525">
            <a:noFill/>
            <a:miter lim="800000"/>
            <a:headEnd/>
            <a:tailEnd/>
          </a:ln>
          <a:effectLst/>
        </p:spPr>
        <p:txBody>
          <a:bodyPr>
            <a:spAutoFit/>
          </a:bodyPr>
          <a:lstStyle/>
          <a:p>
            <a:pPr>
              <a:spcBef>
                <a:spcPct val="50000"/>
              </a:spcBef>
            </a:pPr>
            <a:r>
              <a:rPr lang="en-US" sz="1600" b="1"/>
              <a:t>10.9%</a:t>
            </a:r>
            <a:endParaRPr lang="en-US" sz="1600"/>
          </a:p>
        </p:txBody>
      </p:sp>
      <p:sp>
        <p:nvSpPr>
          <p:cNvPr id="57356" name="Text Box 12"/>
          <p:cNvSpPr txBox="1">
            <a:spLocks noChangeArrowheads="1"/>
          </p:cNvSpPr>
          <p:nvPr/>
        </p:nvSpPr>
        <p:spPr bwMode="auto">
          <a:xfrm>
            <a:off x="4572000" y="2895600"/>
            <a:ext cx="793750" cy="336550"/>
          </a:xfrm>
          <a:prstGeom prst="rect">
            <a:avLst/>
          </a:prstGeom>
          <a:noFill/>
          <a:ln w="9525">
            <a:noFill/>
            <a:miter lim="800000"/>
            <a:headEnd/>
            <a:tailEnd/>
          </a:ln>
          <a:effectLst/>
        </p:spPr>
        <p:txBody>
          <a:bodyPr>
            <a:spAutoFit/>
          </a:bodyPr>
          <a:lstStyle/>
          <a:p>
            <a:pPr>
              <a:spcBef>
                <a:spcPct val="50000"/>
              </a:spcBef>
            </a:pPr>
            <a:r>
              <a:rPr lang="en-US" sz="1600" b="1"/>
              <a:t>7.8%</a:t>
            </a:r>
            <a:endParaRPr lang="en-US"/>
          </a:p>
        </p:txBody>
      </p:sp>
      <p:sp>
        <p:nvSpPr>
          <p:cNvPr id="57357" name="Text Box 13"/>
          <p:cNvSpPr txBox="1">
            <a:spLocks noChangeArrowheads="1"/>
          </p:cNvSpPr>
          <p:nvPr/>
        </p:nvSpPr>
        <p:spPr bwMode="auto">
          <a:xfrm>
            <a:off x="5105400" y="990600"/>
            <a:ext cx="590550" cy="336550"/>
          </a:xfrm>
          <a:prstGeom prst="rect">
            <a:avLst/>
          </a:prstGeom>
          <a:noFill/>
          <a:ln w="9525">
            <a:noFill/>
            <a:miter lim="800000"/>
            <a:headEnd/>
            <a:tailEnd/>
          </a:ln>
          <a:effectLst/>
        </p:spPr>
        <p:txBody>
          <a:bodyPr wrap="none">
            <a:spAutoFit/>
          </a:bodyPr>
          <a:lstStyle/>
          <a:p>
            <a:pPr>
              <a:spcBef>
                <a:spcPct val="50000"/>
              </a:spcBef>
            </a:pPr>
            <a:r>
              <a:rPr lang="en-US" sz="1600" b="1"/>
              <a:t>19%</a:t>
            </a:r>
            <a:endParaRPr lang="en-US"/>
          </a:p>
        </p:txBody>
      </p:sp>
      <p:sp>
        <p:nvSpPr>
          <p:cNvPr id="57358" name="Text Box 14"/>
          <p:cNvSpPr txBox="1">
            <a:spLocks noChangeArrowheads="1"/>
          </p:cNvSpPr>
          <p:nvPr/>
        </p:nvSpPr>
        <p:spPr bwMode="auto">
          <a:xfrm>
            <a:off x="5486400" y="3429000"/>
            <a:ext cx="793750" cy="336550"/>
          </a:xfrm>
          <a:prstGeom prst="rect">
            <a:avLst/>
          </a:prstGeom>
          <a:noFill/>
          <a:ln w="9525">
            <a:noFill/>
            <a:miter lim="800000"/>
            <a:headEnd/>
            <a:tailEnd/>
          </a:ln>
          <a:effectLst/>
        </p:spPr>
        <p:txBody>
          <a:bodyPr>
            <a:spAutoFit/>
          </a:bodyPr>
          <a:lstStyle/>
          <a:p>
            <a:pPr>
              <a:spcBef>
                <a:spcPct val="50000"/>
              </a:spcBef>
            </a:pPr>
            <a:r>
              <a:rPr lang="en-US" sz="1600" b="1"/>
              <a:t>3.8%</a:t>
            </a:r>
            <a:endParaRPr lang="en-US"/>
          </a:p>
        </p:txBody>
      </p:sp>
      <p:sp>
        <p:nvSpPr>
          <p:cNvPr id="57359" name="Text Box 15"/>
          <p:cNvSpPr txBox="1">
            <a:spLocks noChangeArrowheads="1"/>
          </p:cNvSpPr>
          <p:nvPr/>
        </p:nvSpPr>
        <p:spPr bwMode="auto">
          <a:xfrm>
            <a:off x="5791200" y="1066800"/>
            <a:ext cx="3076575" cy="396875"/>
          </a:xfrm>
          <a:prstGeom prst="rect">
            <a:avLst/>
          </a:prstGeom>
          <a:noFill/>
          <a:ln w="9525">
            <a:noFill/>
            <a:miter lim="800000"/>
            <a:headEnd/>
            <a:tailEnd/>
          </a:ln>
          <a:effectLst/>
        </p:spPr>
        <p:txBody>
          <a:bodyPr wrap="none">
            <a:spAutoFit/>
          </a:bodyPr>
          <a:lstStyle/>
          <a:p>
            <a:pPr>
              <a:spcBef>
                <a:spcPct val="50000"/>
              </a:spcBef>
            </a:pPr>
            <a:r>
              <a:rPr lang="en-US" sz="2000" b="1"/>
              <a:t>P&lt;0.05 for all comparisons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42A26743-453D-46F8-937D-B237D782151C}" type="slidenum">
              <a:rPr lang="en-US"/>
              <a:pPr/>
              <a:t>15</a:t>
            </a:fld>
            <a:endParaRPr lang="en-US"/>
          </a:p>
        </p:txBody>
      </p:sp>
      <p:sp>
        <p:nvSpPr>
          <p:cNvPr id="70658" name="Rectangle 2"/>
          <p:cNvSpPr>
            <a:spLocks noGrp="1" noChangeArrowheads="1"/>
          </p:cNvSpPr>
          <p:nvPr>
            <p:ph type="title"/>
          </p:nvPr>
        </p:nvSpPr>
        <p:spPr>
          <a:xfrm>
            <a:off x="0" y="228600"/>
            <a:ext cx="9144000" cy="990600"/>
          </a:xfrm>
        </p:spPr>
        <p:txBody>
          <a:bodyPr/>
          <a:lstStyle/>
          <a:p>
            <a:r>
              <a:rPr lang="en-US" sz="3200"/>
              <a:t>Results based on the Troponin Status in the CAPTURE Trial</a:t>
            </a:r>
            <a:endParaRPr lang="en-US"/>
          </a:p>
        </p:txBody>
      </p:sp>
      <p:sp>
        <p:nvSpPr>
          <p:cNvPr id="70659" name="Text Box 3"/>
          <p:cNvSpPr txBox="1">
            <a:spLocks noChangeArrowheads="1"/>
          </p:cNvSpPr>
          <p:nvPr/>
        </p:nvSpPr>
        <p:spPr bwMode="auto">
          <a:xfrm>
            <a:off x="228600" y="6172200"/>
            <a:ext cx="3670300" cy="366713"/>
          </a:xfrm>
          <a:prstGeom prst="rect">
            <a:avLst/>
          </a:prstGeom>
          <a:noFill/>
          <a:ln w="9525">
            <a:noFill/>
            <a:miter lim="800000"/>
            <a:headEnd/>
            <a:tailEnd/>
          </a:ln>
          <a:effectLst/>
        </p:spPr>
        <p:txBody>
          <a:bodyPr>
            <a:spAutoFit/>
          </a:bodyPr>
          <a:lstStyle/>
          <a:p>
            <a:pPr>
              <a:spcBef>
                <a:spcPct val="50000"/>
              </a:spcBef>
            </a:pPr>
            <a:r>
              <a:rPr lang="en-US" sz="1800" b="1"/>
              <a:t>N Engl J Med 1999;340:1623-29.</a:t>
            </a:r>
          </a:p>
        </p:txBody>
      </p:sp>
      <p:pic>
        <p:nvPicPr>
          <p:cNvPr id="70660" name="Picture 4"/>
          <p:cNvPicPr>
            <a:picLocks noChangeAspect="1" noChangeArrowheads="1"/>
          </p:cNvPicPr>
          <p:nvPr/>
        </p:nvPicPr>
        <p:blipFill>
          <a:blip r:embed="rId2" cstate="print"/>
          <a:srcRect/>
          <a:stretch>
            <a:fillRect/>
          </a:stretch>
        </p:blipFill>
        <p:spPr bwMode="auto">
          <a:xfrm>
            <a:off x="228600" y="1676400"/>
            <a:ext cx="4371975" cy="2816225"/>
          </a:xfrm>
          <a:prstGeom prst="rect">
            <a:avLst/>
          </a:prstGeom>
          <a:noFill/>
          <a:ln w="9525">
            <a:noFill/>
            <a:miter lim="800000"/>
            <a:headEnd/>
            <a:tailEnd/>
          </a:ln>
          <a:effectLst/>
        </p:spPr>
      </p:pic>
      <p:pic>
        <p:nvPicPr>
          <p:cNvPr id="70661" name="Picture 5"/>
          <p:cNvPicPr>
            <a:picLocks noChangeAspect="1" noChangeArrowheads="1"/>
          </p:cNvPicPr>
          <p:nvPr/>
        </p:nvPicPr>
        <p:blipFill>
          <a:blip r:embed="rId3" cstate="print"/>
          <a:srcRect/>
          <a:stretch>
            <a:fillRect/>
          </a:stretch>
        </p:blipFill>
        <p:spPr bwMode="auto">
          <a:xfrm>
            <a:off x="4648200" y="1657350"/>
            <a:ext cx="4343400" cy="2820988"/>
          </a:xfrm>
          <a:prstGeom prst="rect">
            <a:avLst/>
          </a:prstGeom>
          <a:noFill/>
          <a:ln w="9525">
            <a:noFill/>
            <a:miter lim="800000"/>
            <a:headEnd/>
            <a:tailEnd/>
          </a:ln>
          <a:effectLst/>
        </p:spPr>
      </p:pic>
      <p:sp>
        <p:nvSpPr>
          <p:cNvPr id="70662" name="Text Box 6"/>
          <p:cNvSpPr txBox="1">
            <a:spLocks noChangeArrowheads="1"/>
          </p:cNvSpPr>
          <p:nvPr/>
        </p:nvSpPr>
        <p:spPr bwMode="auto">
          <a:xfrm>
            <a:off x="228600" y="4876800"/>
            <a:ext cx="8610600" cy="1006475"/>
          </a:xfrm>
          <a:prstGeom prst="rect">
            <a:avLst/>
          </a:prstGeom>
          <a:noFill/>
          <a:ln w="9525">
            <a:noFill/>
            <a:miter lim="800000"/>
            <a:headEnd/>
            <a:tailEnd/>
          </a:ln>
          <a:effectLst/>
        </p:spPr>
        <p:txBody>
          <a:bodyPr>
            <a:spAutoFit/>
          </a:bodyPr>
          <a:lstStyle/>
          <a:p>
            <a:pPr>
              <a:spcBef>
                <a:spcPct val="50000"/>
              </a:spcBef>
            </a:pPr>
            <a:r>
              <a:rPr lang="en-US" sz="2000" b="1">
                <a:solidFill>
                  <a:schemeClr val="tx2"/>
                </a:solidFill>
              </a:rPr>
              <a:t>Cardiac Events</a:t>
            </a:r>
            <a:r>
              <a:rPr lang="en-US" sz="2000"/>
              <a:t> (death + MI) in the Initial 72 Hours (Left) and during the 6 Months of Follow-up (Right) among Patients with Serum Troponin T Levels above and those with Levels below the Diagnostic Cutoff Point.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14849310-00C3-4AAF-AEE1-64ADB915A70B}" type="slidenum">
              <a:rPr lang="en-US"/>
              <a:pPr/>
              <a:t>16</a:t>
            </a:fld>
            <a:endParaRPr lang="en-US"/>
          </a:p>
        </p:txBody>
      </p:sp>
      <p:sp>
        <p:nvSpPr>
          <p:cNvPr id="47106" name="Rectangle 2"/>
          <p:cNvSpPr>
            <a:spLocks noGrp="1" noChangeArrowheads="1"/>
          </p:cNvSpPr>
          <p:nvPr>
            <p:ph type="title"/>
          </p:nvPr>
        </p:nvSpPr>
        <p:spPr>
          <a:xfrm>
            <a:off x="228600" y="304800"/>
            <a:ext cx="8915400" cy="838200"/>
          </a:xfrm>
        </p:spPr>
        <p:txBody>
          <a:bodyPr/>
          <a:lstStyle/>
          <a:p>
            <a:r>
              <a:rPr lang="en-US" sz="3200"/>
              <a:t>GP IIb/IIIa Inhibitors during </a:t>
            </a:r>
            <a:r>
              <a:rPr lang="en-US" sz="3200" b="1">
                <a:solidFill>
                  <a:schemeClr val="accent1"/>
                </a:solidFill>
              </a:rPr>
              <a:t>Elective</a:t>
            </a:r>
            <a:r>
              <a:rPr lang="en-US" sz="3200"/>
              <a:t> PCI: EPILOG</a:t>
            </a:r>
            <a:endParaRPr lang="en-US" sz="3600"/>
          </a:p>
        </p:txBody>
      </p:sp>
      <p:sp>
        <p:nvSpPr>
          <p:cNvPr id="47107" name="Text Box 3"/>
          <p:cNvSpPr txBox="1">
            <a:spLocks noChangeArrowheads="1"/>
          </p:cNvSpPr>
          <p:nvPr/>
        </p:nvSpPr>
        <p:spPr bwMode="auto">
          <a:xfrm>
            <a:off x="228600" y="6324600"/>
            <a:ext cx="7467600" cy="396875"/>
          </a:xfrm>
          <a:prstGeom prst="rect">
            <a:avLst/>
          </a:prstGeom>
          <a:noFill/>
          <a:ln w="9525">
            <a:noFill/>
            <a:miter lim="800000"/>
            <a:headEnd/>
            <a:tailEnd/>
          </a:ln>
          <a:effectLst/>
        </p:spPr>
        <p:txBody>
          <a:bodyPr>
            <a:spAutoFit/>
          </a:bodyPr>
          <a:lstStyle/>
          <a:p>
            <a:pPr>
              <a:spcBef>
                <a:spcPct val="50000"/>
              </a:spcBef>
            </a:pPr>
            <a:r>
              <a:rPr lang="en-US" sz="2000" b="1" i="1"/>
              <a:t>N Engl J Med 1997;336:1689-96.</a:t>
            </a:r>
            <a:endParaRPr lang="en-US" sz="2000" b="1"/>
          </a:p>
        </p:txBody>
      </p:sp>
      <p:graphicFrame>
        <p:nvGraphicFramePr>
          <p:cNvPr id="113664" name="Object 1024"/>
          <p:cNvGraphicFramePr>
            <a:graphicFrameLocks noChangeAspect="1"/>
          </p:cNvGraphicFramePr>
          <p:nvPr/>
        </p:nvGraphicFramePr>
        <p:xfrm>
          <a:off x="1479550" y="1066800"/>
          <a:ext cx="6337300" cy="2684463"/>
        </p:xfrm>
        <a:graphic>
          <a:graphicData uri="http://schemas.openxmlformats.org/presentationml/2006/ole">
            <mc:AlternateContent xmlns:mc="http://schemas.openxmlformats.org/markup-compatibility/2006">
              <mc:Choice xmlns:v="urn:schemas-microsoft-com:vml" Requires="v">
                <p:oleObj spid="_x0000_s109589" name="MS Org Chart" r:id="rId3" imgW="5410080" imgH="2292120" progId="OrgPlusWOPX.4">
                  <p:embed followColorScheme="full"/>
                </p:oleObj>
              </mc:Choice>
              <mc:Fallback>
                <p:oleObj name="MS Org Chart" r:id="rId3" imgW="5410080" imgH="2292120" progId="OrgPlusWOPX.4">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1066800"/>
                        <a:ext cx="6337300" cy="268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9" name="Text Box 5"/>
          <p:cNvSpPr txBox="1">
            <a:spLocks noChangeArrowheads="1"/>
          </p:cNvSpPr>
          <p:nvPr/>
        </p:nvSpPr>
        <p:spPr bwMode="auto">
          <a:xfrm>
            <a:off x="228600" y="3886200"/>
            <a:ext cx="8915400" cy="2225675"/>
          </a:xfrm>
          <a:prstGeom prst="rect">
            <a:avLst/>
          </a:prstGeom>
          <a:noFill/>
          <a:ln w="9525">
            <a:noFill/>
            <a:miter lim="800000"/>
            <a:headEnd/>
            <a:tailEnd/>
          </a:ln>
          <a:effectLst/>
        </p:spPr>
        <p:txBody>
          <a:bodyPr>
            <a:spAutoFit/>
          </a:bodyPr>
          <a:lstStyle/>
          <a:p>
            <a:pPr>
              <a:spcBef>
                <a:spcPct val="50000"/>
              </a:spcBef>
              <a:buFontTx/>
              <a:buChar char="•"/>
            </a:pPr>
            <a:r>
              <a:rPr lang="en-US" sz="2000"/>
              <a:t>Patients with UA or ECG changes within the last 24 hours were excluded</a:t>
            </a:r>
          </a:p>
          <a:p>
            <a:pPr>
              <a:spcBef>
                <a:spcPct val="50000"/>
              </a:spcBef>
              <a:buFontTx/>
              <a:buChar char="•"/>
            </a:pPr>
            <a:r>
              <a:rPr lang="en-US" sz="2000"/>
              <a:t>ASA 325 mg, Standard versus Low-dose heparin</a:t>
            </a:r>
          </a:p>
          <a:p>
            <a:pPr>
              <a:spcBef>
                <a:spcPct val="50000"/>
              </a:spcBef>
              <a:buFontTx/>
              <a:buChar char="•"/>
            </a:pPr>
            <a:r>
              <a:rPr lang="en-US" sz="2000">
                <a:solidFill>
                  <a:schemeClr val="tx2"/>
                </a:solidFill>
              </a:rPr>
              <a:t>Primary Efficacy End point</a:t>
            </a:r>
            <a:r>
              <a:rPr lang="en-US" sz="2000"/>
              <a:t>: Death, Non fatal MI, severe ischemia (TVR) at 30 days</a:t>
            </a:r>
          </a:p>
          <a:p>
            <a:pPr>
              <a:spcBef>
                <a:spcPct val="50000"/>
              </a:spcBef>
              <a:buFontTx/>
              <a:buChar char="•"/>
            </a:pPr>
            <a:r>
              <a:rPr lang="en-US" sz="2000"/>
              <a:t>No Plavix or Ticlid</a:t>
            </a:r>
          </a:p>
          <a:p>
            <a:pPr>
              <a:spcBef>
                <a:spcPct val="50000"/>
              </a:spcBef>
              <a:buFontTx/>
              <a:buChar char="•"/>
            </a:pPr>
            <a:r>
              <a:rPr lang="en-US" sz="2000"/>
              <a:t>Minimal % of stenting</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8B6A3016-A34A-4A03-BFF7-DAE2A845D71C}" type="slidenum">
              <a:rPr lang="en-US"/>
              <a:pPr/>
              <a:t>17</a:t>
            </a:fld>
            <a:endParaRPr lang="en-US"/>
          </a:p>
        </p:txBody>
      </p:sp>
      <p:sp>
        <p:nvSpPr>
          <p:cNvPr id="53250" name="Rectangle 2"/>
          <p:cNvSpPr>
            <a:spLocks noGrp="1" noChangeArrowheads="1"/>
          </p:cNvSpPr>
          <p:nvPr>
            <p:ph type="title"/>
          </p:nvPr>
        </p:nvSpPr>
        <p:spPr>
          <a:xfrm>
            <a:off x="685800" y="304800"/>
            <a:ext cx="7772400" cy="685800"/>
          </a:xfrm>
        </p:spPr>
        <p:txBody>
          <a:bodyPr/>
          <a:lstStyle/>
          <a:p>
            <a:r>
              <a:rPr lang="en-US" sz="3600"/>
              <a:t>EPILOG 30-days Results</a:t>
            </a:r>
            <a:endParaRPr lang="en-US"/>
          </a:p>
        </p:txBody>
      </p:sp>
      <p:pic>
        <p:nvPicPr>
          <p:cNvPr id="53251" name="Picture 3"/>
          <p:cNvPicPr>
            <a:picLocks noChangeAspect="1" noChangeArrowheads="1"/>
          </p:cNvPicPr>
          <p:nvPr/>
        </p:nvPicPr>
        <p:blipFill>
          <a:blip r:embed="rId3" cstate="print"/>
          <a:srcRect/>
          <a:stretch>
            <a:fillRect/>
          </a:stretch>
        </p:blipFill>
        <p:spPr bwMode="auto">
          <a:xfrm>
            <a:off x="228600" y="1371600"/>
            <a:ext cx="4495800" cy="3033713"/>
          </a:xfrm>
          <a:prstGeom prst="rect">
            <a:avLst/>
          </a:prstGeom>
          <a:noFill/>
          <a:ln w="9525">
            <a:noFill/>
            <a:miter lim="800000"/>
            <a:headEnd/>
            <a:tailEnd/>
          </a:ln>
          <a:effectLst/>
        </p:spPr>
      </p:pic>
      <p:graphicFrame>
        <p:nvGraphicFramePr>
          <p:cNvPr id="114688" name="Object 0"/>
          <p:cNvGraphicFramePr>
            <a:graphicFrameLocks noChangeAspect="1"/>
          </p:cNvGraphicFramePr>
          <p:nvPr/>
        </p:nvGraphicFramePr>
        <p:xfrm>
          <a:off x="4503738" y="1219200"/>
          <a:ext cx="4640262" cy="3454400"/>
        </p:xfrm>
        <a:graphic>
          <a:graphicData uri="http://schemas.openxmlformats.org/presentationml/2006/ole">
            <mc:AlternateContent xmlns:mc="http://schemas.openxmlformats.org/markup-compatibility/2006">
              <mc:Choice xmlns:v="urn:schemas-microsoft-com:vml" Requires="v">
                <p:oleObj spid="_x0000_s110613" name="Chart" r:id="rId4" imgW="6095928" imgH="4069008" progId="MSGraph.Chart.8">
                  <p:embed followColorScheme="full"/>
                </p:oleObj>
              </mc:Choice>
              <mc:Fallback>
                <p:oleObj name="Chart" r:id="rId4" imgW="6095928" imgH="4069008"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738" y="1219200"/>
                        <a:ext cx="4640262" cy="345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4" name="Text Box 6"/>
          <p:cNvSpPr txBox="1">
            <a:spLocks noChangeArrowheads="1"/>
          </p:cNvSpPr>
          <p:nvPr/>
        </p:nvSpPr>
        <p:spPr bwMode="auto">
          <a:xfrm>
            <a:off x="5486400" y="1066800"/>
            <a:ext cx="762000" cy="304800"/>
          </a:xfrm>
          <a:prstGeom prst="rect">
            <a:avLst/>
          </a:prstGeom>
          <a:noFill/>
          <a:ln w="9525">
            <a:noFill/>
            <a:miter lim="800000"/>
            <a:headEnd/>
            <a:tailEnd/>
          </a:ln>
          <a:effectLst/>
        </p:spPr>
        <p:txBody>
          <a:bodyPr>
            <a:spAutoFit/>
          </a:bodyPr>
          <a:lstStyle/>
          <a:p>
            <a:pPr>
              <a:spcBef>
                <a:spcPct val="50000"/>
              </a:spcBef>
            </a:pPr>
            <a:r>
              <a:rPr lang="en-US" sz="1400" b="1"/>
              <a:t>8.7%</a:t>
            </a:r>
            <a:endParaRPr lang="en-US"/>
          </a:p>
        </p:txBody>
      </p:sp>
      <p:sp>
        <p:nvSpPr>
          <p:cNvPr id="53255" name="Text Box 7"/>
          <p:cNvSpPr txBox="1">
            <a:spLocks noChangeArrowheads="1"/>
          </p:cNvSpPr>
          <p:nvPr/>
        </p:nvSpPr>
        <p:spPr bwMode="auto">
          <a:xfrm>
            <a:off x="5867400" y="1981200"/>
            <a:ext cx="762000" cy="304800"/>
          </a:xfrm>
          <a:prstGeom prst="rect">
            <a:avLst/>
          </a:prstGeom>
          <a:noFill/>
          <a:ln w="9525">
            <a:noFill/>
            <a:miter lim="800000"/>
            <a:headEnd/>
            <a:tailEnd/>
          </a:ln>
          <a:effectLst/>
        </p:spPr>
        <p:txBody>
          <a:bodyPr>
            <a:spAutoFit/>
          </a:bodyPr>
          <a:lstStyle/>
          <a:p>
            <a:pPr>
              <a:spcBef>
                <a:spcPct val="50000"/>
              </a:spcBef>
            </a:pPr>
            <a:r>
              <a:rPr lang="en-US" sz="1400" b="1"/>
              <a:t>5.2%</a:t>
            </a:r>
            <a:endParaRPr lang="en-US"/>
          </a:p>
        </p:txBody>
      </p:sp>
      <p:sp>
        <p:nvSpPr>
          <p:cNvPr id="53256" name="Text Box 8"/>
          <p:cNvSpPr txBox="1">
            <a:spLocks noChangeArrowheads="1"/>
          </p:cNvSpPr>
          <p:nvPr/>
        </p:nvSpPr>
        <p:spPr bwMode="auto">
          <a:xfrm>
            <a:off x="6553200" y="2667000"/>
            <a:ext cx="838200" cy="304800"/>
          </a:xfrm>
          <a:prstGeom prst="rect">
            <a:avLst/>
          </a:prstGeom>
          <a:noFill/>
          <a:ln w="9525">
            <a:noFill/>
            <a:miter lim="800000"/>
            <a:headEnd/>
            <a:tailEnd/>
          </a:ln>
          <a:effectLst/>
        </p:spPr>
        <p:txBody>
          <a:bodyPr>
            <a:spAutoFit/>
          </a:bodyPr>
          <a:lstStyle/>
          <a:p>
            <a:pPr>
              <a:spcBef>
                <a:spcPct val="50000"/>
              </a:spcBef>
            </a:pPr>
            <a:r>
              <a:rPr lang="en-US" sz="1400" b="1"/>
              <a:t>3.7%</a:t>
            </a:r>
            <a:endParaRPr lang="en-US"/>
          </a:p>
        </p:txBody>
      </p:sp>
      <p:sp>
        <p:nvSpPr>
          <p:cNvPr id="53257" name="Text Box 9"/>
          <p:cNvSpPr txBox="1">
            <a:spLocks noChangeArrowheads="1"/>
          </p:cNvSpPr>
          <p:nvPr/>
        </p:nvSpPr>
        <p:spPr bwMode="auto">
          <a:xfrm>
            <a:off x="7162800" y="3048000"/>
            <a:ext cx="914400" cy="304800"/>
          </a:xfrm>
          <a:prstGeom prst="rect">
            <a:avLst/>
          </a:prstGeom>
          <a:noFill/>
          <a:ln w="9525">
            <a:noFill/>
            <a:miter lim="800000"/>
            <a:headEnd/>
            <a:tailEnd/>
          </a:ln>
          <a:effectLst/>
        </p:spPr>
        <p:txBody>
          <a:bodyPr>
            <a:spAutoFit/>
          </a:bodyPr>
          <a:lstStyle/>
          <a:p>
            <a:pPr>
              <a:spcBef>
                <a:spcPct val="50000"/>
              </a:spcBef>
            </a:pPr>
            <a:r>
              <a:rPr lang="en-US" sz="1400" b="1"/>
              <a:t>1.6%</a:t>
            </a:r>
          </a:p>
        </p:txBody>
      </p:sp>
      <p:sp>
        <p:nvSpPr>
          <p:cNvPr id="53258" name="Text Box 10"/>
          <p:cNvSpPr txBox="1">
            <a:spLocks noChangeArrowheads="1"/>
          </p:cNvSpPr>
          <p:nvPr/>
        </p:nvSpPr>
        <p:spPr bwMode="auto">
          <a:xfrm>
            <a:off x="0" y="5638800"/>
            <a:ext cx="9144000" cy="671513"/>
          </a:xfrm>
          <a:prstGeom prst="rect">
            <a:avLst/>
          </a:prstGeom>
          <a:noFill/>
          <a:ln w="9525">
            <a:noFill/>
            <a:miter lim="800000"/>
            <a:headEnd/>
            <a:tailEnd/>
          </a:ln>
          <a:effectLst/>
        </p:spPr>
        <p:txBody>
          <a:bodyPr>
            <a:spAutoFit/>
          </a:bodyPr>
          <a:lstStyle/>
          <a:p>
            <a:pPr>
              <a:spcBef>
                <a:spcPct val="50000"/>
              </a:spcBef>
            </a:pPr>
            <a:r>
              <a:rPr lang="en-US" sz="1800">
                <a:solidFill>
                  <a:schemeClr val="tx2"/>
                </a:solidFill>
              </a:rPr>
              <a:t>Primary Composite End Point</a:t>
            </a:r>
            <a:r>
              <a:rPr lang="en-US" sz="1800"/>
              <a:t>: 11.7% (Placebo), 5.4% (Low dose UFH) p&lt;0.001. Heparin reduced </a:t>
            </a:r>
            <a:r>
              <a:rPr lang="en-US" sz="1800">
                <a:solidFill>
                  <a:schemeClr val="tx2"/>
                </a:solidFill>
              </a:rPr>
              <a:t>minor</a:t>
            </a:r>
            <a:r>
              <a:rPr lang="en-US" sz="1800"/>
              <a:t> but not major bleeding rates.</a:t>
            </a:r>
            <a:r>
              <a:rPr lang="en-US" sz="2000" b="1"/>
              <a:t> </a:t>
            </a:r>
            <a:r>
              <a:rPr lang="en-US" sz="1800" b="1" i="1"/>
              <a:t>N Engl J Med 1997;336:1689-96</a:t>
            </a:r>
            <a:r>
              <a:rPr lang="en-US" sz="1800" b="1"/>
              <a:t>. </a:t>
            </a:r>
          </a:p>
        </p:txBody>
      </p:sp>
      <p:sp>
        <p:nvSpPr>
          <p:cNvPr id="53260" name="Text Box 12"/>
          <p:cNvSpPr txBox="1">
            <a:spLocks noChangeArrowheads="1"/>
          </p:cNvSpPr>
          <p:nvPr/>
        </p:nvSpPr>
        <p:spPr bwMode="auto">
          <a:xfrm>
            <a:off x="6096000" y="1219200"/>
            <a:ext cx="982663" cy="336550"/>
          </a:xfrm>
          <a:prstGeom prst="rect">
            <a:avLst/>
          </a:prstGeom>
          <a:noFill/>
          <a:ln w="9525">
            <a:noFill/>
            <a:miter lim="800000"/>
            <a:headEnd/>
            <a:tailEnd/>
          </a:ln>
          <a:effectLst/>
        </p:spPr>
        <p:txBody>
          <a:bodyPr wrap="none">
            <a:spAutoFit/>
          </a:bodyPr>
          <a:lstStyle/>
          <a:p>
            <a:pPr>
              <a:spcBef>
                <a:spcPct val="50000"/>
              </a:spcBef>
            </a:pPr>
            <a:r>
              <a:rPr lang="en-US" sz="1600" b="1"/>
              <a:t>*P&lt;0.001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2CF527AA-6F31-4878-9B1F-E81ECC1E4CCB}" type="slidenum">
              <a:rPr lang="en-US"/>
              <a:pPr/>
              <a:t>18</a:t>
            </a:fld>
            <a:endParaRPr lang="en-US"/>
          </a:p>
        </p:txBody>
      </p:sp>
      <p:sp>
        <p:nvSpPr>
          <p:cNvPr id="54274" name="Rectangle 2"/>
          <p:cNvSpPr>
            <a:spLocks noGrp="1" noChangeArrowheads="1"/>
          </p:cNvSpPr>
          <p:nvPr>
            <p:ph type="title"/>
          </p:nvPr>
        </p:nvSpPr>
        <p:spPr>
          <a:xfrm>
            <a:off x="0" y="228600"/>
            <a:ext cx="9144000" cy="762000"/>
          </a:xfrm>
        </p:spPr>
        <p:txBody>
          <a:bodyPr/>
          <a:lstStyle/>
          <a:p>
            <a:r>
              <a:rPr lang="en-US" sz="2800"/>
              <a:t>EPILOG 1-year Results: The higher the risk the greater the benefit of Abciximab during PCI</a:t>
            </a:r>
            <a:endParaRPr lang="en-US"/>
          </a:p>
        </p:txBody>
      </p:sp>
      <p:pic>
        <p:nvPicPr>
          <p:cNvPr id="54275" name="Picture 3"/>
          <p:cNvPicPr>
            <a:picLocks noChangeAspect="1" noChangeArrowheads="1"/>
          </p:cNvPicPr>
          <p:nvPr/>
        </p:nvPicPr>
        <p:blipFill>
          <a:blip r:embed="rId2" cstate="print"/>
          <a:srcRect/>
          <a:stretch>
            <a:fillRect/>
          </a:stretch>
        </p:blipFill>
        <p:spPr bwMode="auto">
          <a:xfrm>
            <a:off x="1447800" y="1066800"/>
            <a:ext cx="5943600" cy="5167313"/>
          </a:xfrm>
          <a:prstGeom prst="rect">
            <a:avLst/>
          </a:prstGeom>
          <a:noFill/>
          <a:ln w="9525">
            <a:noFill/>
            <a:miter lim="800000"/>
            <a:headEnd/>
            <a:tailEnd/>
          </a:ln>
          <a:effectLst/>
        </p:spPr>
      </p:pic>
      <p:sp>
        <p:nvSpPr>
          <p:cNvPr id="54276" name="Text Box 4"/>
          <p:cNvSpPr txBox="1">
            <a:spLocks noChangeArrowheads="1"/>
          </p:cNvSpPr>
          <p:nvPr/>
        </p:nvSpPr>
        <p:spPr bwMode="auto">
          <a:xfrm>
            <a:off x="228600" y="6248400"/>
            <a:ext cx="4038600" cy="396875"/>
          </a:xfrm>
          <a:prstGeom prst="rect">
            <a:avLst/>
          </a:prstGeom>
          <a:noFill/>
          <a:ln w="9525">
            <a:noFill/>
            <a:miter lim="800000"/>
            <a:headEnd/>
            <a:tailEnd/>
          </a:ln>
          <a:effectLst/>
        </p:spPr>
        <p:txBody>
          <a:bodyPr>
            <a:spAutoFit/>
          </a:bodyPr>
          <a:lstStyle/>
          <a:p>
            <a:pPr>
              <a:spcBef>
                <a:spcPct val="50000"/>
              </a:spcBef>
            </a:pPr>
            <a:r>
              <a:rPr lang="en-US" sz="2000" b="1"/>
              <a:t>Circulation 1999;99:1951-8.</a:t>
            </a:r>
          </a:p>
        </p:txBody>
      </p:sp>
      <p:sp>
        <p:nvSpPr>
          <p:cNvPr id="54277" name="Line 5"/>
          <p:cNvSpPr>
            <a:spLocks noChangeShapeType="1"/>
          </p:cNvSpPr>
          <p:nvPr/>
        </p:nvSpPr>
        <p:spPr bwMode="auto">
          <a:xfrm flipV="1">
            <a:off x="304800" y="5638800"/>
            <a:ext cx="990600" cy="381000"/>
          </a:xfrm>
          <a:prstGeom prst="line">
            <a:avLst/>
          </a:prstGeom>
          <a:noFill/>
          <a:ln w="9525">
            <a:solidFill>
              <a:schemeClr val="tx2"/>
            </a:solidFill>
            <a:miter lim="800000"/>
            <a:headEnd/>
            <a:tailEnd type="triangle" w="med" len="med"/>
          </a:ln>
          <a:effectLst/>
        </p:spPr>
        <p:txBody>
          <a:bodyPr wrap="none" anchor="ct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F3B629B7-E0D0-4F97-B6DB-6A3EDB167BC4}" type="slidenum">
              <a:rPr lang="en-US"/>
              <a:pPr/>
              <a:t>19</a:t>
            </a:fld>
            <a:endParaRPr lang="en-US"/>
          </a:p>
        </p:txBody>
      </p:sp>
      <p:sp>
        <p:nvSpPr>
          <p:cNvPr id="60418" name="Rectangle 2"/>
          <p:cNvSpPr>
            <a:spLocks noGrp="1" noChangeArrowheads="1"/>
          </p:cNvSpPr>
          <p:nvPr>
            <p:ph type="title"/>
          </p:nvPr>
        </p:nvSpPr>
        <p:spPr>
          <a:xfrm>
            <a:off x="685800" y="228600"/>
            <a:ext cx="7772400" cy="685800"/>
          </a:xfrm>
        </p:spPr>
        <p:txBody>
          <a:bodyPr/>
          <a:lstStyle/>
          <a:p>
            <a:r>
              <a:rPr lang="en-US" sz="3600"/>
              <a:t>EPISTENT 6 months</a:t>
            </a:r>
            <a:endParaRPr lang="en-US"/>
          </a:p>
        </p:txBody>
      </p:sp>
      <p:sp>
        <p:nvSpPr>
          <p:cNvPr id="60420" name="Text Box 4"/>
          <p:cNvSpPr txBox="1">
            <a:spLocks noChangeArrowheads="1"/>
          </p:cNvSpPr>
          <p:nvPr/>
        </p:nvSpPr>
        <p:spPr bwMode="auto">
          <a:xfrm>
            <a:off x="228600" y="6019800"/>
            <a:ext cx="8915400" cy="641350"/>
          </a:xfrm>
          <a:prstGeom prst="rect">
            <a:avLst/>
          </a:prstGeom>
          <a:noFill/>
          <a:ln w="9525">
            <a:noFill/>
            <a:miter lim="800000"/>
            <a:headEnd/>
            <a:tailEnd/>
          </a:ln>
          <a:effectLst/>
        </p:spPr>
        <p:txBody>
          <a:bodyPr>
            <a:spAutoFit/>
          </a:bodyPr>
          <a:lstStyle/>
          <a:p>
            <a:pPr>
              <a:spcBef>
                <a:spcPct val="50000"/>
              </a:spcBef>
            </a:pPr>
            <a:r>
              <a:rPr lang="en-US" sz="1800">
                <a:solidFill>
                  <a:schemeClr val="tx2"/>
                </a:solidFill>
              </a:rPr>
              <a:t>Primary End Point</a:t>
            </a:r>
            <a:r>
              <a:rPr lang="en-US" sz="1800"/>
              <a:t>: Death, MI or Repeated Target-Vessel Revisualization. Comparisons made between Stent+Abciximab and other groups. </a:t>
            </a:r>
            <a:r>
              <a:rPr lang="en-US" sz="1800" b="1" i="1"/>
              <a:t>N Engl J Med 1999;341:319-27.</a:t>
            </a:r>
          </a:p>
        </p:txBody>
      </p:sp>
      <p:graphicFrame>
        <p:nvGraphicFramePr>
          <p:cNvPr id="117760" name="Object 2048"/>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113685" name="Chart" r:id="rId3" imgW="6095928" imgH="4069008" progId="MSGraph.Chart.8">
                  <p:embed followColorScheme="full"/>
                </p:oleObj>
              </mc:Choice>
              <mc:Fallback>
                <p:oleObj name="Chart" r:id="rId3" imgW="6095928" imgH="4069008"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5413"/>
                        <a:ext cx="6097588"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3" name="Text Box 7"/>
          <p:cNvSpPr txBox="1">
            <a:spLocks noChangeArrowheads="1"/>
          </p:cNvSpPr>
          <p:nvPr/>
        </p:nvSpPr>
        <p:spPr bwMode="auto">
          <a:xfrm>
            <a:off x="4572000" y="3200400"/>
            <a:ext cx="822325" cy="336550"/>
          </a:xfrm>
          <a:prstGeom prst="rect">
            <a:avLst/>
          </a:prstGeom>
          <a:noFill/>
          <a:ln w="9525">
            <a:noFill/>
            <a:miter lim="800000"/>
            <a:headEnd/>
            <a:tailEnd/>
          </a:ln>
          <a:effectLst/>
        </p:spPr>
        <p:txBody>
          <a:bodyPr>
            <a:spAutoFit/>
          </a:bodyPr>
          <a:lstStyle/>
          <a:p>
            <a:pPr>
              <a:spcBef>
                <a:spcPct val="50000"/>
              </a:spcBef>
            </a:pPr>
            <a:r>
              <a:rPr lang="en-US" sz="1600"/>
              <a:t>P=NS</a:t>
            </a:r>
            <a:endParaRPr lang="en-US"/>
          </a:p>
        </p:txBody>
      </p:sp>
      <p:sp>
        <p:nvSpPr>
          <p:cNvPr id="60424" name="Text Box 8"/>
          <p:cNvSpPr txBox="1">
            <a:spLocks noChangeArrowheads="1"/>
          </p:cNvSpPr>
          <p:nvPr/>
        </p:nvSpPr>
        <p:spPr bwMode="auto">
          <a:xfrm>
            <a:off x="4953000" y="2438400"/>
            <a:ext cx="990600" cy="336550"/>
          </a:xfrm>
          <a:prstGeom prst="rect">
            <a:avLst/>
          </a:prstGeom>
          <a:noFill/>
          <a:ln w="9525">
            <a:noFill/>
            <a:miter lim="800000"/>
            <a:headEnd/>
            <a:tailEnd/>
          </a:ln>
          <a:effectLst/>
        </p:spPr>
        <p:txBody>
          <a:bodyPr>
            <a:spAutoFit/>
          </a:bodyPr>
          <a:lstStyle/>
          <a:p>
            <a:pPr>
              <a:spcBef>
                <a:spcPct val="50000"/>
              </a:spcBef>
            </a:pPr>
            <a:r>
              <a:rPr lang="en-US" sz="1600"/>
              <a:t>P&lt;0.001</a:t>
            </a:r>
            <a:endParaRPr lang="en-US"/>
          </a:p>
        </p:txBody>
      </p:sp>
      <p:sp>
        <p:nvSpPr>
          <p:cNvPr id="60426" name="Text Box 10"/>
          <p:cNvSpPr txBox="1">
            <a:spLocks noChangeArrowheads="1"/>
          </p:cNvSpPr>
          <p:nvPr/>
        </p:nvSpPr>
        <p:spPr bwMode="auto">
          <a:xfrm>
            <a:off x="3352800" y="3200400"/>
            <a:ext cx="914400" cy="336550"/>
          </a:xfrm>
          <a:prstGeom prst="rect">
            <a:avLst/>
          </a:prstGeom>
          <a:noFill/>
          <a:ln w="9525">
            <a:noFill/>
            <a:miter lim="800000"/>
            <a:headEnd/>
            <a:tailEnd/>
          </a:ln>
          <a:effectLst/>
        </p:spPr>
        <p:txBody>
          <a:bodyPr>
            <a:spAutoFit/>
          </a:bodyPr>
          <a:lstStyle/>
          <a:p>
            <a:pPr>
              <a:spcBef>
                <a:spcPct val="50000"/>
              </a:spcBef>
            </a:pPr>
            <a:r>
              <a:rPr lang="en-US" sz="1600"/>
              <a:t>P&lt;0.001</a:t>
            </a:r>
            <a:endParaRPr lang="en-US"/>
          </a:p>
        </p:txBody>
      </p:sp>
      <p:sp>
        <p:nvSpPr>
          <p:cNvPr id="60427" name="Text Box 11"/>
          <p:cNvSpPr txBox="1">
            <a:spLocks noChangeArrowheads="1"/>
          </p:cNvSpPr>
          <p:nvPr/>
        </p:nvSpPr>
        <p:spPr bwMode="auto">
          <a:xfrm>
            <a:off x="4038600" y="3581400"/>
            <a:ext cx="762000" cy="336550"/>
          </a:xfrm>
          <a:prstGeom prst="rect">
            <a:avLst/>
          </a:prstGeom>
          <a:noFill/>
          <a:ln w="9525">
            <a:noFill/>
            <a:miter lim="800000"/>
            <a:headEnd/>
            <a:tailEnd/>
          </a:ln>
          <a:effectLst/>
        </p:spPr>
        <p:txBody>
          <a:bodyPr>
            <a:spAutoFit/>
          </a:bodyPr>
          <a:lstStyle/>
          <a:p>
            <a:pPr>
              <a:spcBef>
                <a:spcPct val="50000"/>
              </a:spcBef>
            </a:pPr>
            <a:r>
              <a:rPr lang="en-US" sz="1600"/>
              <a:t>P=NS</a:t>
            </a:r>
            <a:endParaRPr lang="en-US"/>
          </a:p>
        </p:txBody>
      </p:sp>
      <p:sp>
        <p:nvSpPr>
          <p:cNvPr id="60428" name="Text Box 12"/>
          <p:cNvSpPr txBox="1">
            <a:spLocks noChangeArrowheads="1"/>
          </p:cNvSpPr>
          <p:nvPr/>
        </p:nvSpPr>
        <p:spPr bwMode="auto">
          <a:xfrm>
            <a:off x="1905000" y="2590800"/>
            <a:ext cx="1249363" cy="336550"/>
          </a:xfrm>
          <a:prstGeom prst="rect">
            <a:avLst/>
          </a:prstGeom>
          <a:noFill/>
          <a:ln w="9525">
            <a:noFill/>
            <a:miter lim="800000"/>
            <a:headEnd/>
            <a:tailEnd/>
          </a:ln>
          <a:effectLst/>
        </p:spPr>
        <p:txBody>
          <a:bodyPr>
            <a:spAutoFit/>
          </a:bodyPr>
          <a:lstStyle/>
          <a:p>
            <a:pPr>
              <a:spcBef>
                <a:spcPct val="50000"/>
              </a:spcBef>
            </a:pPr>
            <a:r>
              <a:rPr lang="en-US" sz="1600"/>
              <a:t>P=0.003</a:t>
            </a:r>
            <a:endParaRPr lang="en-US"/>
          </a:p>
        </p:txBody>
      </p:sp>
      <p:sp>
        <p:nvSpPr>
          <p:cNvPr id="60429" name="Text Box 13"/>
          <p:cNvSpPr txBox="1">
            <a:spLocks noChangeArrowheads="1"/>
          </p:cNvSpPr>
          <p:nvPr/>
        </p:nvSpPr>
        <p:spPr bwMode="auto">
          <a:xfrm>
            <a:off x="2667000" y="1752600"/>
            <a:ext cx="995363" cy="336550"/>
          </a:xfrm>
          <a:prstGeom prst="rect">
            <a:avLst/>
          </a:prstGeom>
          <a:noFill/>
          <a:ln w="9525">
            <a:noFill/>
            <a:miter lim="800000"/>
            <a:headEnd/>
            <a:tailEnd/>
          </a:ln>
          <a:effectLst/>
        </p:spPr>
        <p:txBody>
          <a:bodyPr>
            <a:spAutoFit/>
          </a:bodyPr>
          <a:lstStyle/>
          <a:p>
            <a:pPr>
              <a:spcBef>
                <a:spcPct val="50000"/>
              </a:spcBef>
            </a:pPr>
            <a:r>
              <a:rPr lang="en-US" sz="1600"/>
              <a:t>P=0.01</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2</a:t>
            </a:fld>
            <a:endParaRPr lang="en-US"/>
          </a:p>
        </p:txBody>
      </p:sp>
      <p:sp>
        <p:nvSpPr>
          <p:cNvPr id="18435" name="Rectangle 2"/>
          <p:cNvSpPr>
            <a:spLocks noGrp="1" noChangeArrowheads="1"/>
          </p:cNvSpPr>
          <p:nvPr>
            <p:ph type="title"/>
          </p:nvPr>
        </p:nvSpPr>
        <p:spPr>
          <a:xfrm>
            <a:off x="381000" y="304800"/>
            <a:ext cx="8534400" cy="838200"/>
          </a:xfrm>
        </p:spPr>
        <p:txBody>
          <a:bodyPr/>
          <a:lstStyle/>
          <a:p>
            <a:pPr eaLnBrk="1" hangingPunct="1"/>
            <a:r>
              <a:rPr lang="en-US"/>
              <a:t>Objectives</a:t>
            </a:r>
          </a:p>
        </p:txBody>
      </p:sp>
      <p:sp>
        <p:nvSpPr>
          <p:cNvPr id="18436" name="Rectangle 3"/>
          <p:cNvSpPr>
            <a:spLocks noGrp="1" noChangeArrowheads="1"/>
          </p:cNvSpPr>
          <p:nvPr>
            <p:ph type="body" idx="1"/>
          </p:nvPr>
        </p:nvSpPr>
        <p:spPr>
          <a:xfrm>
            <a:off x="1219200" y="1357313"/>
            <a:ext cx="6705600" cy="4572000"/>
          </a:xfrm>
        </p:spPr>
        <p:txBody>
          <a:bodyPr/>
          <a:lstStyle/>
          <a:p>
            <a:pPr eaLnBrk="1" hangingPunct="1"/>
            <a:r>
              <a:rPr lang="en-US" sz="2800" dirty="0">
                <a:solidFill>
                  <a:schemeClr val="tx2"/>
                </a:solidFill>
              </a:rPr>
              <a:t>Platelet function and inhibition</a:t>
            </a:r>
          </a:p>
          <a:p>
            <a:pPr eaLnBrk="1" hangingPunct="1"/>
            <a:r>
              <a:rPr lang="en-US" sz="2800" dirty="0"/>
              <a:t>Current intravenous antiplatelet agents</a:t>
            </a:r>
          </a:p>
          <a:p>
            <a:pPr lvl="1" eaLnBrk="1" hangingPunct="1"/>
            <a:r>
              <a:rPr lang="en-US" sz="2400" dirty="0"/>
              <a:t>Abciximab</a:t>
            </a:r>
          </a:p>
          <a:p>
            <a:pPr lvl="1" eaLnBrk="1" hangingPunct="1"/>
            <a:r>
              <a:rPr lang="en-US" sz="2400" dirty="0"/>
              <a:t>Eptifibatide</a:t>
            </a:r>
          </a:p>
          <a:p>
            <a:pPr lvl="1" eaLnBrk="1" hangingPunct="1"/>
            <a:r>
              <a:rPr lang="en-US" sz="2400" dirty="0"/>
              <a:t>Tirofiban</a:t>
            </a:r>
          </a:p>
          <a:p>
            <a:pPr lvl="1" eaLnBrk="1" hangingPunct="1"/>
            <a:r>
              <a:rPr lang="en-US" sz="2400" dirty="0" err="1"/>
              <a:t>Cangrelor</a:t>
            </a:r>
            <a:endParaRPr lang="en-US" sz="2400" dirty="0"/>
          </a:p>
          <a:p>
            <a:pPr eaLnBrk="1" hangingPunct="1"/>
            <a:r>
              <a:rPr lang="en-US" sz="2800" dirty="0"/>
              <a:t>Key Notes</a:t>
            </a:r>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181C58D1-ED05-4D21-8C5A-36EABA6427F3}" type="slidenum">
              <a:rPr lang="en-US"/>
              <a:pPr/>
              <a:t>20</a:t>
            </a:fld>
            <a:endParaRPr lang="en-US"/>
          </a:p>
        </p:txBody>
      </p:sp>
      <p:sp>
        <p:nvSpPr>
          <p:cNvPr id="64514" name="Rectangle 2"/>
          <p:cNvSpPr>
            <a:spLocks noGrp="1" noChangeArrowheads="1"/>
          </p:cNvSpPr>
          <p:nvPr>
            <p:ph type="title"/>
          </p:nvPr>
        </p:nvSpPr>
        <p:spPr>
          <a:xfrm>
            <a:off x="457200" y="228600"/>
            <a:ext cx="8001000" cy="838200"/>
          </a:xfrm>
        </p:spPr>
        <p:txBody>
          <a:bodyPr/>
          <a:lstStyle/>
          <a:p>
            <a:r>
              <a:rPr lang="en-US" sz="3200"/>
              <a:t>EPISTENT DM Subgroup (n=491, 20%)</a:t>
            </a:r>
          </a:p>
        </p:txBody>
      </p:sp>
      <p:pic>
        <p:nvPicPr>
          <p:cNvPr id="64515" name="Picture 3"/>
          <p:cNvPicPr>
            <a:picLocks noChangeAspect="1" noChangeArrowheads="1"/>
          </p:cNvPicPr>
          <p:nvPr/>
        </p:nvPicPr>
        <p:blipFill>
          <a:blip r:embed="rId2" cstate="print"/>
          <a:srcRect/>
          <a:stretch>
            <a:fillRect/>
          </a:stretch>
        </p:blipFill>
        <p:spPr bwMode="auto">
          <a:xfrm>
            <a:off x="228600" y="1449388"/>
            <a:ext cx="4371975" cy="3170237"/>
          </a:xfrm>
          <a:prstGeom prst="rect">
            <a:avLst/>
          </a:prstGeom>
          <a:noFill/>
          <a:ln w="9525">
            <a:noFill/>
            <a:miter lim="800000"/>
            <a:headEnd/>
            <a:tailEnd/>
          </a:ln>
          <a:effectLst/>
        </p:spPr>
      </p:pic>
      <p:sp>
        <p:nvSpPr>
          <p:cNvPr id="64517" name="Text Box 5"/>
          <p:cNvSpPr txBox="1">
            <a:spLocks noChangeArrowheads="1"/>
          </p:cNvSpPr>
          <p:nvPr/>
        </p:nvSpPr>
        <p:spPr bwMode="auto">
          <a:xfrm>
            <a:off x="152400" y="5562600"/>
            <a:ext cx="8834438" cy="915988"/>
          </a:xfrm>
          <a:prstGeom prst="rect">
            <a:avLst/>
          </a:prstGeom>
          <a:noFill/>
          <a:ln w="9525">
            <a:noFill/>
            <a:miter lim="800000"/>
            <a:headEnd/>
            <a:tailEnd/>
          </a:ln>
          <a:effectLst/>
        </p:spPr>
        <p:txBody>
          <a:bodyPr>
            <a:spAutoFit/>
          </a:bodyPr>
          <a:lstStyle/>
          <a:p>
            <a:pPr>
              <a:spcBef>
                <a:spcPct val="50000"/>
              </a:spcBef>
            </a:pPr>
            <a:r>
              <a:rPr lang="en-US" sz="1800"/>
              <a:t>Among patients with DM, </a:t>
            </a:r>
            <a:r>
              <a:rPr lang="en-US" sz="1800">
                <a:solidFill>
                  <a:schemeClr val="tx2"/>
                </a:solidFill>
              </a:rPr>
              <a:t>p=0.02</a:t>
            </a:r>
            <a:r>
              <a:rPr lang="en-US" sz="1800"/>
              <a:t> for the comparison between Stent+Abciximab and Stent+Placebo. Curves diverge at 60-90 days post-stent implantation. Among patients without DM p=0.002between PTCA +Placebo and Stent+Placebo. </a:t>
            </a:r>
            <a:r>
              <a:rPr lang="en-US" sz="1800" b="1" i="1"/>
              <a:t>N Engl J Med 1999;341:319-27.</a:t>
            </a:r>
            <a:endParaRPr lang="en-US" sz="1800"/>
          </a:p>
        </p:txBody>
      </p:sp>
      <p:pic>
        <p:nvPicPr>
          <p:cNvPr id="64521" name="Picture 9"/>
          <p:cNvPicPr>
            <a:picLocks noChangeAspect="1" noChangeArrowheads="1"/>
          </p:cNvPicPr>
          <p:nvPr/>
        </p:nvPicPr>
        <p:blipFill>
          <a:blip r:embed="rId3" cstate="print"/>
          <a:srcRect/>
          <a:stretch>
            <a:fillRect/>
          </a:stretch>
        </p:blipFill>
        <p:spPr bwMode="auto">
          <a:xfrm>
            <a:off x="4724400" y="1441450"/>
            <a:ext cx="4419600" cy="3208338"/>
          </a:xfrm>
          <a:prstGeom prst="rect">
            <a:avLst/>
          </a:prstGeom>
          <a:noFill/>
          <a:ln w="9525">
            <a:noFill/>
            <a:miter lim="800000"/>
            <a:headEnd/>
            <a:tailEnd/>
          </a:ln>
          <a:effectLst/>
        </p:spPr>
      </p:pic>
      <p:sp>
        <p:nvSpPr>
          <p:cNvPr id="64522" name="Text Box 10"/>
          <p:cNvSpPr txBox="1">
            <a:spLocks noChangeArrowheads="1"/>
          </p:cNvSpPr>
          <p:nvPr/>
        </p:nvSpPr>
        <p:spPr bwMode="auto">
          <a:xfrm>
            <a:off x="457200" y="4876800"/>
            <a:ext cx="1389063" cy="396875"/>
          </a:xfrm>
          <a:prstGeom prst="rect">
            <a:avLst/>
          </a:prstGeom>
          <a:noFill/>
          <a:ln w="9525">
            <a:noFill/>
            <a:miter lim="800000"/>
            <a:headEnd/>
            <a:tailEnd/>
          </a:ln>
          <a:effectLst/>
        </p:spPr>
        <p:txBody>
          <a:bodyPr wrap="none">
            <a:spAutoFit/>
          </a:bodyPr>
          <a:lstStyle/>
          <a:p>
            <a:pPr>
              <a:spcBef>
                <a:spcPct val="50000"/>
              </a:spcBef>
            </a:pPr>
            <a:r>
              <a:rPr lang="en-US" sz="2000" b="1">
                <a:solidFill>
                  <a:schemeClr val="tx2"/>
                </a:solidFill>
              </a:rPr>
              <a:t>RRR=51%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B18054E8-3E76-49A3-AC8B-3BB0C5750A71}" type="slidenum">
              <a:rPr lang="en-US"/>
              <a:pPr/>
              <a:t>21</a:t>
            </a:fld>
            <a:endParaRPr lang="en-US"/>
          </a:p>
        </p:txBody>
      </p:sp>
      <p:sp>
        <p:nvSpPr>
          <p:cNvPr id="71682" name="Rectangle 2"/>
          <p:cNvSpPr>
            <a:spLocks noGrp="1" noChangeArrowheads="1"/>
          </p:cNvSpPr>
          <p:nvPr>
            <p:ph type="title"/>
          </p:nvPr>
        </p:nvSpPr>
        <p:spPr>
          <a:xfrm>
            <a:off x="228600" y="381000"/>
            <a:ext cx="8686800" cy="457200"/>
          </a:xfrm>
        </p:spPr>
        <p:txBody>
          <a:bodyPr/>
          <a:lstStyle/>
          <a:p>
            <a:r>
              <a:rPr lang="en-US" sz="3600"/>
              <a:t>EPIC, EPILOG, EPISTENT DM Subgroups</a:t>
            </a:r>
            <a:endParaRPr lang="en-US"/>
          </a:p>
        </p:txBody>
      </p:sp>
      <p:sp>
        <p:nvSpPr>
          <p:cNvPr id="71683" name="Text Box 3"/>
          <p:cNvSpPr txBox="1">
            <a:spLocks noChangeArrowheads="1"/>
          </p:cNvSpPr>
          <p:nvPr/>
        </p:nvSpPr>
        <p:spPr bwMode="auto">
          <a:xfrm>
            <a:off x="228600" y="5791200"/>
            <a:ext cx="7467600" cy="701675"/>
          </a:xfrm>
          <a:prstGeom prst="rect">
            <a:avLst/>
          </a:prstGeom>
          <a:noFill/>
          <a:ln w="9525">
            <a:noFill/>
            <a:miter lim="800000"/>
            <a:headEnd/>
            <a:tailEnd/>
          </a:ln>
          <a:effectLst/>
        </p:spPr>
        <p:txBody>
          <a:bodyPr>
            <a:spAutoFit/>
          </a:bodyPr>
          <a:lstStyle/>
          <a:p>
            <a:pPr>
              <a:spcBef>
                <a:spcPct val="50000"/>
              </a:spcBef>
            </a:pPr>
            <a:r>
              <a:rPr lang="en-US" sz="2000"/>
              <a:t>P Value refers to the comparison between DM/PL - DM/ABX Groups. </a:t>
            </a:r>
            <a:r>
              <a:rPr lang="en-US" sz="2000" b="1" i="1"/>
              <a:t>J Am Coll Cardiol 2000;35:922-28.</a:t>
            </a:r>
          </a:p>
        </p:txBody>
      </p:sp>
      <p:pic>
        <p:nvPicPr>
          <p:cNvPr id="71684" name="Picture 4"/>
          <p:cNvPicPr>
            <a:picLocks noChangeAspect="1" noChangeArrowheads="1"/>
          </p:cNvPicPr>
          <p:nvPr/>
        </p:nvPicPr>
        <p:blipFill>
          <a:blip r:embed="rId2" cstate="print"/>
          <a:srcRect/>
          <a:stretch>
            <a:fillRect/>
          </a:stretch>
        </p:blipFill>
        <p:spPr bwMode="auto">
          <a:xfrm>
            <a:off x="914400" y="990600"/>
            <a:ext cx="7162800" cy="48418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B0FC03E8-AD6C-4B27-974D-0692688B549A}" type="slidenum">
              <a:rPr lang="en-US"/>
              <a:pPr/>
              <a:t>22</a:t>
            </a:fld>
            <a:endParaRPr lang="en-US"/>
          </a:p>
        </p:txBody>
      </p:sp>
      <p:sp>
        <p:nvSpPr>
          <p:cNvPr id="67586" name="Rectangle 2"/>
          <p:cNvSpPr>
            <a:spLocks noGrp="1" noChangeArrowheads="1"/>
          </p:cNvSpPr>
          <p:nvPr>
            <p:ph type="title"/>
          </p:nvPr>
        </p:nvSpPr>
        <p:spPr>
          <a:xfrm>
            <a:off x="0" y="228600"/>
            <a:ext cx="9144000" cy="685800"/>
          </a:xfrm>
        </p:spPr>
        <p:txBody>
          <a:bodyPr/>
          <a:lstStyle/>
          <a:p>
            <a:r>
              <a:rPr lang="en-US" sz="2800"/>
              <a:t>Following IMPACT-II: The ESPRIT Trial </a:t>
            </a:r>
            <a:r>
              <a:rPr lang="en-US" sz="2800" u="sng"/>
              <a:t>(“non-urgent PCI”)</a:t>
            </a:r>
            <a:endParaRPr lang="en-US"/>
          </a:p>
        </p:txBody>
      </p:sp>
      <p:pic>
        <p:nvPicPr>
          <p:cNvPr id="67587" name="Picture 3"/>
          <p:cNvPicPr>
            <a:picLocks noChangeAspect="1" noChangeArrowheads="1"/>
          </p:cNvPicPr>
          <p:nvPr/>
        </p:nvPicPr>
        <p:blipFill>
          <a:blip r:embed="rId2" cstate="print"/>
          <a:srcRect/>
          <a:stretch>
            <a:fillRect/>
          </a:stretch>
        </p:blipFill>
        <p:spPr bwMode="auto">
          <a:xfrm>
            <a:off x="304800" y="1371600"/>
            <a:ext cx="8686800" cy="2767013"/>
          </a:xfrm>
          <a:prstGeom prst="rect">
            <a:avLst/>
          </a:prstGeom>
          <a:noFill/>
          <a:ln w="9525">
            <a:noFill/>
            <a:miter lim="800000"/>
            <a:headEnd/>
            <a:tailEnd/>
          </a:ln>
          <a:effectLst/>
        </p:spPr>
      </p:pic>
      <p:sp>
        <p:nvSpPr>
          <p:cNvPr id="67588" name="Text Box 4"/>
          <p:cNvSpPr txBox="1">
            <a:spLocks noChangeArrowheads="1"/>
          </p:cNvSpPr>
          <p:nvPr/>
        </p:nvSpPr>
        <p:spPr bwMode="auto">
          <a:xfrm>
            <a:off x="228600" y="4953000"/>
            <a:ext cx="8686800" cy="1465263"/>
          </a:xfrm>
          <a:prstGeom prst="rect">
            <a:avLst/>
          </a:prstGeom>
          <a:noFill/>
          <a:ln w="9525">
            <a:noFill/>
            <a:miter lim="800000"/>
            <a:headEnd/>
            <a:tailEnd/>
          </a:ln>
          <a:effectLst/>
        </p:spPr>
        <p:txBody>
          <a:bodyPr>
            <a:spAutoFit/>
          </a:bodyPr>
          <a:lstStyle/>
          <a:p>
            <a:pPr>
              <a:spcBef>
                <a:spcPct val="50000"/>
              </a:spcBef>
            </a:pPr>
            <a:r>
              <a:rPr lang="en-US" sz="1800"/>
              <a:t>Cumulative Incidence of Study End Points Among Patients Treated With Eptifibatide or Placebo. For the composite end point of death or MI, HR, 0.63; 95% CI, 0.47-0.84; </a:t>
            </a:r>
            <a:r>
              <a:rPr lang="en-US" sz="1800" i="1"/>
              <a:t>P</a:t>
            </a:r>
            <a:r>
              <a:rPr lang="en-US" sz="1800"/>
              <a:t> =.002. For the composite end point of death, MI, or target vessel revisualization, HR, 0.75; 95% CI, 0.60-0.93; </a:t>
            </a:r>
            <a:r>
              <a:rPr lang="en-US" sz="1800" i="1"/>
              <a:t>P</a:t>
            </a:r>
            <a:r>
              <a:rPr lang="en-US" sz="1800"/>
              <a:t> =.008. For the end point of death, HR, 0.56; 95% CI, 0.24-1.34; </a:t>
            </a:r>
            <a:r>
              <a:rPr lang="en-US" sz="1800" i="1"/>
              <a:t>P</a:t>
            </a:r>
            <a:r>
              <a:rPr lang="en-US" sz="1800"/>
              <a:t> =.19. </a:t>
            </a:r>
            <a:br>
              <a:rPr lang="en-US" sz="1800"/>
            </a:br>
            <a:r>
              <a:rPr lang="en-US" sz="1800" b="1"/>
              <a:t>JAMA 2001;285:2468-2473.</a:t>
            </a:r>
          </a:p>
        </p:txBody>
      </p:sp>
      <p:sp>
        <p:nvSpPr>
          <p:cNvPr id="67589" name="Text Box 5"/>
          <p:cNvSpPr txBox="1">
            <a:spLocks noChangeArrowheads="1"/>
          </p:cNvSpPr>
          <p:nvPr/>
        </p:nvSpPr>
        <p:spPr bwMode="auto">
          <a:xfrm>
            <a:off x="990600" y="4267200"/>
            <a:ext cx="3348038" cy="396875"/>
          </a:xfrm>
          <a:prstGeom prst="rect">
            <a:avLst/>
          </a:prstGeom>
          <a:noFill/>
          <a:ln w="9525">
            <a:noFill/>
            <a:miter lim="800000"/>
            <a:headEnd/>
            <a:tailEnd/>
          </a:ln>
          <a:effectLst/>
        </p:spPr>
        <p:txBody>
          <a:bodyPr wrap="none">
            <a:spAutoFit/>
          </a:bodyPr>
          <a:lstStyle/>
          <a:p>
            <a:pPr>
              <a:spcBef>
                <a:spcPct val="50000"/>
              </a:spcBef>
            </a:pPr>
            <a:r>
              <a:rPr lang="en-US" sz="2000">
                <a:solidFill>
                  <a:schemeClr val="tx2"/>
                </a:solidFill>
              </a:rPr>
              <a:t>RRR (MI): 33% over 6 months</a:t>
            </a:r>
            <a:endParaRPr 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05051A13-43EE-4BCF-B707-FB18A185C206}" type="slidenum">
              <a:rPr lang="en-US"/>
              <a:pPr/>
              <a:t>23</a:t>
            </a:fld>
            <a:endParaRPr lang="en-US"/>
          </a:p>
        </p:txBody>
      </p:sp>
      <p:sp>
        <p:nvSpPr>
          <p:cNvPr id="69634" name="Rectangle 2"/>
          <p:cNvSpPr>
            <a:spLocks noGrp="1" noChangeArrowheads="1"/>
          </p:cNvSpPr>
          <p:nvPr>
            <p:ph type="title"/>
          </p:nvPr>
        </p:nvSpPr>
        <p:spPr>
          <a:xfrm>
            <a:off x="0" y="152400"/>
            <a:ext cx="9144000" cy="685800"/>
          </a:xfrm>
        </p:spPr>
        <p:txBody>
          <a:bodyPr/>
          <a:lstStyle/>
          <a:p>
            <a:r>
              <a:rPr lang="en-US" sz="2800"/>
              <a:t>GP IIb/IIIa Inhibitors during </a:t>
            </a:r>
            <a:r>
              <a:rPr lang="en-US" sz="2800" b="1">
                <a:solidFill>
                  <a:schemeClr val="accent1"/>
                </a:solidFill>
              </a:rPr>
              <a:t>STEMI + PTCA: </a:t>
            </a:r>
            <a:r>
              <a:rPr lang="en-US" sz="2800"/>
              <a:t> RAPPORT</a:t>
            </a:r>
            <a:endParaRPr lang="en-US" sz="3200"/>
          </a:p>
        </p:txBody>
      </p:sp>
      <p:graphicFrame>
        <p:nvGraphicFramePr>
          <p:cNvPr id="118784" name="Object 0"/>
          <p:cNvGraphicFramePr>
            <a:graphicFrameLocks noChangeAspect="1"/>
          </p:cNvGraphicFramePr>
          <p:nvPr/>
        </p:nvGraphicFramePr>
        <p:xfrm>
          <a:off x="2066925" y="946150"/>
          <a:ext cx="4932363" cy="2259013"/>
        </p:xfrm>
        <a:graphic>
          <a:graphicData uri="http://schemas.openxmlformats.org/presentationml/2006/ole">
            <mc:AlternateContent xmlns:mc="http://schemas.openxmlformats.org/markup-compatibility/2006">
              <mc:Choice xmlns:v="urn:schemas-microsoft-com:vml" Requires="v">
                <p:oleObj spid="_x0000_s114709" name="MS Org Chart" r:id="rId3" imgW="6064200" imgH="2781000" progId="OrgPlusWOPX.4">
                  <p:embed followColorScheme="full"/>
                </p:oleObj>
              </mc:Choice>
              <mc:Fallback>
                <p:oleObj name="MS Org Chart" r:id="rId3" imgW="6064200" imgH="2781000" progId="OrgPlusWOPX.4">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946150"/>
                        <a:ext cx="4932363" cy="225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7" name="Text Box 5"/>
          <p:cNvSpPr txBox="1">
            <a:spLocks noChangeArrowheads="1"/>
          </p:cNvSpPr>
          <p:nvPr/>
        </p:nvSpPr>
        <p:spPr bwMode="auto">
          <a:xfrm>
            <a:off x="228600" y="6096000"/>
            <a:ext cx="7848600" cy="641350"/>
          </a:xfrm>
          <a:prstGeom prst="rect">
            <a:avLst/>
          </a:prstGeom>
          <a:noFill/>
          <a:ln w="9525">
            <a:noFill/>
            <a:miter lim="800000"/>
            <a:headEnd/>
            <a:tailEnd/>
          </a:ln>
          <a:effectLst/>
        </p:spPr>
        <p:txBody>
          <a:bodyPr>
            <a:spAutoFit/>
          </a:bodyPr>
          <a:lstStyle/>
          <a:p>
            <a:pPr>
              <a:spcBef>
                <a:spcPct val="50000"/>
              </a:spcBef>
            </a:pPr>
            <a:r>
              <a:rPr lang="en-US" sz="1800" b="1"/>
              <a:t>Both 30 days’ and 6 months’ composite end point was driven from </a:t>
            </a:r>
            <a:r>
              <a:rPr lang="en-US" sz="1800" b="1">
                <a:solidFill>
                  <a:schemeClr val="tx2"/>
                </a:solidFill>
              </a:rPr>
              <a:t>TVR</a:t>
            </a:r>
            <a:r>
              <a:rPr lang="en-US" sz="1800" b="1"/>
              <a:t>.</a:t>
            </a:r>
            <a:r>
              <a:rPr lang="en-US" sz="1800" b="1">
                <a:solidFill>
                  <a:schemeClr val="tx2"/>
                </a:solidFill>
              </a:rPr>
              <a:t> </a:t>
            </a:r>
            <a:r>
              <a:rPr lang="en-US" sz="1800" b="1"/>
              <a:t>20% stents (PL) versus 12% (AB), p=0.008.</a:t>
            </a:r>
            <a:r>
              <a:rPr lang="en-US" sz="1800" b="1" i="1"/>
              <a:t> Circulation 1998;98:734-41.</a:t>
            </a:r>
          </a:p>
        </p:txBody>
      </p:sp>
      <p:pic>
        <p:nvPicPr>
          <p:cNvPr id="69640" name="Picture 8"/>
          <p:cNvPicPr>
            <a:picLocks noChangeAspect="1" noChangeArrowheads="1"/>
          </p:cNvPicPr>
          <p:nvPr/>
        </p:nvPicPr>
        <p:blipFill>
          <a:blip r:embed="rId5" cstate="print"/>
          <a:srcRect/>
          <a:stretch>
            <a:fillRect/>
          </a:stretch>
        </p:blipFill>
        <p:spPr bwMode="auto">
          <a:xfrm>
            <a:off x="152400" y="3387725"/>
            <a:ext cx="4419600" cy="2352675"/>
          </a:xfrm>
          <a:prstGeom prst="rect">
            <a:avLst/>
          </a:prstGeom>
          <a:noFill/>
          <a:ln w="9525">
            <a:noFill/>
            <a:miter lim="800000"/>
            <a:headEnd/>
            <a:tailEnd/>
          </a:ln>
          <a:effectLst/>
        </p:spPr>
      </p:pic>
      <p:pic>
        <p:nvPicPr>
          <p:cNvPr id="69641" name="Picture 9"/>
          <p:cNvPicPr>
            <a:picLocks noChangeAspect="1" noChangeArrowheads="1"/>
          </p:cNvPicPr>
          <p:nvPr/>
        </p:nvPicPr>
        <p:blipFill>
          <a:blip r:embed="rId6" cstate="print"/>
          <a:srcRect/>
          <a:stretch>
            <a:fillRect/>
          </a:stretch>
        </p:blipFill>
        <p:spPr bwMode="auto">
          <a:xfrm>
            <a:off x="4648200" y="3389313"/>
            <a:ext cx="4495800" cy="236378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3908CC21-9270-45AD-B14E-EE5476FA1923}" type="slidenum">
              <a:rPr lang="en-US"/>
              <a:pPr/>
              <a:t>24</a:t>
            </a:fld>
            <a:endParaRPr lang="en-US"/>
          </a:p>
        </p:txBody>
      </p:sp>
      <p:sp>
        <p:nvSpPr>
          <p:cNvPr id="73730" name="Rectangle 2"/>
          <p:cNvSpPr>
            <a:spLocks noGrp="1" noChangeArrowheads="1"/>
          </p:cNvSpPr>
          <p:nvPr>
            <p:ph type="title"/>
          </p:nvPr>
        </p:nvSpPr>
        <p:spPr>
          <a:xfrm>
            <a:off x="0" y="304800"/>
            <a:ext cx="9144000" cy="609600"/>
          </a:xfrm>
        </p:spPr>
        <p:txBody>
          <a:bodyPr/>
          <a:lstStyle/>
          <a:p>
            <a:r>
              <a:rPr lang="en-US" sz="2800"/>
              <a:t>GP IIb/IIIa Inhibitors during </a:t>
            </a:r>
            <a:r>
              <a:rPr lang="en-US" sz="2800" b="1">
                <a:solidFill>
                  <a:schemeClr val="accent1"/>
                </a:solidFill>
              </a:rPr>
              <a:t>STEMI + Stenting:</a:t>
            </a:r>
            <a:r>
              <a:rPr lang="en-US" sz="2800"/>
              <a:t> ADMIRAL</a:t>
            </a:r>
          </a:p>
        </p:txBody>
      </p:sp>
      <p:sp>
        <p:nvSpPr>
          <p:cNvPr id="73731" name="Text Box 3"/>
          <p:cNvSpPr txBox="1">
            <a:spLocks noChangeArrowheads="1"/>
          </p:cNvSpPr>
          <p:nvPr/>
        </p:nvSpPr>
        <p:spPr bwMode="auto">
          <a:xfrm>
            <a:off x="381000" y="6324600"/>
            <a:ext cx="5943600" cy="366713"/>
          </a:xfrm>
          <a:prstGeom prst="rect">
            <a:avLst/>
          </a:prstGeom>
          <a:noFill/>
          <a:ln w="9525">
            <a:noFill/>
            <a:miter lim="800000"/>
            <a:headEnd/>
            <a:tailEnd/>
          </a:ln>
          <a:effectLst/>
        </p:spPr>
        <p:txBody>
          <a:bodyPr>
            <a:spAutoFit/>
          </a:bodyPr>
          <a:lstStyle/>
          <a:p>
            <a:pPr>
              <a:spcBef>
                <a:spcPct val="50000"/>
              </a:spcBef>
            </a:pPr>
            <a:r>
              <a:rPr lang="en-US" sz="1800" b="1" i="1"/>
              <a:t>N Engl J Med 2001;344;1895-1903.</a:t>
            </a:r>
          </a:p>
        </p:txBody>
      </p:sp>
      <p:pic>
        <p:nvPicPr>
          <p:cNvPr id="73732" name="Picture 4"/>
          <p:cNvPicPr>
            <a:picLocks noChangeAspect="1" noChangeArrowheads="1"/>
          </p:cNvPicPr>
          <p:nvPr/>
        </p:nvPicPr>
        <p:blipFill>
          <a:blip r:embed="rId3" cstate="print"/>
          <a:srcRect/>
          <a:stretch>
            <a:fillRect/>
          </a:stretch>
        </p:blipFill>
        <p:spPr bwMode="auto">
          <a:xfrm>
            <a:off x="5257800" y="914400"/>
            <a:ext cx="3700463" cy="5410200"/>
          </a:xfrm>
          <a:prstGeom prst="rect">
            <a:avLst/>
          </a:prstGeom>
          <a:noFill/>
          <a:ln w="9525">
            <a:noFill/>
            <a:miter lim="800000"/>
            <a:headEnd/>
            <a:tailEnd/>
          </a:ln>
          <a:effectLst/>
        </p:spPr>
      </p:pic>
      <p:graphicFrame>
        <p:nvGraphicFramePr>
          <p:cNvPr id="119808" name="Object 0"/>
          <p:cNvGraphicFramePr>
            <a:graphicFrameLocks noChangeAspect="1"/>
          </p:cNvGraphicFramePr>
          <p:nvPr/>
        </p:nvGraphicFramePr>
        <p:xfrm>
          <a:off x="314325" y="992188"/>
          <a:ext cx="4629150" cy="2363787"/>
        </p:xfrm>
        <a:graphic>
          <a:graphicData uri="http://schemas.openxmlformats.org/presentationml/2006/ole">
            <mc:AlternateContent xmlns:mc="http://schemas.openxmlformats.org/markup-compatibility/2006">
              <mc:Choice xmlns:v="urn:schemas-microsoft-com:vml" Requires="v">
                <p:oleObj spid="_x0000_s115733" name="MS Org Chart" r:id="rId4" imgW="6064200" imgH="3098520" progId="OrgPlusWOPX.4">
                  <p:embed followColorScheme="full"/>
                </p:oleObj>
              </mc:Choice>
              <mc:Fallback>
                <p:oleObj name="MS Org Chart" r:id="rId4" imgW="6064200" imgH="3098520" progId="OrgPlusWOPX.4">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992188"/>
                        <a:ext cx="4629150" cy="236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4" name="Text Box 6"/>
          <p:cNvSpPr txBox="1">
            <a:spLocks noChangeArrowheads="1"/>
          </p:cNvSpPr>
          <p:nvPr/>
        </p:nvSpPr>
        <p:spPr bwMode="auto">
          <a:xfrm>
            <a:off x="152400" y="3657600"/>
            <a:ext cx="5105400" cy="2682875"/>
          </a:xfrm>
          <a:prstGeom prst="rect">
            <a:avLst/>
          </a:prstGeom>
          <a:noFill/>
          <a:ln w="9525">
            <a:noFill/>
            <a:miter lim="800000"/>
            <a:headEnd/>
            <a:tailEnd/>
          </a:ln>
          <a:effectLst/>
        </p:spPr>
        <p:txBody>
          <a:bodyPr>
            <a:spAutoFit/>
          </a:bodyPr>
          <a:lstStyle/>
          <a:p>
            <a:pPr>
              <a:spcBef>
                <a:spcPct val="50000"/>
              </a:spcBef>
            </a:pPr>
            <a:r>
              <a:rPr lang="en-US" sz="2000">
                <a:solidFill>
                  <a:schemeClr val="tx2"/>
                </a:solidFill>
              </a:rPr>
              <a:t>Primary Composite End Point (UVR driven)</a:t>
            </a:r>
          </a:p>
          <a:p>
            <a:pPr>
              <a:spcBef>
                <a:spcPct val="50000"/>
              </a:spcBef>
            </a:pPr>
            <a:r>
              <a:rPr lang="en-US" sz="2000" i="1"/>
              <a:t>Death, Re-MI, UVR at 30 days</a:t>
            </a:r>
            <a:endParaRPr lang="en-US" sz="2000"/>
          </a:p>
          <a:p>
            <a:pPr>
              <a:spcBef>
                <a:spcPct val="50000"/>
              </a:spcBef>
            </a:pPr>
            <a:r>
              <a:rPr lang="en-US" sz="2000">
                <a:solidFill>
                  <a:schemeClr val="tx2"/>
                </a:solidFill>
              </a:rPr>
              <a:t>Key Secondary End Point (TVR driven)</a:t>
            </a:r>
            <a:endParaRPr lang="en-US" sz="2000"/>
          </a:p>
          <a:p>
            <a:pPr>
              <a:spcBef>
                <a:spcPct val="50000"/>
              </a:spcBef>
            </a:pPr>
            <a:r>
              <a:rPr lang="en-US" sz="2000" i="1"/>
              <a:t>Death, Re-MI, TVR (30 days/6 months)</a:t>
            </a:r>
          </a:p>
          <a:p>
            <a:pPr>
              <a:spcBef>
                <a:spcPct val="50000"/>
              </a:spcBef>
            </a:pPr>
            <a:r>
              <a:rPr lang="en-US" sz="2000">
                <a:solidFill>
                  <a:schemeClr val="tx2"/>
                </a:solidFill>
              </a:rPr>
              <a:t>Major bleeding</a:t>
            </a:r>
          </a:p>
          <a:p>
            <a:pPr>
              <a:spcBef>
                <a:spcPct val="50000"/>
              </a:spcBef>
            </a:pPr>
            <a:r>
              <a:rPr lang="en-US" sz="2000" i="1"/>
              <a:t>12.1% (AB) - 3.3% (PL), p=0.004</a:t>
            </a:r>
            <a:endParaRPr lang="en-US"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E1F65759-95F2-4D33-AAB4-3C92CE30B9D2}" type="slidenum">
              <a:rPr lang="en-US"/>
              <a:pPr/>
              <a:t>25</a:t>
            </a:fld>
            <a:endParaRPr lang="en-US"/>
          </a:p>
        </p:txBody>
      </p:sp>
      <p:sp>
        <p:nvSpPr>
          <p:cNvPr id="74754" name="Rectangle 2"/>
          <p:cNvSpPr>
            <a:spLocks noGrp="1" noChangeArrowheads="1"/>
          </p:cNvSpPr>
          <p:nvPr>
            <p:ph type="title"/>
          </p:nvPr>
        </p:nvSpPr>
        <p:spPr>
          <a:xfrm>
            <a:off x="0" y="152400"/>
            <a:ext cx="9144000" cy="685800"/>
          </a:xfrm>
        </p:spPr>
        <p:txBody>
          <a:bodyPr/>
          <a:lstStyle/>
          <a:p>
            <a:r>
              <a:rPr lang="en-US" sz="2800"/>
              <a:t>GP IIb/IIIa Inhibitors during </a:t>
            </a:r>
            <a:r>
              <a:rPr lang="en-US" sz="2800" b="1">
                <a:solidFill>
                  <a:schemeClr val="accent1"/>
                </a:solidFill>
              </a:rPr>
              <a:t>STEMI: </a:t>
            </a:r>
            <a:r>
              <a:rPr lang="en-US" sz="2800"/>
              <a:t>CADILAC</a:t>
            </a:r>
          </a:p>
        </p:txBody>
      </p:sp>
      <p:sp>
        <p:nvSpPr>
          <p:cNvPr id="74755" name="Text Box 3"/>
          <p:cNvSpPr txBox="1">
            <a:spLocks noChangeArrowheads="1"/>
          </p:cNvSpPr>
          <p:nvPr/>
        </p:nvSpPr>
        <p:spPr bwMode="auto">
          <a:xfrm>
            <a:off x="381000" y="6248400"/>
            <a:ext cx="7391400" cy="366713"/>
          </a:xfrm>
          <a:prstGeom prst="rect">
            <a:avLst/>
          </a:prstGeom>
          <a:noFill/>
          <a:ln w="9525">
            <a:noFill/>
            <a:miter lim="800000"/>
            <a:headEnd/>
            <a:tailEnd/>
          </a:ln>
          <a:effectLst/>
        </p:spPr>
        <p:txBody>
          <a:bodyPr>
            <a:spAutoFit/>
          </a:bodyPr>
          <a:lstStyle/>
          <a:p>
            <a:pPr>
              <a:spcBef>
                <a:spcPct val="50000"/>
              </a:spcBef>
            </a:pPr>
            <a:r>
              <a:rPr lang="en-US" sz="1800" b="1" i="1"/>
              <a:t>N Engl J Med 2002;346:957-66.</a:t>
            </a:r>
          </a:p>
        </p:txBody>
      </p:sp>
      <p:graphicFrame>
        <p:nvGraphicFramePr>
          <p:cNvPr id="120832" name="Object 0"/>
          <p:cNvGraphicFramePr>
            <a:graphicFrameLocks noChangeAspect="1"/>
          </p:cNvGraphicFramePr>
          <p:nvPr/>
        </p:nvGraphicFramePr>
        <p:xfrm>
          <a:off x="304800" y="919163"/>
          <a:ext cx="8666163" cy="1919287"/>
        </p:xfrm>
        <a:graphic>
          <a:graphicData uri="http://schemas.openxmlformats.org/presentationml/2006/ole">
            <mc:AlternateContent xmlns:mc="http://schemas.openxmlformats.org/markup-compatibility/2006">
              <mc:Choice xmlns:v="urn:schemas-microsoft-com:vml" Requires="v">
                <p:oleObj spid="_x0000_s116757" name="MS Org Chart" r:id="rId3" imgW="5295600" imgH="1174680" progId="OrgPlusWOPX.4">
                  <p:embed followColorScheme="full"/>
                </p:oleObj>
              </mc:Choice>
              <mc:Fallback>
                <p:oleObj name="MS Org Chart" r:id="rId3" imgW="5295600" imgH="1174680" progId="OrgPlusWOPX.4">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9163"/>
                        <a:ext cx="8666163" cy="191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4757" name="Picture 5"/>
          <p:cNvPicPr>
            <a:picLocks noChangeAspect="1" noChangeArrowheads="1"/>
          </p:cNvPicPr>
          <p:nvPr/>
        </p:nvPicPr>
        <p:blipFill>
          <a:blip r:embed="rId5" cstate="print"/>
          <a:srcRect/>
          <a:stretch>
            <a:fillRect/>
          </a:stretch>
        </p:blipFill>
        <p:spPr bwMode="auto">
          <a:xfrm>
            <a:off x="133350" y="3581400"/>
            <a:ext cx="9010650" cy="1365250"/>
          </a:xfrm>
          <a:prstGeom prst="rect">
            <a:avLst/>
          </a:prstGeom>
          <a:noFill/>
          <a:ln w="9525">
            <a:noFill/>
            <a:miter lim="800000"/>
            <a:headEnd/>
            <a:tailEnd/>
          </a:ln>
          <a:effectLst/>
        </p:spPr>
      </p:pic>
      <p:pic>
        <p:nvPicPr>
          <p:cNvPr id="74758" name="Picture 6"/>
          <p:cNvPicPr>
            <a:picLocks noChangeAspect="1" noChangeArrowheads="1"/>
          </p:cNvPicPr>
          <p:nvPr/>
        </p:nvPicPr>
        <p:blipFill>
          <a:blip r:embed="rId6" cstate="print"/>
          <a:srcRect/>
          <a:stretch>
            <a:fillRect/>
          </a:stretch>
        </p:blipFill>
        <p:spPr bwMode="auto">
          <a:xfrm>
            <a:off x="152400" y="2895600"/>
            <a:ext cx="8991600" cy="704850"/>
          </a:xfrm>
          <a:prstGeom prst="rect">
            <a:avLst/>
          </a:prstGeom>
          <a:noFill/>
          <a:ln w="9525">
            <a:noFill/>
            <a:miter lim="800000"/>
            <a:headEnd/>
            <a:tailEnd/>
          </a:ln>
          <a:effectLst/>
        </p:spPr>
      </p:pic>
      <p:sp>
        <p:nvSpPr>
          <p:cNvPr id="74760" name="Text Box 8"/>
          <p:cNvSpPr txBox="1">
            <a:spLocks noChangeArrowheads="1"/>
          </p:cNvSpPr>
          <p:nvPr/>
        </p:nvSpPr>
        <p:spPr bwMode="auto">
          <a:xfrm>
            <a:off x="0" y="5257800"/>
            <a:ext cx="9215438" cy="701675"/>
          </a:xfrm>
          <a:prstGeom prst="rect">
            <a:avLst/>
          </a:prstGeom>
          <a:noFill/>
          <a:ln w="9525">
            <a:noFill/>
            <a:miter lim="800000"/>
            <a:headEnd/>
            <a:tailEnd/>
          </a:ln>
          <a:effectLst/>
        </p:spPr>
        <p:txBody>
          <a:bodyPr>
            <a:spAutoFit/>
          </a:bodyPr>
          <a:lstStyle/>
          <a:p>
            <a:pPr>
              <a:spcBef>
                <a:spcPct val="50000"/>
              </a:spcBef>
            </a:pPr>
            <a:r>
              <a:rPr lang="en-US" sz="2000">
                <a:solidFill>
                  <a:schemeClr val="tx2"/>
                </a:solidFill>
              </a:rPr>
              <a:t>Hypothesis</a:t>
            </a:r>
            <a:r>
              <a:rPr lang="en-US" sz="2000"/>
              <a:t>: Stenting was superior to PTCA and not inferior to PTCA+Abciximab with respect to composite end point. P values compare abciximab vs. non-abciximab groups.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9361078-C297-4003-8FE0-C77E513BF19B}"/>
              </a:ext>
            </a:extLst>
          </p:cNvPr>
          <p:cNvSpPr>
            <a:spLocks noChangeArrowheads="1"/>
          </p:cNvSpPr>
          <p:nvPr/>
        </p:nvSpPr>
        <p:spPr bwMode="auto">
          <a:xfrm>
            <a:off x="457200" y="1981200"/>
            <a:ext cx="8229600" cy="3978275"/>
          </a:xfrm>
          <a:prstGeom prst="rect">
            <a:avLst/>
          </a:prstGeom>
          <a:solidFill>
            <a:srgbClr val="052340">
              <a:alpha val="50195"/>
            </a:srgb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1775" indent="-231775">
              <a:defRPr sz="2400">
                <a:solidFill>
                  <a:schemeClr val="tx1"/>
                </a:solidFill>
                <a:latin typeface="Arial" panose="020B0604020202020204" pitchFamily="34" charset="0"/>
              </a:defRPr>
            </a:lvl1pPr>
            <a:lvl2pPr marL="628650" indent="-1714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231775" marR="0" lvl="0" indent="-231775" algn="l" defTabSz="914400" rtl="0" eaLnBrk="1" fontAlgn="base" latinLnBrk="0" hangingPunct="1">
              <a:lnSpc>
                <a:spcPct val="90000"/>
              </a:lnSpc>
              <a:spcBef>
                <a:spcPct val="0"/>
              </a:spcBef>
              <a:spcAft>
                <a:spcPct val="33000"/>
              </a:spcAft>
              <a:buClr>
                <a:srgbClr val="FCD866"/>
              </a:buClr>
              <a:buSzPct val="90000"/>
              <a:buFont typeface="Wingdings" panose="05000000000000000000" pitchFamily="2" charset="2"/>
              <a:buNone/>
              <a:tabLst/>
              <a:defRPr/>
            </a:pPr>
            <a:endParaRPr kumimoji="0" lang="el-GR" altLang="el-GR"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363" name="Rectangle 3">
            <a:extLst>
              <a:ext uri="{FF2B5EF4-FFF2-40B4-BE49-F238E27FC236}">
                <a16:creationId xmlns:a16="http://schemas.microsoft.com/office/drawing/2014/main" id="{3F75A32C-620C-42B5-8343-E7D74D6B2F8E}"/>
              </a:ext>
            </a:extLst>
          </p:cNvPr>
          <p:cNvSpPr>
            <a:spLocks noChangeArrowheads="1"/>
          </p:cNvSpPr>
          <p:nvPr/>
        </p:nvSpPr>
        <p:spPr bwMode="auto">
          <a:xfrm>
            <a:off x="930275" y="3219450"/>
            <a:ext cx="1371600" cy="1447800"/>
          </a:xfrm>
          <a:prstGeom prst="rect">
            <a:avLst/>
          </a:prstGeom>
          <a:gradFill rotWithShape="1">
            <a:gsLst>
              <a:gs pos="0">
                <a:srgbClr val="8D6767"/>
              </a:gs>
              <a:gs pos="50000">
                <a:srgbClr val="E0A4A4"/>
              </a:gs>
              <a:gs pos="100000">
                <a:srgbClr val="8D6767"/>
              </a:gs>
            </a:gsLst>
            <a:lin ang="5400000" scaled="1"/>
          </a:gradFill>
          <a:ln w="38100" algn="ctr">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Moderate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high risk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ACS</a:t>
            </a:r>
          </a:p>
        </p:txBody>
      </p:sp>
      <p:sp>
        <p:nvSpPr>
          <p:cNvPr id="15364" name="Rectangle 4">
            <a:extLst>
              <a:ext uri="{FF2B5EF4-FFF2-40B4-BE49-F238E27FC236}">
                <a16:creationId xmlns:a16="http://schemas.microsoft.com/office/drawing/2014/main" id="{95CC958D-98EB-497E-B1B5-D0CC64CB2245}"/>
              </a:ext>
            </a:extLst>
          </p:cNvPr>
          <p:cNvSpPr>
            <a:spLocks noGrp="1" noChangeArrowheads="1"/>
          </p:cNvSpPr>
          <p:nvPr>
            <p:ph type="title"/>
          </p:nvPr>
        </p:nvSpPr>
        <p:spPr>
          <a:xfrm>
            <a:off x="228600" y="76200"/>
            <a:ext cx="8686800" cy="866775"/>
          </a:xfrm>
        </p:spPr>
        <p:txBody>
          <a:bodyPr/>
          <a:lstStyle/>
          <a:p>
            <a:pPr eaLnBrk="1" hangingPunct="1"/>
            <a:r>
              <a:rPr lang="en-US" altLang="el-GR" sz="3700"/>
              <a:t>ACUITY Study (ACC, March 2006)</a:t>
            </a:r>
          </a:p>
        </p:txBody>
      </p:sp>
      <p:grpSp>
        <p:nvGrpSpPr>
          <p:cNvPr id="1708037" name="Group 5">
            <a:extLst>
              <a:ext uri="{FF2B5EF4-FFF2-40B4-BE49-F238E27FC236}">
                <a16:creationId xmlns:a16="http://schemas.microsoft.com/office/drawing/2014/main" id="{C6852F18-EED9-4F8F-8AAE-4691D9CB0F68}"/>
              </a:ext>
            </a:extLst>
          </p:cNvPr>
          <p:cNvGrpSpPr>
            <a:grpSpLocks/>
          </p:cNvGrpSpPr>
          <p:nvPr/>
        </p:nvGrpSpPr>
        <p:grpSpPr bwMode="auto">
          <a:xfrm>
            <a:off x="4737100" y="2266950"/>
            <a:ext cx="1130300" cy="3352800"/>
            <a:chOff x="2984" y="1428"/>
            <a:chExt cx="712" cy="2112"/>
          </a:xfrm>
        </p:grpSpPr>
        <p:sp>
          <p:nvSpPr>
            <p:cNvPr id="15386" name="Rectangle 6">
              <a:extLst>
                <a:ext uri="{FF2B5EF4-FFF2-40B4-BE49-F238E27FC236}">
                  <a16:creationId xmlns:a16="http://schemas.microsoft.com/office/drawing/2014/main" id="{97506591-55BA-4C44-9CD3-9F9DEF299A50}"/>
                </a:ext>
              </a:extLst>
            </p:cNvPr>
            <p:cNvSpPr>
              <a:spLocks noChangeArrowheads="1"/>
            </p:cNvSpPr>
            <p:nvPr/>
          </p:nvSpPr>
          <p:spPr bwMode="auto">
            <a:xfrm rot="-5400000">
              <a:off x="2472" y="2316"/>
              <a:ext cx="2112" cy="336"/>
            </a:xfrm>
            <a:prstGeom prst="rect">
              <a:avLst/>
            </a:prstGeom>
            <a:gradFill rotWithShape="1">
              <a:gsLst>
                <a:gs pos="0">
                  <a:srgbClr val="8D6767"/>
                </a:gs>
                <a:gs pos="50000">
                  <a:srgbClr val="E0A4A4"/>
                </a:gs>
                <a:gs pos="100000">
                  <a:srgbClr val="8D6767"/>
                </a:gs>
              </a:gsLst>
              <a:lin ang="5400000" scaled="1"/>
            </a:gradFill>
            <a:ln w="38100" algn="ctr">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Angiography within 72h</a:t>
              </a:r>
            </a:p>
          </p:txBody>
        </p:sp>
        <p:cxnSp>
          <p:nvCxnSpPr>
            <p:cNvPr id="15387" name="AutoShape 7">
              <a:extLst>
                <a:ext uri="{FF2B5EF4-FFF2-40B4-BE49-F238E27FC236}">
                  <a16:creationId xmlns:a16="http://schemas.microsoft.com/office/drawing/2014/main" id="{4DF32560-A0B3-4A21-BB06-15D51E38C744}"/>
                </a:ext>
              </a:extLst>
            </p:cNvPr>
            <p:cNvCxnSpPr>
              <a:cxnSpLocks noChangeShapeType="1"/>
              <a:stCxn id="1708044" idx="3"/>
              <a:endCxn id="15386" idx="0"/>
            </p:cNvCxnSpPr>
            <p:nvPr/>
          </p:nvCxnSpPr>
          <p:spPr bwMode="auto">
            <a:xfrm>
              <a:off x="2984" y="1716"/>
              <a:ext cx="364" cy="768"/>
            </a:xfrm>
            <a:prstGeom prst="bentConnector3">
              <a:avLst>
                <a:gd name="adj1" fmla="val 50551"/>
              </a:avLst>
            </a:prstGeom>
            <a:noFill/>
            <a:ln w="28575">
              <a:solidFill>
                <a:srgbClr val="FCD8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88" name="AutoShape 8">
              <a:extLst>
                <a:ext uri="{FF2B5EF4-FFF2-40B4-BE49-F238E27FC236}">
                  <a16:creationId xmlns:a16="http://schemas.microsoft.com/office/drawing/2014/main" id="{7AA950AF-9DB9-4312-BA88-29E475947E3E}"/>
                </a:ext>
              </a:extLst>
            </p:cNvPr>
            <p:cNvCxnSpPr>
              <a:cxnSpLocks noChangeShapeType="1"/>
              <a:stCxn id="1708045" idx="3"/>
              <a:endCxn id="15386" idx="0"/>
            </p:cNvCxnSpPr>
            <p:nvPr/>
          </p:nvCxnSpPr>
          <p:spPr bwMode="auto">
            <a:xfrm>
              <a:off x="2984" y="2484"/>
              <a:ext cx="364" cy="0"/>
            </a:xfrm>
            <a:prstGeom prst="straightConnector1">
              <a:avLst/>
            </a:prstGeom>
            <a:noFill/>
            <a:ln w="28575">
              <a:solidFill>
                <a:srgbClr val="FCD8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89" name="AutoShape 9">
              <a:extLst>
                <a:ext uri="{FF2B5EF4-FFF2-40B4-BE49-F238E27FC236}">
                  <a16:creationId xmlns:a16="http://schemas.microsoft.com/office/drawing/2014/main" id="{8613C699-769C-499A-9EB9-34887C0BC257}"/>
                </a:ext>
              </a:extLst>
            </p:cNvPr>
            <p:cNvCxnSpPr>
              <a:cxnSpLocks noChangeShapeType="1"/>
              <a:stCxn id="15380" idx="3"/>
              <a:endCxn id="15386" idx="0"/>
            </p:cNvCxnSpPr>
            <p:nvPr/>
          </p:nvCxnSpPr>
          <p:spPr bwMode="auto">
            <a:xfrm flipV="1">
              <a:off x="2984" y="2484"/>
              <a:ext cx="364" cy="768"/>
            </a:xfrm>
            <a:prstGeom prst="bentConnector3">
              <a:avLst>
                <a:gd name="adj1" fmla="val 50551"/>
              </a:avLst>
            </a:prstGeom>
            <a:noFill/>
            <a:ln w="28575">
              <a:solidFill>
                <a:srgbClr val="FCD8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66" name="Text Box 10">
            <a:extLst>
              <a:ext uri="{FF2B5EF4-FFF2-40B4-BE49-F238E27FC236}">
                <a16:creationId xmlns:a16="http://schemas.microsoft.com/office/drawing/2014/main" id="{B5404D36-620F-4D90-832E-14F3F6F54F85}"/>
              </a:ext>
            </a:extLst>
          </p:cNvPr>
          <p:cNvSpPr txBox="1">
            <a:spLocks noChangeArrowheads="1"/>
          </p:cNvSpPr>
          <p:nvPr/>
        </p:nvSpPr>
        <p:spPr bwMode="auto">
          <a:xfrm>
            <a:off x="735013" y="4679950"/>
            <a:ext cx="1774825" cy="10699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Aspirin in 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Clopidogrel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dosing and timing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per local practice</a:t>
            </a:r>
          </a:p>
        </p:txBody>
      </p:sp>
      <p:grpSp>
        <p:nvGrpSpPr>
          <p:cNvPr id="1708043" name="Group 11">
            <a:extLst>
              <a:ext uri="{FF2B5EF4-FFF2-40B4-BE49-F238E27FC236}">
                <a16:creationId xmlns:a16="http://schemas.microsoft.com/office/drawing/2014/main" id="{1755B4BA-8216-433F-9DA5-19F20A2E8AE9}"/>
              </a:ext>
            </a:extLst>
          </p:cNvPr>
          <p:cNvGrpSpPr>
            <a:grpSpLocks/>
          </p:cNvGrpSpPr>
          <p:nvPr/>
        </p:nvGrpSpPr>
        <p:grpSpPr bwMode="auto">
          <a:xfrm>
            <a:off x="2320925" y="2266950"/>
            <a:ext cx="2403475" cy="3352800"/>
            <a:chOff x="1462" y="1488"/>
            <a:chExt cx="1514" cy="2112"/>
          </a:xfrm>
        </p:grpSpPr>
        <p:sp>
          <p:nvSpPr>
            <p:cNvPr id="1708044" name="Rectangle 12">
              <a:extLst>
                <a:ext uri="{FF2B5EF4-FFF2-40B4-BE49-F238E27FC236}">
                  <a16:creationId xmlns:a16="http://schemas.microsoft.com/office/drawing/2014/main" id="{68A4F589-7696-46D2-AB30-7434E923AA23}"/>
                </a:ext>
              </a:extLst>
            </p:cNvPr>
            <p:cNvSpPr>
              <a:spLocks noChangeArrowheads="1"/>
            </p:cNvSpPr>
            <p:nvPr/>
          </p:nvSpPr>
          <p:spPr bwMode="auto">
            <a:xfrm>
              <a:off x="1920" y="1488"/>
              <a:ext cx="1056" cy="576"/>
            </a:xfrm>
            <a:prstGeom prst="rect">
              <a:avLst/>
            </a:prstGeom>
            <a:gradFill rotWithShape="1">
              <a:gsLst>
                <a:gs pos="0">
                  <a:schemeClr val="accent1">
                    <a:gamma/>
                    <a:shade val="62745"/>
                    <a:invGamma/>
                  </a:schemeClr>
                </a:gs>
                <a:gs pos="50000">
                  <a:schemeClr val="accent1"/>
                </a:gs>
                <a:gs pos="100000">
                  <a:schemeClr val="accent1">
                    <a:gamma/>
                    <a:shade val="62745"/>
                    <a:invGamma/>
                  </a:schemeClr>
                </a:gs>
              </a:gsLst>
              <a:lin ang="540000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l-GR" sz="1900" b="1" i="0" u="none" strike="noStrike" kern="1200" cap="none" spc="0" normalizeH="0" baseline="0" noProof="0">
                  <a:ln>
                    <a:noFill/>
                  </a:ln>
                  <a:solidFill>
                    <a:srgbClr val="000000"/>
                  </a:solidFill>
                  <a:effectLst/>
                  <a:uLnTx/>
                  <a:uFillTx/>
                  <a:latin typeface="Arial" panose="020B0604020202020204" pitchFamily="34" charset="0"/>
                  <a:ea typeface="+mn-ea"/>
                  <a:cs typeface="+mn-cs"/>
                </a:rPr>
                <a:t>UFH or</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l-GR" sz="19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Enoxaparin</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l-GR" sz="19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IIb/IIIa</a:t>
              </a:r>
              <a:endParaRPr kumimoji="0" lang="en-US" altLang="el-GR" sz="1900" b="1" i="0" u="none" strike="noStrike" kern="1200" cap="none" spc="0" normalizeH="0" baseline="30000" noProof="0">
                <a:ln>
                  <a:noFill/>
                </a:ln>
                <a:solidFill>
                  <a:srgbClr val="000000"/>
                </a:solidFill>
                <a:effectLst/>
                <a:uLnTx/>
                <a:uFillTx/>
                <a:latin typeface="Arial" panose="020B0604020202020204" pitchFamily="34" charset="0"/>
                <a:ea typeface="+mn-ea"/>
                <a:cs typeface="+mn-cs"/>
              </a:endParaRPr>
            </a:p>
          </p:txBody>
        </p:sp>
        <p:sp>
          <p:nvSpPr>
            <p:cNvPr id="1708045" name="Rectangle 13">
              <a:extLst>
                <a:ext uri="{FF2B5EF4-FFF2-40B4-BE49-F238E27FC236}">
                  <a16:creationId xmlns:a16="http://schemas.microsoft.com/office/drawing/2014/main" id="{320E2D8E-B237-4A1F-98E5-FE7BAF1991E8}"/>
                </a:ext>
              </a:extLst>
            </p:cNvPr>
            <p:cNvSpPr>
              <a:spLocks noChangeArrowheads="1"/>
            </p:cNvSpPr>
            <p:nvPr/>
          </p:nvSpPr>
          <p:spPr bwMode="auto">
            <a:xfrm>
              <a:off x="1920" y="2256"/>
              <a:ext cx="1056" cy="576"/>
            </a:xfrm>
            <a:prstGeom prst="rect">
              <a:avLst/>
            </a:prstGeom>
            <a:gradFill rotWithShape="1">
              <a:gsLst>
                <a:gs pos="0">
                  <a:schemeClr val="accent2">
                    <a:gamma/>
                    <a:shade val="62745"/>
                    <a:invGamma/>
                  </a:schemeClr>
                </a:gs>
                <a:gs pos="50000">
                  <a:schemeClr val="accent2"/>
                </a:gs>
                <a:gs pos="100000">
                  <a:schemeClr val="accent2">
                    <a:gamma/>
                    <a:shade val="62745"/>
                    <a:invGamma/>
                  </a:schemeClr>
                </a:gs>
              </a:gsLst>
              <a:lin ang="540000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l-GR" sz="19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Bivalirudin</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l-GR" sz="19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IIb/IIIa</a:t>
              </a:r>
            </a:p>
          </p:txBody>
        </p:sp>
        <p:sp>
          <p:nvSpPr>
            <p:cNvPr id="15380" name="Rectangle 14">
              <a:extLst>
                <a:ext uri="{FF2B5EF4-FFF2-40B4-BE49-F238E27FC236}">
                  <a16:creationId xmlns:a16="http://schemas.microsoft.com/office/drawing/2014/main" id="{C22EDF09-0553-474C-97E1-1788186649BB}"/>
                </a:ext>
              </a:extLst>
            </p:cNvPr>
            <p:cNvSpPr>
              <a:spLocks noChangeArrowheads="1"/>
            </p:cNvSpPr>
            <p:nvPr/>
          </p:nvSpPr>
          <p:spPr bwMode="auto">
            <a:xfrm>
              <a:off x="1920" y="3024"/>
              <a:ext cx="1056" cy="576"/>
            </a:xfrm>
            <a:prstGeom prst="rect">
              <a:avLst/>
            </a:prstGeom>
            <a:gradFill rotWithShape="1">
              <a:gsLst>
                <a:gs pos="0">
                  <a:srgbClr val="A0A040"/>
                </a:gs>
                <a:gs pos="50000">
                  <a:srgbClr val="FFFF66"/>
                </a:gs>
                <a:gs pos="100000">
                  <a:srgbClr val="A0A040"/>
                </a:gs>
              </a:gsLst>
              <a:lin ang="540000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l-GR" sz="19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Bivalirudin</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l-GR" sz="19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Alone</a:t>
              </a: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cxnSp>
          <p:nvCxnSpPr>
            <p:cNvPr id="15381" name="AutoShape 15">
              <a:extLst>
                <a:ext uri="{FF2B5EF4-FFF2-40B4-BE49-F238E27FC236}">
                  <a16:creationId xmlns:a16="http://schemas.microsoft.com/office/drawing/2014/main" id="{F1551A37-8081-482E-8DDF-067C121D85DB}"/>
                </a:ext>
              </a:extLst>
            </p:cNvPr>
            <p:cNvCxnSpPr>
              <a:cxnSpLocks noChangeShapeType="1"/>
              <a:stCxn id="15363" idx="3"/>
              <a:endCxn id="1708044" idx="1"/>
            </p:cNvCxnSpPr>
            <p:nvPr/>
          </p:nvCxnSpPr>
          <p:spPr bwMode="auto">
            <a:xfrm flipV="1">
              <a:off x="1462" y="1776"/>
              <a:ext cx="450" cy="768"/>
            </a:xfrm>
            <a:prstGeom prst="bentConnector3">
              <a:avLst>
                <a:gd name="adj1" fmla="val 49556"/>
              </a:avLst>
            </a:prstGeom>
            <a:noFill/>
            <a:ln w="28575">
              <a:solidFill>
                <a:srgbClr val="FCD8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82" name="AutoShape 16">
              <a:extLst>
                <a:ext uri="{FF2B5EF4-FFF2-40B4-BE49-F238E27FC236}">
                  <a16:creationId xmlns:a16="http://schemas.microsoft.com/office/drawing/2014/main" id="{BC1F51E8-1544-47A8-9F01-D22FE09F0791}"/>
                </a:ext>
              </a:extLst>
            </p:cNvPr>
            <p:cNvCxnSpPr>
              <a:cxnSpLocks noChangeShapeType="1"/>
              <a:stCxn id="15363" idx="3"/>
              <a:endCxn id="15380" idx="1"/>
            </p:cNvCxnSpPr>
            <p:nvPr/>
          </p:nvCxnSpPr>
          <p:spPr bwMode="auto">
            <a:xfrm>
              <a:off x="1462" y="2544"/>
              <a:ext cx="450" cy="768"/>
            </a:xfrm>
            <a:prstGeom prst="bentConnector3">
              <a:avLst>
                <a:gd name="adj1" fmla="val 49556"/>
              </a:avLst>
            </a:prstGeom>
            <a:noFill/>
            <a:ln w="28575">
              <a:solidFill>
                <a:srgbClr val="FCD8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83" name="AutoShape 17">
              <a:extLst>
                <a:ext uri="{FF2B5EF4-FFF2-40B4-BE49-F238E27FC236}">
                  <a16:creationId xmlns:a16="http://schemas.microsoft.com/office/drawing/2014/main" id="{D38447A0-820C-4397-BD13-F58D643763C1}"/>
                </a:ext>
              </a:extLst>
            </p:cNvPr>
            <p:cNvCxnSpPr>
              <a:cxnSpLocks noChangeShapeType="1"/>
              <a:stCxn id="15363" idx="3"/>
              <a:endCxn id="1708045" idx="1"/>
            </p:cNvCxnSpPr>
            <p:nvPr/>
          </p:nvCxnSpPr>
          <p:spPr bwMode="auto">
            <a:xfrm>
              <a:off x="1462" y="2544"/>
              <a:ext cx="450" cy="0"/>
            </a:xfrm>
            <a:prstGeom prst="straightConnector1">
              <a:avLst/>
            </a:prstGeom>
            <a:noFill/>
            <a:ln w="28575">
              <a:solidFill>
                <a:srgbClr val="FCD8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84" name="Oval 18">
              <a:extLst>
                <a:ext uri="{FF2B5EF4-FFF2-40B4-BE49-F238E27FC236}">
                  <a16:creationId xmlns:a16="http://schemas.microsoft.com/office/drawing/2014/main" id="{54917626-614B-4174-92D8-AD19CB88C8A8}"/>
                </a:ext>
              </a:extLst>
            </p:cNvPr>
            <p:cNvSpPr>
              <a:spLocks noChangeArrowheads="1"/>
            </p:cNvSpPr>
            <p:nvPr/>
          </p:nvSpPr>
          <p:spPr bwMode="auto">
            <a:xfrm>
              <a:off x="1577" y="2440"/>
              <a:ext cx="216" cy="216"/>
            </a:xfrm>
            <a:prstGeom prst="ellipse">
              <a:avLst/>
            </a:prstGeom>
            <a:solidFill>
              <a:srgbClr val="C00000"/>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5" name="Text Box 19">
              <a:extLst>
                <a:ext uri="{FF2B5EF4-FFF2-40B4-BE49-F238E27FC236}">
                  <a16:creationId xmlns:a16="http://schemas.microsoft.com/office/drawing/2014/main" id="{053EDACC-DEF4-49CE-BDF6-71D9CEE33AB5}"/>
                </a:ext>
              </a:extLst>
            </p:cNvPr>
            <p:cNvSpPr txBox="1">
              <a:spLocks noChangeArrowheads="1"/>
            </p:cNvSpPr>
            <p:nvPr/>
          </p:nvSpPr>
          <p:spPr bwMode="auto">
            <a:xfrm>
              <a:off x="1551" y="2433"/>
              <a:ext cx="3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R*</a:t>
              </a:r>
            </a:p>
          </p:txBody>
        </p:sp>
      </p:grpSp>
      <p:sp>
        <p:nvSpPr>
          <p:cNvPr id="1708052" name="Text Box 20">
            <a:extLst>
              <a:ext uri="{FF2B5EF4-FFF2-40B4-BE49-F238E27FC236}">
                <a16:creationId xmlns:a16="http://schemas.microsoft.com/office/drawing/2014/main" id="{5483A3C6-C813-4FBE-80AE-AE1AA8AF1AEA}"/>
              </a:ext>
            </a:extLst>
          </p:cNvPr>
          <p:cNvSpPr txBox="1">
            <a:spLocks noChangeArrowheads="1"/>
          </p:cNvSpPr>
          <p:nvPr/>
        </p:nvSpPr>
        <p:spPr bwMode="auto">
          <a:xfrm>
            <a:off x="400050" y="6148388"/>
            <a:ext cx="5843588" cy="3048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*Stratified by pre-angiography thienopyridine use or administration</a:t>
            </a:r>
          </a:p>
        </p:txBody>
      </p:sp>
      <p:sp>
        <p:nvSpPr>
          <p:cNvPr id="15369" name="Rectangle 21">
            <a:extLst>
              <a:ext uri="{FF2B5EF4-FFF2-40B4-BE49-F238E27FC236}">
                <a16:creationId xmlns:a16="http://schemas.microsoft.com/office/drawing/2014/main" id="{8784A673-2EA2-4EA5-8E32-E5932E0C34D6}"/>
              </a:ext>
            </a:extLst>
          </p:cNvPr>
          <p:cNvSpPr>
            <a:spLocks noChangeArrowheads="1"/>
          </p:cNvSpPr>
          <p:nvPr/>
        </p:nvSpPr>
        <p:spPr bwMode="auto">
          <a:xfrm>
            <a:off x="60325" y="823913"/>
            <a:ext cx="9024938" cy="94615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90000"/>
              <a:buFont typeface="Wingdings" panose="05000000000000000000" pitchFamily="2" charset="2"/>
              <a:buNone/>
              <a:tabLst/>
              <a:defRPr/>
            </a:pPr>
            <a:r>
              <a:rPr kumimoji="0" lang="en-US" altLang="el-GR" sz="2800" b="0" i="0" u="none" strike="noStrike" kern="1200" cap="none" spc="0" normalizeH="0" baseline="0" noProof="0">
                <a:ln>
                  <a:noFill/>
                </a:ln>
                <a:solidFill>
                  <a:srgbClr val="FFCC66"/>
                </a:solidFill>
                <a:effectLst/>
                <a:uLnTx/>
                <a:uFillTx/>
                <a:latin typeface="Arial" panose="020B0604020202020204" pitchFamily="34" charset="0"/>
                <a:ea typeface="+mn-ea"/>
                <a:cs typeface="+mn-cs"/>
              </a:rPr>
              <a:t>Moderate and high risk unstable angina or NSTEMI undergoing an invasive strategy (N = 13,819)</a:t>
            </a:r>
          </a:p>
        </p:txBody>
      </p:sp>
      <p:sp>
        <p:nvSpPr>
          <p:cNvPr id="15370" name="Text Box 22">
            <a:extLst>
              <a:ext uri="{FF2B5EF4-FFF2-40B4-BE49-F238E27FC236}">
                <a16:creationId xmlns:a16="http://schemas.microsoft.com/office/drawing/2014/main" id="{2180A1E2-5170-47EF-BCDE-A4904337424F}"/>
              </a:ext>
            </a:extLst>
          </p:cNvPr>
          <p:cNvSpPr txBox="1">
            <a:spLocks noChangeArrowheads="1"/>
          </p:cNvSpPr>
          <p:nvPr/>
        </p:nvSpPr>
        <p:spPr bwMode="auto">
          <a:xfrm>
            <a:off x="525463" y="6550025"/>
            <a:ext cx="4602162" cy="3048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ACUITY Design. Stone GW et al. AHJ 2004;148:764–75</a:t>
            </a:r>
          </a:p>
        </p:txBody>
      </p:sp>
      <p:grpSp>
        <p:nvGrpSpPr>
          <p:cNvPr id="1708055" name="Group 23">
            <a:extLst>
              <a:ext uri="{FF2B5EF4-FFF2-40B4-BE49-F238E27FC236}">
                <a16:creationId xmlns:a16="http://schemas.microsoft.com/office/drawing/2014/main" id="{0C0629CC-0F4E-4483-8EE2-00E861E05242}"/>
              </a:ext>
            </a:extLst>
          </p:cNvPr>
          <p:cNvGrpSpPr>
            <a:grpSpLocks/>
          </p:cNvGrpSpPr>
          <p:nvPr/>
        </p:nvGrpSpPr>
        <p:grpSpPr bwMode="auto">
          <a:xfrm>
            <a:off x="5886450" y="2266950"/>
            <a:ext cx="2266950" cy="3336925"/>
            <a:chOff x="3708" y="1428"/>
            <a:chExt cx="1428" cy="2102"/>
          </a:xfrm>
        </p:grpSpPr>
        <p:sp>
          <p:nvSpPr>
            <p:cNvPr id="15372" name="Rectangle 24">
              <a:extLst>
                <a:ext uri="{FF2B5EF4-FFF2-40B4-BE49-F238E27FC236}">
                  <a16:creationId xmlns:a16="http://schemas.microsoft.com/office/drawing/2014/main" id="{1E287E04-4B80-4486-A32D-48B9DE47479E}"/>
                </a:ext>
              </a:extLst>
            </p:cNvPr>
            <p:cNvSpPr>
              <a:spLocks noChangeArrowheads="1"/>
            </p:cNvSpPr>
            <p:nvPr/>
          </p:nvSpPr>
          <p:spPr bwMode="auto">
            <a:xfrm>
              <a:off x="4080" y="1428"/>
              <a:ext cx="1056" cy="480"/>
            </a:xfrm>
            <a:prstGeom prst="rect">
              <a:avLst/>
            </a:prstGeom>
            <a:gradFill rotWithShape="1">
              <a:gsLst>
                <a:gs pos="0">
                  <a:srgbClr val="8D6767"/>
                </a:gs>
                <a:gs pos="50000">
                  <a:srgbClr val="E0A4A4"/>
                </a:gs>
                <a:gs pos="100000">
                  <a:srgbClr val="8D6767"/>
                </a:gs>
              </a:gsLst>
              <a:lin ang="5400000" scaled="1"/>
            </a:gradFill>
            <a:ln w="381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Medical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management</a:t>
              </a:r>
            </a:p>
          </p:txBody>
        </p:sp>
        <p:sp>
          <p:nvSpPr>
            <p:cNvPr id="15373" name="Rectangle 25">
              <a:extLst>
                <a:ext uri="{FF2B5EF4-FFF2-40B4-BE49-F238E27FC236}">
                  <a16:creationId xmlns:a16="http://schemas.microsoft.com/office/drawing/2014/main" id="{9FB0C754-A99C-47D2-AD71-CF55A3E99D24}"/>
                </a:ext>
              </a:extLst>
            </p:cNvPr>
            <p:cNvSpPr>
              <a:spLocks noChangeArrowheads="1"/>
            </p:cNvSpPr>
            <p:nvPr/>
          </p:nvSpPr>
          <p:spPr bwMode="auto">
            <a:xfrm>
              <a:off x="4080" y="1971"/>
              <a:ext cx="1056" cy="1223"/>
            </a:xfrm>
            <a:prstGeom prst="rect">
              <a:avLst/>
            </a:prstGeom>
            <a:gradFill rotWithShape="1">
              <a:gsLst>
                <a:gs pos="0">
                  <a:srgbClr val="8D6767"/>
                </a:gs>
                <a:gs pos="50000">
                  <a:srgbClr val="E0A4A4"/>
                </a:gs>
                <a:gs pos="100000">
                  <a:srgbClr val="8D6767"/>
                </a:gs>
              </a:gsLst>
              <a:lin ang="5400000" scaled="1"/>
            </a:gradFill>
            <a:ln w="381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PCI</a:t>
              </a:r>
            </a:p>
          </p:txBody>
        </p:sp>
        <p:sp>
          <p:nvSpPr>
            <p:cNvPr id="15374" name="Rectangle 26">
              <a:extLst>
                <a:ext uri="{FF2B5EF4-FFF2-40B4-BE49-F238E27FC236}">
                  <a16:creationId xmlns:a16="http://schemas.microsoft.com/office/drawing/2014/main" id="{7E31B9C1-54D2-4D75-AD07-5799B361026E}"/>
                </a:ext>
              </a:extLst>
            </p:cNvPr>
            <p:cNvSpPr>
              <a:spLocks noChangeArrowheads="1"/>
            </p:cNvSpPr>
            <p:nvPr/>
          </p:nvSpPr>
          <p:spPr bwMode="auto">
            <a:xfrm>
              <a:off x="4080" y="3242"/>
              <a:ext cx="1056" cy="288"/>
            </a:xfrm>
            <a:prstGeom prst="rect">
              <a:avLst/>
            </a:prstGeom>
            <a:gradFill rotWithShape="1">
              <a:gsLst>
                <a:gs pos="0">
                  <a:srgbClr val="8D6767"/>
                </a:gs>
                <a:gs pos="50000">
                  <a:srgbClr val="E0A4A4"/>
                </a:gs>
                <a:gs pos="100000">
                  <a:srgbClr val="8D6767"/>
                </a:gs>
              </a:gsLst>
              <a:lin ang="5400000" scaled="1"/>
            </a:gradFill>
            <a:ln w="381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CABG</a:t>
              </a:r>
            </a:p>
          </p:txBody>
        </p:sp>
        <p:cxnSp>
          <p:nvCxnSpPr>
            <p:cNvPr id="15375" name="AutoShape 27">
              <a:extLst>
                <a:ext uri="{FF2B5EF4-FFF2-40B4-BE49-F238E27FC236}">
                  <a16:creationId xmlns:a16="http://schemas.microsoft.com/office/drawing/2014/main" id="{F6ABDF2F-9ACE-48B4-B459-3CA869EC960F}"/>
                </a:ext>
              </a:extLst>
            </p:cNvPr>
            <p:cNvCxnSpPr>
              <a:cxnSpLocks noChangeShapeType="1"/>
              <a:stCxn id="15386" idx="2"/>
              <a:endCxn id="15372" idx="1"/>
            </p:cNvCxnSpPr>
            <p:nvPr/>
          </p:nvCxnSpPr>
          <p:spPr bwMode="auto">
            <a:xfrm flipV="1">
              <a:off x="3708" y="1668"/>
              <a:ext cx="360" cy="816"/>
            </a:xfrm>
            <a:prstGeom prst="bentConnector3">
              <a:avLst>
                <a:gd name="adj1" fmla="val 50000"/>
              </a:avLst>
            </a:prstGeom>
            <a:noFill/>
            <a:ln w="28575">
              <a:solidFill>
                <a:srgbClr val="FCD8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6" name="AutoShape 28">
              <a:extLst>
                <a:ext uri="{FF2B5EF4-FFF2-40B4-BE49-F238E27FC236}">
                  <a16:creationId xmlns:a16="http://schemas.microsoft.com/office/drawing/2014/main" id="{548AA60A-013E-489D-AEC4-49CC49B16B7B}"/>
                </a:ext>
              </a:extLst>
            </p:cNvPr>
            <p:cNvCxnSpPr>
              <a:cxnSpLocks noChangeShapeType="1"/>
              <a:stCxn id="15386" idx="2"/>
              <a:endCxn id="15374" idx="1"/>
            </p:cNvCxnSpPr>
            <p:nvPr/>
          </p:nvCxnSpPr>
          <p:spPr bwMode="auto">
            <a:xfrm>
              <a:off x="3708" y="2484"/>
              <a:ext cx="360" cy="902"/>
            </a:xfrm>
            <a:prstGeom prst="bentConnector3">
              <a:avLst>
                <a:gd name="adj1" fmla="val 50000"/>
              </a:avLst>
            </a:prstGeom>
            <a:noFill/>
            <a:ln w="28575">
              <a:solidFill>
                <a:srgbClr val="FCD8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7" name="Line 29">
              <a:extLst>
                <a:ext uri="{FF2B5EF4-FFF2-40B4-BE49-F238E27FC236}">
                  <a16:creationId xmlns:a16="http://schemas.microsoft.com/office/drawing/2014/main" id="{ECFDA0D4-845B-44AE-ACE7-32A49EFF1284}"/>
                </a:ext>
              </a:extLst>
            </p:cNvPr>
            <p:cNvSpPr>
              <a:spLocks noChangeShapeType="1"/>
            </p:cNvSpPr>
            <p:nvPr/>
          </p:nvSpPr>
          <p:spPr bwMode="auto">
            <a:xfrm>
              <a:off x="3888" y="2484"/>
              <a:ext cx="180" cy="0"/>
            </a:xfrm>
            <a:prstGeom prst="line">
              <a:avLst/>
            </a:prstGeom>
            <a:noFill/>
            <a:ln w="28575">
              <a:solidFill>
                <a:srgbClr val="FF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21749738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08043"/>
                                        </p:tgtEl>
                                        <p:attrNameLst>
                                          <p:attrName>style.visibility</p:attrName>
                                        </p:attrNameLst>
                                      </p:cBhvr>
                                      <p:to>
                                        <p:strVal val="visible"/>
                                      </p:to>
                                    </p:set>
                                    <p:animEffect transition="in" filter="wipe(left)">
                                      <p:cBhvr>
                                        <p:cTn id="7" dur="500"/>
                                        <p:tgtEl>
                                          <p:spTgt spid="170804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708052"/>
                                        </p:tgtEl>
                                        <p:attrNameLst>
                                          <p:attrName>style.visibility</p:attrName>
                                        </p:attrNameLst>
                                      </p:cBhvr>
                                      <p:to>
                                        <p:strVal val="visible"/>
                                      </p:to>
                                    </p:set>
                                    <p:anim calcmode="lin" valueType="num">
                                      <p:cBhvr>
                                        <p:cTn id="10" dur="500" fill="hold"/>
                                        <p:tgtEl>
                                          <p:spTgt spid="1708052"/>
                                        </p:tgtEl>
                                        <p:attrNameLst>
                                          <p:attrName>ppt_w</p:attrName>
                                        </p:attrNameLst>
                                      </p:cBhvr>
                                      <p:tavLst>
                                        <p:tav tm="0">
                                          <p:val>
                                            <p:fltVal val="0"/>
                                          </p:val>
                                        </p:tav>
                                        <p:tav tm="100000">
                                          <p:val>
                                            <p:strVal val="#ppt_w"/>
                                          </p:val>
                                        </p:tav>
                                      </p:tavLst>
                                    </p:anim>
                                    <p:anim calcmode="lin" valueType="num">
                                      <p:cBhvr>
                                        <p:cTn id="11" dur="500" fill="hold"/>
                                        <p:tgtEl>
                                          <p:spTgt spid="1708052"/>
                                        </p:tgtEl>
                                        <p:attrNameLst>
                                          <p:attrName>ppt_h</p:attrName>
                                        </p:attrNameLst>
                                      </p:cBhvr>
                                      <p:tavLst>
                                        <p:tav tm="0">
                                          <p:val>
                                            <p:fltVal val="0"/>
                                          </p:val>
                                        </p:tav>
                                        <p:tav tm="100000">
                                          <p:val>
                                            <p:strVal val="#ppt_h"/>
                                          </p:val>
                                        </p:tav>
                                      </p:tavLst>
                                    </p:anim>
                                    <p:animEffect transition="in" filter="fade">
                                      <p:cBhvr>
                                        <p:cTn id="12" dur="500"/>
                                        <p:tgtEl>
                                          <p:spTgt spid="1708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08037"/>
                                        </p:tgtEl>
                                        <p:attrNameLst>
                                          <p:attrName>style.visibility</p:attrName>
                                        </p:attrNameLst>
                                      </p:cBhvr>
                                      <p:to>
                                        <p:strVal val="visible"/>
                                      </p:to>
                                    </p:set>
                                    <p:animEffect transition="in" filter="wipe(left)">
                                      <p:cBhvr>
                                        <p:cTn id="17" dur="500"/>
                                        <p:tgtEl>
                                          <p:spTgt spid="1708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08055"/>
                                        </p:tgtEl>
                                        <p:attrNameLst>
                                          <p:attrName>style.visibility</p:attrName>
                                        </p:attrNameLst>
                                      </p:cBhvr>
                                      <p:to>
                                        <p:strVal val="visible"/>
                                      </p:to>
                                    </p:set>
                                    <p:animEffect transition="in" filter="wipe(left)">
                                      <p:cBhvr>
                                        <p:cTn id="22" dur="500"/>
                                        <p:tgtEl>
                                          <p:spTgt spid="1708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80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46A3454-7478-4F24-86DF-5D03FDD13440}"/>
              </a:ext>
            </a:extLst>
          </p:cNvPr>
          <p:cNvSpPr>
            <a:spLocks noChangeArrowheads="1"/>
          </p:cNvSpPr>
          <p:nvPr/>
        </p:nvSpPr>
        <p:spPr bwMode="auto">
          <a:xfrm>
            <a:off x="457200" y="1981200"/>
            <a:ext cx="8229600" cy="3978275"/>
          </a:xfrm>
          <a:prstGeom prst="rect">
            <a:avLst/>
          </a:prstGeom>
          <a:solidFill>
            <a:srgbClr val="052340">
              <a:alpha val="50195"/>
            </a:srgbClr>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1775" indent="-231775">
              <a:defRPr sz="2400" b="1">
                <a:solidFill>
                  <a:schemeClr val="tx1"/>
                </a:solidFill>
                <a:latin typeface="Arial" panose="020B0604020202020204" pitchFamily="34" charset="0"/>
              </a:defRPr>
            </a:lvl1pPr>
            <a:lvl2pPr marL="628650" indent="-1714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lnSpc>
                <a:spcPct val="90000"/>
              </a:lnSpc>
              <a:spcAft>
                <a:spcPct val="33000"/>
              </a:spcAft>
              <a:buClr>
                <a:srgbClr val="FCD866"/>
              </a:buClr>
              <a:buSzPct val="90000"/>
              <a:buFont typeface="Wingdings" panose="05000000000000000000" pitchFamily="2" charset="2"/>
              <a:buNone/>
            </a:pPr>
            <a:endParaRPr lang="el-GR" altLang="el-GR" sz="1800">
              <a:solidFill>
                <a:schemeClr val="bg1"/>
              </a:solidFill>
              <a:cs typeface="Arial" panose="020B0604020202020204" pitchFamily="34" charset="0"/>
            </a:endParaRPr>
          </a:p>
        </p:txBody>
      </p:sp>
      <p:sp>
        <p:nvSpPr>
          <p:cNvPr id="17411" name="Rectangle 3">
            <a:extLst>
              <a:ext uri="{FF2B5EF4-FFF2-40B4-BE49-F238E27FC236}">
                <a16:creationId xmlns:a16="http://schemas.microsoft.com/office/drawing/2014/main" id="{66A5E395-7FA6-4EB6-BAFF-EB47EA3FA737}"/>
              </a:ext>
            </a:extLst>
          </p:cNvPr>
          <p:cNvSpPr>
            <a:spLocks noChangeArrowheads="1"/>
          </p:cNvSpPr>
          <p:nvPr/>
        </p:nvSpPr>
        <p:spPr bwMode="auto">
          <a:xfrm>
            <a:off x="930275" y="3219450"/>
            <a:ext cx="1371600" cy="1447800"/>
          </a:xfrm>
          <a:prstGeom prst="rect">
            <a:avLst/>
          </a:prstGeom>
          <a:gradFill rotWithShape="1">
            <a:gsLst>
              <a:gs pos="0">
                <a:srgbClr val="8D6767"/>
              </a:gs>
              <a:gs pos="50000">
                <a:srgbClr val="E0A4A4"/>
              </a:gs>
              <a:gs pos="100000">
                <a:srgbClr val="8D6767"/>
              </a:gs>
            </a:gsLst>
            <a:lin ang="5400000" scaled="1"/>
          </a:gradFill>
          <a:ln w="38100" algn="ctr">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2000"/>
              <a:t>Moderate-</a:t>
            </a:r>
          </a:p>
          <a:p>
            <a:pPr algn="ctr" eaLnBrk="1" hangingPunct="1"/>
            <a:r>
              <a:rPr lang="en-US" altLang="el-GR" sz="2000"/>
              <a:t>high risk</a:t>
            </a:r>
          </a:p>
          <a:p>
            <a:pPr algn="ctr" eaLnBrk="1" hangingPunct="1"/>
            <a:r>
              <a:rPr lang="en-US" altLang="el-GR" sz="2000"/>
              <a:t>ACS</a:t>
            </a:r>
          </a:p>
        </p:txBody>
      </p:sp>
      <p:sp>
        <p:nvSpPr>
          <p:cNvPr id="17412" name="Rectangle 4">
            <a:extLst>
              <a:ext uri="{FF2B5EF4-FFF2-40B4-BE49-F238E27FC236}">
                <a16:creationId xmlns:a16="http://schemas.microsoft.com/office/drawing/2014/main" id="{6BF7B0ED-CA77-4349-831F-CDC4C8170A42}"/>
              </a:ext>
            </a:extLst>
          </p:cNvPr>
          <p:cNvSpPr>
            <a:spLocks noGrp="1" noChangeArrowheads="1"/>
          </p:cNvSpPr>
          <p:nvPr>
            <p:ph type="title"/>
          </p:nvPr>
        </p:nvSpPr>
        <p:spPr>
          <a:xfrm>
            <a:off x="0" y="76200"/>
            <a:ext cx="9144000" cy="866775"/>
          </a:xfrm>
        </p:spPr>
        <p:txBody>
          <a:bodyPr/>
          <a:lstStyle/>
          <a:p>
            <a:pPr eaLnBrk="1" hangingPunct="1"/>
            <a:r>
              <a:rPr lang="en-US" altLang="el-GR" sz="3200"/>
              <a:t>Study Design – Second Randomization</a:t>
            </a:r>
          </a:p>
        </p:txBody>
      </p:sp>
      <p:cxnSp>
        <p:nvCxnSpPr>
          <p:cNvPr id="17413" name="AutoShape 6">
            <a:extLst>
              <a:ext uri="{FF2B5EF4-FFF2-40B4-BE49-F238E27FC236}">
                <a16:creationId xmlns:a16="http://schemas.microsoft.com/office/drawing/2014/main" id="{03C536F8-8071-4D7D-B150-77A113E69742}"/>
              </a:ext>
            </a:extLst>
          </p:cNvPr>
          <p:cNvCxnSpPr>
            <a:cxnSpLocks noChangeShapeType="1"/>
            <a:stCxn id="17411" idx="3"/>
            <a:endCxn id="1346583" idx="1"/>
          </p:cNvCxnSpPr>
          <p:nvPr/>
        </p:nvCxnSpPr>
        <p:spPr bwMode="auto">
          <a:xfrm flipV="1">
            <a:off x="2320925" y="2724150"/>
            <a:ext cx="714375" cy="1219200"/>
          </a:xfrm>
          <a:prstGeom prst="bentConnector3">
            <a:avLst>
              <a:gd name="adj1" fmla="val 49556"/>
            </a:avLst>
          </a:prstGeom>
          <a:noFill/>
          <a:ln w="28575">
            <a:solidFill>
              <a:srgbClr val="FCD8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4" name="AutoShape 7">
            <a:extLst>
              <a:ext uri="{FF2B5EF4-FFF2-40B4-BE49-F238E27FC236}">
                <a16:creationId xmlns:a16="http://schemas.microsoft.com/office/drawing/2014/main" id="{946EB3EC-5960-4D62-8F9E-AED0CD36FF3C}"/>
              </a:ext>
            </a:extLst>
          </p:cNvPr>
          <p:cNvCxnSpPr>
            <a:cxnSpLocks noChangeShapeType="1"/>
            <a:stCxn id="17411" idx="3"/>
            <a:endCxn id="17441" idx="1"/>
          </p:cNvCxnSpPr>
          <p:nvPr/>
        </p:nvCxnSpPr>
        <p:spPr bwMode="auto">
          <a:xfrm>
            <a:off x="2320925" y="3943350"/>
            <a:ext cx="714375" cy="1219200"/>
          </a:xfrm>
          <a:prstGeom prst="bentConnector3">
            <a:avLst>
              <a:gd name="adj1" fmla="val 49556"/>
            </a:avLst>
          </a:prstGeom>
          <a:noFill/>
          <a:ln w="28575">
            <a:solidFill>
              <a:srgbClr val="FCD8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5" name="AutoShape 8">
            <a:extLst>
              <a:ext uri="{FF2B5EF4-FFF2-40B4-BE49-F238E27FC236}">
                <a16:creationId xmlns:a16="http://schemas.microsoft.com/office/drawing/2014/main" id="{99F9F6BB-44BB-4021-BAEE-F5DAD4E15C9B}"/>
              </a:ext>
            </a:extLst>
          </p:cNvPr>
          <p:cNvCxnSpPr>
            <a:cxnSpLocks noChangeShapeType="1"/>
            <a:stCxn id="17411" idx="3"/>
            <a:endCxn id="1346584" idx="1"/>
          </p:cNvCxnSpPr>
          <p:nvPr/>
        </p:nvCxnSpPr>
        <p:spPr bwMode="auto">
          <a:xfrm>
            <a:off x="2320925" y="3943350"/>
            <a:ext cx="714375" cy="0"/>
          </a:xfrm>
          <a:prstGeom prst="straightConnector1">
            <a:avLst/>
          </a:prstGeom>
          <a:noFill/>
          <a:ln w="28575">
            <a:solidFill>
              <a:srgbClr val="FCD8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6" name="Rectangle 12">
            <a:extLst>
              <a:ext uri="{FF2B5EF4-FFF2-40B4-BE49-F238E27FC236}">
                <a16:creationId xmlns:a16="http://schemas.microsoft.com/office/drawing/2014/main" id="{41A626F2-C5D1-4219-A970-E4C5335BC6D6}"/>
              </a:ext>
            </a:extLst>
          </p:cNvPr>
          <p:cNvSpPr>
            <a:spLocks noChangeArrowheads="1"/>
          </p:cNvSpPr>
          <p:nvPr/>
        </p:nvSpPr>
        <p:spPr bwMode="auto">
          <a:xfrm>
            <a:off x="60325" y="823913"/>
            <a:ext cx="9024938" cy="94615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spcBef>
                <a:spcPct val="20000"/>
              </a:spcBef>
              <a:buSzPct val="90000"/>
              <a:buFont typeface="Wingdings" panose="05000000000000000000" pitchFamily="2" charset="2"/>
              <a:buNone/>
            </a:pPr>
            <a:r>
              <a:rPr lang="en-US" altLang="el-GR" sz="2800" b="0" dirty="0">
                <a:solidFill>
                  <a:srgbClr val="FFCC66"/>
                </a:solidFill>
              </a:rPr>
              <a:t>Moderate-high risk unstable angina or NSTEMI undergoing an invasive strategy (N = 13,800)</a:t>
            </a:r>
          </a:p>
        </p:txBody>
      </p:sp>
      <p:sp>
        <p:nvSpPr>
          <p:cNvPr id="17417" name="Text Box 13">
            <a:extLst>
              <a:ext uri="{FF2B5EF4-FFF2-40B4-BE49-F238E27FC236}">
                <a16:creationId xmlns:a16="http://schemas.microsoft.com/office/drawing/2014/main" id="{3CE8EF68-A6F1-47FB-BA97-4E36F17E3190}"/>
              </a:ext>
            </a:extLst>
          </p:cNvPr>
          <p:cNvSpPr txBox="1">
            <a:spLocks noChangeArrowheads="1"/>
          </p:cNvSpPr>
          <p:nvPr/>
        </p:nvSpPr>
        <p:spPr bwMode="auto">
          <a:xfrm>
            <a:off x="146050" y="6564313"/>
            <a:ext cx="4735513" cy="3048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l-GR" sz="1400">
                <a:solidFill>
                  <a:schemeClr val="bg1"/>
                </a:solidFill>
              </a:rPr>
              <a:t>ACUITY Design. Stone GW et al. AHJ 2004;148:764–75</a:t>
            </a:r>
          </a:p>
        </p:txBody>
      </p:sp>
      <p:sp>
        <p:nvSpPr>
          <p:cNvPr id="17418" name="Text Box 14">
            <a:extLst>
              <a:ext uri="{FF2B5EF4-FFF2-40B4-BE49-F238E27FC236}">
                <a16:creationId xmlns:a16="http://schemas.microsoft.com/office/drawing/2014/main" id="{DF1CC839-91B4-455D-8DF5-068FCE2069DC}"/>
              </a:ext>
            </a:extLst>
          </p:cNvPr>
          <p:cNvSpPr txBox="1">
            <a:spLocks noChangeArrowheads="1"/>
          </p:cNvSpPr>
          <p:nvPr/>
        </p:nvSpPr>
        <p:spPr bwMode="auto">
          <a:xfrm>
            <a:off x="735013" y="4679950"/>
            <a:ext cx="1774825" cy="10699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600" b="0">
                <a:solidFill>
                  <a:schemeClr val="bg1"/>
                </a:solidFill>
              </a:rPr>
              <a:t>Aspirin in all</a:t>
            </a:r>
          </a:p>
          <a:p>
            <a:pPr algn="ctr" eaLnBrk="1" hangingPunct="1"/>
            <a:r>
              <a:rPr lang="en-US" altLang="el-GR" sz="1600" b="0">
                <a:solidFill>
                  <a:schemeClr val="bg1"/>
                </a:solidFill>
              </a:rPr>
              <a:t>Clopidogrel</a:t>
            </a:r>
          </a:p>
          <a:p>
            <a:pPr algn="ctr" eaLnBrk="1" hangingPunct="1"/>
            <a:r>
              <a:rPr lang="en-US" altLang="el-GR" sz="1600" b="0">
                <a:solidFill>
                  <a:schemeClr val="bg1"/>
                </a:solidFill>
              </a:rPr>
              <a:t>dosing and timing</a:t>
            </a:r>
          </a:p>
          <a:p>
            <a:pPr algn="ctr" eaLnBrk="1" hangingPunct="1"/>
            <a:r>
              <a:rPr lang="en-US" altLang="el-GR" sz="1600" b="0">
                <a:solidFill>
                  <a:schemeClr val="bg1"/>
                </a:solidFill>
              </a:rPr>
              <a:t>per local practice</a:t>
            </a:r>
          </a:p>
        </p:txBody>
      </p:sp>
      <p:grpSp>
        <p:nvGrpSpPr>
          <p:cNvPr id="17419" name="Group 22">
            <a:extLst>
              <a:ext uri="{FF2B5EF4-FFF2-40B4-BE49-F238E27FC236}">
                <a16:creationId xmlns:a16="http://schemas.microsoft.com/office/drawing/2014/main" id="{5DE9C570-9064-4AFD-9BA6-FA3334DDCCCB}"/>
              </a:ext>
            </a:extLst>
          </p:cNvPr>
          <p:cNvGrpSpPr>
            <a:grpSpLocks/>
          </p:cNvGrpSpPr>
          <p:nvPr/>
        </p:nvGrpSpPr>
        <p:grpSpPr bwMode="auto">
          <a:xfrm>
            <a:off x="2805113" y="1990725"/>
            <a:ext cx="1944687" cy="3629025"/>
            <a:chOff x="1767" y="1254"/>
            <a:chExt cx="1225" cy="2286"/>
          </a:xfrm>
        </p:grpSpPr>
        <p:sp>
          <p:nvSpPr>
            <p:cNvPr id="1346583" name="Rectangle 23">
              <a:extLst>
                <a:ext uri="{FF2B5EF4-FFF2-40B4-BE49-F238E27FC236}">
                  <a16:creationId xmlns:a16="http://schemas.microsoft.com/office/drawing/2014/main" id="{7562F491-F758-4E11-8B20-69C77E463896}"/>
                </a:ext>
              </a:extLst>
            </p:cNvPr>
            <p:cNvSpPr>
              <a:spLocks noChangeArrowheads="1"/>
            </p:cNvSpPr>
            <p:nvPr/>
          </p:nvSpPr>
          <p:spPr bwMode="auto">
            <a:xfrm>
              <a:off x="1920" y="1428"/>
              <a:ext cx="1056" cy="576"/>
            </a:xfrm>
            <a:prstGeom prst="rect">
              <a:avLst/>
            </a:prstGeom>
            <a:gradFill rotWithShape="1">
              <a:gsLst>
                <a:gs pos="0">
                  <a:schemeClr val="accent1">
                    <a:gamma/>
                    <a:shade val="62745"/>
                    <a:invGamma/>
                  </a:schemeClr>
                </a:gs>
                <a:gs pos="50000">
                  <a:schemeClr val="accent1"/>
                </a:gs>
                <a:gs pos="100000">
                  <a:schemeClr val="accent1">
                    <a:gamma/>
                    <a:shade val="62745"/>
                    <a:invGamma/>
                  </a:schemeClr>
                </a:gs>
              </a:gsLst>
              <a:lin ang="540000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90000"/>
                </a:lnSpc>
                <a:defRPr/>
              </a:pPr>
              <a:endParaRPr lang="el-GR" altLang="el-GR" sz="2000" baseline="30000">
                <a:solidFill>
                  <a:schemeClr val="bg1"/>
                </a:solidFill>
              </a:endParaRPr>
            </a:p>
          </p:txBody>
        </p:sp>
        <p:sp>
          <p:nvSpPr>
            <p:cNvPr id="1346584" name="Rectangle 24">
              <a:extLst>
                <a:ext uri="{FF2B5EF4-FFF2-40B4-BE49-F238E27FC236}">
                  <a16:creationId xmlns:a16="http://schemas.microsoft.com/office/drawing/2014/main" id="{66ED61B5-D859-4137-B058-509E426AFB30}"/>
                </a:ext>
              </a:extLst>
            </p:cNvPr>
            <p:cNvSpPr>
              <a:spLocks noChangeArrowheads="1"/>
            </p:cNvSpPr>
            <p:nvPr/>
          </p:nvSpPr>
          <p:spPr bwMode="auto">
            <a:xfrm>
              <a:off x="1920" y="2196"/>
              <a:ext cx="1056" cy="576"/>
            </a:xfrm>
            <a:prstGeom prst="rect">
              <a:avLst/>
            </a:prstGeom>
            <a:gradFill rotWithShape="1">
              <a:gsLst>
                <a:gs pos="0">
                  <a:schemeClr val="accent2">
                    <a:gamma/>
                    <a:shade val="62745"/>
                    <a:invGamma/>
                  </a:schemeClr>
                </a:gs>
                <a:gs pos="50000">
                  <a:schemeClr val="accent2"/>
                </a:gs>
                <a:gs pos="100000">
                  <a:schemeClr val="accent2">
                    <a:gamma/>
                    <a:shade val="62745"/>
                    <a:invGamma/>
                  </a:schemeClr>
                </a:gs>
              </a:gsLst>
              <a:lin ang="540000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90000"/>
                </a:lnSpc>
                <a:defRPr/>
              </a:pPr>
              <a:endParaRPr lang="el-GR" altLang="el-GR" sz="2000"/>
            </a:p>
          </p:txBody>
        </p:sp>
        <p:sp>
          <p:nvSpPr>
            <p:cNvPr id="17441" name="Rectangle 25">
              <a:extLst>
                <a:ext uri="{FF2B5EF4-FFF2-40B4-BE49-F238E27FC236}">
                  <a16:creationId xmlns:a16="http://schemas.microsoft.com/office/drawing/2014/main" id="{B159B921-DA62-4EBB-9EB2-CCE7B103EF26}"/>
                </a:ext>
              </a:extLst>
            </p:cNvPr>
            <p:cNvSpPr>
              <a:spLocks noChangeArrowheads="1"/>
            </p:cNvSpPr>
            <p:nvPr/>
          </p:nvSpPr>
          <p:spPr bwMode="auto">
            <a:xfrm>
              <a:off x="1920" y="2964"/>
              <a:ext cx="1056" cy="576"/>
            </a:xfrm>
            <a:prstGeom prst="rect">
              <a:avLst/>
            </a:prstGeom>
            <a:gradFill rotWithShape="1">
              <a:gsLst>
                <a:gs pos="0">
                  <a:srgbClr val="A0A040"/>
                </a:gs>
                <a:gs pos="50000">
                  <a:srgbClr val="FFFF66"/>
                </a:gs>
                <a:gs pos="100000">
                  <a:srgbClr val="A0A040"/>
                </a:gs>
              </a:gsLst>
              <a:lin ang="540000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lnSpc>
                  <a:spcPct val="90000"/>
                </a:lnSpc>
              </a:pPr>
              <a:r>
                <a:rPr lang="en-US" altLang="el-GR" sz="1900"/>
                <a:t>Bivalirudin</a:t>
              </a:r>
            </a:p>
            <a:p>
              <a:pPr algn="ctr" eaLnBrk="1" hangingPunct="1">
                <a:lnSpc>
                  <a:spcPct val="90000"/>
                </a:lnSpc>
              </a:pPr>
              <a:r>
                <a:rPr lang="en-US" altLang="el-GR" sz="1900"/>
                <a:t>Alone</a:t>
              </a:r>
              <a:r>
                <a:rPr lang="en-US" altLang="el-GR" sz="2000"/>
                <a:t> </a:t>
              </a:r>
            </a:p>
          </p:txBody>
        </p:sp>
        <p:sp>
          <p:nvSpPr>
            <p:cNvPr id="17442" name="Line 26">
              <a:extLst>
                <a:ext uri="{FF2B5EF4-FFF2-40B4-BE49-F238E27FC236}">
                  <a16:creationId xmlns:a16="http://schemas.microsoft.com/office/drawing/2014/main" id="{62759B5A-6431-47BD-A679-EBDB377A401B}"/>
                </a:ext>
              </a:extLst>
            </p:cNvPr>
            <p:cNvSpPr>
              <a:spLocks noChangeShapeType="1"/>
            </p:cNvSpPr>
            <p:nvPr/>
          </p:nvSpPr>
          <p:spPr bwMode="auto">
            <a:xfrm>
              <a:off x="1920" y="1716"/>
              <a:ext cx="10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43" name="Line 27">
              <a:extLst>
                <a:ext uri="{FF2B5EF4-FFF2-40B4-BE49-F238E27FC236}">
                  <a16:creationId xmlns:a16="http://schemas.microsoft.com/office/drawing/2014/main" id="{1F43B87D-C889-446D-B84A-981BB0F7DEF1}"/>
                </a:ext>
              </a:extLst>
            </p:cNvPr>
            <p:cNvSpPr>
              <a:spLocks noChangeShapeType="1"/>
            </p:cNvSpPr>
            <p:nvPr/>
          </p:nvSpPr>
          <p:spPr bwMode="auto">
            <a:xfrm>
              <a:off x="1926" y="2484"/>
              <a:ext cx="10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44" name="Text Box 28">
              <a:extLst>
                <a:ext uri="{FF2B5EF4-FFF2-40B4-BE49-F238E27FC236}">
                  <a16:creationId xmlns:a16="http://schemas.microsoft.com/office/drawing/2014/main" id="{C461354C-1A1D-4552-BB5D-3AF65487A361}"/>
                </a:ext>
              </a:extLst>
            </p:cNvPr>
            <p:cNvSpPr txBox="1">
              <a:spLocks noChangeArrowheads="1"/>
            </p:cNvSpPr>
            <p:nvPr/>
          </p:nvSpPr>
          <p:spPr bwMode="auto">
            <a:xfrm>
              <a:off x="1904" y="1254"/>
              <a:ext cx="1072" cy="19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l-GR" sz="1400" b="0">
                  <a:solidFill>
                    <a:schemeClr val="bg1"/>
                  </a:solidFill>
                </a:rPr>
                <a:t>UFH or Enoxaparin</a:t>
              </a:r>
            </a:p>
          </p:txBody>
        </p:sp>
        <p:grpSp>
          <p:nvGrpSpPr>
            <p:cNvPr id="17445" name="Group 29">
              <a:extLst>
                <a:ext uri="{FF2B5EF4-FFF2-40B4-BE49-F238E27FC236}">
                  <a16:creationId xmlns:a16="http://schemas.microsoft.com/office/drawing/2014/main" id="{AADF9CCC-247A-40E3-BF57-1EF0F344CE14}"/>
                </a:ext>
              </a:extLst>
            </p:cNvPr>
            <p:cNvGrpSpPr>
              <a:grpSpLocks/>
            </p:cNvGrpSpPr>
            <p:nvPr/>
          </p:nvGrpSpPr>
          <p:grpSpPr bwMode="auto">
            <a:xfrm>
              <a:off x="1767" y="1407"/>
              <a:ext cx="1225" cy="608"/>
              <a:chOff x="1767" y="1467"/>
              <a:chExt cx="1225" cy="608"/>
            </a:xfrm>
          </p:grpSpPr>
          <p:grpSp>
            <p:nvGrpSpPr>
              <p:cNvPr id="17452" name="Group 30">
                <a:extLst>
                  <a:ext uri="{FF2B5EF4-FFF2-40B4-BE49-F238E27FC236}">
                    <a16:creationId xmlns:a16="http://schemas.microsoft.com/office/drawing/2014/main" id="{FBAAF6B9-ACBB-4A71-B64C-F5879C3703FB}"/>
                  </a:ext>
                </a:extLst>
              </p:cNvPr>
              <p:cNvGrpSpPr>
                <a:grpSpLocks/>
              </p:cNvGrpSpPr>
              <p:nvPr/>
            </p:nvGrpSpPr>
            <p:grpSpPr bwMode="auto">
              <a:xfrm>
                <a:off x="1892" y="1467"/>
                <a:ext cx="1100" cy="608"/>
                <a:chOff x="1892" y="1467"/>
                <a:chExt cx="1100" cy="608"/>
              </a:xfrm>
            </p:grpSpPr>
            <p:sp>
              <p:nvSpPr>
                <p:cNvPr id="17456" name="Text Box 31">
                  <a:extLst>
                    <a:ext uri="{FF2B5EF4-FFF2-40B4-BE49-F238E27FC236}">
                      <a16:creationId xmlns:a16="http://schemas.microsoft.com/office/drawing/2014/main" id="{3E2E82AB-73D8-49BF-82A1-33B352EC8A86}"/>
                    </a:ext>
                  </a:extLst>
                </p:cNvPr>
                <p:cNvSpPr txBox="1">
                  <a:spLocks noChangeArrowheads="1"/>
                </p:cNvSpPr>
                <p:nvPr/>
              </p:nvSpPr>
              <p:spPr bwMode="auto">
                <a:xfrm>
                  <a:off x="1892" y="1467"/>
                  <a:ext cx="110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400">
                      <a:solidFill>
                        <a:schemeClr val="bg2"/>
                      </a:solidFill>
                    </a:rPr>
                    <a:t>Routine upstream GPI in all pts</a:t>
                  </a:r>
                </a:p>
              </p:txBody>
            </p:sp>
            <p:sp>
              <p:nvSpPr>
                <p:cNvPr id="17457" name="Text Box 32">
                  <a:extLst>
                    <a:ext uri="{FF2B5EF4-FFF2-40B4-BE49-F238E27FC236}">
                      <a16:creationId xmlns:a16="http://schemas.microsoft.com/office/drawing/2014/main" id="{5A7F0DC2-22BF-48B7-A5F6-D7278B096678}"/>
                    </a:ext>
                  </a:extLst>
                </p:cNvPr>
                <p:cNvSpPr txBox="1">
                  <a:spLocks noChangeArrowheads="1"/>
                </p:cNvSpPr>
                <p:nvPr/>
              </p:nvSpPr>
              <p:spPr bwMode="auto">
                <a:xfrm>
                  <a:off x="1892" y="1749"/>
                  <a:ext cx="110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400">
                      <a:solidFill>
                        <a:schemeClr val="bg2"/>
                      </a:solidFill>
                    </a:rPr>
                    <a:t>GPI started in CCL for PCI only</a:t>
                  </a:r>
                </a:p>
              </p:txBody>
            </p:sp>
          </p:grpSp>
          <p:grpSp>
            <p:nvGrpSpPr>
              <p:cNvPr id="17453" name="Group 33">
                <a:extLst>
                  <a:ext uri="{FF2B5EF4-FFF2-40B4-BE49-F238E27FC236}">
                    <a16:creationId xmlns:a16="http://schemas.microsoft.com/office/drawing/2014/main" id="{21BB2617-3B0C-4D69-9588-298AD520D273}"/>
                  </a:ext>
                </a:extLst>
              </p:cNvPr>
              <p:cNvGrpSpPr>
                <a:grpSpLocks/>
              </p:cNvGrpSpPr>
              <p:nvPr/>
            </p:nvGrpSpPr>
            <p:grpSpPr bwMode="auto">
              <a:xfrm>
                <a:off x="1767" y="1659"/>
                <a:ext cx="328" cy="231"/>
                <a:chOff x="1551" y="2433"/>
                <a:chExt cx="328" cy="231"/>
              </a:xfrm>
            </p:grpSpPr>
            <p:sp>
              <p:nvSpPr>
                <p:cNvPr id="17454" name="Oval 34">
                  <a:extLst>
                    <a:ext uri="{FF2B5EF4-FFF2-40B4-BE49-F238E27FC236}">
                      <a16:creationId xmlns:a16="http://schemas.microsoft.com/office/drawing/2014/main" id="{5FA93731-8670-4B1A-8F26-917420C6F136}"/>
                    </a:ext>
                  </a:extLst>
                </p:cNvPr>
                <p:cNvSpPr>
                  <a:spLocks noChangeArrowheads="1"/>
                </p:cNvSpPr>
                <p:nvPr/>
              </p:nvSpPr>
              <p:spPr bwMode="auto">
                <a:xfrm>
                  <a:off x="1607" y="2440"/>
                  <a:ext cx="216" cy="216"/>
                </a:xfrm>
                <a:prstGeom prst="ellipse">
                  <a:avLst/>
                </a:prstGeom>
                <a:solidFill>
                  <a:srgbClr val="C00000"/>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l-GR" altLang="el-GR"/>
                </a:p>
              </p:txBody>
            </p:sp>
            <p:sp>
              <p:nvSpPr>
                <p:cNvPr id="17455" name="Text Box 35">
                  <a:extLst>
                    <a:ext uri="{FF2B5EF4-FFF2-40B4-BE49-F238E27FC236}">
                      <a16:creationId xmlns:a16="http://schemas.microsoft.com/office/drawing/2014/main" id="{38EFA654-7F03-4414-B2D0-C107453EDED9}"/>
                    </a:ext>
                  </a:extLst>
                </p:cNvPr>
                <p:cNvSpPr txBox="1">
                  <a:spLocks noChangeArrowheads="1"/>
                </p:cNvSpPr>
                <p:nvPr/>
              </p:nvSpPr>
              <p:spPr bwMode="auto">
                <a:xfrm>
                  <a:off x="1551" y="2433"/>
                  <a:ext cx="3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800" b="0">
                      <a:solidFill>
                        <a:schemeClr val="bg1"/>
                      </a:solidFill>
                    </a:rPr>
                    <a:t>R</a:t>
                  </a:r>
                </a:p>
              </p:txBody>
            </p:sp>
          </p:grpSp>
        </p:grpSp>
        <p:sp>
          <p:nvSpPr>
            <p:cNvPr id="17446" name="Text Box 36">
              <a:extLst>
                <a:ext uri="{FF2B5EF4-FFF2-40B4-BE49-F238E27FC236}">
                  <a16:creationId xmlns:a16="http://schemas.microsoft.com/office/drawing/2014/main" id="{651E9C2B-42DB-46FB-A9F8-51B91A745334}"/>
                </a:ext>
              </a:extLst>
            </p:cNvPr>
            <p:cNvSpPr txBox="1">
              <a:spLocks noChangeArrowheads="1"/>
            </p:cNvSpPr>
            <p:nvPr/>
          </p:nvSpPr>
          <p:spPr bwMode="auto">
            <a:xfrm>
              <a:off x="2124" y="2016"/>
              <a:ext cx="632" cy="19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l-GR" sz="1400" b="0">
                  <a:solidFill>
                    <a:schemeClr val="bg1"/>
                  </a:solidFill>
                </a:rPr>
                <a:t>Bivalirudin</a:t>
              </a:r>
            </a:p>
          </p:txBody>
        </p:sp>
        <p:grpSp>
          <p:nvGrpSpPr>
            <p:cNvPr id="17447" name="Group 37">
              <a:extLst>
                <a:ext uri="{FF2B5EF4-FFF2-40B4-BE49-F238E27FC236}">
                  <a16:creationId xmlns:a16="http://schemas.microsoft.com/office/drawing/2014/main" id="{9E6E85A0-3DC9-4E7C-9245-CB1D81ACE943}"/>
                </a:ext>
              </a:extLst>
            </p:cNvPr>
            <p:cNvGrpSpPr>
              <a:grpSpLocks/>
            </p:cNvGrpSpPr>
            <p:nvPr/>
          </p:nvGrpSpPr>
          <p:grpSpPr bwMode="auto">
            <a:xfrm>
              <a:off x="1767" y="2373"/>
              <a:ext cx="328" cy="231"/>
              <a:chOff x="1551" y="2433"/>
              <a:chExt cx="328" cy="231"/>
            </a:xfrm>
          </p:grpSpPr>
          <p:sp>
            <p:nvSpPr>
              <p:cNvPr id="17450" name="Oval 38">
                <a:extLst>
                  <a:ext uri="{FF2B5EF4-FFF2-40B4-BE49-F238E27FC236}">
                    <a16:creationId xmlns:a16="http://schemas.microsoft.com/office/drawing/2014/main" id="{10FB6E6E-1608-41DD-A31B-F05329F6089D}"/>
                  </a:ext>
                </a:extLst>
              </p:cNvPr>
              <p:cNvSpPr>
                <a:spLocks noChangeArrowheads="1"/>
              </p:cNvSpPr>
              <p:nvPr/>
            </p:nvSpPr>
            <p:spPr bwMode="auto">
              <a:xfrm>
                <a:off x="1607" y="2440"/>
                <a:ext cx="216" cy="216"/>
              </a:xfrm>
              <a:prstGeom prst="ellipse">
                <a:avLst/>
              </a:prstGeom>
              <a:solidFill>
                <a:srgbClr val="C00000"/>
              </a:solidFill>
              <a:ln w="190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l-GR" altLang="el-GR"/>
              </a:p>
            </p:txBody>
          </p:sp>
          <p:sp>
            <p:nvSpPr>
              <p:cNvPr id="17451" name="Text Box 39">
                <a:extLst>
                  <a:ext uri="{FF2B5EF4-FFF2-40B4-BE49-F238E27FC236}">
                    <a16:creationId xmlns:a16="http://schemas.microsoft.com/office/drawing/2014/main" id="{43927358-03C8-4DED-AA18-F74E5AB51C12}"/>
                  </a:ext>
                </a:extLst>
              </p:cNvPr>
              <p:cNvSpPr txBox="1">
                <a:spLocks noChangeArrowheads="1"/>
              </p:cNvSpPr>
              <p:nvPr/>
            </p:nvSpPr>
            <p:spPr bwMode="auto">
              <a:xfrm>
                <a:off x="1551" y="2433"/>
                <a:ext cx="3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800" b="0">
                    <a:solidFill>
                      <a:schemeClr val="bg1"/>
                    </a:solidFill>
                  </a:rPr>
                  <a:t>R</a:t>
                </a:r>
              </a:p>
            </p:txBody>
          </p:sp>
        </p:grpSp>
        <p:sp>
          <p:nvSpPr>
            <p:cNvPr id="17448" name="Text Box 40">
              <a:extLst>
                <a:ext uri="{FF2B5EF4-FFF2-40B4-BE49-F238E27FC236}">
                  <a16:creationId xmlns:a16="http://schemas.microsoft.com/office/drawing/2014/main" id="{8357CBC5-568C-457F-8F1D-2CFE4F2E7956}"/>
                </a:ext>
              </a:extLst>
            </p:cNvPr>
            <p:cNvSpPr txBox="1">
              <a:spLocks noChangeArrowheads="1"/>
            </p:cNvSpPr>
            <p:nvPr/>
          </p:nvSpPr>
          <p:spPr bwMode="auto">
            <a:xfrm>
              <a:off x="1892" y="2181"/>
              <a:ext cx="110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400"/>
                <a:t>Routine upstream GPI in all pts</a:t>
              </a:r>
            </a:p>
          </p:txBody>
        </p:sp>
        <p:sp>
          <p:nvSpPr>
            <p:cNvPr id="17449" name="Text Box 41">
              <a:extLst>
                <a:ext uri="{FF2B5EF4-FFF2-40B4-BE49-F238E27FC236}">
                  <a16:creationId xmlns:a16="http://schemas.microsoft.com/office/drawing/2014/main" id="{439FF411-9552-4914-B7CA-FD6BA5314B3F}"/>
                </a:ext>
              </a:extLst>
            </p:cNvPr>
            <p:cNvSpPr txBox="1">
              <a:spLocks noChangeArrowheads="1"/>
            </p:cNvSpPr>
            <p:nvPr/>
          </p:nvSpPr>
          <p:spPr bwMode="auto">
            <a:xfrm>
              <a:off x="1892" y="2463"/>
              <a:ext cx="110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400"/>
                <a:t>GPI started in CCL for PCI only</a:t>
              </a:r>
            </a:p>
          </p:txBody>
        </p:sp>
      </p:grpSp>
      <p:sp>
        <p:nvSpPr>
          <p:cNvPr id="1346602" name="Text Box 42">
            <a:extLst>
              <a:ext uri="{FF2B5EF4-FFF2-40B4-BE49-F238E27FC236}">
                <a16:creationId xmlns:a16="http://schemas.microsoft.com/office/drawing/2014/main" id="{65CE7B91-2A9F-4F74-BF8B-FD7B86CCF357}"/>
              </a:ext>
            </a:extLst>
          </p:cNvPr>
          <p:cNvSpPr txBox="1">
            <a:spLocks noChangeArrowheads="1"/>
          </p:cNvSpPr>
          <p:nvPr/>
        </p:nvSpPr>
        <p:spPr bwMode="auto">
          <a:xfrm rot="5400000">
            <a:off x="7194551" y="3019425"/>
            <a:ext cx="1797050" cy="5810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600" b="0">
                <a:solidFill>
                  <a:schemeClr val="bg1"/>
                </a:solidFill>
              </a:rPr>
              <a:t>UFH, Enoxaparin,</a:t>
            </a:r>
          </a:p>
          <a:p>
            <a:pPr algn="ctr" eaLnBrk="1" hangingPunct="1"/>
            <a:r>
              <a:rPr lang="en-US" altLang="el-GR" sz="1600" b="0">
                <a:solidFill>
                  <a:schemeClr val="bg1"/>
                </a:solidFill>
              </a:rPr>
              <a:t>or Bivalirudin</a:t>
            </a:r>
          </a:p>
        </p:txBody>
      </p:sp>
      <p:grpSp>
        <p:nvGrpSpPr>
          <p:cNvPr id="1346622" name="Group 62">
            <a:extLst>
              <a:ext uri="{FF2B5EF4-FFF2-40B4-BE49-F238E27FC236}">
                <a16:creationId xmlns:a16="http://schemas.microsoft.com/office/drawing/2014/main" id="{C90C16CF-8261-4168-92A1-C7302F212897}"/>
              </a:ext>
            </a:extLst>
          </p:cNvPr>
          <p:cNvGrpSpPr>
            <a:grpSpLocks/>
          </p:cNvGrpSpPr>
          <p:nvPr/>
        </p:nvGrpSpPr>
        <p:grpSpPr bwMode="auto">
          <a:xfrm>
            <a:off x="4781550" y="2168525"/>
            <a:ext cx="3013075" cy="1549400"/>
            <a:chOff x="3012" y="1366"/>
            <a:chExt cx="1898" cy="976"/>
          </a:xfrm>
        </p:grpSpPr>
        <p:sp>
          <p:nvSpPr>
            <p:cNvPr id="17434" name="Rectangle 44">
              <a:extLst>
                <a:ext uri="{FF2B5EF4-FFF2-40B4-BE49-F238E27FC236}">
                  <a16:creationId xmlns:a16="http://schemas.microsoft.com/office/drawing/2014/main" id="{45803B2F-041C-4DF8-BFB1-14B32504E17A}"/>
                </a:ext>
              </a:extLst>
            </p:cNvPr>
            <p:cNvSpPr>
              <a:spLocks noChangeArrowheads="1"/>
            </p:cNvSpPr>
            <p:nvPr/>
          </p:nvSpPr>
          <p:spPr bwMode="auto">
            <a:xfrm>
              <a:off x="3524" y="1366"/>
              <a:ext cx="1386" cy="627"/>
            </a:xfrm>
            <a:prstGeom prst="rect">
              <a:avLst/>
            </a:prstGeom>
            <a:gradFill rotWithShape="1">
              <a:gsLst>
                <a:gs pos="0">
                  <a:srgbClr val="8060A0"/>
                </a:gs>
                <a:gs pos="50000">
                  <a:srgbClr val="CC99FF"/>
                </a:gs>
                <a:gs pos="100000">
                  <a:srgbClr val="8060A0"/>
                </a:gs>
              </a:gsLst>
              <a:lin ang="540000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900"/>
                <a:t>Routine upstream</a:t>
              </a:r>
            </a:p>
            <a:p>
              <a:pPr algn="ctr" eaLnBrk="1" hangingPunct="1"/>
              <a:r>
                <a:rPr lang="en-US" altLang="el-GR" sz="1900"/>
                <a:t>GPI in all pts</a:t>
              </a:r>
            </a:p>
          </p:txBody>
        </p:sp>
        <p:sp>
          <p:nvSpPr>
            <p:cNvPr id="17435" name="Line 45">
              <a:extLst>
                <a:ext uri="{FF2B5EF4-FFF2-40B4-BE49-F238E27FC236}">
                  <a16:creationId xmlns:a16="http://schemas.microsoft.com/office/drawing/2014/main" id="{ADF29329-D5F4-4DD6-9FC2-717CC2B7768E}"/>
                </a:ext>
              </a:extLst>
            </p:cNvPr>
            <p:cNvSpPr>
              <a:spLocks noChangeShapeType="1"/>
            </p:cNvSpPr>
            <p:nvPr/>
          </p:nvSpPr>
          <p:spPr bwMode="auto">
            <a:xfrm>
              <a:off x="3012" y="1582"/>
              <a:ext cx="177" cy="0"/>
            </a:xfrm>
            <a:prstGeom prst="line">
              <a:avLst/>
            </a:prstGeom>
            <a:noFill/>
            <a:ln w="2857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6" name="Line 46">
              <a:extLst>
                <a:ext uri="{FF2B5EF4-FFF2-40B4-BE49-F238E27FC236}">
                  <a16:creationId xmlns:a16="http://schemas.microsoft.com/office/drawing/2014/main" id="{EF96B497-6763-4A00-B0E3-97D5B37F22C1}"/>
                </a:ext>
              </a:extLst>
            </p:cNvPr>
            <p:cNvSpPr>
              <a:spLocks noChangeShapeType="1"/>
            </p:cNvSpPr>
            <p:nvPr/>
          </p:nvSpPr>
          <p:spPr bwMode="auto">
            <a:xfrm>
              <a:off x="3012" y="2342"/>
              <a:ext cx="177" cy="0"/>
            </a:xfrm>
            <a:prstGeom prst="line">
              <a:avLst/>
            </a:prstGeom>
            <a:noFill/>
            <a:ln w="2857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7" name="Line 47">
              <a:extLst>
                <a:ext uri="{FF2B5EF4-FFF2-40B4-BE49-F238E27FC236}">
                  <a16:creationId xmlns:a16="http://schemas.microsoft.com/office/drawing/2014/main" id="{76A9AAD9-567F-45F0-8D5E-FCE83E6155FA}"/>
                </a:ext>
              </a:extLst>
            </p:cNvPr>
            <p:cNvSpPr>
              <a:spLocks noChangeShapeType="1"/>
            </p:cNvSpPr>
            <p:nvPr/>
          </p:nvSpPr>
          <p:spPr bwMode="auto">
            <a:xfrm rot="-5400000">
              <a:off x="2805" y="1958"/>
              <a:ext cx="768" cy="0"/>
            </a:xfrm>
            <a:prstGeom prst="line">
              <a:avLst/>
            </a:prstGeom>
            <a:noFill/>
            <a:ln w="2857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8" name="Line 48">
              <a:extLst>
                <a:ext uri="{FF2B5EF4-FFF2-40B4-BE49-F238E27FC236}">
                  <a16:creationId xmlns:a16="http://schemas.microsoft.com/office/drawing/2014/main" id="{FF0753E0-FAAF-4143-9DA8-65D9FB4E5B54}"/>
                </a:ext>
              </a:extLst>
            </p:cNvPr>
            <p:cNvSpPr>
              <a:spLocks noChangeShapeType="1"/>
            </p:cNvSpPr>
            <p:nvPr/>
          </p:nvSpPr>
          <p:spPr bwMode="auto">
            <a:xfrm>
              <a:off x="3189" y="1954"/>
              <a:ext cx="306" cy="0"/>
            </a:xfrm>
            <a:prstGeom prst="line">
              <a:avLst/>
            </a:prstGeom>
            <a:noFill/>
            <a:ln w="28575">
              <a:solidFill>
                <a:srgbClr val="FF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346621" name="Group 61">
            <a:extLst>
              <a:ext uri="{FF2B5EF4-FFF2-40B4-BE49-F238E27FC236}">
                <a16:creationId xmlns:a16="http://schemas.microsoft.com/office/drawing/2014/main" id="{FE5F2A85-E1DD-4C22-9977-84A3E0E78CEA}"/>
              </a:ext>
            </a:extLst>
          </p:cNvPr>
          <p:cNvGrpSpPr>
            <a:grpSpLocks/>
          </p:cNvGrpSpPr>
          <p:nvPr/>
        </p:nvGrpSpPr>
        <p:grpSpPr bwMode="auto">
          <a:xfrm>
            <a:off x="4781550" y="2935288"/>
            <a:ext cx="3013075" cy="1552575"/>
            <a:chOff x="3012" y="1849"/>
            <a:chExt cx="1898" cy="978"/>
          </a:xfrm>
        </p:grpSpPr>
        <p:sp>
          <p:nvSpPr>
            <p:cNvPr id="17429" name="Rectangle 50">
              <a:extLst>
                <a:ext uri="{FF2B5EF4-FFF2-40B4-BE49-F238E27FC236}">
                  <a16:creationId xmlns:a16="http://schemas.microsoft.com/office/drawing/2014/main" id="{CE2EB60A-2D74-41DF-8182-339F43FF0C94}"/>
                </a:ext>
              </a:extLst>
            </p:cNvPr>
            <p:cNvSpPr>
              <a:spLocks noChangeArrowheads="1"/>
            </p:cNvSpPr>
            <p:nvPr/>
          </p:nvSpPr>
          <p:spPr bwMode="auto">
            <a:xfrm>
              <a:off x="3524" y="2200"/>
              <a:ext cx="1386" cy="627"/>
            </a:xfrm>
            <a:prstGeom prst="rect">
              <a:avLst/>
            </a:prstGeom>
            <a:gradFill rotWithShape="1">
              <a:gsLst>
                <a:gs pos="0">
                  <a:srgbClr val="A08060"/>
                </a:gs>
                <a:gs pos="50000">
                  <a:srgbClr val="FFCC99"/>
                </a:gs>
                <a:gs pos="100000">
                  <a:srgbClr val="A08060"/>
                </a:gs>
              </a:gsLst>
              <a:lin ang="540000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900"/>
                <a:t>Deferred GPI</a:t>
              </a:r>
            </a:p>
            <a:p>
              <a:pPr algn="ctr" eaLnBrk="1" hangingPunct="1"/>
              <a:r>
                <a:rPr lang="en-US" altLang="el-GR" sz="1900"/>
                <a:t>for PCI only</a:t>
              </a:r>
            </a:p>
          </p:txBody>
        </p:sp>
        <p:sp>
          <p:nvSpPr>
            <p:cNvPr id="17430" name="Line 51">
              <a:extLst>
                <a:ext uri="{FF2B5EF4-FFF2-40B4-BE49-F238E27FC236}">
                  <a16:creationId xmlns:a16="http://schemas.microsoft.com/office/drawing/2014/main" id="{34765E32-9F1D-4BA5-8DC3-BADFEA63F686}"/>
                </a:ext>
              </a:extLst>
            </p:cNvPr>
            <p:cNvSpPr>
              <a:spLocks noChangeShapeType="1"/>
            </p:cNvSpPr>
            <p:nvPr/>
          </p:nvSpPr>
          <p:spPr bwMode="auto">
            <a:xfrm>
              <a:off x="3012" y="1849"/>
              <a:ext cx="230" cy="0"/>
            </a:xfrm>
            <a:prstGeom prst="line">
              <a:avLst/>
            </a:prstGeom>
            <a:noFill/>
            <a:ln w="2857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1" name="Line 52">
              <a:extLst>
                <a:ext uri="{FF2B5EF4-FFF2-40B4-BE49-F238E27FC236}">
                  <a16:creationId xmlns:a16="http://schemas.microsoft.com/office/drawing/2014/main" id="{0C3B91CB-A4E3-4640-9F30-7F59FC3249BE}"/>
                </a:ext>
              </a:extLst>
            </p:cNvPr>
            <p:cNvSpPr>
              <a:spLocks noChangeShapeType="1"/>
            </p:cNvSpPr>
            <p:nvPr/>
          </p:nvSpPr>
          <p:spPr bwMode="auto">
            <a:xfrm>
              <a:off x="3012" y="2621"/>
              <a:ext cx="230" cy="0"/>
            </a:xfrm>
            <a:prstGeom prst="line">
              <a:avLst/>
            </a:prstGeom>
            <a:noFill/>
            <a:ln w="2857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2" name="Line 53">
              <a:extLst>
                <a:ext uri="{FF2B5EF4-FFF2-40B4-BE49-F238E27FC236}">
                  <a16:creationId xmlns:a16="http://schemas.microsoft.com/office/drawing/2014/main" id="{E0118010-396C-4CF7-ADE2-862A3B7331AB}"/>
                </a:ext>
              </a:extLst>
            </p:cNvPr>
            <p:cNvSpPr>
              <a:spLocks noChangeShapeType="1"/>
            </p:cNvSpPr>
            <p:nvPr/>
          </p:nvSpPr>
          <p:spPr bwMode="auto">
            <a:xfrm rot="-5400000">
              <a:off x="2858" y="2237"/>
              <a:ext cx="768" cy="0"/>
            </a:xfrm>
            <a:prstGeom prst="line">
              <a:avLst/>
            </a:prstGeom>
            <a:noFill/>
            <a:ln w="2857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3" name="Line 54">
              <a:extLst>
                <a:ext uri="{FF2B5EF4-FFF2-40B4-BE49-F238E27FC236}">
                  <a16:creationId xmlns:a16="http://schemas.microsoft.com/office/drawing/2014/main" id="{A10158DB-150D-41C7-9F8B-1E20AF98338E}"/>
                </a:ext>
              </a:extLst>
            </p:cNvPr>
            <p:cNvSpPr>
              <a:spLocks noChangeShapeType="1"/>
            </p:cNvSpPr>
            <p:nvPr/>
          </p:nvSpPr>
          <p:spPr bwMode="auto">
            <a:xfrm>
              <a:off x="3242" y="2233"/>
              <a:ext cx="260" cy="0"/>
            </a:xfrm>
            <a:prstGeom prst="line">
              <a:avLst/>
            </a:prstGeom>
            <a:noFill/>
            <a:ln w="28575">
              <a:solidFill>
                <a:srgbClr val="FF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346615" name="Text Box 55">
            <a:extLst>
              <a:ext uri="{FF2B5EF4-FFF2-40B4-BE49-F238E27FC236}">
                <a16:creationId xmlns:a16="http://schemas.microsoft.com/office/drawing/2014/main" id="{5A400AD5-5AE3-4F4C-B92B-D13233BCE169}"/>
              </a:ext>
            </a:extLst>
          </p:cNvPr>
          <p:cNvSpPr txBox="1">
            <a:spLocks noChangeArrowheads="1"/>
          </p:cNvSpPr>
          <p:nvPr/>
        </p:nvSpPr>
        <p:spPr bwMode="auto">
          <a:xfrm>
            <a:off x="6408738" y="3149600"/>
            <a:ext cx="552450" cy="3667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l-GR" sz="1800">
                <a:solidFill>
                  <a:schemeClr val="bg1"/>
                </a:solidFill>
              </a:rPr>
              <a:t>VS.</a:t>
            </a:r>
          </a:p>
        </p:txBody>
      </p:sp>
      <p:sp>
        <p:nvSpPr>
          <p:cNvPr id="1346616" name="Text Box 56">
            <a:extLst>
              <a:ext uri="{FF2B5EF4-FFF2-40B4-BE49-F238E27FC236}">
                <a16:creationId xmlns:a16="http://schemas.microsoft.com/office/drawing/2014/main" id="{079FCCF3-6853-4B84-8E17-7394E2ED8608}"/>
              </a:ext>
            </a:extLst>
          </p:cNvPr>
          <p:cNvSpPr txBox="1">
            <a:spLocks noChangeArrowheads="1"/>
          </p:cNvSpPr>
          <p:nvPr/>
        </p:nvSpPr>
        <p:spPr bwMode="auto">
          <a:xfrm>
            <a:off x="5583238" y="4464050"/>
            <a:ext cx="2200275" cy="3968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2000">
                <a:solidFill>
                  <a:schemeClr val="bg1"/>
                </a:solidFill>
              </a:rPr>
              <a:t>Primary analysis</a:t>
            </a:r>
          </a:p>
        </p:txBody>
      </p:sp>
      <p:grpSp>
        <p:nvGrpSpPr>
          <p:cNvPr id="1346617" name="Group 57">
            <a:extLst>
              <a:ext uri="{FF2B5EF4-FFF2-40B4-BE49-F238E27FC236}">
                <a16:creationId xmlns:a16="http://schemas.microsoft.com/office/drawing/2014/main" id="{69260C0A-FC61-4E5E-9669-1DF7B064DF3F}"/>
              </a:ext>
            </a:extLst>
          </p:cNvPr>
          <p:cNvGrpSpPr>
            <a:grpSpLocks/>
          </p:cNvGrpSpPr>
          <p:nvPr/>
        </p:nvGrpSpPr>
        <p:grpSpPr bwMode="auto">
          <a:xfrm>
            <a:off x="4781550" y="5080000"/>
            <a:ext cx="1930400" cy="752475"/>
            <a:chOff x="3012" y="3200"/>
            <a:chExt cx="1216" cy="474"/>
          </a:xfrm>
        </p:grpSpPr>
        <p:sp>
          <p:nvSpPr>
            <p:cNvPr id="17426" name="Line 58">
              <a:extLst>
                <a:ext uri="{FF2B5EF4-FFF2-40B4-BE49-F238E27FC236}">
                  <a16:creationId xmlns:a16="http://schemas.microsoft.com/office/drawing/2014/main" id="{E3EAF474-717E-4F0F-9844-44662C3DB936}"/>
                </a:ext>
              </a:extLst>
            </p:cNvPr>
            <p:cNvSpPr>
              <a:spLocks noChangeShapeType="1"/>
            </p:cNvSpPr>
            <p:nvPr/>
          </p:nvSpPr>
          <p:spPr bwMode="auto">
            <a:xfrm>
              <a:off x="3012" y="3463"/>
              <a:ext cx="1216" cy="0"/>
            </a:xfrm>
            <a:prstGeom prst="line">
              <a:avLst/>
            </a:prstGeom>
            <a:noFill/>
            <a:ln w="28575">
              <a:solidFill>
                <a:srgbClr val="FF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7" name="Line 59">
              <a:extLst>
                <a:ext uri="{FF2B5EF4-FFF2-40B4-BE49-F238E27FC236}">
                  <a16:creationId xmlns:a16="http://schemas.microsoft.com/office/drawing/2014/main" id="{66927BEB-2519-4FD5-B8DE-C25927240CFC}"/>
                </a:ext>
              </a:extLst>
            </p:cNvPr>
            <p:cNvSpPr>
              <a:spLocks noChangeShapeType="1"/>
            </p:cNvSpPr>
            <p:nvPr/>
          </p:nvSpPr>
          <p:spPr bwMode="auto">
            <a:xfrm rot="-5400000">
              <a:off x="4126" y="3363"/>
              <a:ext cx="203" cy="0"/>
            </a:xfrm>
            <a:prstGeom prst="line">
              <a:avLst/>
            </a:prstGeom>
            <a:noFill/>
            <a:ln w="28575">
              <a:solidFill>
                <a:srgbClr val="FF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8" name="Text Box 60">
              <a:extLst>
                <a:ext uri="{FF2B5EF4-FFF2-40B4-BE49-F238E27FC236}">
                  <a16:creationId xmlns:a16="http://schemas.microsoft.com/office/drawing/2014/main" id="{CD33C936-8F12-4307-AC74-AA2AF1F73B61}"/>
                </a:ext>
              </a:extLst>
            </p:cNvPr>
            <p:cNvSpPr txBox="1">
              <a:spLocks noChangeArrowheads="1"/>
            </p:cNvSpPr>
            <p:nvPr/>
          </p:nvSpPr>
          <p:spPr bwMode="auto">
            <a:xfrm>
              <a:off x="3166" y="3200"/>
              <a:ext cx="852" cy="474"/>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lnSpc>
                  <a:spcPct val="120000"/>
                </a:lnSpc>
              </a:pPr>
              <a:r>
                <a:rPr lang="en-US" altLang="el-GR" sz="1800">
                  <a:solidFill>
                    <a:schemeClr val="bg1"/>
                  </a:solidFill>
                </a:rPr>
                <a:t>Secondary</a:t>
              </a:r>
            </a:p>
            <a:p>
              <a:pPr algn="ctr" eaLnBrk="1" hangingPunct="1">
                <a:lnSpc>
                  <a:spcPct val="120000"/>
                </a:lnSpc>
              </a:pPr>
              <a:r>
                <a:rPr lang="en-US" altLang="el-GR" sz="1800">
                  <a:solidFill>
                    <a:schemeClr val="bg1"/>
                  </a:solidFill>
                </a:rPr>
                <a:t>analysis</a:t>
              </a:r>
            </a:p>
          </p:txBody>
        </p:sp>
      </p:grpSp>
    </p:spTree>
    <p:extLst>
      <p:ext uri="{BB962C8B-B14F-4D97-AF65-F5344CB8AC3E}">
        <p14:creationId xmlns:p14="http://schemas.microsoft.com/office/powerpoint/2010/main" val="416074221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1346622"/>
                                        </p:tgtEl>
                                        <p:attrNameLst>
                                          <p:attrName>style.visibility</p:attrName>
                                        </p:attrNameLst>
                                      </p:cBhvr>
                                      <p:to>
                                        <p:strVal val="visible"/>
                                      </p:to>
                                    </p:set>
                                    <p:animEffect transition="in" filter="slide(fromLeft)">
                                      <p:cBhvr>
                                        <p:cTn id="7" dur="500"/>
                                        <p:tgtEl>
                                          <p:spTgt spid="1346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1346621"/>
                                        </p:tgtEl>
                                        <p:attrNameLst>
                                          <p:attrName>style.visibility</p:attrName>
                                        </p:attrNameLst>
                                      </p:cBhvr>
                                      <p:to>
                                        <p:strVal val="visible"/>
                                      </p:to>
                                    </p:set>
                                    <p:animEffect transition="in" filter="slide(fromLeft)">
                                      <p:cBhvr>
                                        <p:cTn id="12" dur="500"/>
                                        <p:tgtEl>
                                          <p:spTgt spid="1346621"/>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1346615"/>
                                        </p:tgtEl>
                                        <p:attrNameLst>
                                          <p:attrName>style.visibility</p:attrName>
                                        </p:attrNameLst>
                                      </p:cBhvr>
                                      <p:to>
                                        <p:strVal val="visible"/>
                                      </p:to>
                                    </p:set>
                                    <p:anim calcmode="lin" valueType="num">
                                      <p:cBhvr>
                                        <p:cTn id="15" dur="500" fill="hold"/>
                                        <p:tgtEl>
                                          <p:spTgt spid="1346615"/>
                                        </p:tgtEl>
                                        <p:attrNameLst>
                                          <p:attrName>ppt_w</p:attrName>
                                        </p:attrNameLst>
                                      </p:cBhvr>
                                      <p:tavLst>
                                        <p:tav tm="0">
                                          <p:val>
                                            <p:fltVal val="0"/>
                                          </p:val>
                                        </p:tav>
                                        <p:tav tm="100000">
                                          <p:val>
                                            <p:strVal val="#ppt_w"/>
                                          </p:val>
                                        </p:tav>
                                      </p:tavLst>
                                    </p:anim>
                                    <p:anim calcmode="lin" valueType="num">
                                      <p:cBhvr>
                                        <p:cTn id="16" dur="500" fill="hold"/>
                                        <p:tgtEl>
                                          <p:spTgt spid="1346615"/>
                                        </p:tgtEl>
                                        <p:attrNameLst>
                                          <p:attrName>ppt_h</p:attrName>
                                        </p:attrNameLst>
                                      </p:cBhvr>
                                      <p:tavLst>
                                        <p:tav tm="0">
                                          <p:val>
                                            <p:fltVal val="0"/>
                                          </p:val>
                                        </p:tav>
                                        <p:tav tm="100000">
                                          <p:val>
                                            <p:strVal val="#ppt_h"/>
                                          </p:val>
                                        </p:tav>
                                      </p:tavLst>
                                    </p:anim>
                                    <p:animEffect transition="in" filter="fade">
                                      <p:cBhvr>
                                        <p:cTn id="17" dur="500"/>
                                        <p:tgtEl>
                                          <p:spTgt spid="1346615"/>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346616"/>
                                        </p:tgtEl>
                                        <p:attrNameLst>
                                          <p:attrName>style.visibility</p:attrName>
                                        </p:attrNameLst>
                                      </p:cBhvr>
                                      <p:to>
                                        <p:strVal val="visible"/>
                                      </p:to>
                                    </p:set>
                                    <p:anim calcmode="lin" valueType="num">
                                      <p:cBhvr>
                                        <p:cTn id="20" dur="500" fill="hold"/>
                                        <p:tgtEl>
                                          <p:spTgt spid="1346616"/>
                                        </p:tgtEl>
                                        <p:attrNameLst>
                                          <p:attrName>ppt_w</p:attrName>
                                        </p:attrNameLst>
                                      </p:cBhvr>
                                      <p:tavLst>
                                        <p:tav tm="0">
                                          <p:val>
                                            <p:fltVal val="0"/>
                                          </p:val>
                                        </p:tav>
                                        <p:tav tm="100000">
                                          <p:val>
                                            <p:strVal val="#ppt_w"/>
                                          </p:val>
                                        </p:tav>
                                      </p:tavLst>
                                    </p:anim>
                                    <p:anim calcmode="lin" valueType="num">
                                      <p:cBhvr>
                                        <p:cTn id="21" dur="500" fill="hold"/>
                                        <p:tgtEl>
                                          <p:spTgt spid="1346616"/>
                                        </p:tgtEl>
                                        <p:attrNameLst>
                                          <p:attrName>ppt_h</p:attrName>
                                        </p:attrNameLst>
                                      </p:cBhvr>
                                      <p:tavLst>
                                        <p:tav tm="0">
                                          <p:val>
                                            <p:fltVal val="0"/>
                                          </p:val>
                                        </p:tav>
                                        <p:tav tm="100000">
                                          <p:val>
                                            <p:strVal val="#ppt_h"/>
                                          </p:val>
                                        </p:tav>
                                      </p:tavLst>
                                    </p:anim>
                                    <p:animEffect transition="in" filter="fade">
                                      <p:cBhvr>
                                        <p:cTn id="22" dur="500"/>
                                        <p:tgtEl>
                                          <p:spTgt spid="1346616"/>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346602"/>
                                        </p:tgtEl>
                                        <p:attrNameLst>
                                          <p:attrName>style.visibility</p:attrName>
                                        </p:attrNameLst>
                                      </p:cBhvr>
                                      <p:to>
                                        <p:strVal val="visible"/>
                                      </p:to>
                                    </p:set>
                                    <p:anim calcmode="lin" valueType="num">
                                      <p:cBhvr>
                                        <p:cTn id="26" dur="500" fill="hold"/>
                                        <p:tgtEl>
                                          <p:spTgt spid="1346602"/>
                                        </p:tgtEl>
                                        <p:attrNameLst>
                                          <p:attrName>ppt_w</p:attrName>
                                        </p:attrNameLst>
                                      </p:cBhvr>
                                      <p:tavLst>
                                        <p:tav tm="0">
                                          <p:val>
                                            <p:fltVal val="0"/>
                                          </p:val>
                                        </p:tav>
                                        <p:tav tm="100000">
                                          <p:val>
                                            <p:strVal val="#ppt_w"/>
                                          </p:val>
                                        </p:tav>
                                      </p:tavLst>
                                    </p:anim>
                                    <p:anim calcmode="lin" valueType="num">
                                      <p:cBhvr>
                                        <p:cTn id="27" dur="500" fill="hold"/>
                                        <p:tgtEl>
                                          <p:spTgt spid="1346602"/>
                                        </p:tgtEl>
                                        <p:attrNameLst>
                                          <p:attrName>ppt_h</p:attrName>
                                        </p:attrNameLst>
                                      </p:cBhvr>
                                      <p:tavLst>
                                        <p:tav tm="0">
                                          <p:val>
                                            <p:fltVal val="0"/>
                                          </p:val>
                                        </p:tav>
                                        <p:tav tm="100000">
                                          <p:val>
                                            <p:strVal val="#ppt_h"/>
                                          </p:val>
                                        </p:tav>
                                      </p:tavLst>
                                    </p:anim>
                                    <p:animEffect transition="in" filter="fade">
                                      <p:cBhvr>
                                        <p:cTn id="28" dur="500"/>
                                        <p:tgtEl>
                                          <p:spTgt spid="13466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3" fill="hold" nodeType="clickEffect">
                                  <p:stCondLst>
                                    <p:cond delay="0"/>
                                  </p:stCondLst>
                                  <p:childTnLst>
                                    <p:set>
                                      <p:cBhvr>
                                        <p:cTn id="32" dur="1" fill="hold">
                                          <p:stCondLst>
                                            <p:cond delay="0"/>
                                          </p:stCondLst>
                                        </p:cTn>
                                        <p:tgtEl>
                                          <p:spTgt spid="1346617"/>
                                        </p:tgtEl>
                                        <p:attrNameLst>
                                          <p:attrName>style.visibility</p:attrName>
                                        </p:attrNameLst>
                                      </p:cBhvr>
                                      <p:to>
                                        <p:strVal val="visible"/>
                                      </p:to>
                                    </p:set>
                                    <p:animEffect transition="in" filter="strips(upRight)">
                                      <p:cBhvr>
                                        <p:cTn id="33" dur="500"/>
                                        <p:tgtEl>
                                          <p:spTgt spid="1346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602" grpId="0"/>
      <p:bldP spid="1346615" grpId="0"/>
      <p:bldP spid="13466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4F1977A-8349-45E9-8CE4-0B1695666A99}"/>
              </a:ext>
            </a:extLst>
          </p:cNvPr>
          <p:cNvSpPr>
            <a:spLocks noGrp="1" noChangeArrowheads="1"/>
          </p:cNvSpPr>
          <p:nvPr>
            <p:ph type="title"/>
          </p:nvPr>
        </p:nvSpPr>
        <p:spPr>
          <a:xfrm>
            <a:off x="457200" y="350838"/>
            <a:ext cx="8229600" cy="866775"/>
          </a:xfrm>
        </p:spPr>
        <p:txBody>
          <a:bodyPr/>
          <a:lstStyle/>
          <a:p>
            <a:pPr eaLnBrk="1" hangingPunct="1">
              <a:lnSpc>
                <a:spcPct val="120000"/>
              </a:lnSpc>
            </a:pPr>
            <a:r>
              <a:rPr lang="en-US" altLang="el-GR" sz="3600"/>
              <a:t>Summary Conclusions</a:t>
            </a:r>
            <a:br>
              <a:rPr lang="en-US" altLang="el-GR" sz="3600"/>
            </a:br>
            <a:r>
              <a:rPr lang="en-US" altLang="el-GR" sz="3600">
                <a:solidFill>
                  <a:srgbClr val="FFFF66"/>
                </a:solidFill>
              </a:rPr>
              <a:t>ACUITY Timing Trial</a:t>
            </a:r>
            <a:r>
              <a:rPr lang="en-US" altLang="el-GR" sz="3600"/>
              <a:t> </a:t>
            </a:r>
          </a:p>
        </p:txBody>
      </p:sp>
      <p:sp>
        <p:nvSpPr>
          <p:cNvPr id="66563" name="Rectangle 3">
            <a:extLst>
              <a:ext uri="{FF2B5EF4-FFF2-40B4-BE49-F238E27FC236}">
                <a16:creationId xmlns:a16="http://schemas.microsoft.com/office/drawing/2014/main" id="{9F01C4F4-6A2C-474C-84D8-17192A736582}"/>
              </a:ext>
            </a:extLst>
          </p:cNvPr>
          <p:cNvSpPr>
            <a:spLocks noChangeArrowheads="1"/>
          </p:cNvSpPr>
          <p:nvPr/>
        </p:nvSpPr>
        <p:spPr bwMode="auto">
          <a:xfrm>
            <a:off x="2844800" y="1663700"/>
            <a:ext cx="2200275" cy="995363"/>
          </a:xfrm>
          <a:prstGeom prst="rect">
            <a:avLst/>
          </a:prstGeom>
          <a:gradFill rotWithShape="1">
            <a:gsLst>
              <a:gs pos="0">
                <a:srgbClr val="8060A0"/>
              </a:gs>
              <a:gs pos="50000">
                <a:srgbClr val="CC99FF"/>
              </a:gs>
              <a:gs pos="100000">
                <a:srgbClr val="8060A0"/>
              </a:gs>
            </a:gsLst>
            <a:lin ang="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900"/>
              <a:t>Routine upstream</a:t>
            </a:r>
          </a:p>
          <a:p>
            <a:pPr algn="ctr" eaLnBrk="1" hangingPunct="1"/>
            <a:r>
              <a:rPr lang="en-US" altLang="el-GR" sz="1900"/>
              <a:t>GPI in all pts</a:t>
            </a:r>
          </a:p>
        </p:txBody>
      </p:sp>
      <p:sp>
        <p:nvSpPr>
          <p:cNvPr id="66564" name="Rectangle 4">
            <a:extLst>
              <a:ext uri="{FF2B5EF4-FFF2-40B4-BE49-F238E27FC236}">
                <a16:creationId xmlns:a16="http://schemas.microsoft.com/office/drawing/2014/main" id="{48E1C01B-F882-4619-9E87-7613A2EE34DB}"/>
              </a:ext>
            </a:extLst>
          </p:cNvPr>
          <p:cNvSpPr>
            <a:spLocks noChangeArrowheads="1"/>
          </p:cNvSpPr>
          <p:nvPr/>
        </p:nvSpPr>
        <p:spPr bwMode="auto">
          <a:xfrm>
            <a:off x="5045075" y="1663700"/>
            <a:ext cx="2200275" cy="995363"/>
          </a:xfrm>
          <a:prstGeom prst="rect">
            <a:avLst/>
          </a:prstGeom>
          <a:gradFill rotWithShape="1">
            <a:gsLst>
              <a:gs pos="0">
                <a:srgbClr val="A08060"/>
              </a:gs>
              <a:gs pos="50000">
                <a:srgbClr val="FFCC99"/>
              </a:gs>
              <a:gs pos="100000">
                <a:srgbClr val="A08060"/>
              </a:gs>
            </a:gsLst>
            <a:lin ang="0" scaled="1"/>
          </a:gradFill>
          <a:ln w="25400">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1900"/>
              <a:t>Deferred GPI</a:t>
            </a:r>
          </a:p>
          <a:p>
            <a:pPr algn="ctr" eaLnBrk="1" hangingPunct="1"/>
            <a:r>
              <a:rPr lang="en-US" altLang="el-GR" sz="1900"/>
              <a:t>for PCI only</a:t>
            </a:r>
          </a:p>
        </p:txBody>
      </p:sp>
      <p:sp>
        <p:nvSpPr>
          <p:cNvPr id="66565" name="Text Box 6">
            <a:extLst>
              <a:ext uri="{FF2B5EF4-FFF2-40B4-BE49-F238E27FC236}">
                <a16:creationId xmlns:a16="http://schemas.microsoft.com/office/drawing/2014/main" id="{577EC0AC-1938-47FA-BD9D-F6F0F7AAEE95}"/>
              </a:ext>
            </a:extLst>
          </p:cNvPr>
          <p:cNvSpPr txBox="1">
            <a:spLocks noChangeArrowheads="1"/>
          </p:cNvSpPr>
          <p:nvPr/>
        </p:nvSpPr>
        <p:spPr bwMode="auto">
          <a:xfrm>
            <a:off x="803275" y="2886075"/>
            <a:ext cx="197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r" eaLnBrk="1" hangingPunct="1"/>
            <a:r>
              <a:rPr lang="en-US" altLang="el-GR" sz="2000">
                <a:solidFill>
                  <a:schemeClr val="bg1"/>
                </a:solidFill>
              </a:rPr>
              <a:t>Net Composite</a:t>
            </a:r>
          </a:p>
          <a:p>
            <a:pPr algn="r" eaLnBrk="1" hangingPunct="1"/>
            <a:r>
              <a:rPr lang="en-US" altLang="el-GR" sz="2000">
                <a:solidFill>
                  <a:schemeClr val="bg1"/>
                </a:solidFill>
              </a:rPr>
              <a:t>Outcome</a:t>
            </a:r>
          </a:p>
        </p:txBody>
      </p:sp>
      <p:sp>
        <p:nvSpPr>
          <p:cNvPr id="66566" name="Text Box 8">
            <a:extLst>
              <a:ext uri="{FF2B5EF4-FFF2-40B4-BE49-F238E27FC236}">
                <a16:creationId xmlns:a16="http://schemas.microsoft.com/office/drawing/2014/main" id="{E95EB947-31F4-43E0-B8C2-75DED63AAA10}"/>
              </a:ext>
            </a:extLst>
          </p:cNvPr>
          <p:cNvSpPr txBox="1">
            <a:spLocks noChangeArrowheads="1"/>
          </p:cNvSpPr>
          <p:nvPr/>
        </p:nvSpPr>
        <p:spPr bwMode="auto">
          <a:xfrm>
            <a:off x="127000" y="4017963"/>
            <a:ext cx="2652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r" eaLnBrk="1" hangingPunct="1"/>
            <a:r>
              <a:rPr lang="en-US" altLang="el-GR" sz="2000">
                <a:solidFill>
                  <a:schemeClr val="bg1"/>
                </a:solidFill>
              </a:rPr>
              <a:t>Ischemic Composite</a:t>
            </a:r>
          </a:p>
        </p:txBody>
      </p:sp>
      <p:sp>
        <p:nvSpPr>
          <p:cNvPr id="66567" name="Text Box 10">
            <a:extLst>
              <a:ext uri="{FF2B5EF4-FFF2-40B4-BE49-F238E27FC236}">
                <a16:creationId xmlns:a16="http://schemas.microsoft.com/office/drawing/2014/main" id="{A579C06E-9B78-45FE-A6F0-1C5365FA7A1C}"/>
              </a:ext>
            </a:extLst>
          </p:cNvPr>
          <p:cNvSpPr txBox="1">
            <a:spLocks noChangeArrowheads="1"/>
          </p:cNvSpPr>
          <p:nvPr/>
        </p:nvSpPr>
        <p:spPr bwMode="auto">
          <a:xfrm>
            <a:off x="776288" y="5005388"/>
            <a:ext cx="200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r" eaLnBrk="1" hangingPunct="1"/>
            <a:r>
              <a:rPr lang="en-US" altLang="el-GR" sz="2000">
                <a:solidFill>
                  <a:schemeClr val="bg1"/>
                </a:solidFill>
              </a:rPr>
              <a:t>Major Bleeding</a:t>
            </a:r>
          </a:p>
        </p:txBody>
      </p:sp>
      <p:grpSp>
        <p:nvGrpSpPr>
          <p:cNvPr id="1481750" name="Group 22">
            <a:extLst>
              <a:ext uri="{FF2B5EF4-FFF2-40B4-BE49-F238E27FC236}">
                <a16:creationId xmlns:a16="http://schemas.microsoft.com/office/drawing/2014/main" id="{3BBCBD78-C61B-4B74-A4C3-0848FB461A53}"/>
              </a:ext>
            </a:extLst>
          </p:cNvPr>
          <p:cNvGrpSpPr>
            <a:grpSpLocks/>
          </p:cNvGrpSpPr>
          <p:nvPr/>
        </p:nvGrpSpPr>
        <p:grpSpPr bwMode="auto">
          <a:xfrm>
            <a:off x="2844800" y="2659063"/>
            <a:ext cx="6170613" cy="3090862"/>
            <a:chOff x="1792" y="1675"/>
            <a:chExt cx="3887" cy="1947"/>
          </a:xfrm>
        </p:grpSpPr>
        <p:sp>
          <p:nvSpPr>
            <p:cNvPr id="66570" name="Rectangle 5">
              <a:extLst>
                <a:ext uri="{FF2B5EF4-FFF2-40B4-BE49-F238E27FC236}">
                  <a16:creationId xmlns:a16="http://schemas.microsoft.com/office/drawing/2014/main" id="{2F1203B7-62A0-4209-80BA-E5B818BAA391}"/>
                </a:ext>
              </a:extLst>
            </p:cNvPr>
            <p:cNvSpPr>
              <a:spLocks noChangeArrowheads="1"/>
            </p:cNvSpPr>
            <p:nvPr/>
          </p:nvSpPr>
          <p:spPr bwMode="auto">
            <a:xfrm>
              <a:off x="1792" y="1675"/>
              <a:ext cx="1386" cy="1947"/>
            </a:xfrm>
            <a:prstGeom prst="rect">
              <a:avLst/>
            </a:prstGeom>
            <a:gradFill rotWithShape="1">
              <a:gsLst>
                <a:gs pos="0">
                  <a:srgbClr val="8060A0"/>
                </a:gs>
                <a:gs pos="50000">
                  <a:srgbClr val="CC99FF"/>
                </a:gs>
                <a:gs pos="100000">
                  <a:srgbClr val="8060A0"/>
                </a:gs>
              </a:gsLst>
              <a:lin ang="0" scaled="1"/>
            </a:gradFill>
            <a:ln w="25400" algn="ctr">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l-GR" altLang="el-GR" sz="1900"/>
            </a:p>
          </p:txBody>
        </p:sp>
        <p:sp>
          <p:nvSpPr>
            <p:cNvPr id="66571" name="Text Box 7">
              <a:extLst>
                <a:ext uri="{FF2B5EF4-FFF2-40B4-BE49-F238E27FC236}">
                  <a16:creationId xmlns:a16="http://schemas.microsoft.com/office/drawing/2014/main" id="{A5C3307E-F4ED-4A62-A868-5AFB15462BEA}"/>
                </a:ext>
              </a:extLst>
            </p:cNvPr>
            <p:cNvSpPr txBox="1">
              <a:spLocks noChangeArrowheads="1"/>
            </p:cNvSpPr>
            <p:nvPr/>
          </p:nvSpPr>
          <p:spPr bwMode="auto">
            <a:xfrm>
              <a:off x="4656" y="1920"/>
              <a:ext cx="969" cy="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l-GR" sz="1800">
                  <a:solidFill>
                    <a:schemeClr val="bg1"/>
                  </a:solidFill>
                  <a:latin typeface="Helvetica" panose="020B0604020202020204" pitchFamily="34" charset="0"/>
                </a:rPr>
                <a:t>P</a:t>
              </a:r>
              <a:r>
                <a:rPr lang="en-US" altLang="el-GR" sz="1800" baseline="-25000">
                  <a:solidFill>
                    <a:schemeClr val="bg1"/>
                  </a:solidFill>
                  <a:latin typeface="Helvetica" panose="020B0604020202020204" pitchFamily="34" charset="0"/>
                </a:rPr>
                <a:t>NI</a:t>
              </a:r>
              <a:r>
                <a:rPr lang="en-US" altLang="el-GR" sz="1800">
                  <a:solidFill>
                    <a:schemeClr val="bg1"/>
                  </a:solidFill>
                  <a:latin typeface="Helvetica" panose="020B0604020202020204" pitchFamily="34" charset="0"/>
                </a:rPr>
                <a:t> &lt;0.0001</a:t>
              </a:r>
            </a:p>
          </p:txBody>
        </p:sp>
        <p:sp>
          <p:nvSpPr>
            <p:cNvPr id="66572" name="Text Box 9">
              <a:extLst>
                <a:ext uri="{FF2B5EF4-FFF2-40B4-BE49-F238E27FC236}">
                  <a16:creationId xmlns:a16="http://schemas.microsoft.com/office/drawing/2014/main" id="{C40EBA52-45DD-485A-88B6-0E4FA319A2A1}"/>
                </a:ext>
              </a:extLst>
            </p:cNvPr>
            <p:cNvSpPr txBox="1">
              <a:spLocks noChangeArrowheads="1"/>
            </p:cNvSpPr>
            <p:nvPr/>
          </p:nvSpPr>
          <p:spPr bwMode="auto">
            <a:xfrm>
              <a:off x="4656" y="2451"/>
              <a:ext cx="936" cy="4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l-GR" sz="1800">
                  <a:solidFill>
                    <a:schemeClr val="bg1"/>
                  </a:solidFill>
                  <a:latin typeface="Helvetica" panose="020B0604020202020204" pitchFamily="34" charset="0"/>
                </a:rPr>
                <a:t>P</a:t>
              </a:r>
              <a:r>
                <a:rPr lang="en-US" altLang="el-GR" sz="1800" baseline="-25000">
                  <a:solidFill>
                    <a:schemeClr val="bg1"/>
                  </a:solidFill>
                  <a:latin typeface="Helvetica" panose="020B0604020202020204" pitchFamily="34" charset="0"/>
                </a:rPr>
                <a:t>NI</a:t>
              </a:r>
              <a:r>
                <a:rPr lang="en-US" altLang="el-GR" sz="1800">
                  <a:solidFill>
                    <a:schemeClr val="bg1"/>
                  </a:solidFill>
                  <a:latin typeface="Helvetica" panose="020B0604020202020204" pitchFamily="34" charset="0"/>
                </a:rPr>
                <a:t> = 0.044*</a:t>
              </a:r>
            </a:p>
            <a:p>
              <a:pPr algn="ctr"/>
              <a:r>
                <a:rPr lang="en-US" altLang="el-GR" sz="1800">
                  <a:solidFill>
                    <a:schemeClr val="bg1"/>
                  </a:solidFill>
                  <a:latin typeface="Helvetica" panose="020B0604020202020204" pitchFamily="34" charset="0"/>
                </a:rPr>
                <a:t>P</a:t>
              </a:r>
              <a:r>
                <a:rPr lang="en-US" altLang="el-GR" sz="1800" baseline="-25000">
                  <a:solidFill>
                    <a:schemeClr val="bg1"/>
                  </a:solidFill>
                  <a:latin typeface="Helvetica" panose="020B0604020202020204" pitchFamily="34" charset="0"/>
                </a:rPr>
                <a:t>Sup</a:t>
              </a:r>
              <a:r>
                <a:rPr lang="en-US" altLang="el-GR" sz="1800">
                  <a:solidFill>
                    <a:schemeClr val="bg1"/>
                  </a:solidFill>
                  <a:latin typeface="Helvetica" panose="020B0604020202020204" pitchFamily="34" charset="0"/>
                </a:rPr>
                <a:t> = 0.13</a:t>
              </a:r>
            </a:p>
          </p:txBody>
        </p:sp>
        <p:sp>
          <p:nvSpPr>
            <p:cNvPr id="66573" name="Text Box 11">
              <a:extLst>
                <a:ext uri="{FF2B5EF4-FFF2-40B4-BE49-F238E27FC236}">
                  <a16:creationId xmlns:a16="http://schemas.microsoft.com/office/drawing/2014/main" id="{31636FCB-6081-49AD-B3B0-3C0A3149D498}"/>
                </a:ext>
              </a:extLst>
            </p:cNvPr>
            <p:cNvSpPr txBox="1">
              <a:spLocks noChangeArrowheads="1"/>
            </p:cNvSpPr>
            <p:nvPr/>
          </p:nvSpPr>
          <p:spPr bwMode="auto">
            <a:xfrm>
              <a:off x="4656" y="3159"/>
              <a:ext cx="1023" cy="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Lst>
                <a:defRPr sz="2400" b="1">
                  <a:solidFill>
                    <a:schemeClr val="tx1"/>
                  </a:solidFill>
                  <a:latin typeface="Arial" panose="020B0604020202020204" pitchFamily="34" charset="0"/>
                </a:defRPr>
              </a:lvl1pPr>
              <a:lvl2pPr marL="742950" indent="-285750">
                <a:tabLst>
                  <a:tab pos="457200" algn="l"/>
                </a:tabLst>
                <a:defRPr sz="2400" b="1">
                  <a:solidFill>
                    <a:schemeClr val="tx1"/>
                  </a:solidFill>
                  <a:latin typeface="Arial" panose="020B0604020202020204" pitchFamily="34" charset="0"/>
                </a:defRPr>
              </a:lvl2pPr>
              <a:lvl3pPr marL="1143000" indent="-228600">
                <a:tabLst>
                  <a:tab pos="457200" algn="l"/>
                </a:tabLst>
                <a:defRPr sz="2400" b="1">
                  <a:solidFill>
                    <a:schemeClr val="tx1"/>
                  </a:solidFill>
                  <a:latin typeface="Arial" panose="020B0604020202020204" pitchFamily="34" charset="0"/>
                </a:defRPr>
              </a:lvl3pPr>
              <a:lvl4pPr marL="1600200" indent="-228600">
                <a:tabLst>
                  <a:tab pos="457200" algn="l"/>
                </a:tabLst>
                <a:defRPr sz="2400" b="1">
                  <a:solidFill>
                    <a:schemeClr val="tx1"/>
                  </a:solidFill>
                  <a:latin typeface="Arial" panose="020B0604020202020204" pitchFamily="34" charset="0"/>
                </a:defRPr>
              </a:lvl4pPr>
              <a:lvl5pPr marL="2057400" indent="-228600">
                <a:tabLst>
                  <a:tab pos="457200" algn="l"/>
                </a:tabLst>
                <a:defRPr sz="2400" b="1">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400" b="1">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400" b="1">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400" b="1">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400" b="1">
                  <a:solidFill>
                    <a:schemeClr val="tx1"/>
                  </a:solidFill>
                  <a:latin typeface="Arial" panose="020B0604020202020204" pitchFamily="34" charset="0"/>
                </a:defRPr>
              </a:lvl9pPr>
            </a:lstStyle>
            <a:p>
              <a:pPr algn="ctr"/>
              <a:r>
                <a:rPr lang="en-US" altLang="el-GR" sz="1800">
                  <a:solidFill>
                    <a:schemeClr val="bg1"/>
                  </a:solidFill>
                  <a:latin typeface="Helvetica" panose="020B0604020202020204" pitchFamily="34" charset="0"/>
                </a:rPr>
                <a:t>P</a:t>
              </a:r>
              <a:r>
                <a:rPr lang="en-US" altLang="el-GR" sz="1800" baseline="-25000">
                  <a:solidFill>
                    <a:schemeClr val="bg1"/>
                  </a:solidFill>
                  <a:latin typeface="Helvetica" panose="020B0604020202020204" pitchFamily="34" charset="0"/>
                </a:rPr>
                <a:t>Sup</a:t>
              </a:r>
              <a:r>
                <a:rPr lang="en-US" altLang="el-GR" sz="1800">
                  <a:solidFill>
                    <a:schemeClr val="bg1"/>
                  </a:solidFill>
                  <a:latin typeface="Helvetica" panose="020B0604020202020204" pitchFamily="34" charset="0"/>
                </a:rPr>
                <a:t> = 0.009</a:t>
              </a:r>
            </a:p>
          </p:txBody>
        </p:sp>
        <p:sp>
          <p:nvSpPr>
            <p:cNvPr id="66574" name="Rectangle 12">
              <a:extLst>
                <a:ext uri="{FF2B5EF4-FFF2-40B4-BE49-F238E27FC236}">
                  <a16:creationId xmlns:a16="http://schemas.microsoft.com/office/drawing/2014/main" id="{4A76D995-ADDE-45EA-930F-08F7B4DC7BE2}"/>
                </a:ext>
              </a:extLst>
            </p:cNvPr>
            <p:cNvSpPr>
              <a:spLocks noChangeArrowheads="1"/>
            </p:cNvSpPr>
            <p:nvPr/>
          </p:nvSpPr>
          <p:spPr bwMode="auto">
            <a:xfrm>
              <a:off x="3178" y="1675"/>
              <a:ext cx="1386" cy="1947"/>
            </a:xfrm>
            <a:prstGeom prst="rect">
              <a:avLst/>
            </a:prstGeom>
            <a:gradFill rotWithShape="1">
              <a:gsLst>
                <a:gs pos="0">
                  <a:srgbClr val="A08060"/>
                </a:gs>
                <a:gs pos="50000">
                  <a:srgbClr val="FFCC99"/>
                </a:gs>
                <a:gs pos="100000">
                  <a:srgbClr val="A08060"/>
                </a:gs>
              </a:gsLst>
              <a:lin ang="0" scaled="1"/>
            </a:gradFill>
            <a:ln w="25400" algn="ctr">
              <a:solidFill>
                <a:srgbClr val="05234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endParaRPr lang="el-GR" altLang="el-GR" sz="1900"/>
            </a:p>
          </p:txBody>
        </p:sp>
        <p:sp>
          <p:nvSpPr>
            <p:cNvPr id="66575" name="Text Box 13">
              <a:extLst>
                <a:ext uri="{FF2B5EF4-FFF2-40B4-BE49-F238E27FC236}">
                  <a16:creationId xmlns:a16="http://schemas.microsoft.com/office/drawing/2014/main" id="{91932DF9-D967-4B50-9767-A90E101988F1}"/>
                </a:ext>
              </a:extLst>
            </p:cNvPr>
            <p:cNvSpPr txBox="1">
              <a:spLocks noChangeArrowheads="1"/>
            </p:cNvSpPr>
            <p:nvPr/>
          </p:nvSpPr>
          <p:spPr bwMode="auto">
            <a:xfrm>
              <a:off x="2094" y="1875"/>
              <a:ext cx="752" cy="32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2800">
                  <a:solidFill>
                    <a:schemeClr val="bg1"/>
                  </a:solidFill>
                </a:rPr>
                <a:t>11.7%</a:t>
              </a:r>
            </a:p>
          </p:txBody>
        </p:sp>
        <p:sp>
          <p:nvSpPr>
            <p:cNvPr id="66576" name="Text Box 14">
              <a:extLst>
                <a:ext uri="{FF2B5EF4-FFF2-40B4-BE49-F238E27FC236}">
                  <a16:creationId xmlns:a16="http://schemas.microsoft.com/office/drawing/2014/main" id="{D11A3FAF-1E51-45FC-834E-1C476EC76E01}"/>
                </a:ext>
              </a:extLst>
            </p:cNvPr>
            <p:cNvSpPr txBox="1">
              <a:spLocks noChangeArrowheads="1"/>
            </p:cNvSpPr>
            <p:nvPr/>
          </p:nvSpPr>
          <p:spPr bwMode="auto">
            <a:xfrm>
              <a:off x="3511" y="1875"/>
              <a:ext cx="752" cy="32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2800">
                  <a:solidFill>
                    <a:schemeClr val="bg1"/>
                  </a:solidFill>
                </a:rPr>
                <a:t>11.7%</a:t>
              </a:r>
            </a:p>
          </p:txBody>
        </p:sp>
        <p:sp>
          <p:nvSpPr>
            <p:cNvPr id="66577" name="Text Box 15">
              <a:extLst>
                <a:ext uri="{FF2B5EF4-FFF2-40B4-BE49-F238E27FC236}">
                  <a16:creationId xmlns:a16="http://schemas.microsoft.com/office/drawing/2014/main" id="{66D891E7-619C-4244-8993-DF17FB11E154}"/>
                </a:ext>
              </a:extLst>
            </p:cNvPr>
            <p:cNvSpPr txBox="1">
              <a:spLocks noChangeArrowheads="1"/>
            </p:cNvSpPr>
            <p:nvPr/>
          </p:nvSpPr>
          <p:spPr bwMode="auto">
            <a:xfrm>
              <a:off x="2157" y="2493"/>
              <a:ext cx="627" cy="32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2800">
                  <a:solidFill>
                    <a:schemeClr val="bg1"/>
                  </a:solidFill>
                </a:rPr>
                <a:t>7.1%</a:t>
              </a:r>
            </a:p>
          </p:txBody>
        </p:sp>
        <p:sp>
          <p:nvSpPr>
            <p:cNvPr id="66578" name="Text Box 16">
              <a:extLst>
                <a:ext uri="{FF2B5EF4-FFF2-40B4-BE49-F238E27FC236}">
                  <a16:creationId xmlns:a16="http://schemas.microsoft.com/office/drawing/2014/main" id="{A6B9BB25-9B66-493E-BBF6-D66DCCF2BF5D}"/>
                </a:ext>
              </a:extLst>
            </p:cNvPr>
            <p:cNvSpPr txBox="1">
              <a:spLocks noChangeArrowheads="1"/>
            </p:cNvSpPr>
            <p:nvPr/>
          </p:nvSpPr>
          <p:spPr bwMode="auto">
            <a:xfrm>
              <a:off x="3574" y="2493"/>
              <a:ext cx="627" cy="32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2800">
                  <a:solidFill>
                    <a:schemeClr val="bg1"/>
                  </a:solidFill>
                </a:rPr>
                <a:t>7.9%</a:t>
              </a:r>
            </a:p>
          </p:txBody>
        </p:sp>
        <p:sp>
          <p:nvSpPr>
            <p:cNvPr id="66579" name="Text Box 17">
              <a:extLst>
                <a:ext uri="{FF2B5EF4-FFF2-40B4-BE49-F238E27FC236}">
                  <a16:creationId xmlns:a16="http://schemas.microsoft.com/office/drawing/2014/main" id="{B3F58F7D-FA11-4CA7-9761-85CD44BD5E4E}"/>
                </a:ext>
              </a:extLst>
            </p:cNvPr>
            <p:cNvSpPr txBox="1">
              <a:spLocks noChangeArrowheads="1"/>
            </p:cNvSpPr>
            <p:nvPr/>
          </p:nvSpPr>
          <p:spPr bwMode="auto">
            <a:xfrm>
              <a:off x="2156" y="3114"/>
              <a:ext cx="627" cy="32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2800">
                  <a:solidFill>
                    <a:schemeClr val="bg1"/>
                  </a:solidFill>
                </a:rPr>
                <a:t>6.1%</a:t>
              </a:r>
            </a:p>
          </p:txBody>
        </p:sp>
        <p:sp>
          <p:nvSpPr>
            <p:cNvPr id="66580" name="Text Box 18">
              <a:extLst>
                <a:ext uri="{FF2B5EF4-FFF2-40B4-BE49-F238E27FC236}">
                  <a16:creationId xmlns:a16="http://schemas.microsoft.com/office/drawing/2014/main" id="{38A69166-BAFD-4F41-8AEA-EA1C13853520}"/>
                </a:ext>
              </a:extLst>
            </p:cNvPr>
            <p:cNvSpPr txBox="1">
              <a:spLocks noChangeArrowheads="1"/>
            </p:cNvSpPr>
            <p:nvPr/>
          </p:nvSpPr>
          <p:spPr bwMode="auto">
            <a:xfrm>
              <a:off x="3573" y="3115"/>
              <a:ext cx="627" cy="32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l-GR" sz="2800">
                  <a:solidFill>
                    <a:schemeClr val="bg1"/>
                  </a:solidFill>
                </a:rPr>
                <a:t>4.9%</a:t>
              </a:r>
            </a:p>
          </p:txBody>
        </p:sp>
      </p:grpSp>
      <p:sp>
        <p:nvSpPr>
          <p:cNvPr id="66569" name="Rectangle 20">
            <a:extLst>
              <a:ext uri="{FF2B5EF4-FFF2-40B4-BE49-F238E27FC236}">
                <a16:creationId xmlns:a16="http://schemas.microsoft.com/office/drawing/2014/main" id="{A38B2007-A165-4EF4-8D7E-3677DE5B2C1D}"/>
              </a:ext>
            </a:extLst>
          </p:cNvPr>
          <p:cNvSpPr>
            <a:spLocks noChangeArrowheads="1"/>
          </p:cNvSpPr>
          <p:nvPr/>
        </p:nvSpPr>
        <p:spPr bwMode="auto">
          <a:xfrm>
            <a:off x="127000" y="5992813"/>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l-GR" sz="1800">
                <a:solidFill>
                  <a:srgbClr val="FFFF66"/>
                </a:solidFill>
              </a:rPr>
              <a:t>*RR [95%CI] = 1.12 [0.97-1.29]</a:t>
            </a:r>
          </a:p>
        </p:txBody>
      </p:sp>
    </p:spTree>
    <p:extLst>
      <p:ext uri="{BB962C8B-B14F-4D97-AF65-F5344CB8AC3E}">
        <p14:creationId xmlns:p14="http://schemas.microsoft.com/office/powerpoint/2010/main" val="54633015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481750"/>
                                        </p:tgtEl>
                                        <p:attrNameLst>
                                          <p:attrName>style.visibility</p:attrName>
                                        </p:attrNameLst>
                                      </p:cBhvr>
                                      <p:to>
                                        <p:strVal val="visible"/>
                                      </p:to>
                                    </p:set>
                                    <p:animEffect transition="in" filter="slide(fromTop)">
                                      <p:cBhvr>
                                        <p:cTn id="7" dur="500"/>
                                        <p:tgtEl>
                                          <p:spTgt spid="148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C42CA83-9700-4CC4-88E0-ED4D5A846A85}"/>
              </a:ext>
            </a:extLst>
          </p:cNvPr>
          <p:cNvSpPr>
            <a:spLocks noGrp="1" noChangeArrowheads="1"/>
          </p:cNvSpPr>
          <p:nvPr>
            <p:ph type="title"/>
          </p:nvPr>
        </p:nvSpPr>
        <p:spPr>
          <a:xfrm>
            <a:off x="4495800" y="228600"/>
            <a:ext cx="3505200" cy="693738"/>
          </a:xfrm>
        </p:spPr>
        <p:txBody>
          <a:bodyPr/>
          <a:lstStyle/>
          <a:p>
            <a:pPr eaLnBrk="1" hangingPunct="1"/>
            <a:r>
              <a:rPr lang="en-US" altLang="el-GR"/>
              <a:t>Study Design</a:t>
            </a:r>
          </a:p>
        </p:txBody>
      </p:sp>
      <p:sp>
        <p:nvSpPr>
          <p:cNvPr id="9219" name="Text Box 3">
            <a:extLst>
              <a:ext uri="{FF2B5EF4-FFF2-40B4-BE49-F238E27FC236}">
                <a16:creationId xmlns:a16="http://schemas.microsoft.com/office/drawing/2014/main" id="{0BD0AFEE-4717-4082-AE31-B13AFC98B618}"/>
              </a:ext>
            </a:extLst>
          </p:cNvPr>
          <p:cNvSpPr txBox="1">
            <a:spLocks noChangeArrowheads="1"/>
          </p:cNvSpPr>
          <p:nvPr/>
        </p:nvSpPr>
        <p:spPr bwMode="auto">
          <a:xfrm>
            <a:off x="3375025" y="4189413"/>
            <a:ext cx="184150" cy="3667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endParaRPr lang="el-GR" altLang="el-GR" sz="1800" b="0">
              <a:solidFill>
                <a:schemeClr val="bg2"/>
              </a:solidFill>
            </a:endParaRPr>
          </a:p>
        </p:txBody>
      </p:sp>
      <p:sp>
        <p:nvSpPr>
          <p:cNvPr id="9220" name="Text Box 4">
            <a:extLst>
              <a:ext uri="{FF2B5EF4-FFF2-40B4-BE49-F238E27FC236}">
                <a16:creationId xmlns:a16="http://schemas.microsoft.com/office/drawing/2014/main" id="{A8967970-FC24-4E8F-8313-2143FF706A7E}"/>
              </a:ext>
            </a:extLst>
          </p:cNvPr>
          <p:cNvSpPr txBox="1">
            <a:spLocks noChangeArrowheads="1"/>
          </p:cNvSpPr>
          <p:nvPr/>
        </p:nvSpPr>
        <p:spPr bwMode="auto">
          <a:xfrm>
            <a:off x="2971800" y="1185863"/>
            <a:ext cx="3124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FF99"/>
                </a:solidFill>
                <a:miter lim="800000"/>
                <a:headEnd/>
                <a:tailEnd/>
              </a14:hiddenLine>
            </a:ext>
          </a:extLst>
        </p:spPr>
        <p:txBody>
          <a:bodyPr/>
          <a:lstStyle>
            <a:lvl1pPr>
              <a:tabLst>
                <a:tab pos="3314700" algn="ctr"/>
                <a:tab pos="4802188" algn="ctr"/>
                <a:tab pos="6119813" algn="ctr"/>
                <a:tab pos="7489825" algn="ctr"/>
              </a:tabLst>
              <a:defRPr sz="1400" b="1">
                <a:solidFill>
                  <a:schemeClr val="tx1"/>
                </a:solidFill>
                <a:latin typeface="Times New Roman" panose="02020603050405020304" pitchFamily="18" charset="0"/>
              </a:defRPr>
            </a:lvl1pPr>
            <a:lvl2pPr marL="742950" indent="-285750">
              <a:tabLst>
                <a:tab pos="3314700" algn="ctr"/>
                <a:tab pos="4802188" algn="ctr"/>
                <a:tab pos="6119813" algn="ctr"/>
                <a:tab pos="7489825" algn="ctr"/>
              </a:tabLst>
              <a:defRPr sz="1400" b="1">
                <a:solidFill>
                  <a:schemeClr val="tx1"/>
                </a:solidFill>
                <a:latin typeface="Times New Roman" panose="02020603050405020304" pitchFamily="18" charset="0"/>
              </a:defRPr>
            </a:lvl2pPr>
            <a:lvl3pPr marL="1143000" indent="-228600">
              <a:tabLst>
                <a:tab pos="3314700" algn="ctr"/>
                <a:tab pos="4802188" algn="ctr"/>
                <a:tab pos="6119813" algn="ctr"/>
                <a:tab pos="7489825" algn="ctr"/>
              </a:tabLst>
              <a:defRPr sz="1400" b="1">
                <a:solidFill>
                  <a:schemeClr val="tx1"/>
                </a:solidFill>
                <a:latin typeface="Times New Roman" panose="02020603050405020304" pitchFamily="18" charset="0"/>
              </a:defRPr>
            </a:lvl3pPr>
            <a:lvl4pPr marL="1600200" indent="-228600">
              <a:tabLst>
                <a:tab pos="3314700" algn="ctr"/>
                <a:tab pos="4802188" algn="ctr"/>
                <a:tab pos="6119813" algn="ctr"/>
                <a:tab pos="7489825" algn="ctr"/>
              </a:tabLst>
              <a:defRPr sz="1400" b="1">
                <a:solidFill>
                  <a:schemeClr val="tx1"/>
                </a:solidFill>
                <a:latin typeface="Times New Roman" panose="02020603050405020304" pitchFamily="18" charset="0"/>
              </a:defRPr>
            </a:lvl4pPr>
            <a:lvl5pPr marL="2057400" indent="-228600">
              <a:tabLst>
                <a:tab pos="3314700" algn="ctr"/>
                <a:tab pos="4802188" algn="ctr"/>
                <a:tab pos="6119813" algn="ctr"/>
                <a:tab pos="7489825" algn="ctr"/>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9pPr>
          </a:lstStyle>
          <a:p>
            <a:pPr algn="ctr">
              <a:spcBef>
                <a:spcPct val="50000"/>
              </a:spcBef>
            </a:pPr>
            <a:r>
              <a:rPr lang="en-US" altLang="el-GR" sz="2600">
                <a:solidFill>
                  <a:schemeClr val="bg1"/>
                </a:solidFill>
                <a:latin typeface="Arial" panose="020B0604020202020204" pitchFamily="34" charset="0"/>
              </a:rPr>
              <a:t>High-risk NSTE ACS</a:t>
            </a:r>
            <a:br>
              <a:rPr lang="en-US" altLang="el-GR" sz="2600">
                <a:solidFill>
                  <a:schemeClr val="bg1"/>
                </a:solidFill>
                <a:latin typeface="Arial" panose="020B0604020202020204" pitchFamily="34" charset="0"/>
              </a:rPr>
            </a:br>
            <a:r>
              <a:rPr lang="en-US" altLang="el-GR" sz="2200">
                <a:solidFill>
                  <a:schemeClr val="bg1"/>
                </a:solidFill>
                <a:latin typeface="Arial" panose="020B0604020202020204" pitchFamily="34" charset="0"/>
              </a:rPr>
              <a:t>n = 10,500</a:t>
            </a:r>
          </a:p>
        </p:txBody>
      </p:sp>
      <p:sp>
        <p:nvSpPr>
          <p:cNvPr id="9221" name="Text Box 5">
            <a:extLst>
              <a:ext uri="{FF2B5EF4-FFF2-40B4-BE49-F238E27FC236}">
                <a16:creationId xmlns:a16="http://schemas.microsoft.com/office/drawing/2014/main" id="{49C09D00-433E-4EA4-A8DD-31FA471F2C8D}"/>
              </a:ext>
            </a:extLst>
          </p:cNvPr>
          <p:cNvSpPr txBox="1">
            <a:spLocks noChangeArrowheads="1"/>
          </p:cNvSpPr>
          <p:nvPr/>
        </p:nvSpPr>
        <p:spPr bwMode="auto">
          <a:xfrm>
            <a:off x="914400" y="5148263"/>
            <a:ext cx="7239000" cy="1389062"/>
          </a:xfrm>
          <a:prstGeom prst="rect">
            <a:avLst/>
          </a:prstGeom>
          <a:solidFill>
            <a:srgbClr val="CCCCCC"/>
          </a:solidFill>
          <a:ln w="19050" algn="ctr">
            <a:solidFill>
              <a:srgbClr val="CA1D11"/>
            </a:solidFill>
            <a:miter lim="800000"/>
            <a:headEnd/>
            <a:tailEnd/>
          </a:ln>
          <a:effectLst>
            <a:outerShdw dist="35921" dir="2700000" algn="ctr" rotWithShape="0">
              <a:schemeClr val="tx2"/>
            </a:outerShdw>
          </a:effectLst>
        </p:spPr>
        <p:txBody>
          <a:bodyPr>
            <a:spAutoFit/>
          </a:bodyPr>
          <a:lstStyle>
            <a:lvl1pPr>
              <a:tabLst>
                <a:tab pos="3314700" algn="ctr"/>
                <a:tab pos="4802188" algn="ctr"/>
                <a:tab pos="6119813" algn="ctr"/>
                <a:tab pos="7489825" algn="ctr"/>
              </a:tabLst>
              <a:defRPr sz="1400" b="1">
                <a:solidFill>
                  <a:schemeClr val="tx1"/>
                </a:solidFill>
                <a:latin typeface="Times New Roman" panose="02020603050405020304" pitchFamily="18" charset="0"/>
              </a:defRPr>
            </a:lvl1pPr>
            <a:lvl2pPr marL="742950" indent="-285750">
              <a:tabLst>
                <a:tab pos="3314700" algn="ctr"/>
                <a:tab pos="4802188" algn="ctr"/>
                <a:tab pos="6119813" algn="ctr"/>
                <a:tab pos="7489825" algn="ctr"/>
              </a:tabLst>
              <a:defRPr sz="1400" b="1">
                <a:solidFill>
                  <a:schemeClr val="tx1"/>
                </a:solidFill>
                <a:latin typeface="Times New Roman" panose="02020603050405020304" pitchFamily="18" charset="0"/>
              </a:defRPr>
            </a:lvl2pPr>
            <a:lvl3pPr marL="1143000" indent="-228600">
              <a:tabLst>
                <a:tab pos="3314700" algn="ctr"/>
                <a:tab pos="4802188" algn="ctr"/>
                <a:tab pos="6119813" algn="ctr"/>
                <a:tab pos="7489825" algn="ctr"/>
              </a:tabLst>
              <a:defRPr sz="1400" b="1">
                <a:solidFill>
                  <a:schemeClr val="tx1"/>
                </a:solidFill>
                <a:latin typeface="Times New Roman" panose="02020603050405020304" pitchFamily="18" charset="0"/>
              </a:defRPr>
            </a:lvl3pPr>
            <a:lvl4pPr marL="1600200" indent="-228600">
              <a:tabLst>
                <a:tab pos="3314700" algn="ctr"/>
                <a:tab pos="4802188" algn="ctr"/>
                <a:tab pos="6119813" algn="ctr"/>
                <a:tab pos="7489825" algn="ctr"/>
              </a:tabLst>
              <a:defRPr sz="1400" b="1">
                <a:solidFill>
                  <a:schemeClr val="tx1"/>
                </a:solidFill>
                <a:latin typeface="Times New Roman" panose="02020603050405020304" pitchFamily="18" charset="0"/>
              </a:defRPr>
            </a:lvl4pPr>
            <a:lvl5pPr marL="2057400" indent="-228600">
              <a:tabLst>
                <a:tab pos="3314700" algn="ctr"/>
                <a:tab pos="4802188" algn="ctr"/>
                <a:tab pos="6119813" algn="ctr"/>
                <a:tab pos="7489825" algn="ctr"/>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9pPr>
          </a:lstStyle>
          <a:p>
            <a:pPr>
              <a:spcBef>
                <a:spcPct val="50000"/>
              </a:spcBef>
            </a:pPr>
            <a:r>
              <a:rPr lang="en-US" altLang="el-GR" sz="2400">
                <a:latin typeface="Arial Narrow" panose="020B0606020202030204" pitchFamily="34" charset="0"/>
              </a:rPr>
              <a:t>Primary</a:t>
            </a:r>
            <a:r>
              <a:rPr lang="en-US" altLang="el-GR" sz="2400">
                <a:latin typeface="Arial Narrow" panose="020B0606020202030204" pitchFamily="34" charset="0"/>
                <a:sym typeface="Symbol" panose="05050102010706020507" pitchFamily="18" charset="2"/>
              </a:rPr>
              <a:t> Endpoint: 96-hr Death, MI, Recurrent ischemia requiring urgent revascularization, or Thrombotic bailout</a:t>
            </a:r>
          </a:p>
          <a:p>
            <a:pPr>
              <a:spcBef>
                <a:spcPct val="50000"/>
              </a:spcBef>
            </a:pPr>
            <a:r>
              <a:rPr lang="en-US" altLang="el-GR" sz="2400">
                <a:latin typeface="Arial Narrow" panose="020B0606020202030204" pitchFamily="34" charset="0"/>
              </a:rPr>
              <a:t>Key Secondary</a:t>
            </a:r>
            <a:r>
              <a:rPr lang="en-US" altLang="el-GR" sz="2400">
                <a:latin typeface="Arial Narrow" panose="020B0606020202030204" pitchFamily="34" charset="0"/>
                <a:sym typeface="Symbol" panose="05050102010706020507" pitchFamily="18" charset="2"/>
              </a:rPr>
              <a:t> Endpoint: 30-d Death or MI</a:t>
            </a:r>
          </a:p>
        </p:txBody>
      </p:sp>
      <p:sp>
        <p:nvSpPr>
          <p:cNvPr id="9222" name="Text Box 6">
            <a:extLst>
              <a:ext uri="{FF2B5EF4-FFF2-40B4-BE49-F238E27FC236}">
                <a16:creationId xmlns:a16="http://schemas.microsoft.com/office/drawing/2014/main" id="{5332F924-F0F9-4305-9446-2323F7059E04}"/>
              </a:ext>
            </a:extLst>
          </p:cNvPr>
          <p:cNvSpPr txBox="1">
            <a:spLocks noChangeArrowheads="1"/>
          </p:cNvSpPr>
          <p:nvPr/>
        </p:nvSpPr>
        <p:spPr bwMode="auto">
          <a:xfrm>
            <a:off x="4419600" y="3243263"/>
            <a:ext cx="4572000" cy="8223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FF99"/>
                </a:solidFill>
                <a:miter lim="800000"/>
                <a:headEnd/>
                <a:tailEnd/>
              </a14:hiddenLine>
            </a:ext>
          </a:extLst>
        </p:spPr>
        <p:txBody>
          <a:bodyPr>
            <a:spAutoFit/>
          </a:bodyPr>
          <a:lstStyle>
            <a:lvl1pPr>
              <a:tabLst>
                <a:tab pos="3314700" algn="ctr"/>
                <a:tab pos="4802188" algn="ctr"/>
                <a:tab pos="6119813" algn="ctr"/>
                <a:tab pos="7489825" algn="ctr"/>
              </a:tabLst>
              <a:defRPr sz="1400" b="1">
                <a:solidFill>
                  <a:schemeClr val="tx1"/>
                </a:solidFill>
                <a:latin typeface="Times New Roman" panose="02020603050405020304" pitchFamily="18" charset="0"/>
              </a:defRPr>
            </a:lvl1pPr>
            <a:lvl2pPr marL="742950" indent="-285750">
              <a:tabLst>
                <a:tab pos="3314700" algn="ctr"/>
                <a:tab pos="4802188" algn="ctr"/>
                <a:tab pos="6119813" algn="ctr"/>
                <a:tab pos="7489825" algn="ctr"/>
              </a:tabLst>
              <a:defRPr sz="1400" b="1">
                <a:solidFill>
                  <a:schemeClr val="tx1"/>
                </a:solidFill>
                <a:latin typeface="Times New Roman" panose="02020603050405020304" pitchFamily="18" charset="0"/>
              </a:defRPr>
            </a:lvl2pPr>
            <a:lvl3pPr marL="1143000" indent="-228600">
              <a:tabLst>
                <a:tab pos="3314700" algn="ctr"/>
                <a:tab pos="4802188" algn="ctr"/>
                <a:tab pos="6119813" algn="ctr"/>
                <a:tab pos="7489825" algn="ctr"/>
              </a:tabLst>
              <a:defRPr sz="1400" b="1">
                <a:solidFill>
                  <a:schemeClr val="tx1"/>
                </a:solidFill>
                <a:latin typeface="Times New Roman" panose="02020603050405020304" pitchFamily="18" charset="0"/>
              </a:defRPr>
            </a:lvl3pPr>
            <a:lvl4pPr marL="1600200" indent="-228600">
              <a:tabLst>
                <a:tab pos="3314700" algn="ctr"/>
                <a:tab pos="4802188" algn="ctr"/>
                <a:tab pos="6119813" algn="ctr"/>
                <a:tab pos="7489825" algn="ctr"/>
              </a:tabLst>
              <a:defRPr sz="1400" b="1">
                <a:solidFill>
                  <a:schemeClr val="tx1"/>
                </a:solidFill>
                <a:latin typeface="Times New Roman" panose="02020603050405020304" pitchFamily="18" charset="0"/>
              </a:defRPr>
            </a:lvl4pPr>
            <a:lvl5pPr marL="2057400" indent="-228600">
              <a:tabLst>
                <a:tab pos="3314700" algn="ctr"/>
                <a:tab pos="4802188" algn="ctr"/>
                <a:tab pos="6119813" algn="ctr"/>
                <a:tab pos="7489825" algn="ctr"/>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9pPr>
          </a:lstStyle>
          <a:p>
            <a:pPr algn="ctr">
              <a:spcBef>
                <a:spcPct val="50000"/>
              </a:spcBef>
            </a:pPr>
            <a:r>
              <a:rPr lang="en-US" altLang="el-GR" sz="2400">
                <a:solidFill>
                  <a:schemeClr val="bg1"/>
                </a:solidFill>
                <a:latin typeface="Arial" panose="020B0604020202020204" pitchFamily="34" charset="0"/>
              </a:rPr>
              <a:t>Placebo / delayed provisional eptifibatide pre-PCI</a:t>
            </a:r>
          </a:p>
        </p:txBody>
      </p:sp>
      <p:sp>
        <p:nvSpPr>
          <p:cNvPr id="9223" name="Text Box 7">
            <a:extLst>
              <a:ext uri="{FF2B5EF4-FFF2-40B4-BE49-F238E27FC236}">
                <a16:creationId xmlns:a16="http://schemas.microsoft.com/office/drawing/2014/main" id="{BA549C1D-397C-4EFE-85B1-EDEB68DD77AC}"/>
              </a:ext>
            </a:extLst>
          </p:cNvPr>
          <p:cNvSpPr txBox="1">
            <a:spLocks noChangeArrowheads="1"/>
          </p:cNvSpPr>
          <p:nvPr/>
        </p:nvSpPr>
        <p:spPr bwMode="auto">
          <a:xfrm>
            <a:off x="304800" y="3243263"/>
            <a:ext cx="4038600" cy="7318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FF99"/>
                </a:solidFill>
                <a:miter lim="800000"/>
                <a:headEnd/>
                <a:tailEnd/>
              </a14:hiddenLine>
            </a:ext>
          </a:extLst>
        </p:spPr>
        <p:txBody>
          <a:bodyPr>
            <a:spAutoFit/>
          </a:bodyPr>
          <a:lstStyle>
            <a:lvl1pPr>
              <a:tabLst>
                <a:tab pos="3314700" algn="ctr"/>
                <a:tab pos="4802188" algn="ctr"/>
                <a:tab pos="6119813" algn="ctr"/>
                <a:tab pos="7489825" algn="ctr"/>
              </a:tabLst>
              <a:defRPr sz="1400" b="1">
                <a:solidFill>
                  <a:schemeClr val="tx1"/>
                </a:solidFill>
                <a:latin typeface="Times New Roman" panose="02020603050405020304" pitchFamily="18" charset="0"/>
              </a:defRPr>
            </a:lvl1pPr>
            <a:lvl2pPr marL="742950" indent="-285750">
              <a:tabLst>
                <a:tab pos="3314700" algn="ctr"/>
                <a:tab pos="4802188" algn="ctr"/>
                <a:tab pos="6119813" algn="ctr"/>
                <a:tab pos="7489825" algn="ctr"/>
              </a:tabLst>
              <a:defRPr sz="1400" b="1">
                <a:solidFill>
                  <a:schemeClr val="tx1"/>
                </a:solidFill>
                <a:latin typeface="Times New Roman" panose="02020603050405020304" pitchFamily="18" charset="0"/>
              </a:defRPr>
            </a:lvl2pPr>
            <a:lvl3pPr marL="1143000" indent="-228600">
              <a:tabLst>
                <a:tab pos="3314700" algn="ctr"/>
                <a:tab pos="4802188" algn="ctr"/>
                <a:tab pos="6119813" algn="ctr"/>
                <a:tab pos="7489825" algn="ctr"/>
              </a:tabLst>
              <a:defRPr sz="1400" b="1">
                <a:solidFill>
                  <a:schemeClr val="tx1"/>
                </a:solidFill>
                <a:latin typeface="Times New Roman" panose="02020603050405020304" pitchFamily="18" charset="0"/>
              </a:defRPr>
            </a:lvl3pPr>
            <a:lvl4pPr marL="1600200" indent="-228600">
              <a:tabLst>
                <a:tab pos="3314700" algn="ctr"/>
                <a:tab pos="4802188" algn="ctr"/>
                <a:tab pos="6119813" algn="ctr"/>
                <a:tab pos="7489825" algn="ctr"/>
              </a:tabLst>
              <a:defRPr sz="1400" b="1">
                <a:solidFill>
                  <a:schemeClr val="tx1"/>
                </a:solidFill>
                <a:latin typeface="Times New Roman" panose="02020603050405020304" pitchFamily="18" charset="0"/>
              </a:defRPr>
            </a:lvl4pPr>
            <a:lvl5pPr marL="2057400" indent="-228600">
              <a:tabLst>
                <a:tab pos="3314700" algn="ctr"/>
                <a:tab pos="4802188" algn="ctr"/>
                <a:tab pos="6119813" algn="ctr"/>
                <a:tab pos="7489825" algn="ctr"/>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9pPr>
          </a:lstStyle>
          <a:p>
            <a:pPr algn="ctr">
              <a:spcBef>
                <a:spcPct val="50000"/>
              </a:spcBef>
            </a:pPr>
            <a:r>
              <a:rPr lang="en-US" altLang="el-GR" sz="2400">
                <a:solidFill>
                  <a:schemeClr val="bg1"/>
                </a:solidFill>
                <a:latin typeface="Arial" panose="020B0604020202020204" pitchFamily="34" charset="0"/>
              </a:rPr>
              <a:t>Routine, early eptifibatide</a:t>
            </a:r>
            <a:r>
              <a:rPr lang="en-US" altLang="el-GR" sz="2200" b="0">
                <a:solidFill>
                  <a:schemeClr val="bg1"/>
                </a:solidFill>
                <a:latin typeface="Arial" panose="020B0604020202020204" pitchFamily="34" charset="0"/>
              </a:rPr>
              <a:t> </a:t>
            </a:r>
            <a:r>
              <a:rPr lang="en-US" altLang="el-GR" sz="1800" b="0">
                <a:solidFill>
                  <a:schemeClr val="bg1"/>
                </a:solidFill>
                <a:latin typeface="Arial" panose="020B0604020202020204" pitchFamily="34" charset="0"/>
              </a:rPr>
              <a:t>(180/2/180)</a:t>
            </a:r>
          </a:p>
        </p:txBody>
      </p:sp>
      <p:sp>
        <p:nvSpPr>
          <p:cNvPr id="9224" name="Text Box 8">
            <a:extLst>
              <a:ext uri="{FF2B5EF4-FFF2-40B4-BE49-F238E27FC236}">
                <a16:creationId xmlns:a16="http://schemas.microsoft.com/office/drawing/2014/main" id="{A12FC620-E33E-4115-B36B-E8DE35B3507D}"/>
              </a:ext>
            </a:extLst>
          </p:cNvPr>
          <p:cNvSpPr txBox="1">
            <a:spLocks noChangeArrowheads="1"/>
          </p:cNvSpPr>
          <p:nvPr/>
        </p:nvSpPr>
        <p:spPr bwMode="auto">
          <a:xfrm>
            <a:off x="609600" y="4186238"/>
            <a:ext cx="7924800" cy="7969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FF99"/>
                </a:solidFill>
                <a:miter lim="800000"/>
                <a:headEnd/>
                <a:tailEnd/>
              </a14:hiddenLine>
            </a:ext>
          </a:extLst>
        </p:spPr>
        <p:txBody>
          <a:bodyPr>
            <a:spAutoFit/>
          </a:bodyPr>
          <a:lstStyle>
            <a:lvl1pPr>
              <a:tabLst>
                <a:tab pos="3314700" algn="ctr"/>
                <a:tab pos="4802188" algn="ctr"/>
                <a:tab pos="6119813" algn="ctr"/>
                <a:tab pos="7489825" algn="ctr"/>
              </a:tabLst>
              <a:defRPr sz="1400" b="1">
                <a:solidFill>
                  <a:schemeClr val="tx1"/>
                </a:solidFill>
                <a:latin typeface="Times New Roman" panose="02020603050405020304" pitchFamily="18" charset="0"/>
              </a:defRPr>
            </a:lvl1pPr>
            <a:lvl2pPr marL="742950" indent="-285750">
              <a:tabLst>
                <a:tab pos="3314700" algn="ctr"/>
                <a:tab pos="4802188" algn="ctr"/>
                <a:tab pos="6119813" algn="ctr"/>
                <a:tab pos="7489825" algn="ctr"/>
              </a:tabLst>
              <a:defRPr sz="1400" b="1">
                <a:solidFill>
                  <a:schemeClr val="tx1"/>
                </a:solidFill>
                <a:latin typeface="Times New Roman" panose="02020603050405020304" pitchFamily="18" charset="0"/>
              </a:defRPr>
            </a:lvl2pPr>
            <a:lvl3pPr marL="1143000" indent="-228600">
              <a:tabLst>
                <a:tab pos="3314700" algn="ctr"/>
                <a:tab pos="4802188" algn="ctr"/>
                <a:tab pos="6119813" algn="ctr"/>
                <a:tab pos="7489825" algn="ctr"/>
              </a:tabLst>
              <a:defRPr sz="1400" b="1">
                <a:solidFill>
                  <a:schemeClr val="tx1"/>
                </a:solidFill>
                <a:latin typeface="Times New Roman" panose="02020603050405020304" pitchFamily="18" charset="0"/>
              </a:defRPr>
            </a:lvl3pPr>
            <a:lvl4pPr marL="1600200" indent="-228600">
              <a:tabLst>
                <a:tab pos="3314700" algn="ctr"/>
                <a:tab pos="4802188" algn="ctr"/>
                <a:tab pos="6119813" algn="ctr"/>
                <a:tab pos="7489825" algn="ctr"/>
              </a:tabLst>
              <a:defRPr sz="1400" b="1">
                <a:solidFill>
                  <a:schemeClr val="tx1"/>
                </a:solidFill>
                <a:latin typeface="Times New Roman" panose="02020603050405020304" pitchFamily="18" charset="0"/>
              </a:defRPr>
            </a:lvl4pPr>
            <a:lvl5pPr marL="2057400" indent="-228600">
              <a:tabLst>
                <a:tab pos="3314700" algn="ctr"/>
                <a:tab pos="4802188" algn="ctr"/>
                <a:tab pos="6119813" algn="ctr"/>
                <a:tab pos="7489825" algn="ctr"/>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9pPr>
          </a:lstStyle>
          <a:p>
            <a:pPr algn="ctr">
              <a:lnSpc>
                <a:spcPct val="80000"/>
              </a:lnSpc>
              <a:spcBef>
                <a:spcPct val="50000"/>
              </a:spcBef>
            </a:pPr>
            <a:r>
              <a:rPr lang="en-US" altLang="el-GR" sz="2200" b="0" i="1">
                <a:solidFill>
                  <a:schemeClr val="bg1"/>
                </a:solidFill>
                <a:latin typeface="Arial" panose="020B0604020202020204" pitchFamily="34" charset="0"/>
              </a:rPr>
              <a:t>Randomize within 12 hours of presentation</a:t>
            </a:r>
          </a:p>
          <a:p>
            <a:pPr algn="ctr">
              <a:lnSpc>
                <a:spcPct val="80000"/>
              </a:lnSpc>
              <a:spcBef>
                <a:spcPct val="50000"/>
              </a:spcBef>
            </a:pPr>
            <a:r>
              <a:rPr lang="en-US" altLang="el-GR" sz="2200" b="0" i="1">
                <a:solidFill>
                  <a:schemeClr val="bg1"/>
                </a:solidFill>
                <a:latin typeface="Arial" panose="020B0604020202020204" pitchFamily="34" charset="0"/>
              </a:rPr>
              <a:t>Invasive strategy</a:t>
            </a:r>
            <a:r>
              <a:rPr lang="en-US" altLang="el-GR" sz="2200" b="0">
                <a:solidFill>
                  <a:schemeClr val="bg1"/>
                </a:solidFill>
                <a:latin typeface="Arial" panose="020B0604020202020204" pitchFamily="34" charset="0"/>
              </a:rPr>
              <a:t>: 12 to 96 hours after randomization</a:t>
            </a:r>
          </a:p>
        </p:txBody>
      </p:sp>
      <p:sp>
        <p:nvSpPr>
          <p:cNvPr id="9225" name="Line 9">
            <a:extLst>
              <a:ext uri="{FF2B5EF4-FFF2-40B4-BE49-F238E27FC236}">
                <a16:creationId xmlns:a16="http://schemas.microsoft.com/office/drawing/2014/main" id="{EE1EF73B-8670-4E0F-AC1E-59D103DFCB9E}"/>
              </a:ext>
            </a:extLst>
          </p:cNvPr>
          <p:cNvSpPr>
            <a:spLocks noChangeShapeType="1"/>
          </p:cNvSpPr>
          <p:nvPr/>
        </p:nvSpPr>
        <p:spPr bwMode="auto">
          <a:xfrm flipH="1">
            <a:off x="3048000" y="2405063"/>
            <a:ext cx="715963" cy="762000"/>
          </a:xfrm>
          <a:prstGeom prst="line">
            <a:avLst/>
          </a:prstGeom>
          <a:noFill/>
          <a:ln w="76200">
            <a:solidFill>
              <a:srgbClr val="FF00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l-GR"/>
          </a:p>
        </p:txBody>
      </p:sp>
      <p:sp>
        <p:nvSpPr>
          <p:cNvPr id="9226" name="Line 10">
            <a:extLst>
              <a:ext uri="{FF2B5EF4-FFF2-40B4-BE49-F238E27FC236}">
                <a16:creationId xmlns:a16="http://schemas.microsoft.com/office/drawing/2014/main" id="{482D5E5F-41B0-46C0-97D6-03532A6F3A9A}"/>
              </a:ext>
            </a:extLst>
          </p:cNvPr>
          <p:cNvSpPr>
            <a:spLocks noChangeShapeType="1"/>
          </p:cNvSpPr>
          <p:nvPr/>
        </p:nvSpPr>
        <p:spPr bwMode="auto">
          <a:xfrm rot="16085992" flipH="1">
            <a:off x="5224463" y="2438400"/>
            <a:ext cx="762000" cy="695325"/>
          </a:xfrm>
          <a:prstGeom prst="line">
            <a:avLst/>
          </a:prstGeom>
          <a:noFill/>
          <a:ln w="76200">
            <a:solidFill>
              <a:srgbClr val="FF0000"/>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l-GR"/>
          </a:p>
        </p:txBody>
      </p:sp>
      <p:pic>
        <p:nvPicPr>
          <p:cNvPr id="9227" name="Picture 11">
            <a:extLst>
              <a:ext uri="{FF2B5EF4-FFF2-40B4-BE49-F238E27FC236}">
                <a16:creationId xmlns:a16="http://schemas.microsoft.com/office/drawing/2014/main" id="{54AA7127-8662-478B-BC6B-92620660C1B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261938"/>
            <a:ext cx="3352800" cy="728662"/>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8" name="Text Box 12">
            <a:extLst>
              <a:ext uri="{FF2B5EF4-FFF2-40B4-BE49-F238E27FC236}">
                <a16:creationId xmlns:a16="http://schemas.microsoft.com/office/drawing/2014/main" id="{BEDF1AFE-381F-4222-8C60-B22F1E4F3631}"/>
              </a:ext>
            </a:extLst>
          </p:cNvPr>
          <p:cNvSpPr txBox="1">
            <a:spLocks noChangeArrowheads="1"/>
          </p:cNvSpPr>
          <p:nvPr/>
        </p:nvSpPr>
        <p:spPr bwMode="auto">
          <a:xfrm>
            <a:off x="304800" y="1219200"/>
            <a:ext cx="2819400" cy="1447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defRPr sz="1400" b="1">
                <a:solidFill>
                  <a:schemeClr val="tx1"/>
                </a:solidFill>
                <a:latin typeface="Times New Roman" panose="02020603050405020304" pitchFamily="18" charset="0"/>
              </a:defRPr>
            </a:lvl1pPr>
            <a:lvl2pPr marL="914400" indent="-457200">
              <a:defRPr sz="1400" b="1">
                <a:solidFill>
                  <a:schemeClr val="tx1"/>
                </a:solidFill>
                <a:latin typeface="Times New Roman" panose="02020603050405020304" pitchFamily="18" charset="0"/>
              </a:defRPr>
            </a:lvl2pPr>
            <a:lvl3pPr marL="1371600" indent="-457200">
              <a:defRPr sz="1400" b="1">
                <a:solidFill>
                  <a:schemeClr val="tx1"/>
                </a:solidFill>
                <a:latin typeface="Times New Roman" panose="02020603050405020304" pitchFamily="18" charset="0"/>
              </a:defRPr>
            </a:lvl3pPr>
            <a:lvl4pPr marL="1828800" indent="-457200">
              <a:defRPr sz="1400" b="1">
                <a:solidFill>
                  <a:schemeClr val="tx1"/>
                </a:solidFill>
                <a:latin typeface="Times New Roman" panose="02020603050405020304" pitchFamily="18" charset="0"/>
              </a:defRPr>
            </a:lvl4pPr>
            <a:lvl5pPr marL="2286000" indent="-457200">
              <a:defRPr sz="1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1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1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1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800">
                <a:solidFill>
                  <a:schemeClr val="bg1"/>
                </a:solidFill>
                <a:latin typeface="Arial" panose="020B0604020202020204" pitchFamily="34" charset="0"/>
              </a:rPr>
              <a:t>2 of 3 high-risk criteria:</a:t>
            </a:r>
          </a:p>
          <a:p>
            <a:r>
              <a:rPr lang="en-US" altLang="el-GR" sz="1800" b="0">
                <a:solidFill>
                  <a:schemeClr val="bg1"/>
                </a:solidFill>
                <a:latin typeface="Arial" panose="020B0604020202020204" pitchFamily="34" charset="0"/>
              </a:rPr>
              <a:t>1. Age </a:t>
            </a:r>
            <a:r>
              <a:rPr lang="en-US" altLang="el-GR" sz="1800" b="0" u="sng">
                <a:solidFill>
                  <a:schemeClr val="bg1"/>
                </a:solidFill>
                <a:latin typeface="Arial" panose="020B0604020202020204" pitchFamily="34" charset="0"/>
              </a:rPr>
              <a:t>&gt;</a:t>
            </a:r>
            <a:r>
              <a:rPr lang="en-US" altLang="el-GR" sz="1800" b="0">
                <a:solidFill>
                  <a:schemeClr val="bg1"/>
                </a:solidFill>
                <a:latin typeface="Arial" panose="020B0604020202020204" pitchFamily="34" charset="0"/>
              </a:rPr>
              <a:t> 60 years</a:t>
            </a:r>
          </a:p>
          <a:p>
            <a:r>
              <a:rPr lang="en-US" altLang="el-GR" sz="1800" b="0">
                <a:solidFill>
                  <a:schemeClr val="bg1"/>
                </a:solidFill>
                <a:latin typeface="Arial" panose="020B0604020202020204" pitchFamily="34" charset="0"/>
              </a:rPr>
              <a:t>2. + CKMB or TnT/I</a:t>
            </a:r>
          </a:p>
          <a:p>
            <a:r>
              <a:rPr lang="en-US" altLang="el-GR" sz="1800" b="0">
                <a:solidFill>
                  <a:schemeClr val="bg1"/>
                </a:solidFill>
                <a:latin typeface="Arial" panose="020B0604020202020204" pitchFamily="34" charset="0"/>
              </a:rPr>
              <a:t>3. ST </a:t>
            </a:r>
            <a:r>
              <a:rPr lang="en-US" altLang="el-GR" sz="1800" b="0">
                <a:solidFill>
                  <a:schemeClr val="bg1"/>
                </a:solidFill>
                <a:latin typeface="Arial" panose="020B0604020202020204" pitchFamily="34" charset="0"/>
                <a:sym typeface="Symbol" panose="05050102010706020507" pitchFamily="18" charset="2"/>
              </a:rPr>
              <a:t> or transient ST </a:t>
            </a:r>
          </a:p>
          <a:p>
            <a:r>
              <a:rPr lang="en-US" altLang="el-GR" sz="1800" b="0">
                <a:solidFill>
                  <a:schemeClr val="bg1"/>
                </a:solidFill>
                <a:latin typeface="Arial" panose="020B0604020202020204" pitchFamily="34" charset="0"/>
                <a:sym typeface="Symbol" panose="05050102010706020507" pitchFamily="18" charset="2"/>
              </a:rPr>
              <a:t>(</a:t>
            </a:r>
            <a:r>
              <a:rPr lang="en-US" altLang="el-GR" sz="1800" b="0">
                <a:solidFill>
                  <a:srgbClr val="FFBC31"/>
                </a:solidFill>
                <a:latin typeface="Arial" panose="020B0604020202020204" pitchFamily="34" charset="0"/>
                <a:sym typeface="Symbol" panose="05050102010706020507" pitchFamily="18" charset="2"/>
              </a:rPr>
              <a:t>Or age 50-59, h/o CVD</a:t>
            </a:r>
          </a:p>
          <a:p>
            <a:r>
              <a:rPr lang="en-US" altLang="el-GR" sz="1800" b="0">
                <a:solidFill>
                  <a:srgbClr val="FFBC31"/>
                </a:solidFill>
                <a:latin typeface="Arial" panose="020B0604020202020204" pitchFamily="34" charset="0"/>
                <a:sym typeface="Symbol" panose="05050102010706020507" pitchFamily="18" charset="2"/>
              </a:rPr>
              <a:t>and + CKMB or TnT/I</a:t>
            </a:r>
            <a:r>
              <a:rPr lang="en-US" altLang="el-GR" sz="1800" b="0">
                <a:solidFill>
                  <a:schemeClr val="bg1"/>
                </a:solidFill>
                <a:latin typeface="Arial" panose="020B0604020202020204" pitchFamily="34" charset="0"/>
                <a:sym typeface="Symbol" panose="05050102010706020507" pitchFamily="18" charset="2"/>
              </a:rPr>
              <a:t>)</a:t>
            </a:r>
          </a:p>
        </p:txBody>
      </p:sp>
      <p:sp>
        <p:nvSpPr>
          <p:cNvPr id="299021" name="Text Box 13">
            <a:extLst>
              <a:ext uri="{FF2B5EF4-FFF2-40B4-BE49-F238E27FC236}">
                <a16:creationId xmlns:a16="http://schemas.microsoft.com/office/drawing/2014/main" id="{7908AA58-A101-4B5C-9FC7-A4477813EE42}"/>
              </a:ext>
            </a:extLst>
          </p:cNvPr>
          <p:cNvSpPr txBox="1">
            <a:spLocks noChangeArrowheads="1"/>
          </p:cNvSpPr>
          <p:nvPr/>
        </p:nvSpPr>
        <p:spPr bwMode="auto">
          <a:xfrm>
            <a:off x="914400" y="5072063"/>
            <a:ext cx="7239000" cy="1481137"/>
          </a:xfrm>
          <a:prstGeom prst="rect">
            <a:avLst/>
          </a:prstGeom>
          <a:solidFill>
            <a:srgbClr val="CCCCCC"/>
          </a:solidFill>
          <a:ln w="19050" algn="ctr">
            <a:solidFill>
              <a:srgbClr val="CA1D11"/>
            </a:solidFill>
            <a:miter lim="800000"/>
            <a:headEnd/>
            <a:tailEnd/>
          </a:ln>
          <a:effectLst>
            <a:outerShdw dist="35921" dir="2700000" algn="ctr" rotWithShape="0">
              <a:schemeClr val="tx2"/>
            </a:outerShdw>
          </a:effectLst>
        </p:spPr>
        <p:txBody>
          <a:bodyPr>
            <a:spAutoFit/>
          </a:bodyPr>
          <a:lstStyle>
            <a:lvl1pPr>
              <a:tabLst>
                <a:tab pos="3314700" algn="ctr"/>
                <a:tab pos="4802188" algn="ctr"/>
                <a:tab pos="6119813" algn="ctr"/>
                <a:tab pos="7489825" algn="ctr"/>
              </a:tabLst>
              <a:defRPr sz="1400" b="1">
                <a:solidFill>
                  <a:schemeClr val="tx1"/>
                </a:solidFill>
                <a:latin typeface="Times New Roman" panose="02020603050405020304" pitchFamily="18" charset="0"/>
              </a:defRPr>
            </a:lvl1pPr>
            <a:lvl2pPr marL="742950" indent="-285750">
              <a:tabLst>
                <a:tab pos="3314700" algn="ctr"/>
                <a:tab pos="4802188" algn="ctr"/>
                <a:tab pos="6119813" algn="ctr"/>
                <a:tab pos="7489825" algn="ctr"/>
              </a:tabLst>
              <a:defRPr sz="1400" b="1">
                <a:solidFill>
                  <a:schemeClr val="tx1"/>
                </a:solidFill>
                <a:latin typeface="Times New Roman" panose="02020603050405020304" pitchFamily="18" charset="0"/>
              </a:defRPr>
            </a:lvl2pPr>
            <a:lvl3pPr marL="1143000" indent="-228600">
              <a:tabLst>
                <a:tab pos="3314700" algn="ctr"/>
                <a:tab pos="4802188" algn="ctr"/>
                <a:tab pos="6119813" algn="ctr"/>
                <a:tab pos="7489825" algn="ctr"/>
              </a:tabLst>
              <a:defRPr sz="1400" b="1">
                <a:solidFill>
                  <a:schemeClr val="tx1"/>
                </a:solidFill>
                <a:latin typeface="Times New Roman" panose="02020603050405020304" pitchFamily="18" charset="0"/>
              </a:defRPr>
            </a:lvl3pPr>
            <a:lvl4pPr marL="1600200" indent="-228600">
              <a:tabLst>
                <a:tab pos="3314700" algn="ctr"/>
                <a:tab pos="4802188" algn="ctr"/>
                <a:tab pos="6119813" algn="ctr"/>
                <a:tab pos="7489825" algn="ctr"/>
              </a:tabLst>
              <a:defRPr sz="1400" b="1">
                <a:solidFill>
                  <a:schemeClr val="tx1"/>
                </a:solidFill>
                <a:latin typeface="Times New Roman" panose="02020603050405020304" pitchFamily="18" charset="0"/>
              </a:defRPr>
            </a:lvl4pPr>
            <a:lvl5pPr marL="2057400" indent="-228600">
              <a:tabLst>
                <a:tab pos="3314700" algn="ctr"/>
                <a:tab pos="4802188" algn="ctr"/>
                <a:tab pos="6119813" algn="ctr"/>
                <a:tab pos="7489825" algn="ctr"/>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314700" algn="ctr"/>
                <a:tab pos="4802188" algn="ctr"/>
                <a:tab pos="6119813" algn="ctr"/>
                <a:tab pos="7489825" algn="ctr"/>
              </a:tabLst>
              <a:defRPr sz="1400" b="1">
                <a:solidFill>
                  <a:schemeClr val="tx1"/>
                </a:solidFill>
                <a:latin typeface="Times New Roman" panose="02020603050405020304" pitchFamily="18" charset="0"/>
              </a:defRPr>
            </a:lvl9pPr>
          </a:lstStyle>
          <a:p>
            <a:pPr>
              <a:spcBef>
                <a:spcPct val="50000"/>
              </a:spcBef>
            </a:pPr>
            <a:br>
              <a:rPr lang="en-US" altLang="el-GR" sz="1800">
                <a:latin typeface="Arial Narrow" panose="020B0606020202030204" pitchFamily="34" charset="0"/>
                <a:sym typeface="Symbol" panose="05050102010706020507" pitchFamily="18" charset="2"/>
              </a:rPr>
            </a:br>
            <a:r>
              <a:rPr lang="en-US" altLang="el-GR" sz="2400">
                <a:latin typeface="Arial Narrow" panose="020B0606020202030204" pitchFamily="34" charset="0"/>
                <a:sym typeface="Symbol" panose="05050102010706020507" pitchFamily="18" charset="2"/>
              </a:rPr>
              <a:t>Safety Endpoints at 120 hrs: Bleeding (GUSTO and TIMI scales), Transfusions, Stroke, Non-hemorrhagic SAEs</a:t>
            </a:r>
            <a:br>
              <a:rPr lang="en-US" altLang="el-GR" sz="2400">
                <a:latin typeface="Arial Narrow" panose="020B0606020202030204" pitchFamily="34" charset="0"/>
                <a:sym typeface="Symbol" panose="05050102010706020507" pitchFamily="18" charset="2"/>
              </a:rPr>
            </a:br>
            <a:endParaRPr lang="en-US" altLang="el-GR" sz="2400">
              <a:latin typeface="Arial Narrow" panose="020B0606020202030204" pitchFamily="34" charset="0"/>
              <a:sym typeface="Symbol" panose="05050102010706020507" pitchFamily="18" charset="2"/>
            </a:endParaRPr>
          </a:p>
        </p:txBody>
      </p:sp>
    </p:spTree>
    <p:extLst>
      <p:ext uri="{BB962C8B-B14F-4D97-AF65-F5344CB8AC3E}">
        <p14:creationId xmlns:p14="http://schemas.microsoft.com/office/powerpoint/2010/main" val="11835557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9021"/>
                                        </p:tgtEl>
                                        <p:attrNameLst>
                                          <p:attrName>style.visibility</p:attrName>
                                        </p:attrNameLst>
                                      </p:cBhvr>
                                      <p:to>
                                        <p:strVal val="visible"/>
                                      </p:to>
                                    </p:set>
                                    <p:animEffect transition="in" filter="fade">
                                      <p:cBhvr>
                                        <p:cTn id="7" dur="500"/>
                                        <p:tgtEl>
                                          <p:spTgt spid="299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p:spPr>
        <p:txBody>
          <a:bodyPr/>
          <a:lstStyle/>
          <a:p>
            <a:fld id="{889663AF-3DB5-4472-8E0A-D1A3F66FB8F7}" type="slidenum">
              <a:rPr lang="en-US" smtClean="0"/>
              <a:pPr/>
              <a:t>3</a:t>
            </a:fld>
            <a:endParaRPr lang="en-US"/>
          </a:p>
        </p:txBody>
      </p:sp>
      <p:sp>
        <p:nvSpPr>
          <p:cNvPr id="20483" name="Rectangle 2"/>
          <p:cNvSpPr>
            <a:spLocks noGrp="1" noChangeArrowheads="1"/>
          </p:cNvSpPr>
          <p:nvPr>
            <p:ph type="title"/>
          </p:nvPr>
        </p:nvSpPr>
        <p:spPr>
          <a:xfrm>
            <a:off x="304800" y="0"/>
            <a:ext cx="8534400" cy="1066800"/>
          </a:xfrm>
        </p:spPr>
        <p:txBody>
          <a:bodyPr/>
          <a:lstStyle/>
          <a:p>
            <a:pPr eaLnBrk="1" hangingPunct="1"/>
            <a:r>
              <a:rPr lang="en-US" sz="3600"/>
              <a:t>Platelet activation and aggregation</a:t>
            </a:r>
          </a:p>
        </p:txBody>
      </p:sp>
      <p:sp>
        <p:nvSpPr>
          <p:cNvPr id="20484" name="Rectangle 3"/>
          <p:cNvSpPr>
            <a:spLocks noGrp="1" noChangeArrowheads="1"/>
          </p:cNvSpPr>
          <p:nvPr>
            <p:ph type="body" sz="half" idx="1"/>
          </p:nvPr>
        </p:nvSpPr>
        <p:spPr>
          <a:xfrm>
            <a:off x="228600" y="1600200"/>
            <a:ext cx="3276600" cy="4114800"/>
          </a:xfrm>
        </p:spPr>
        <p:txBody>
          <a:bodyPr/>
          <a:lstStyle/>
          <a:p>
            <a:pPr eaLnBrk="1" hangingPunct="1">
              <a:lnSpc>
                <a:spcPct val="90000"/>
              </a:lnSpc>
            </a:pPr>
            <a:r>
              <a:rPr lang="en-US" sz="2800"/>
              <a:t>Hemostasis and Thrombosis</a:t>
            </a:r>
          </a:p>
          <a:p>
            <a:pPr eaLnBrk="1" hangingPunct="1">
              <a:lnSpc>
                <a:spcPct val="90000"/>
              </a:lnSpc>
            </a:pPr>
            <a:r>
              <a:rPr lang="en-US" sz="2800"/>
              <a:t>(GP) Ib – vWF interaction</a:t>
            </a:r>
          </a:p>
          <a:p>
            <a:pPr eaLnBrk="1" hangingPunct="1">
              <a:lnSpc>
                <a:spcPct val="90000"/>
              </a:lnSpc>
            </a:pPr>
            <a:r>
              <a:rPr lang="en-US" sz="2800"/>
              <a:t>Activation of GP IIb/IIIa receptors</a:t>
            </a:r>
          </a:p>
          <a:p>
            <a:pPr eaLnBrk="1" hangingPunct="1">
              <a:lnSpc>
                <a:spcPct val="90000"/>
              </a:lnSpc>
            </a:pPr>
            <a:r>
              <a:rPr lang="en-US" sz="2800"/>
              <a:t>Ligand binding* and platelet aggregation</a:t>
            </a:r>
          </a:p>
        </p:txBody>
      </p:sp>
      <p:sp>
        <p:nvSpPr>
          <p:cNvPr id="20485" name="Text Box 5"/>
          <p:cNvSpPr txBox="1">
            <a:spLocks noChangeArrowheads="1"/>
          </p:cNvSpPr>
          <p:nvPr/>
        </p:nvSpPr>
        <p:spPr bwMode="auto">
          <a:xfrm>
            <a:off x="304800" y="5929330"/>
            <a:ext cx="5562600" cy="400110"/>
          </a:xfrm>
          <a:prstGeom prst="rect">
            <a:avLst/>
          </a:prstGeom>
          <a:noFill/>
          <a:ln w="9525">
            <a:noFill/>
            <a:miter lim="800000"/>
            <a:headEnd/>
            <a:tailEnd/>
          </a:ln>
        </p:spPr>
        <p:txBody>
          <a:bodyPr wrap="square">
            <a:spAutoFit/>
          </a:bodyPr>
          <a:lstStyle/>
          <a:p>
            <a:pPr>
              <a:spcBef>
                <a:spcPct val="50000"/>
              </a:spcBef>
            </a:pPr>
            <a:r>
              <a:rPr lang="en-US" sz="2000" b="1" dirty="0"/>
              <a:t>* </a:t>
            </a:r>
            <a:r>
              <a:rPr lang="en-US" sz="2000" b="1" dirty="0" err="1"/>
              <a:t>Fibinogen</a:t>
            </a:r>
            <a:r>
              <a:rPr lang="en-US" sz="2000" b="1" dirty="0"/>
              <a:t>, </a:t>
            </a:r>
            <a:r>
              <a:rPr lang="en-US" sz="2000" b="1" dirty="0" err="1"/>
              <a:t>vWF</a:t>
            </a:r>
            <a:r>
              <a:rPr lang="en-US" sz="2000" b="1" dirty="0"/>
              <a:t>, </a:t>
            </a:r>
            <a:r>
              <a:rPr lang="en-US" sz="2000" b="1" dirty="0" err="1"/>
              <a:t>fibronectin</a:t>
            </a:r>
            <a:r>
              <a:rPr lang="en-US" sz="2000" b="1" dirty="0"/>
              <a:t>, </a:t>
            </a:r>
            <a:r>
              <a:rPr lang="en-US" sz="2000" b="1" dirty="0" err="1"/>
              <a:t>vitronectin</a:t>
            </a:r>
            <a:endParaRPr lang="en-US" sz="2000" b="1" dirty="0"/>
          </a:p>
        </p:txBody>
      </p:sp>
      <p:sp>
        <p:nvSpPr>
          <p:cNvPr id="20486" name="Rectangle 7"/>
          <p:cNvSpPr>
            <a:spLocks noChangeArrowheads="1"/>
          </p:cNvSpPr>
          <p:nvPr/>
        </p:nvSpPr>
        <p:spPr bwMode="auto">
          <a:xfrm>
            <a:off x="1063625" y="1165225"/>
            <a:ext cx="9144000" cy="0"/>
          </a:xfrm>
          <a:prstGeom prst="rect">
            <a:avLst/>
          </a:prstGeom>
          <a:noFill/>
          <a:ln w="9525">
            <a:noFill/>
            <a:miter lim="800000"/>
            <a:headEnd/>
            <a:tailEnd/>
          </a:ln>
        </p:spPr>
        <p:txBody>
          <a:bodyPr>
            <a:spAutoFit/>
          </a:bodyPr>
          <a:lstStyle/>
          <a:p>
            <a:endParaRPr lang="el-GR"/>
          </a:p>
        </p:txBody>
      </p:sp>
      <p:pic>
        <p:nvPicPr>
          <p:cNvPr id="20487" name="Picture 10" descr=" "/>
          <p:cNvPicPr>
            <a:picLocks noGrp="1" noChangeAspect="1" noChangeArrowheads="1"/>
          </p:cNvPicPr>
          <p:nvPr>
            <p:ph type="clipArt" sz="half" idx="2"/>
          </p:nvPr>
        </p:nvPicPr>
        <p:blipFill>
          <a:blip r:embed="rId2" cstate="print"/>
          <a:srcRect/>
          <a:stretch>
            <a:fillRect/>
          </a:stretch>
        </p:blipFill>
        <p:spPr>
          <a:xfrm>
            <a:off x="3429000" y="1524000"/>
            <a:ext cx="5715000" cy="3760788"/>
          </a:xfrm>
          <a:noFill/>
        </p:spPr>
      </p:pic>
      <p:sp>
        <p:nvSpPr>
          <p:cNvPr id="8" name="Footer Placeholder 7"/>
          <p:cNvSpPr>
            <a:spLocks noGrp="1"/>
          </p:cNvSpPr>
          <p:nvPr>
            <p:ph type="ftr" sz="quarter" idx="11"/>
          </p:nvPr>
        </p:nvSpPr>
        <p:spPr/>
        <p:txBody>
          <a:bodyPr/>
          <a:lstStyle/>
          <a:p>
            <a:pPr>
              <a:defRPr/>
            </a:pPr>
            <a:r>
              <a:rPr lang="el-GR"/>
              <a:t>ΙΜΕΘΑ 2017</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5586">
            <a:extLst>
              <a:ext uri="{FF2B5EF4-FFF2-40B4-BE49-F238E27FC236}">
                <a16:creationId xmlns:a16="http://schemas.microsoft.com/office/drawing/2014/main" id="{DB7037C2-FC23-44B8-AEE9-8673C4CA2743}"/>
              </a:ext>
            </a:extLst>
          </p:cNvPr>
          <p:cNvSpPr>
            <a:spLocks noChangeShapeType="1"/>
          </p:cNvSpPr>
          <p:nvPr/>
        </p:nvSpPr>
        <p:spPr bwMode="auto">
          <a:xfrm flipH="1">
            <a:off x="1066800" y="5667375"/>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35" name="Line 5585">
            <a:extLst>
              <a:ext uri="{FF2B5EF4-FFF2-40B4-BE49-F238E27FC236}">
                <a16:creationId xmlns:a16="http://schemas.microsoft.com/office/drawing/2014/main" id="{7E2B45B2-D0B1-41FA-AE71-C7E53EB7B913}"/>
              </a:ext>
            </a:extLst>
          </p:cNvPr>
          <p:cNvSpPr>
            <a:spLocks noChangeShapeType="1"/>
          </p:cNvSpPr>
          <p:nvPr/>
        </p:nvSpPr>
        <p:spPr bwMode="auto">
          <a:xfrm flipV="1">
            <a:off x="12477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36" name="Rectangle 2">
            <a:extLst>
              <a:ext uri="{FF2B5EF4-FFF2-40B4-BE49-F238E27FC236}">
                <a16:creationId xmlns:a16="http://schemas.microsoft.com/office/drawing/2014/main" id="{CC4CF42B-80B0-4A43-8284-8AEB25DDB61A}"/>
              </a:ext>
            </a:extLst>
          </p:cNvPr>
          <p:cNvSpPr>
            <a:spLocks noGrp="1" noChangeArrowheads="1"/>
          </p:cNvSpPr>
          <p:nvPr>
            <p:ph type="title"/>
          </p:nvPr>
        </p:nvSpPr>
        <p:spPr>
          <a:xfrm>
            <a:off x="762000" y="228600"/>
            <a:ext cx="7772400" cy="685800"/>
          </a:xfrm>
        </p:spPr>
        <p:txBody>
          <a:bodyPr/>
          <a:lstStyle/>
          <a:p>
            <a:pPr eaLnBrk="1" hangingPunct="1"/>
            <a:r>
              <a:rPr lang="en-US" altLang="el-GR"/>
              <a:t>Kaplan-Meier Curves for Primary Endpoint</a:t>
            </a:r>
          </a:p>
        </p:txBody>
      </p:sp>
      <p:sp>
        <p:nvSpPr>
          <p:cNvPr id="18437" name="Line 3848">
            <a:extLst>
              <a:ext uri="{FF2B5EF4-FFF2-40B4-BE49-F238E27FC236}">
                <a16:creationId xmlns:a16="http://schemas.microsoft.com/office/drawing/2014/main" id="{87694F0C-AE57-4FED-AC89-D72C220E4D15}"/>
              </a:ext>
            </a:extLst>
          </p:cNvPr>
          <p:cNvSpPr>
            <a:spLocks noChangeShapeType="1"/>
          </p:cNvSpPr>
          <p:nvPr/>
        </p:nvSpPr>
        <p:spPr bwMode="auto">
          <a:xfrm flipH="1">
            <a:off x="1066800" y="5335588"/>
            <a:ext cx="152400" cy="1587"/>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38" name="Line 3849">
            <a:extLst>
              <a:ext uri="{FF2B5EF4-FFF2-40B4-BE49-F238E27FC236}">
                <a16:creationId xmlns:a16="http://schemas.microsoft.com/office/drawing/2014/main" id="{80ECDB07-1808-4130-B59E-E2F6B4976007}"/>
              </a:ext>
            </a:extLst>
          </p:cNvPr>
          <p:cNvSpPr>
            <a:spLocks noChangeShapeType="1"/>
          </p:cNvSpPr>
          <p:nvPr/>
        </p:nvSpPr>
        <p:spPr bwMode="auto">
          <a:xfrm flipH="1">
            <a:off x="1066800" y="5032375"/>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39" name="Line 3850">
            <a:extLst>
              <a:ext uri="{FF2B5EF4-FFF2-40B4-BE49-F238E27FC236}">
                <a16:creationId xmlns:a16="http://schemas.microsoft.com/office/drawing/2014/main" id="{093B32B1-05E7-4AC6-B081-CC335A21CD7C}"/>
              </a:ext>
            </a:extLst>
          </p:cNvPr>
          <p:cNvSpPr>
            <a:spLocks noChangeShapeType="1"/>
          </p:cNvSpPr>
          <p:nvPr/>
        </p:nvSpPr>
        <p:spPr bwMode="auto">
          <a:xfrm flipH="1">
            <a:off x="1066800" y="4727575"/>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0" name="Line 3851">
            <a:extLst>
              <a:ext uri="{FF2B5EF4-FFF2-40B4-BE49-F238E27FC236}">
                <a16:creationId xmlns:a16="http://schemas.microsoft.com/office/drawing/2014/main" id="{AD2EFEF5-D238-46CE-BA10-2702089B8AF8}"/>
              </a:ext>
            </a:extLst>
          </p:cNvPr>
          <p:cNvSpPr>
            <a:spLocks noChangeShapeType="1"/>
          </p:cNvSpPr>
          <p:nvPr/>
        </p:nvSpPr>
        <p:spPr bwMode="auto">
          <a:xfrm flipH="1">
            <a:off x="1066800" y="4424363"/>
            <a:ext cx="152400" cy="1587"/>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1" name="Line 3853">
            <a:extLst>
              <a:ext uri="{FF2B5EF4-FFF2-40B4-BE49-F238E27FC236}">
                <a16:creationId xmlns:a16="http://schemas.microsoft.com/office/drawing/2014/main" id="{1A46A5DF-7369-4DCB-A852-050408C51DBB}"/>
              </a:ext>
            </a:extLst>
          </p:cNvPr>
          <p:cNvSpPr>
            <a:spLocks noChangeShapeType="1"/>
          </p:cNvSpPr>
          <p:nvPr/>
        </p:nvSpPr>
        <p:spPr bwMode="auto">
          <a:xfrm flipH="1">
            <a:off x="1066800" y="3816350"/>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2" name="Line 3854">
            <a:extLst>
              <a:ext uri="{FF2B5EF4-FFF2-40B4-BE49-F238E27FC236}">
                <a16:creationId xmlns:a16="http://schemas.microsoft.com/office/drawing/2014/main" id="{2B92D0B6-2BC2-497D-9070-8DD07A38A80B}"/>
              </a:ext>
            </a:extLst>
          </p:cNvPr>
          <p:cNvSpPr>
            <a:spLocks noChangeShapeType="1"/>
          </p:cNvSpPr>
          <p:nvPr/>
        </p:nvSpPr>
        <p:spPr bwMode="auto">
          <a:xfrm flipH="1">
            <a:off x="1066800" y="3511550"/>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3" name="Line 3855">
            <a:extLst>
              <a:ext uri="{FF2B5EF4-FFF2-40B4-BE49-F238E27FC236}">
                <a16:creationId xmlns:a16="http://schemas.microsoft.com/office/drawing/2014/main" id="{3D3CA350-BB49-45ED-9FDA-28159125158F}"/>
              </a:ext>
            </a:extLst>
          </p:cNvPr>
          <p:cNvSpPr>
            <a:spLocks noChangeShapeType="1"/>
          </p:cNvSpPr>
          <p:nvPr/>
        </p:nvSpPr>
        <p:spPr bwMode="auto">
          <a:xfrm flipH="1">
            <a:off x="1066800" y="3209925"/>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4" name="Line 3856">
            <a:extLst>
              <a:ext uri="{FF2B5EF4-FFF2-40B4-BE49-F238E27FC236}">
                <a16:creationId xmlns:a16="http://schemas.microsoft.com/office/drawing/2014/main" id="{078C1FD6-9E92-466A-B189-407CE48C94AA}"/>
              </a:ext>
            </a:extLst>
          </p:cNvPr>
          <p:cNvSpPr>
            <a:spLocks noChangeShapeType="1"/>
          </p:cNvSpPr>
          <p:nvPr/>
        </p:nvSpPr>
        <p:spPr bwMode="auto">
          <a:xfrm flipH="1">
            <a:off x="1066800" y="2905125"/>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5" name="Line 3858">
            <a:extLst>
              <a:ext uri="{FF2B5EF4-FFF2-40B4-BE49-F238E27FC236}">
                <a16:creationId xmlns:a16="http://schemas.microsoft.com/office/drawing/2014/main" id="{16A89611-F98E-44D5-8056-37F7815E38EB}"/>
              </a:ext>
            </a:extLst>
          </p:cNvPr>
          <p:cNvSpPr>
            <a:spLocks noChangeShapeType="1"/>
          </p:cNvSpPr>
          <p:nvPr/>
        </p:nvSpPr>
        <p:spPr bwMode="auto">
          <a:xfrm flipH="1">
            <a:off x="1066800" y="2297113"/>
            <a:ext cx="152400" cy="1587"/>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6" name="Line 3859">
            <a:extLst>
              <a:ext uri="{FF2B5EF4-FFF2-40B4-BE49-F238E27FC236}">
                <a16:creationId xmlns:a16="http://schemas.microsoft.com/office/drawing/2014/main" id="{8E92B6DB-626F-4D27-87F1-3BE725EBC0FC}"/>
              </a:ext>
            </a:extLst>
          </p:cNvPr>
          <p:cNvSpPr>
            <a:spLocks noChangeShapeType="1"/>
          </p:cNvSpPr>
          <p:nvPr/>
        </p:nvSpPr>
        <p:spPr bwMode="auto">
          <a:xfrm flipH="1">
            <a:off x="1066800" y="1993900"/>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7" name="Line 3860">
            <a:extLst>
              <a:ext uri="{FF2B5EF4-FFF2-40B4-BE49-F238E27FC236}">
                <a16:creationId xmlns:a16="http://schemas.microsoft.com/office/drawing/2014/main" id="{5A92344B-2496-49CF-937B-024A21FB0CF0}"/>
              </a:ext>
            </a:extLst>
          </p:cNvPr>
          <p:cNvSpPr>
            <a:spLocks noChangeShapeType="1"/>
          </p:cNvSpPr>
          <p:nvPr/>
        </p:nvSpPr>
        <p:spPr bwMode="auto">
          <a:xfrm flipH="1">
            <a:off x="1066800" y="1689100"/>
            <a:ext cx="152400" cy="1588"/>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48" name="Line 3861">
            <a:extLst>
              <a:ext uri="{FF2B5EF4-FFF2-40B4-BE49-F238E27FC236}">
                <a16:creationId xmlns:a16="http://schemas.microsoft.com/office/drawing/2014/main" id="{2FEC2204-3807-495D-BA14-7B0B085A800E}"/>
              </a:ext>
            </a:extLst>
          </p:cNvPr>
          <p:cNvSpPr>
            <a:spLocks noChangeShapeType="1"/>
          </p:cNvSpPr>
          <p:nvPr/>
        </p:nvSpPr>
        <p:spPr bwMode="auto">
          <a:xfrm flipH="1">
            <a:off x="1066800" y="1385888"/>
            <a:ext cx="152400" cy="1587"/>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18449" name="Group 5583">
            <a:extLst>
              <a:ext uri="{FF2B5EF4-FFF2-40B4-BE49-F238E27FC236}">
                <a16:creationId xmlns:a16="http://schemas.microsoft.com/office/drawing/2014/main" id="{AA441722-31C2-465B-ADEA-9898C4F6048A}"/>
              </a:ext>
            </a:extLst>
          </p:cNvPr>
          <p:cNvGrpSpPr>
            <a:grpSpLocks/>
          </p:cNvGrpSpPr>
          <p:nvPr/>
        </p:nvGrpSpPr>
        <p:grpSpPr bwMode="auto">
          <a:xfrm>
            <a:off x="1057275" y="1081088"/>
            <a:ext cx="152400" cy="3040062"/>
            <a:chOff x="672" y="711"/>
            <a:chExt cx="192" cy="1915"/>
          </a:xfrm>
        </p:grpSpPr>
        <p:sp>
          <p:nvSpPr>
            <p:cNvPr id="20112" name="Line 3852">
              <a:extLst>
                <a:ext uri="{FF2B5EF4-FFF2-40B4-BE49-F238E27FC236}">
                  <a16:creationId xmlns:a16="http://schemas.microsoft.com/office/drawing/2014/main" id="{B2EF3495-F731-4346-A72E-252AB88E1AEB}"/>
                </a:ext>
              </a:extLst>
            </p:cNvPr>
            <p:cNvSpPr>
              <a:spLocks noChangeShapeType="1"/>
            </p:cNvSpPr>
            <p:nvPr/>
          </p:nvSpPr>
          <p:spPr bwMode="auto">
            <a:xfrm>
              <a:off x="672" y="2625"/>
              <a:ext cx="192" cy="1"/>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20113" name="Line 3857">
              <a:extLst>
                <a:ext uri="{FF2B5EF4-FFF2-40B4-BE49-F238E27FC236}">
                  <a16:creationId xmlns:a16="http://schemas.microsoft.com/office/drawing/2014/main" id="{B22DB2C8-0686-4B0C-8453-83DD9FBF8BDA}"/>
                </a:ext>
              </a:extLst>
            </p:cNvPr>
            <p:cNvSpPr>
              <a:spLocks noChangeShapeType="1"/>
            </p:cNvSpPr>
            <p:nvPr/>
          </p:nvSpPr>
          <p:spPr bwMode="auto">
            <a:xfrm>
              <a:off x="672" y="1669"/>
              <a:ext cx="192" cy="1"/>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20114" name="Line 3862">
              <a:extLst>
                <a:ext uri="{FF2B5EF4-FFF2-40B4-BE49-F238E27FC236}">
                  <a16:creationId xmlns:a16="http://schemas.microsoft.com/office/drawing/2014/main" id="{0357A771-53DA-4F58-8CE7-9AF175B96861}"/>
                </a:ext>
              </a:extLst>
            </p:cNvPr>
            <p:cNvSpPr>
              <a:spLocks noChangeShapeType="1"/>
            </p:cNvSpPr>
            <p:nvPr/>
          </p:nvSpPr>
          <p:spPr bwMode="auto">
            <a:xfrm>
              <a:off x="672" y="711"/>
              <a:ext cx="192" cy="1"/>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sp>
        <p:nvSpPr>
          <p:cNvPr id="18450" name="Rectangle 3863">
            <a:extLst>
              <a:ext uri="{FF2B5EF4-FFF2-40B4-BE49-F238E27FC236}">
                <a16:creationId xmlns:a16="http://schemas.microsoft.com/office/drawing/2014/main" id="{BC2DCACB-0BAB-4C91-B54A-1026EAC34241}"/>
              </a:ext>
            </a:extLst>
          </p:cNvPr>
          <p:cNvSpPr>
            <a:spLocks noChangeArrowheads="1"/>
          </p:cNvSpPr>
          <p:nvPr/>
        </p:nvSpPr>
        <p:spPr bwMode="auto">
          <a:xfrm rot="-5400000">
            <a:off x="-1560512" y="3436937"/>
            <a:ext cx="3943350" cy="365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400">
                <a:solidFill>
                  <a:schemeClr val="bg1"/>
                </a:solidFill>
                <a:latin typeface="Arial" panose="020B0604020202020204" pitchFamily="34" charset="0"/>
              </a:rPr>
              <a:t>Death, MI, RIUR or TBO (%)</a:t>
            </a:r>
          </a:p>
        </p:txBody>
      </p:sp>
      <p:sp>
        <p:nvSpPr>
          <p:cNvPr id="18451" name="Rectangle 3864">
            <a:extLst>
              <a:ext uri="{FF2B5EF4-FFF2-40B4-BE49-F238E27FC236}">
                <a16:creationId xmlns:a16="http://schemas.microsoft.com/office/drawing/2014/main" id="{5D11EE56-529A-4A29-AEED-CDF84EE31F86}"/>
              </a:ext>
            </a:extLst>
          </p:cNvPr>
          <p:cNvSpPr>
            <a:spLocks noChangeArrowheads="1"/>
          </p:cNvSpPr>
          <p:nvPr/>
        </p:nvSpPr>
        <p:spPr bwMode="auto">
          <a:xfrm>
            <a:off x="903288" y="5549900"/>
            <a:ext cx="141287"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0</a:t>
            </a:r>
          </a:p>
        </p:txBody>
      </p:sp>
      <p:sp>
        <p:nvSpPr>
          <p:cNvPr id="18452" name="Rectangle 3865">
            <a:extLst>
              <a:ext uri="{FF2B5EF4-FFF2-40B4-BE49-F238E27FC236}">
                <a16:creationId xmlns:a16="http://schemas.microsoft.com/office/drawing/2014/main" id="{7872842B-DA96-468F-BE62-A7AA268E244C}"/>
              </a:ext>
            </a:extLst>
          </p:cNvPr>
          <p:cNvSpPr>
            <a:spLocks noChangeArrowheads="1"/>
          </p:cNvSpPr>
          <p:nvPr/>
        </p:nvSpPr>
        <p:spPr bwMode="auto">
          <a:xfrm>
            <a:off x="903288" y="3990975"/>
            <a:ext cx="141287"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5</a:t>
            </a:r>
          </a:p>
        </p:txBody>
      </p:sp>
      <p:sp>
        <p:nvSpPr>
          <p:cNvPr id="18453" name="Rectangle 3866">
            <a:extLst>
              <a:ext uri="{FF2B5EF4-FFF2-40B4-BE49-F238E27FC236}">
                <a16:creationId xmlns:a16="http://schemas.microsoft.com/office/drawing/2014/main" id="{A1EC0434-E43A-44AF-8946-CE0CC9E83E14}"/>
              </a:ext>
            </a:extLst>
          </p:cNvPr>
          <p:cNvSpPr>
            <a:spLocks noChangeArrowheads="1"/>
          </p:cNvSpPr>
          <p:nvPr/>
        </p:nvSpPr>
        <p:spPr bwMode="auto">
          <a:xfrm>
            <a:off x="762000" y="2471738"/>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10</a:t>
            </a:r>
          </a:p>
        </p:txBody>
      </p:sp>
      <p:sp>
        <p:nvSpPr>
          <p:cNvPr id="18454" name="Rectangle 3867">
            <a:extLst>
              <a:ext uri="{FF2B5EF4-FFF2-40B4-BE49-F238E27FC236}">
                <a16:creationId xmlns:a16="http://schemas.microsoft.com/office/drawing/2014/main" id="{A8B6B124-DC3B-45F6-956D-C9EF9268CD5D}"/>
              </a:ext>
            </a:extLst>
          </p:cNvPr>
          <p:cNvSpPr>
            <a:spLocks noChangeArrowheads="1"/>
          </p:cNvSpPr>
          <p:nvPr/>
        </p:nvSpPr>
        <p:spPr bwMode="auto">
          <a:xfrm>
            <a:off x="762000" y="990600"/>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15</a:t>
            </a:r>
          </a:p>
        </p:txBody>
      </p:sp>
      <p:sp>
        <p:nvSpPr>
          <p:cNvPr id="18455" name="Rectangle 3990">
            <a:extLst>
              <a:ext uri="{FF2B5EF4-FFF2-40B4-BE49-F238E27FC236}">
                <a16:creationId xmlns:a16="http://schemas.microsoft.com/office/drawing/2014/main" id="{4AC72852-D35C-41C8-A289-6AC97FFBAFD1}"/>
              </a:ext>
            </a:extLst>
          </p:cNvPr>
          <p:cNvSpPr>
            <a:spLocks noChangeArrowheads="1"/>
          </p:cNvSpPr>
          <p:nvPr/>
        </p:nvSpPr>
        <p:spPr bwMode="auto">
          <a:xfrm>
            <a:off x="2362200" y="6064250"/>
            <a:ext cx="5043488" cy="3651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400">
                <a:solidFill>
                  <a:schemeClr val="bg1"/>
                </a:solidFill>
                <a:latin typeface="Arial" panose="020B0604020202020204" pitchFamily="34" charset="0"/>
              </a:rPr>
              <a:t>Time Since Randomization (Hours)</a:t>
            </a:r>
          </a:p>
        </p:txBody>
      </p:sp>
      <p:sp>
        <p:nvSpPr>
          <p:cNvPr id="18456" name="Line 3869">
            <a:extLst>
              <a:ext uri="{FF2B5EF4-FFF2-40B4-BE49-F238E27FC236}">
                <a16:creationId xmlns:a16="http://schemas.microsoft.com/office/drawing/2014/main" id="{897CAC57-506B-49BA-92F7-7729F05E935F}"/>
              </a:ext>
            </a:extLst>
          </p:cNvPr>
          <p:cNvSpPr>
            <a:spLocks noChangeShapeType="1"/>
          </p:cNvSpPr>
          <p:nvPr/>
        </p:nvSpPr>
        <p:spPr bwMode="auto">
          <a:xfrm>
            <a:off x="1190625"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57" name="Line 3871">
            <a:extLst>
              <a:ext uri="{FF2B5EF4-FFF2-40B4-BE49-F238E27FC236}">
                <a16:creationId xmlns:a16="http://schemas.microsoft.com/office/drawing/2014/main" id="{E917208D-BCDD-48DB-AC37-4B764783CDF4}"/>
              </a:ext>
            </a:extLst>
          </p:cNvPr>
          <p:cNvSpPr>
            <a:spLocks noChangeShapeType="1"/>
          </p:cNvSpPr>
          <p:nvPr/>
        </p:nvSpPr>
        <p:spPr bwMode="auto">
          <a:xfrm flipV="1">
            <a:off x="13112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58" name="Line 3872">
            <a:extLst>
              <a:ext uri="{FF2B5EF4-FFF2-40B4-BE49-F238E27FC236}">
                <a16:creationId xmlns:a16="http://schemas.microsoft.com/office/drawing/2014/main" id="{731E4F7C-0497-4DFF-BDD7-23A3CA8474BC}"/>
              </a:ext>
            </a:extLst>
          </p:cNvPr>
          <p:cNvSpPr>
            <a:spLocks noChangeShapeType="1"/>
          </p:cNvSpPr>
          <p:nvPr/>
        </p:nvSpPr>
        <p:spPr bwMode="auto">
          <a:xfrm flipV="1">
            <a:off x="13700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59" name="Line 3873">
            <a:extLst>
              <a:ext uri="{FF2B5EF4-FFF2-40B4-BE49-F238E27FC236}">
                <a16:creationId xmlns:a16="http://schemas.microsoft.com/office/drawing/2014/main" id="{2AAD2BCD-0D80-4B46-BDEA-0CAD99F5E196}"/>
              </a:ext>
            </a:extLst>
          </p:cNvPr>
          <p:cNvSpPr>
            <a:spLocks noChangeShapeType="1"/>
          </p:cNvSpPr>
          <p:nvPr/>
        </p:nvSpPr>
        <p:spPr bwMode="auto">
          <a:xfrm flipV="1">
            <a:off x="14303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0" name="Line 3874">
            <a:extLst>
              <a:ext uri="{FF2B5EF4-FFF2-40B4-BE49-F238E27FC236}">
                <a16:creationId xmlns:a16="http://schemas.microsoft.com/office/drawing/2014/main" id="{C85C8795-71F3-4158-AA49-82E263406F3A}"/>
              </a:ext>
            </a:extLst>
          </p:cNvPr>
          <p:cNvSpPr>
            <a:spLocks noChangeShapeType="1"/>
          </p:cNvSpPr>
          <p:nvPr/>
        </p:nvSpPr>
        <p:spPr bwMode="auto">
          <a:xfrm>
            <a:off x="1489075"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1" name="Line 3875">
            <a:extLst>
              <a:ext uri="{FF2B5EF4-FFF2-40B4-BE49-F238E27FC236}">
                <a16:creationId xmlns:a16="http://schemas.microsoft.com/office/drawing/2014/main" id="{F1D55F0B-5A1D-496E-81ED-03115B696889}"/>
              </a:ext>
            </a:extLst>
          </p:cNvPr>
          <p:cNvSpPr>
            <a:spLocks noChangeShapeType="1"/>
          </p:cNvSpPr>
          <p:nvPr/>
        </p:nvSpPr>
        <p:spPr bwMode="auto">
          <a:xfrm flipV="1">
            <a:off x="15494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2" name="Line 3876">
            <a:extLst>
              <a:ext uri="{FF2B5EF4-FFF2-40B4-BE49-F238E27FC236}">
                <a16:creationId xmlns:a16="http://schemas.microsoft.com/office/drawing/2014/main" id="{4D965698-83BB-4984-92A0-B2798A47EE95}"/>
              </a:ext>
            </a:extLst>
          </p:cNvPr>
          <p:cNvSpPr>
            <a:spLocks noChangeShapeType="1"/>
          </p:cNvSpPr>
          <p:nvPr/>
        </p:nvSpPr>
        <p:spPr bwMode="auto">
          <a:xfrm flipV="1">
            <a:off x="16081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3" name="Line 3877">
            <a:extLst>
              <a:ext uri="{FF2B5EF4-FFF2-40B4-BE49-F238E27FC236}">
                <a16:creationId xmlns:a16="http://schemas.microsoft.com/office/drawing/2014/main" id="{3CD3BDF9-117D-4262-9050-FDEDD6EE6673}"/>
              </a:ext>
            </a:extLst>
          </p:cNvPr>
          <p:cNvSpPr>
            <a:spLocks noChangeShapeType="1"/>
          </p:cNvSpPr>
          <p:nvPr/>
        </p:nvSpPr>
        <p:spPr bwMode="auto">
          <a:xfrm flipV="1">
            <a:off x="16684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4" name="Line 3878">
            <a:extLst>
              <a:ext uri="{FF2B5EF4-FFF2-40B4-BE49-F238E27FC236}">
                <a16:creationId xmlns:a16="http://schemas.microsoft.com/office/drawing/2014/main" id="{7E1855E5-C4D3-48CC-BC50-FC6DBE824B16}"/>
              </a:ext>
            </a:extLst>
          </p:cNvPr>
          <p:cNvSpPr>
            <a:spLocks noChangeShapeType="1"/>
          </p:cNvSpPr>
          <p:nvPr/>
        </p:nvSpPr>
        <p:spPr bwMode="auto">
          <a:xfrm flipV="1">
            <a:off x="17272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5" name="Line 3879">
            <a:extLst>
              <a:ext uri="{FF2B5EF4-FFF2-40B4-BE49-F238E27FC236}">
                <a16:creationId xmlns:a16="http://schemas.microsoft.com/office/drawing/2014/main" id="{995D2DC8-7B8E-4470-9E76-6EA0D93590E4}"/>
              </a:ext>
            </a:extLst>
          </p:cNvPr>
          <p:cNvSpPr>
            <a:spLocks noChangeShapeType="1"/>
          </p:cNvSpPr>
          <p:nvPr/>
        </p:nvSpPr>
        <p:spPr bwMode="auto">
          <a:xfrm>
            <a:off x="1785938"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6" name="Line 3880">
            <a:extLst>
              <a:ext uri="{FF2B5EF4-FFF2-40B4-BE49-F238E27FC236}">
                <a16:creationId xmlns:a16="http://schemas.microsoft.com/office/drawing/2014/main" id="{DAC655AD-2475-4718-B32C-171B3E3B2EAA}"/>
              </a:ext>
            </a:extLst>
          </p:cNvPr>
          <p:cNvSpPr>
            <a:spLocks noChangeShapeType="1"/>
          </p:cNvSpPr>
          <p:nvPr/>
        </p:nvSpPr>
        <p:spPr bwMode="auto">
          <a:xfrm flipV="1">
            <a:off x="18446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7" name="Line 3881">
            <a:extLst>
              <a:ext uri="{FF2B5EF4-FFF2-40B4-BE49-F238E27FC236}">
                <a16:creationId xmlns:a16="http://schemas.microsoft.com/office/drawing/2014/main" id="{D5F52B95-7FCE-4991-8AA1-969C68D4550B}"/>
              </a:ext>
            </a:extLst>
          </p:cNvPr>
          <p:cNvSpPr>
            <a:spLocks noChangeShapeType="1"/>
          </p:cNvSpPr>
          <p:nvPr/>
        </p:nvSpPr>
        <p:spPr bwMode="auto">
          <a:xfrm flipV="1">
            <a:off x="19050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8" name="Line 3882">
            <a:extLst>
              <a:ext uri="{FF2B5EF4-FFF2-40B4-BE49-F238E27FC236}">
                <a16:creationId xmlns:a16="http://schemas.microsoft.com/office/drawing/2014/main" id="{AFCF0833-5A2E-48D7-B310-6EFC6453E5A8}"/>
              </a:ext>
            </a:extLst>
          </p:cNvPr>
          <p:cNvSpPr>
            <a:spLocks noChangeShapeType="1"/>
          </p:cNvSpPr>
          <p:nvPr/>
        </p:nvSpPr>
        <p:spPr bwMode="auto">
          <a:xfrm flipV="1">
            <a:off x="19653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69" name="Line 3883">
            <a:extLst>
              <a:ext uri="{FF2B5EF4-FFF2-40B4-BE49-F238E27FC236}">
                <a16:creationId xmlns:a16="http://schemas.microsoft.com/office/drawing/2014/main" id="{10C160AE-61B5-4130-AF47-BD859C001DA2}"/>
              </a:ext>
            </a:extLst>
          </p:cNvPr>
          <p:cNvSpPr>
            <a:spLocks noChangeShapeType="1"/>
          </p:cNvSpPr>
          <p:nvPr/>
        </p:nvSpPr>
        <p:spPr bwMode="auto">
          <a:xfrm flipV="1">
            <a:off x="20240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0" name="Line 3884">
            <a:extLst>
              <a:ext uri="{FF2B5EF4-FFF2-40B4-BE49-F238E27FC236}">
                <a16:creationId xmlns:a16="http://schemas.microsoft.com/office/drawing/2014/main" id="{491E947A-7936-4419-9C9E-B648F6294323}"/>
              </a:ext>
            </a:extLst>
          </p:cNvPr>
          <p:cNvSpPr>
            <a:spLocks noChangeShapeType="1"/>
          </p:cNvSpPr>
          <p:nvPr/>
        </p:nvSpPr>
        <p:spPr bwMode="auto">
          <a:xfrm>
            <a:off x="2084388"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1" name="Line 3885">
            <a:extLst>
              <a:ext uri="{FF2B5EF4-FFF2-40B4-BE49-F238E27FC236}">
                <a16:creationId xmlns:a16="http://schemas.microsoft.com/office/drawing/2014/main" id="{497C3AE5-179D-4857-8079-2F67854B48F8}"/>
              </a:ext>
            </a:extLst>
          </p:cNvPr>
          <p:cNvSpPr>
            <a:spLocks noChangeShapeType="1"/>
          </p:cNvSpPr>
          <p:nvPr/>
        </p:nvSpPr>
        <p:spPr bwMode="auto">
          <a:xfrm flipV="1">
            <a:off x="21431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2" name="Line 3886">
            <a:extLst>
              <a:ext uri="{FF2B5EF4-FFF2-40B4-BE49-F238E27FC236}">
                <a16:creationId xmlns:a16="http://schemas.microsoft.com/office/drawing/2014/main" id="{80C72FD3-2848-4CAD-ADBE-B45A3CEF121E}"/>
              </a:ext>
            </a:extLst>
          </p:cNvPr>
          <p:cNvSpPr>
            <a:spLocks noChangeShapeType="1"/>
          </p:cNvSpPr>
          <p:nvPr/>
        </p:nvSpPr>
        <p:spPr bwMode="auto">
          <a:xfrm flipV="1">
            <a:off x="22034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3" name="Line 3887">
            <a:extLst>
              <a:ext uri="{FF2B5EF4-FFF2-40B4-BE49-F238E27FC236}">
                <a16:creationId xmlns:a16="http://schemas.microsoft.com/office/drawing/2014/main" id="{AD61F79D-D7B0-4A9D-B6BA-F8A44A98A193}"/>
              </a:ext>
            </a:extLst>
          </p:cNvPr>
          <p:cNvSpPr>
            <a:spLocks noChangeShapeType="1"/>
          </p:cNvSpPr>
          <p:nvPr/>
        </p:nvSpPr>
        <p:spPr bwMode="auto">
          <a:xfrm flipV="1">
            <a:off x="22621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4" name="Line 3888">
            <a:extLst>
              <a:ext uri="{FF2B5EF4-FFF2-40B4-BE49-F238E27FC236}">
                <a16:creationId xmlns:a16="http://schemas.microsoft.com/office/drawing/2014/main" id="{D728862F-91EB-471D-94FD-67D265F82674}"/>
              </a:ext>
            </a:extLst>
          </p:cNvPr>
          <p:cNvSpPr>
            <a:spLocks noChangeShapeType="1"/>
          </p:cNvSpPr>
          <p:nvPr/>
        </p:nvSpPr>
        <p:spPr bwMode="auto">
          <a:xfrm flipV="1">
            <a:off x="23209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5" name="Line 3889">
            <a:extLst>
              <a:ext uri="{FF2B5EF4-FFF2-40B4-BE49-F238E27FC236}">
                <a16:creationId xmlns:a16="http://schemas.microsoft.com/office/drawing/2014/main" id="{00ACCDCB-896F-461D-95E6-54C36B88250A}"/>
              </a:ext>
            </a:extLst>
          </p:cNvPr>
          <p:cNvSpPr>
            <a:spLocks noChangeShapeType="1"/>
          </p:cNvSpPr>
          <p:nvPr/>
        </p:nvSpPr>
        <p:spPr bwMode="auto">
          <a:xfrm>
            <a:off x="2381250"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6" name="Line 3890">
            <a:extLst>
              <a:ext uri="{FF2B5EF4-FFF2-40B4-BE49-F238E27FC236}">
                <a16:creationId xmlns:a16="http://schemas.microsoft.com/office/drawing/2014/main" id="{51E440F5-FD26-4C39-8069-780C6DF835CA}"/>
              </a:ext>
            </a:extLst>
          </p:cNvPr>
          <p:cNvSpPr>
            <a:spLocks noChangeShapeType="1"/>
          </p:cNvSpPr>
          <p:nvPr/>
        </p:nvSpPr>
        <p:spPr bwMode="auto">
          <a:xfrm flipV="1">
            <a:off x="24399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7" name="Line 3891">
            <a:extLst>
              <a:ext uri="{FF2B5EF4-FFF2-40B4-BE49-F238E27FC236}">
                <a16:creationId xmlns:a16="http://schemas.microsoft.com/office/drawing/2014/main" id="{215C1F64-9960-47C1-9B3B-73517517EB56}"/>
              </a:ext>
            </a:extLst>
          </p:cNvPr>
          <p:cNvSpPr>
            <a:spLocks noChangeShapeType="1"/>
          </p:cNvSpPr>
          <p:nvPr/>
        </p:nvSpPr>
        <p:spPr bwMode="auto">
          <a:xfrm flipV="1">
            <a:off x="24987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8" name="Line 3892">
            <a:extLst>
              <a:ext uri="{FF2B5EF4-FFF2-40B4-BE49-F238E27FC236}">
                <a16:creationId xmlns:a16="http://schemas.microsoft.com/office/drawing/2014/main" id="{085A92CF-9AB0-4C15-8061-3B7D58D9A5FF}"/>
              </a:ext>
            </a:extLst>
          </p:cNvPr>
          <p:cNvSpPr>
            <a:spLocks noChangeShapeType="1"/>
          </p:cNvSpPr>
          <p:nvPr/>
        </p:nvSpPr>
        <p:spPr bwMode="auto">
          <a:xfrm flipV="1">
            <a:off x="25590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79" name="Line 3893">
            <a:extLst>
              <a:ext uri="{FF2B5EF4-FFF2-40B4-BE49-F238E27FC236}">
                <a16:creationId xmlns:a16="http://schemas.microsoft.com/office/drawing/2014/main" id="{F9BCCA58-689E-490F-BE30-6B9813E8CBF5}"/>
              </a:ext>
            </a:extLst>
          </p:cNvPr>
          <p:cNvSpPr>
            <a:spLocks noChangeShapeType="1"/>
          </p:cNvSpPr>
          <p:nvPr/>
        </p:nvSpPr>
        <p:spPr bwMode="auto">
          <a:xfrm flipV="1">
            <a:off x="26193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0" name="Line 3894">
            <a:extLst>
              <a:ext uri="{FF2B5EF4-FFF2-40B4-BE49-F238E27FC236}">
                <a16:creationId xmlns:a16="http://schemas.microsoft.com/office/drawing/2014/main" id="{A072324E-96BB-4D58-90D2-8FFEB462D20D}"/>
              </a:ext>
            </a:extLst>
          </p:cNvPr>
          <p:cNvSpPr>
            <a:spLocks noChangeShapeType="1"/>
          </p:cNvSpPr>
          <p:nvPr/>
        </p:nvSpPr>
        <p:spPr bwMode="auto">
          <a:xfrm>
            <a:off x="2678113"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1" name="Line 3895">
            <a:extLst>
              <a:ext uri="{FF2B5EF4-FFF2-40B4-BE49-F238E27FC236}">
                <a16:creationId xmlns:a16="http://schemas.microsoft.com/office/drawing/2014/main" id="{90587A7D-6FCA-4F2A-B528-F33B9F3DADDD}"/>
              </a:ext>
            </a:extLst>
          </p:cNvPr>
          <p:cNvSpPr>
            <a:spLocks noChangeShapeType="1"/>
          </p:cNvSpPr>
          <p:nvPr/>
        </p:nvSpPr>
        <p:spPr bwMode="auto">
          <a:xfrm flipV="1">
            <a:off x="27384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2" name="Line 3896">
            <a:extLst>
              <a:ext uri="{FF2B5EF4-FFF2-40B4-BE49-F238E27FC236}">
                <a16:creationId xmlns:a16="http://schemas.microsoft.com/office/drawing/2014/main" id="{32CEE03F-E187-4F0A-889E-5F1E17A55AFF}"/>
              </a:ext>
            </a:extLst>
          </p:cNvPr>
          <p:cNvSpPr>
            <a:spLocks noChangeShapeType="1"/>
          </p:cNvSpPr>
          <p:nvPr/>
        </p:nvSpPr>
        <p:spPr bwMode="auto">
          <a:xfrm flipV="1">
            <a:off x="27971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3" name="Line 3897">
            <a:extLst>
              <a:ext uri="{FF2B5EF4-FFF2-40B4-BE49-F238E27FC236}">
                <a16:creationId xmlns:a16="http://schemas.microsoft.com/office/drawing/2014/main" id="{81647189-1EE4-4132-B70E-41D0D4A587DA}"/>
              </a:ext>
            </a:extLst>
          </p:cNvPr>
          <p:cNvSpPr>
            <a:spLocks noChangeShapeType="1"/>
          </p:cNvSpPr>
          <p:nvPr/>
        </p:nvSpPr>
        <p:spPr bwMode="auto">
          <a:xfrm flipV="1">
            <a:off x="28575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4" name="Line 3898">
            <a:extLst>
              <a:ext uri="{FF2B5EF4-FFF2-40B4-BE49-F238E27FC236}">
                <a16:creationId xmlns:a16="http://schemas.microsoft.com/office/drawing/2014/main" id="{1172D173-C567-4E2C-9231-ACEF1C62F4EC}"/>
              </a:ext>
            </a:extLst>
          </p:cNvPr>
          <p:cNvSpPr>
            <a:spLocks noChangeShapeType="1"/>
          </p:cNvSpPr>
          <p:nvPr/>
        </p:nvSpPr>
        <p:spPr bwMode="auto">
          <a:xfrm flipV="1">
            <a:off x="29162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5" name="Line 3899">
            <a:extLst>
              <a:ext uri="{FF2B5EF4-FFF2-40B4-BE49-F238E27FC236}">
                <a16:creationId xmlns:a16="http://schemas.microsoft.com/office/drawing/2014/main" id="{223FC0B5-A111-4AAE-B81C-8C8712D4BC1C}"/>
              </a:ext>
            </a:extLst>
          </p:cNvPr>
          <p:cNvSpPr>
            <a:spLocks noChangeShapeType="1"/>
          </p:cNvSpPr>
          <p:nvPr/>
        </p:nvSpPr>
        <p:spPr bwMode="auto">
          <a:xfrm>
            <a:off x="2976563"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6" name="Line 3900">
            <a:extLst>
              <a:ext uri="{FF2B5EF4-FFF2-40B4-BE49-F238E27FC236}">
                <a16:creationId xmlns:a16="http://schemas.microsoft.com/office/drawing/2014/main" id="{E19EFEA0-22C1-48F9-B73C-1C8597321465}"/>
              </a:ext>
            </a:extLst>
          </p:cNvPr>
          <p:cNvSpPr>
            <a:spLocks noChangeShapeType="1"/>
          </p:cNvSpPr>
          <p:nvPr/>
        </p:nvSpPr>
        <p:spPr bwMode="auto">
          <a:xfrm flipV="1">
            <a:off x="30353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7" name="Line 3901">
            <a:extLst>
              <a:ext uri="{FF2B5EF4-FFF2-40B4-BE49-F238E27FC236}">
                <a16:creationId xmlns:a16="http://schemas.microsoft.com/office/drawing/2014/main" id="{EA667187-3F15-4E33-812A-83EA3875E2F4}"/>
              </a:ext>
            </a:extLst>
          </p:cNvPr>
          <p:cNvSpPr>
            <a:spLocks noChangeShapeType="1"/>
          </p:cNvSpPr>
          <p:nvPr/>
        </p:nvSpPr>
        <p:spPr bwMode="auto">
          <a:xfrm flipV="1">
            <a:off x="30940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8" name="Line 3902">
            <a:extLst>
              <a:ext uri="{FF2B5EF4-FFF2-40B4-BE49-F238E27FC236}">
                <a16:creationId xmlns:a16="http://schemas.microsoft.com/office/drawing/2014/main" id="{1DF1D865-4F7E-45C2-B96D-C27B56F32A4A}"/>
              </a:ext>
            </a:extLst>
          </p:cNvPr>
          <p:cNvSpPr>
            <a:spLocks noChangeShapeType="1"/>
          </p:cNvSpPr>
          <p:nvPr/>
        </p:nvSpPr>
        <p:spPr bwMode="auto">
          <a:xfrm flipV="1">
            <a:off x="31527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89" name="Line 3903">
            <a:extLst>
              <a:ext uri="{FF2B5EF4-FFF2-40B4-BE49-F238E27FC236}">
                <a16:creationId xmlns:a16="http://schemas.microsoft.com/office/drawing/2014/main" id="{B9E1AFB1-764A-4CF5-A934-7235ACE6D242}"/>
              </a:ext>
            </a:extLst>
          </p:cNvPr>
          <p:cNvSpPr>
            <a:spLocks noChangeShapeType="1"/>
          </p:cNvSpPr>
          <p:nvPr/>
        </p:nvSpPr>
        <p:spPr bwMode="auto">
          <a:xfrm flipV="1">
            <a:off x="32131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0" name="Line 3904">
            <a:extLst>
              <a:ext uri="{FF2B5EF4-FFF2-40B4-BE49-F238E27FC236}">
                <a16:creationId xmlns:a16="http://schemas.microsoft.com/office/drawing/2014/main" id="{03D5671A-F550-427F-8AAC-C1B91242DBB8}"/>
              </a:ext>
            </a:extLst>
          </p:cNvPr>
          <p:cNvSpPr>
            <a:spLocks noChangeShapeType="1"/>
          </p:cNvSpPr>
          <p:nvPr/>
        </p:nvSpPr>
        <p:spPr bwMode="auto">
          <a:xfrm>
            <a:off x="3273425"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1" name="Line 3905">
            <a:extLst>
              <a:ext uri="{FF2B5EF4-FFF2-40B4-BE49-F238E27FC236}">
                <a16:creationId xmlns:a16="http://schemas.microsoft.com/office/drawing/2014/main" id="{F2284661-9069-4292-AC89-94ABCA76F399}"/>
              </a:ext>
            </a:extLst>
          </p:cNvPr>
          <p:cNvSpPr>
            <a:spLocks noChangeShapeType="1"/>
          </p:cNvSpPr>
          <p:nvPr/>
        </p:nvSpPr>
        <p:spPr bwMode="auto">
          <a:xfrm flipV="1">
            <a:off x="33321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2" name="Line 3906">
            <a:extLst>
              <a:ext uri="{FF2B5EF4-FFF2-40B4-BE49-F238E27FC236}">
                <a16:creationId xmlns:a16="http://schemas.microsoft.com/office/drawing/2014/main" id="{F32F11C1-BD26-4C13-8AF4-F00428FAB4DA}"/>
              </a:ext>
            </a:extLst>
          </p:cNvPr>
          <p:cNvSpPr>
            <a:spLocks noChangeShapeType="1"/>
          </p:cNvSpPr>
          <p:nvPr/>
        </p:nvSpPr>
        <p:spPr bwMode="auto">
          <a:xfrm flipV="1">
            <a:off x="33924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3" name="Line 3907">
            <a:extLst>
              <a:ext uri="{FF2B5EF4-FFF2-40B4-BE49-F238E27FC236}">
                <a16:creationId xmlns:a16="http://schemas.microsoft.com/office/drawing/2014/main" id="{445F39F3-991D-46DD-97A0-B95612B8E600}"/>
              </a:ext>
            </a:extLst>
          </p:cNvPr>
          <p:cNvSpPr>
            <a:spLocks noChangeShapeType="1"/>
          </p:cNvSpPr>
          <p:nvPr/>
        </p:nvSpPr>
        <p:spPr bwMode="auto">
          <a:xfrm flipV="1">
            <a:off x="34512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4" name="Line 3908">
            <a:extLst>
              <a:ext uri="{FF2B5EF4-FFF2-40B4-BE49-F238E27FC236}">
                <a16:creationId xmlns:a16="http://schemas.microsoft.com/office/drawing/2014/main" id="{69263650-6F7E-4913-A9D9-70989B142ABD}"/>
              </a:ext>
            </a:extLst>
          </p:cNvPr>
          <p:cNvSpPr>
            <a:spLocks noChangeShapeType="1"/>
          </p:cNvSpPr>
          <p:nvPr/>
        </p:nvSpPr>
        <p:spPr bwMode="auto">
          <a:xfrm flipV="1">
            <a:off x="35115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5" name="Line 3909">
            <a:extLst>
              <a:ext uri="{FF2B5EF4-FFF2-40B4-BE49-F238E27FC236}">
                <a16:creationId xmlns:a16="http://schemas.microsoft.com/office/drawing/2014/main" id="{A281957E-F706-4911-9964-B4956D1593D5}"/>
              </a:ext>
            </a:extLst>
          </p:cNvPr>
          <p:cNvSpPr>
            <a:spLocks noChangeShapeType="1"/>
          </p:cNvSpPr>
          <p:nvPr/>
        </p:nvSpPr>
        <p:spPr bwMode="auto">
          <a:xfrm>
            <a:off x="3570288"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6" name="Line 3910">
            <a:extLst>
              <a:ext uri="{FF2B5EF4-FFF2-40B4-BE49-F238E27FC236}">
                <a16:creationId xmlns:a16="http://schemas.microsoft.com/office/drawing/2014/main" id="{02ED9D8D-FC5E-4D89-9207-856578ED9C3E}"/>
              </a:ext>
            </a:extLst>
          </p:cNvPr>
          <p:cNvSpPr>
            <a:spLocks noChangeShapeType="1"/>
          </p:cNvSpPr>
          <p:nvPr/>
        </p:nvSpPr>
        <p:spPr bwMode="auto">
          <a:xfrm flipV="1">
            <a:off x="36306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7" name="Line 3911">
            <a:extLst>
              <a:ext uri="{FF2B5EF4-FFF2-40B4-BE49-F238E27FC236}">
                <a16:creationId xmlns:a16="http://schemas.microsoft.com/office/drawing/2014/main" id="{C1BA9E5B-8C39-4FC7-95DB-E8C15C84C962}"/>
              </a:ext>
            </a:extLst>
          </p:cNvPr>
          <p:cNvSpPr>
            <a:spLocks noChangeShapeType="1"/>
          </p:cNvSpPr>
          <p:nvPr/>
        </p:nvSpPr>
        <p:spPr bwMode="auto">
          <a:xfrm flipV="1">
            <a:off x="36893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8" name="Line 3912">
            <a:extLst>
              <a:ext uri="{FF2B5EF4-FFF2-40B4-BE49-F238E27FC236}">
                <a16:creationId xmlns:a16="http://schemas.microsoft.com/office/drawing/2014/main" id="{09B462B0-2ECA-4443-AC85-262A0A94336A}"/>
              </a:ext>
            </a:extLst>
          </p:cNvPr>
          <p:cNvSpPr>
            <a:spLocks noChangeShapeType="1"/>
          </p:cNvSpPr>
          <p:nvPr/>
        </p:nvSpPr>
        <p:spPr bwMode="auto">
          <a:xfrm flipV="1">
            <a:off x="37480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499" name="Line 3913">
            <a:extLst>
              <a:ext uri="{FF2B5EF4-FFF2-40B4-BE49-F238E27FC236}">
                <a16:creationId xmlns:a16="http://schemas.microsoft.com/office/drawing/2014/main" id="{A2F12C12-1A39-43FC-9285-D609679FEF97}"/>
              </a:ext>
            </a:extLst>
          </p:cNvPr>
          <p:cNvSpPr>
            <a:spLocks noChangeShapeType="1"/>
          </p:cNvSpPr>
          <p:nvPr/>
        </p:nvSpPr>
        <p:spPr bwMode="auto">
          <a:xfrm flipV="1">
            <a:off x="38084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0" name="Line 3914">
            <a:extLst>
              <a:ext uri="{FF2B5EF4-FFF2-40B4-BE49-F238E27FC236}">
                <a16:creationId xmlns:a16="http://schemas.microsoft.com/office/drawing/2014/main" id="{B9F3CDE6-DAFF-4AC6-AEF2-794C3C09FDBE}"/>
              </a:ext>
            </a:extLst>
          </p:cNvPr>
          <p:cNvSpPr>
            <a:spLocks noChangeShapeType="1"/>
          </p:cNvSpPr>
          <p:nvPr/>
        </p:nvSpPr>
        <p:spPr bwMode="auto">
          <a:xfrm>
            <a:off x="3867150"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1" name="Line 3915">
            <a:extLst>
              <a:ext uri="{FF2B5EF4-FFF2-40B4-BE49-F238E27FC236}">
                <a16:creationId xmlns:a16="http://schemas.microsoft.com/office/drawing/2014/main" id="{64DF698D-1373-4367-8964-6B2085C720E6}"/>
              </a:ext>
            </a:extLst>
          </p:cNvPr>
          <p:cNvSpPr>
            <a:spLocks noChangeShapeType="1"/>
          </p:cNvSpPr>
          <p:nvPr/>
        </p:nvSpPr>
        <p:spPr bwMode="auto">
          <a:xfrm flipV="1">
            <a:off x="39274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2" name="Line 3916">
            <a:extLst>
              <a:ext uri="{FF2B5EF4-FFF2-40B4-BE49-F238E27FC236}">
                <a16:creationId xmlns:a16="http://schemas.microsoft.com/office/drawing/2014/main" id="{5435C43B-81E9-4B87-BE0B-7B1E8AB39750}"/>
              </a:ext>
            </a:extLst>
          </p:cNvPr>
          <p:cNvSpPr>
            <a:spLocks noChangeShapeType="1"/>
          </p:cNvSpPr>
          <p:nvPr/>
        </p:nvSpPr>
        <p:spPr bwMode="auto">
          <a:xfrm flipV="1">
            <a:off x="39862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3" name="Line 3917">
            <a:extLst>
              <a:ext uri="{FF2B5EF4-FFF2-40B4-BE49-F238E27FC236}">
                <a16:creationId xmlns:a16="http://schemas.microsoft.com/office/drawing/2014/main" id="{17E0C0EA-AA15-40D7-95D6-0446CE1C16E8}"/>
              </a:ext>
            </a:extLst>
          </p:cNvPr>
          <p:cNvSpPr>
            <a:spLocks noChangeShapeType="1"/>
          </p:cNvSpPr>
          <p:nvPr/>
        </p:nvSpPr>
        <p:spPr bwMode="auto">
          <a:xfrm flipV="1">
            <a:off x="40465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4" name="Line 3918">
            <a:extLst>
              <a:ext uri="{FF2B5EF4-FFF2-40B4-BE49-F238E27FC236}">
                <a16:creationId xmlns:a16="http://schemas.microsoft.com/office/drawing/2014/main" id="{04A65570-702A-4D72-B593-D513240B3593}"/>
              </a:ext>
            </a:extLst>
          </p:cNvPr>
          <p:cNvSpPr>
            <a:spLocks noChangeShapeType="1"/>
          </p:cNvSpPr>
          <p:nvPr/>
        </p:nvSpPr>
        <p:spPr bwMode="auto">
          <a:xfrm flipV="1">
            <a:off x="41052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5" name="Line 3919">
            <a:extLst>
              <a:ext uri="{FF2B5EF4-FFF2-40B4-BE49-F238E27FC236}">
                <a16:creationId xmlns:a16="http://schemas.microsoft.com/office/drawing/2014/main" id="{554D4AE4-DBB2-4E1B-B602-81574B9E0B5D}"/>
              </a:ext>
            </a:extLst>
          </p:cNvPr>
          <p:cNvSpPr>
            <a:spLocks noChangeShapeType="1"/>
          </p:cNvSpPr>
          <p:nvPr/>
        </p:nvSpPr>
        <p:spPr bwMode="auto">
          <a:xfrm>
            <a:off x="4165600"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6" name="Line 3920">
            <a:extLst>
              <a:ext uri="{FF2B5EF4-FFF2-40B4-BE49-F238E27FC236}">
                <a16:creationId xmlns:a16="http://schemas.microsoft.com/office/drawing/2014/main" id="{C09508A7-3A72-4A1D-9D04-77209C32023B}"/>
              </a:ext>
            </a:extLst>
          </p:cNvPr>
          <p:cNvSpPr>
            <a:spLocks noChangeShapeType="1"/>
          </p:cNvSpPr>
          <p:nvPr/>
        </p:nvSpPr>
        <p:spPr bwMode="auto">
          <a:xfrm flipV="1">
            <a:off x="42243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7" name="Line 3921">
            <a:extLst>
              <a:ext uri="{FF2B5EF4-FFF2-40B4-BE49-F238E27FC236}">
                <a16:creationId xmlns:a16="http://schemas.microsoft.com/office/drawing/2014/main" id="{36B0A077-D422-4D2B-AB58-3FD137D39108}"/>
              </a:ext>
            </a:extLst>
          </p:cNvPr>
          <p:cNvSpPr>
            <a:spLocks noChangeShapeType="1"/>
          </p:cNvSpPr>
          <p:nvPr/>
        </p:nvSpPr>
        <p:spPr bwMode="auto">
          <a:xfrm flipV="1">
            <a:off x="42846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8" name="Line 3922">
            <a:extLst>
              <a:ext uri="{FF2B5EF4-FFF2-40B4-BE49-F238E27FC236}">
                <a16:creationId xmlns:a16="http://schemas.microsoft.com/office/drawing/2014/main" id="{6CF86BEC-D919-462D-8AE4-48A0C0C008DB}"/>
              </a:ext>
            </a:extLst>
          </p:cNvPr>
          <p:cNvSpPr>
            <a:spLocks noChangeShapeType="1"/>
          </p:cNvSpPr>
          <p:nvPr/>
        </p:nvSpPr>
        <p:spPr bwMode="auto">
          <a:xfrm flipV="1">
            <a:off x="43434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09" name="Line 3923">
            <a:extLst>
              <a:ext uri="{FF2B5EF4-FFF2-40B4-BE49-F238E27FC236}">
                <a16:creationId xmlns:a16="http://schemas.microsoft.com/office/drawing/2014/main" id="{29C88873-D650-4992-8DE1-B3DE4B12FDC2}"/>
              </a:ext>
            </a:extLst>
          </p:cNvPr>
          <p:cNvSpPr>
            <a:spLocks noChangeShapeType="1"/>
          </p:cNvSpPr>
          <p:nvPr/>
        </p:nvSpPr>
        <p:spPr bwMode="auto">
          <a:xfrm flipV="1">
            <a:off x="44037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0" name="Line 3924">
            <a:extLst>
              <a:ext uri="{FF2B5EF4-FFF2-40B4-BE49-F238E27FC236}">
                <a16:creationId xmlns:a16="http://schemas.microsoft.com/office/drawing/2014/main" id="{13AAD639-C3B1-41A0-A7F0-45E363B641AC}"/>
              </a:ext>
            </a:extLst>
          </p:cNvPr>
          <p:cNvSpPr>
            <a:spLocks noChangeShapeType="1"/>
          </p:cNvSpPr>
          <p:nvPr/>
        </p:nvSpPr>
        <p:spPr bwMode="auto">
          <a:xfrm>
            <a:off x="4462463"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1" name="Line 3925">
            <a:extLst>
              <a:ext uri="{FF2B5EF4-FFF2-40B4-BE49-F238E27FC236}">
                <a16:creationId xmlns:a16="http://schemas.microsoft.com/office/drawing/2014/main" id="{1AEAB3D5-B924-4586-B938-DBF7E2EC4C0C}"/>
              </a:ext>
            </a:extLst>
          </p:cNvPr>
          <p:cNvSpPr>
            <a:spLocks noChangeShapeType="1"/>
          </p:cNvSpPr>
          <p:nvPr/>
        </p:nvSpPr>
        <p:spPr bwMode="auto">
          <a:xfrm flipV="1">
            <a:off x="45212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2" name="Line 3926">
            <a:extLst>
              <a:ext uri="{FF2B5EF4-FFF2-40B4-BE49-F238E27FC236}">
                <a16:creationId xmlns:a16="http://schemas.microsoft.com/office/drawing/2014/main" id="{71DBFFFD-F52F-44E5-B124-6AFD041FA032}"/>
              </a:ext>
            </a:extLst>
          </p:cNvPr>
          <p:cNvSpPr>
            <a:spLocks noChangeShapeType="1"/>
          </p:cNvSpPr>
          <p:nvPr/>
        </p:nvSpPr>
        <p:spPr bwMode="auto">
          <a:xfrm flipV="1">
            <a:off x="45815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3" name="Line 3927">
            <a:extLst>
              <a:ext uri="{FF2B5EF4-FFF2-40B4-BE49-F238E27FC236}">
                <a16:creationId xmlns:a16="http://schemas.microsoft.com/office/drawing/2014/main" id="{51509614-C171-4D2C-ADCB-E9A007EE19BC}"/>
              </a:ext>
            </a:extLst>
          </p:cNvPr>
          <p:cNvSpPr>
            <a:spLocks noChangeShapeType="1"/>
          </p:cNvSpPr>
          <p:nvPr/>
        </p:nvSpPr>
        <p:spPr bwMode="auto">
          <a:xfrm flipV="1">
            <a:off x="46402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4" name="Line 3928">
            <a:extLst>
              <a:ext uri="{FF2B5EF4-FFF2-40B4-BE49-F238E27FC236}">
                <a16:creationId xmlns:a16="http://schemas.microsoft.com/office/drawing/2014/main" id="{D7871593-93D5-4E78-8F7F-D6B9E988AB98}"/>
              </a:ext>
            </a:extLst>
          </p:cNvPr>
          <p:cNvSpPr>
            <a:spLocks noChangeShapeType="1"/>
          </p:cNvSpPr>
          <p:nvPr/>
        </p:nvSpPr>
        <p:spPr bwMode="auto">
          <a:xfrm flipV="1">
            <a:off x="47005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5" name="Line 3929">
            <a:extLst>
              <a:ext uri="{FF2B5EF4-FFF2-40B4-BE49-F238E27FC236}">
                <a16:creationId xmlns:a16="http://schemas.microsoft.com/office/drawing/2014/main" id="{34C9671E-F568-4B6E-AA77-EC537D2EA873}"/>
              </a:ext>
            </a:extLst>
          </p:cNvPr>
          <p:cNvSpPr>
            <a:spLocks noChangeShapeType="1"/>
          </p:cNvSpPr>
          <p:nvPr/>
        </p:nvSpPr>
        <p:spPr bwMode="auto">
          <a:xfrm>
            <a:off x="4759325"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6" name="Line 3930">
            <a:extLst>
              <a:ext uri="{FF2B5EF4-FFF2-40B4-BE49-F238E27FC236}">
                <a16:creationId xmlns:a16="http://schemas.microsoft.com/office/drawing/2014/main" id="{EEB2D3A3-E597-4FF1-AE7C-FE223C4FFF5E}"/>
              </a:ext>
            </a:extLst>
          </p:cNvPr>
          <p:cNvSpPr>
            <a:spLocks noChangeShapeType="1"/>
          </p:cNvSpPr>
          <p:nvPr/>
        </p:nvSpPr>
        <p:spPr bwMode="auto">
          <a:xfrm flipV="1">
            <a:off x="48196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7" name="Line 3931">
            <a:extLst>
              <a:ext uri="{FF2B5EF4-FFF2-40B4-BE49-F238E27FC236}">
                <a16:creationId xmlns:a16="http://schemas.microsoft.com/office/drawing/2014/main" id="{3BA17B8A-2CDD-4C7C-A764-4DBF6EE76B88}"/>
              </a:ext>
            </a:extLst>
          </p:cNvPr>
          <p:cNvSpPr>
            <a:spLocks noChangeShapeType="1"/>
          </p:cNvSpPr>
          <p:nvPr/>
        </p:nvSpPr>
        <p:spPr bwMode="auto">
          <a:xfrm flipV="1">
            <a:off x="48783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8" name="Line 3932">
            <a:extLst>
              <a:ext uri="{FF2B5EF4-FFF2-40B4-BE49-F238E27FC236}">
                <a16:creationId xmlns:a16="http://schemas.microsoft.com/office/drawing/2014/main" id="{852899B3-9AAF-42A0-886E-5FF327CFD1C8}"/>
              </a:ext>
            </a:extLst>
          </p:cNvPr>
          <p:cNvSpPr>
            <a:spLocks noChangeShapeType="1"/>
          </p:cNvSpPr>
          <p:nvPr/>
        </p:nvSpPr>
        <p:spPr bwMode="auto">
          <a:xfrm flipV="1">
            <a:off x="49387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19" name="Line 3933">
            <a:extLst>
              <a:ext uri="{FF2B5EF4-FFF2-40B4-BE49-F238E27FC236}">
                <a16:creationId xmlns:a16="http://schemas.microsoft.com/office/drawing/2014/main" id="{42AA8AFF-0DB7-442E-894B-DDECB0B66E00}"/>
              </a:ext>
            </a:extLst>
          </p:cNvPr>
          <p:cNvSpPr>
            <a:spLocks noChangeShapeType="1"/>
          </p:cNvSpPr>
          <p:nvPr/>
        </p:nvSpPr>
        <p:spPr bwMode="auto">
          <a:xfrm flipV="1">
            <a:off x="49974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0" name="Line 3934">
            <a:extLst>
              <a:ext uri="{FF2B5EF4-FFF2-40B4-BE49-F238E27FC236}">
                <a16:creationId xmlns:a16="http://schemas.microsoft.com/office/drawing/2014/main" id="{7E4C7815-7EBE-4C27-8E5B-02C7915AAB79}"/>
              </a:ext>
            </a:extLst>
          </p:cNvPr>
          <p:cNvSpPr>
            <a:spLocks noChangeShapeType="1"/>
          </p:cNvSpPr>
          <p:nvPr/>
        </p:nvSpPr>
        <p:spPr bwMode="auto">
          <a:xfrm>
            <a:off x="5057775"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1" name="Line 3935">
            <a:extLst>
              <a:ext uri="{FF2B5EF4-FFF2-40B4-BE49-F238E27FC236}">
                <a16:creationId xmlns:a16="http://schemas.microsoft.com/office/drawing/2014/main" id="{7752F210-99C3-4BE1-93F1-88BE7F4ADC1A}"/>
              </a:ext>
            </a:extLst>
          </p:cNvPr>
          <p:cNvSpPr>
            <a:spLocks noChangeShapeType="1"/>
          </p:cNvSpPr>
          <p:nvPr/>
        </p:nvSpPr>
        <p:spPr bwMode="auto">
          <a:xfrm flipV="1">
            <a:off x="51165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2" name="Line 3936">
            <a:extLst>
              <a:ext uri="{FF2B5EF4-FFF2-40B4-BE49-F238E27FC236}">
                <a16:creationId xmlns:a16="http://schemas.microsoft.com/office/drawing/2014/main" id="{F5A81F9B-7618-4627-85BA-FBF67701C215}"/>
              </a:ext>
            </a:extLst>
          </p:cNvPr>
          <p:cNvSpPr>
            <a:spLocks noChangeShapeType="1"/>
          </p:cNvSpPr>
          <p:nvPr/>
        </p:nvSpPr>
        <p:spPr bwMode="auto">
          <a:xfrm flipV="1">
            <a:off x="51752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3" name="Line 3937">
            <a:extLst>
              <a:ext uri="{FF2B5EF4-FFF2-40B4-BE49-F238E27FC236}">
                <a16:creationId xmlns:a16="http://schemas.microsoft.com/office/drawing/2014/main" id="{183D448A-92ED-4892-96BF-E119715E8D7D}"/>
              </a:ext>
            </a:extLst>
          </p:cNvPr>
          <p:cNvSpPr>
            <a:spLocks noChangeShapeType="1"/>
          </p:cNvSpPr>
          <p:nvPr/>
        </p:nvSpPr>
        <p:spPr bwMode="auto">
          <a:xfrm flipV="1">
            <a:off x="52355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4" name="Line 3938">
            <a:extLst>
              <a:ext uri="{FF2B5EF4-FFF2-40B4-BE49-F238E27FC236}">
                <a16:creationId xmlns:a16="http://schemas.microsoft.com/office/drawing/2014/main" id="{B3D9C6C1-0CBF-4FF9-BB65-2029D4F74B62}"/>
              </a:ext>
            </a:extLst>
          </p:cNvPr>
          <p:cNvSpPr>
            <a:spLocks noChangeShapeType="1"/>
          </p:cNvSpPr>
          <p:nvPr/>
        </p:nvSpPr>
        <p:spPr bwMode="auto">
          <a:xfrm flipV="1">
            <a:off x="52943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5" name="Line 3939">
            <a:extLst>
              <a:ext uri="{FF2B5EF4-FFF2-40B4-BE49-F238E27FC236}">
                <a16:creationId xmlns:a16="http://schemas.microsoft.com/office/drawing/2014/main" id="{F825858F-EBD2-4839-BA49-082AA8AB41E5}"/>
              </a:ext>
            </a:extLst>
          </p:cNvPr>
          <p:cNvSpPr>
            <a:spLocks noChangeShapeType="1"/>
          </p:cNvSpPr>
          <p:nvPr/>
        </p:nvSpPr>
        <p:spPr bwMode="auto">
          <a:xfrm>
            <a:off x="5354638"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6" name="Line 3940">
            <a:extLst>
              <a:ext uri="{FF2B5EF4-FFF2-40B4-BE49-F238E27FC236}">
                <a16:creationId xmlns:a16="http://schemas.microsoft.com/office/drawing/2014/main" id="{90B725A9-0D9D-4257-8522-08B3D86F1F87}"/>
              </a:ext>
            </a:extLst>
          </p:cNvPr>
          <p:cNvSpPr>
            <a:spLocks noChangeShapeType="1"/>
          </p:cNvSpPr>
          <p:nvPr/>
        </p:nvSpPr>
        <p:spPr bwMode="auto">
          <a:xfrm flipV="1">
            <a:off x="54133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7" name="Line 3941">
            <a:extLst>
              <a:ext uri="{FF2B5EF4-FFF2-40B4-BE49-F238E27FC236}">
                <a16:creationId xmlns:a16="http://schemas.microsoft.com/office/drawing/2014/main" id="{F988F828-248A-4FB7-A723-1A913D253A97}"/>
              </a:ext>
            </a:extLst>
          </p:cNvPr>
          <p:cNvSpPr>
            <a:spLocks noChangeShapeType="1"/>
          </p:cNvSpPr>
          <p:nvPr/>
        </p:nvSpPr>
        <p:spPr bwMode="auto">
          <a:xfrm flipV="1">
            <a:off x="54737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8" name="Line 3942">
            <a:extLst>
              <a:ext uri="{FF2B5EF4-FFF2-40B4-BE49-F238E27FC236}">
                <a16:creationId xmlns:a16="http://schemas.microsoft.com/office/drawing/2014/main" id="{6B7B2F8D-00F5-44BC-BE4B-831440FC0D07}"/>
              </a:ext>
            </a:extLst>
          </p:cNvPr>
          <p:cNvSpPr>
            <a:spLocks noChangeShapeType="1"/>
          </p:cNvSpPr>
          <p:nvPr/>
        </p:nvSpPr>
        <p:spPr bwMode="auto">
          <a:xfrm flipV="1">
            <a:off x="55324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29" name="Line 3943">
            <a:extLst>
              <a:ext uri="{FF2B5EF4-FFF2-40B4-BE49-F238E27FC236}">
                <a16:creationId xmlns:a16="http://schemas.microsoft.com/office/drawing/2014/main" id="{AD98CC91-C17F-4C71-8C44-FCEC617D2D12}"/>
              </a:ext>
            </a:extLst>
          </p:cNvPr>
          <p:cNvSpPr>
            <a:spLocks noChangeShapeType="1"/>
          </p:cNvSpPr>
          <p:nvPr/>
        </p:nvSpPr>
        <p:spPr bwMode="auto">
          <a:xfrm flipV="1">
            <a:off x="55927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0" name="Line 3944">
            <a:extLst>
              <a:ext uri="{FF2B5EF4-FFF2-40B4-BE49-F238E27FC236}">
                <a16:creationId xmlns:a16="http://schemas.microsoft.com/office/drawing/2014/main" id="{8E795E15-700F-4E74-B3BE-7F77298504DC}"/>
              </a:ext>
            </a:extLst>
          </p:cNvPr>
          <p:cNvSpPr>
            <a:spLocks noChangeShapeType="1"/>
          </p:cNvSpPr>
          <p:nvPr/>
        </p:nvSpPr>
        <p:spPr bwMode="auto">
          <a:xfrm>
            <a:off x="5651500"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1" name="Line 3945">
            <a:extLst>
              <a:ext uri="{FF2B5EF4-FFF2-40B4-BE49-F238E27FC236}">
                <a16:creationId xmlns:a16="http://schemas.microsoft.com/office/drawing/2014/main" id="{C5D410CB-8519-47C6-87E4-4FC61B324D64}"/>
              </a:ext>
            </a:extLst>
          </p:cNvPr>
          <p:cNvSpPr>
            <a:spLocks noChangeShapeType="1"/>
          </p:cNvSpPr>
          <p:nvPr/>
        </p:nvSpPr>
        <p:spPr bwMode="auto">
          <a:xfrm flipV="1">
            <a:off x="57118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2" name="Line 3946">
            <a:extLst>
              <a:ext uri="{FF2B5EF4-FFF2-40B4-BE49-F238E27FC236}">
                <a16:creationId xmlns:a16="http://schemas.microsoft.com/office/drawing/2014/main" id="{4BD74D80-E76C-4B4A-AE1C-FAC8796B7A73}"/>
              </a:ext>
            </a:extLst>
          </p:cNvPr>
          <p:cNvSpPr>
            <a:spLocks noChangeShapeType="1"/>
          </p:cNvSpPr>
          <p:nvPr/>
        </p:nvSpPr>
        <p:spPr bwMode="auto">
          <a:xfrm flipV="1">
            <a:off x="57705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3" name="Line 3947">
            <a:extLst>
              <a:ext uri="{FF2B5EF4-FFF2-40B4-BE49-F238E27FC236}">
                <a16:creationId xmlns:a16="http://schemas.microsoft.com/office/drawing/2014/main" id="{9AE2EB4C-5540-4D83-9B6B-634FB1A5BCC2}"/>
              </a:ext>
            </a:extLst>
          </p:cNvPr>
          <p:cNvSpPr>
            <a:spLocks noChangeShapeType="1"/>
          </p:cNvSpPr>
          <p:nvPr/>
        </p:nvSpPr>
        <p:spPr bwMode="auto">
          <a:xfrm flipV="1">
            <a:off x="58308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4" name="Line 3948">
            <a:extLst>
              <a:ext uri="{FF2B5EF4-FFF2-40B4-BE49-F238E27FC236}">
                <a16:creationId xmlns:a16="http://schemas.microsoft.com/office/drawing/2014/main" id="{52C86670-0D8F-4B0A-992B-D18AC7E0C54F}"/>
              </a:ext>
            </a:extLst>
          </p:cNvPr>
          <p:cNvSpPr>
            <a:spLocks noChangeShapeType="1"/>
          </p:cNvSpPr>
          <p:nvPr/>
        </p:nvSpPr>
        <p:spPr bwMode="auto">
          <a:xfrm flipV="1">
            <a:off x="58896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5" name="Line 3949">
            <a:extLst>
              <a:ext uri="{FF2B5EF4-FFF2-40B4-BE49-F238E27FC236}">
                <a16:creationId xmlns:a16="http://schemas.microsoft.com/office/drawing/2014/main" id="{AD6E0E97-E4DC-4F23-9A6A-B9BEC652135B}"/>
              </a:ext>
            </a:extLst>
          </p:cNvPr>
          <p:cNvSpPr>
            <a:spLocks noChangeShapeType="1"/>
          </p:cNvSpPr>
          <p:nvPr/>
        </p:nvSpPr>
        <p:spPr bwMode="auto">
          <a:xfrm>
            <a:off x="5948363"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6" name="Line 3950">
            <a:extLst>
              <a:ext uri="{FF2B5EF4-FFF2-40B4-BE49-F238E27FC236}">
                <a16:creationId xmlns:a16="http://schemas.microsoft.com/office/drawing/2014/main" id="{9FB9F82B-F3E5-4646-8224-61AF16B5BA06}"/>
              </a:ext>
            </a:extLst>
          </p:cNvPr>
          <p:cNvSpPr>
            <a:spLocks noChangeShapeType="1"/>
          </p:cNvSpPr>
          <p:nvPr/>
        </p:nvSpPr>
        <p:spPr bwMode="auto">
          <a:xfrm flipV="1">
            <a:off x="60086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7" name="Line 3951">
            <a:extLst>
              <a:ext uri="{FF2B5EF4-FFF2-40B4-BE49-F238E27FC236}">
                <a16:creationId xmlns:a16="http://schemas.microsoft.com/office/drawing/2014/main" id="{AA700AB7-C65C-4FC5-92B9-AF2B0ABED345}"/>
              </a:ext>
            </a:extLst>
          </p:cNvPr>
          <p:cNvSpPr>
            <a:spLocks noChangeShapeType="1"/>
          </p:cNvSpPr>
          <p:nvPr/>
        </p:nvSpPr>
        <p:spPr bwMode="auto">
          <a:xfrm flipV="1">
            <a:off x="60674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8" name="Line 3952">
            <a:extLst>
              <a:ext uri="{FF2B5EF4-FFF2-40B4-BE49-F238E27FC236}">
                <a16:creationId xmlns:a16="http://schemas.microsoft.com/office/drawing/2014/main" id="{F05D93A7-E888-43D4-9E43-F2819E0AC4AA}"/>
              </a:ext>
            </a:extLst>
          </p:cNvPr>
          <p:cNvSpPr>
            <a:spLocks noChangeShapeType="1"/>
          </p:cNvSpPr>
          <p:nvPr/>
        </p:nvSpPr>
        <p:spPr bwMode="auto">
          <a:xfrm flipV="1">
            <a:off x="61277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39" name="Line 3953">
            <a:extLst>
              <a:ext uri="{FF2B5EF4-FFF2-40B4-BE49-F238E27FC236}">
                <a16:creationId xmlns:a16="http://schemas.microsoft.com/office/drawing/2014/main" id="{D10B2E99-7E6C-4387-8095-3739CCDE2A7D}"/>
              </a:ext>
            </a:extLst>
          </p:cNvPr>
          <p:cNvSpPr>
            <a:spLocks noChangeShapeType="1"/>
          </p:cNvSpPr>
          <p:nvPr/>
        </p:nvSpPr>
        <p:spPr bwMode="auto">
          <a:xfrm flipV="1">
            <a:off x="61864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0" name="Line 3954">
            <a:extLst>
              <a:ext uri="{FF2B5EF4-FFF2-40B4-BE49-F238E27FC236}">
                <a16:creationId xmlns:a16="http://schemas.microsoft.com/office/drawing/2014/main" id="{C9A7BABC-C641-4DF2-B1CC-9CB82A17D642}"/>
              </a:ext>
            </a:extLst>
          </p:cNvPr>
          <p:cNvSpPr>
            <a:spLocks noChangeShapeType="1"/>
          </p:cNvSpPr>
          <p:nvPr/>
        </p:nvSpPr>
        <p:spPr bwMode="auto">
          <a:xfrm>
            <a:off x="6246813"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1" name="Line 3955">
            <a:extLst>
              <a:ext uri="{FF2B5EF4-FFF2-40B4-BE49-F238E27FC236}">
                <a16:creationId xmlns:a16="http://schemas.microsoft.com/office/drawing/2014/main" id="{3E2CBFEB-2246-44E0-8B1D-1A364DCA7FF8}"/>
              </a:ext>
            </a:extLst>
          </p:cNvPr>
          <p:cNvSpPr>
            <a:spLocks noChangeShapeType="1"/>
          </p:cNvSpPr>
          <p:nvPr/>
        </p:nvSpPr>
        <p:spPr bwMode="auto">
          <a:xfrm flipV="1">
            <a:off x="63055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2" name="Line 3956">
            <a:extLst>
              <a:ext uri="{FF2B5EF4-FFF2-40B4-BE49-F238E27FC236}">
                <a16:creationId xmlns:a16="http://schemas.microsoft.com/office/drawing/2014/main" id="{FA44BB83-D25F-426D-87C9-CB85A1375773}"/>
              </a:ext>
            </a:extLst>
          </p:cNvPr>
          <p:cNvSpPr>
            <a:spLocks noChangeShapeType="1"/>
          </p:cNvSpPr>
          <p:nvPr/>
        </p:nvSpPr>
        <p:spPr bwMode="auto">
          <a:xfrm flipV="1">
            <a:off x="63658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3" name="Line 3957">
            <a:extLst>
              <a:ext uri="{FF2B5EF4-FFF2-40B4-BE49-F238E27FC236}">
                <a16:creationId xmlns:a16="http://schemas.microsoft.com/office/drawing/2014/main" id="{41EE2621-D419-43D7-814F-96CC9FDEC2D2}"/>
              </a:ext>
            </a:extLst>
          </p:cNvPr>
          <p:cNvSpPr>
            <a:spLocks noChangeShapeType="1"/>
          </p:cNvSpPr>
          <p:nvPr/>
        </p:nvSpPr>
        <p:spPr bwMode="auto">
          <a:xfrm flipV="1">
            <a:off x="64262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4" name="Line 3958">
            <a:extLst>
              <a:ext uri="{FF2B5EF4-FFF2-40B4-BE49-F238E27FC236}">
                <a16:creationId xmlns:a16="http://schemas.microsoft.com/office/drawing/2014/main" id="{9C240103-257F-4AD1-918D-C215C04A03C6}"/>
              </a:ext>
            </a:extLst>
          </p:cNvPr>
          <p:cNvSpPr>
            <a:spLocks noChangeShapeType="1"/>
          </p:cNvSpPr>
          <p:nvPr/>
        </p:nvSpPr>
        <p:spPr bwMode="auto">
          <a:xfrm flipV="1">
            <a:off x="64849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5" name="Line 3959">
            <a:extLst>
              <a:ext uri="{FF2B5EF4-FFF2-40B4-BE49-F238E27FC236}">
                <a16:creationId xmlns:a16="http://schemas.microsoft.com/office/drawing/2014/main" id="{C77A7574-33F3-49D7-8FA3-04D01F4696B1}"/>
              </a:ext>
            </a:extLst>
          </p:cNvPr>
          <p:cNvSpPr>
            <a:spLocks noChangeShapeType="1"/>
          </p:cNvSpPr>
          <p:nvPr/>
        </p:nvSpPr>
        <p:spPr bwMode="auto">
          <a:xfrm>
            <a:off x="6543675"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6" name="Line 3960">
            <a:extLst>
              <a:ext uri="{FF2B5EF4-FFF2-40B4-BE49-F238E27FC236}">
                <a16:creationId xmlns:a16="http://schemas.microsoft.com/office/drawing/2014/main" id="{A0CFD95C-E664-4632-B7B4-5A3BB80C3666}"/>
              </a:ext>
            </a:extLst>
          </p:cNvPr>
          <p:cNvSpPr>
            <a:spLocks noChangeShapeType="1"/>
          </p:cNvSpPr>
          <p:nvPr/>
        </p:nvSpPr>
        <p:spPr bwMode="auto">
          <a:xfrm flipV="1">
            <a:off x="66024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7" name="Line 3961">
            <a:extLst>
              <a:ext uri="{FF2B5EF4-FFF2-40B4-BE49-F238E27FC236}">
                <a16:creationId xmlns:a16="http://schemas.microsoft.com/office/drawing/2014/main" id="{1B27EBA5-301D-47D3-842C-E9CB0866109C}"/>
              </a:ext>
            </a:extLst>
          </p:cNvPr>
          <p:cNvSpPr>
            <a:spLocks noChangeShapeType="1"/>
          </p:cNvSpPr>
          <p:nvPr/>
        </p:nvSpPr>
        <p:spPr bwMode="auto">
          <a:xfrm flipV="1">
            <a:off x="66627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8" name="Line 3962">
            <a:extLst>
              <a:ext uri="{FF2B5EF4-FFF2-40B4-BE49-F238E27FC236}">
                <a16:creationId xmlns:a16="http://schemas.microsoft.com/office/drawing/2014/main" id="{CBA4A96A-304D-4C3F-964D-DE2F3460B34D}"/>
              </a:ext>
            </a:extLst>
          </p:cNvPr>
          <p:cNvSpPr>
            <a:spLocks noChangeShapeType="1"/>
          </p:cNvSpPr>
          <p:nvPr/>
        </p:nvSpPr>
        <p:spPr bwMode="auto">
          <a:xfrm flipV="1">
            <a:off x="67214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49" name="Line 3963">
            <a:extLst>
              <a:ext uri="{FF2B5EF4-FFF2-40B4-BE49-F238E27FC236}">
                <a16:creationId xmlns:a16="http://schemas.microsoft.com/office/drawing/2014/main" id="{16F472DE-B5AB-4263-AFD5-453EA483F16A}"/>
              </a:ext>
            </a:extLst>
          </p:cNvPr>
          <p:cNvSpPr>
            <a:spLocks noChangeShapeType="1"/>
          </p:cNvSpPr>
          <p:nvPr/>
        </p:nvSpPr>
        <p:spPr bwMode="auto">
          <a:xfrm flipV="1">
            <a:off x="67818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0" name="Line 3964">
            <a:extLst>
              <a:ext uri="{FF2B5EF4-FFF2-40B4-BE49-F238E27FC236}">
                <a16:creationId xmlns:a16="http://schemas.microsoft.com/office/drawing/2014/main" id="{F15C43B5-4A53-4137-AAF8-EEBE829BD34B}"/>
              </a:ext>
            </a:extLst>
          </p:cNvPr>
          <p:cNvSpPr>
            <a:spLocks noChangeShapeType="1"/>
          </p:cNvSpPr>
          <p:nvPr/>
        </p:nvSpPr>
        <p:spPr bwMode="auto">
          <a:xfrm>
            <a:off x="6840538"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1" name="Line 3965">
            <a:extLst>
              <a:ext uri="{FF2B5EF4-FFF2-40B4-BE49-F238E27FC236}">
                <a16:creationId xmlns:a16="http://schemas.microsoft.com/office/drawing/2014/main" id="{4B71EC64-B01B-4AB6-B2DC-09F72AF4EA61}"/>
              </a:ext>
            </a:extLst>
          </p:cNvPr>
          <p:cNvSpPr>
            <a:spLocks noChangeShapeType="1"/>
          </p:cNvSpPr>
          <p:nvPr/>
        </p:nvSpPr>
        <p:spPr bwMode="auto">
          <a:xfrm flipV="1">
            <a:off x="69008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2" name="Line 3966">
            <a:extLst>
              <a:ext uri="{FF2B5EF4-FFF2-40B4-BE49-F238E27FC236}">
                <a16:creationId xmlns:a16="http://schemas.microsoft.com/office/drawing/2014/main" id="{052EF5C3-0A8E-459D-AB91-CE22DC514646}"/>
              </a:ext>
            </a:extLst>
          </p:cNvPr>
          <p:cNvSpPr>
            <a:spLocks noChangeShapeType="1"/>
          </p:cNvSpPr>
          <p:nvPr/>
        </p:nvSpPr>
        <p:spPr bwMode="auto">
          <a:xfrm flipV="1">
            <a:off x="69596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3" name="Line 3967">
            <a:extLst>
              <a:ext uri="{FF2B5EF4-FFF2-40B4-BE49-F238E27FC236}">
                <a16:creationId xmlns:a16="http://schemas.microsoft.com/office/drawing/2014/main" id="{CB736CAF-E645-408B-908D-DFD0F65E0E58}"/>
              </a:ext>
            </a:extLst>
          </p:cNvPr>
          <p:cNvSpPr>
            <a:spLocks noChangeShapeType="1"/>
          </p:cNvSpPr>
          <p:nvPr/>
        </p:nvSpPr>
        <p:spPr bwMode="auto">
          <a:xfrm flipV="1">
            <a:off x="70199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4" name="Line 3968">
            <a:extLst>
              <a:ext uri="{FF2B5EF4-FFF2-40B4-BE49-F238E27FC236}">
                <a16:creationId xmlns:a16="http://schemas.microsoft.com/office/drawing/2014/main" id="{323514F6-108D-4375-A42C-E0DD2B93C76D}"/>
              </a:ext>
            </a:extLst>
          </p:cNvPr>
          <p:cNvSpPr>
            <a:spLocks noChangeShapeType="1"/>
          </p:cNvSpPr>
          <p:nvPr/>
        </p:nvSpPr>
        <p:spPr bwMode="auto">
          <a:xfrm flipV="1">
            <a:off x="70802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5" name="Line 3969">
            <a:extLst>
              <a:ext uri="{FF2B5EF4-FFF2-40B4-BE49-F238E27FC236}">
                <a16:creationId xmlns:a16="http://schemas.microsoft.com/office/drawing/2014/main" id="{F3131865-3C43-4390-AD7A-5C4A475F16DA}"/>
              </a:ext>
            </a:extLst>
          </p:cNvPr>
          <p:cNvSpPr>
            <a:spLocks noChangeShapeType="1"/>
          </p:cNvSpPr>
          <p:nvPr/>
        </p:nvSpPr>
        <p:spPr bwMode="auto">
          <a:xfrm>
            <a:off x="7138988" y="5659438"/>
            <a:ext cx="1587"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6" name="Line 3970">
            <a:extLst>
              <a:ext uri="{FF2B5EF4-FFF2-40B4-BE49-F238E27FC236}">
                <a16:creationId xmlns:a16="http://schemas.microsoft.com/office/drawing/2014/main" id="{EBFC4BD9-BAC4-456D-9C8D-FFA8EA023A40}"/>
              </a:ext>
            </a:extLst>
          </p:cNvPr>
          <p:cNvSpPr>
            <a:spLocks noChangeShapeType="1"/>
          </p:cNvSpPr>
          <p:nvPr/>
        </p:nvSpPr>
        <p:spPr bwMode="auto">
          <a:xfrm flipV="1">
            <a:off x="71977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7" name="Line 3971">
            <a:extLst>
              <a:ext uri="{FF2B5EF4-FFF2-40B4-BE49-F238E27FC236}">
                <a16:creationId xmlns:a16="http://schemas.microsoft.com/office/drawing/2014/main" id="{58588716-CA79-4981-8915-AC511804D478}"/>
              </a:ext>
            </a:extLst>
          </p:cNvPr>
          <p:cNvSpPr>
            <a:spLocks noChangeShapeType="1"/>
          </p:cNvSpPr>
          <p:nvPr/>
        </p:nvSpPr>
        <p:spPr bwMode="auto">
          <a:xfrm flipV="1">
            <a:off x="72564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8" name="Line 3972">
            <a:extLst>
              <a:ext uri="{FF2B5EF4-FFF2-40B4-BE49-F238E27FC236}">
                <a16:creationId xmlns:a16="http://schemas.microsoft.com/office/drawing/2014/main" id="{F113ED02-D919-4D9C-B7D7-D1D8112A844F}"/>
              </a:ext>
            </a:extLst>
          </p:cNvPr>
          <p:cNvSpPr>
            <a:spLocks noChangeShapeType="1"/>
          </p:cNvSpPr>
          <p:nvPr/>
        </p:nvSpPr>
        <p:spPr bwMode="auto">
          <a:xfrm flipV="1">
            <a:off x="73167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59" name="Line 3973">
            <a:extLst>
              <a:ext uri="{FF2B5EF4-FFF2-40B4-BE49-F238E27FC236}">
                <a16:creationId xmlns:a16="http://schemas.microsoft.com/office/drawing/2014/main" id="{8F5C559C-DA46-44A0-9B83-E10DE43E8A37}"/>
              </a:ext>
            </a:extLst>
          </p:cNvPr>
          <p:cNvSpPr>
            <a:spLocks noChangeShapeType="1"/>
          </p:cNvSpPr>
          <p:nvPr/>
        </p:nvSpPr>
        <p:spPr bwMode="auto">
          <a:xfrm flipV="1">
            <a:off x="737552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0" name="Line 3974">
            <a:extLst>
              <a:ext uri="{FF2B5EF4-FFF2-40B4-BE49-F238E27FC236}">
                <a16:creationId xmlns:a16="http://schemas.microsoft.com/office/drawing/2014/main" id="{9922684C-D2F3-4502-809F-CE58F3E87125}"/>
              </a:ext>
            </a:extLst>
          </p:cNvPr>
          <p:cNvSpPr>
            <a:spLocks noChangeShapeType="1"/>
          </p:cNvSpPr>
          <p:nvPr/>
        </p:nvSpPr>
        <p:spPr bwMode="auto">
          <a:xfrm>
            <a:off x="7435850"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1" name="Line 3975">
            <a:extLst>
              <a:ext uri="{FF2B5EF4-FFF2-40B4-BE49-F238E27FC236}">
                <a16:creationId xmlns:a16="http://schemas.microsoft.com/office/drawing/2014/main" id="{377154CF-E8D3-4D26-AF2C-48C4EE30BBDA}"/>
              </a:ext>
            </a:extLst>
          </p:cNvPr>
          <p:cNvSpPr>
            <a:spLocks noChangeShapeType="1"/>
          </p:cNvSpPr>
          <p:nvPr/>
        </p:nvSpPr>
        <p:spPr bwMode="auto">
          <a:xfrm flipV="1">
            <a:off x="749458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2" name="Line 3976">
            <a:extLst>
              <a:ext uri="{FF2B5EF4-FFF2-40B4-BE49-F238E27FC236}">
                <a16:creationId xmlns:a16="http://schemas.microsoft.com/office/drawing/2014/main" id="{568178C9-D625-4E0F-B47C-17A780995583}"/>
              </a:ext>
            </a:extLst>
          </p:cNvPr>
          <p:cNvSpPr>
            <a:spLocks noChangeShapeType="1"/>
          </p:cNvSpPr>
          <p:nvPr/>
        </p:nvSpPr>
        <p:spPr bwMode="auto">
          <a:xfrm flipV="1">
            <a:off x="75549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3" name="Line 3977">
            <a:extLst>
              <a:ext uri="{FF2B5EF4-FFF2-40B4-BE49-F238E27FC236}">
                <a16:creationId xmlns:a16="http://schemas.microsoft.com/office/drawing/2014/main" id="{707D8D0A-E3C1-4D11-B863-B9ABF1C03C1D}"/>
              </a:ext>
            </a:extLst>
          </p:cNvPr>
          <p:cNvSpPr>
            <a:spLocks noChangeShapeType="1"/>
          </p:cNvSpPr>
          <p:nvPr/>
        </p:nvSpPr>
        <p:spPr bwMode="auto">
          <a:xfrm flipV="1">
            <a:off x="761365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4" name="Line 3978">
            <a:extLst>
              <a:ext uri="{FF2B5EF4-FFF2-40B4-BE49-F238E27FC236}">
                <a16:creationId xmlns:a16="http://schemas.microsoft.com/office/drawing/2014/main" id="{B9D88B59-2741-48C5-9C77-DE93FB676FEF}"/>
              </a:ext>
            </a:extLst>
          </p:cNvPr>
          <p:cNvSpPr>
            <a:spLocks noChangeShapeType="1"/>
          </p:cNvSpPr>
          <p:nvPr/>
        </p:nvSpPr>
        <p:spPr bwMode="auto">
          <a:xfrm flipV="1">
            <a:off x="76739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5" name="Line 3979">
            <a:extLst>
              <a:ext uri="{FF2B5EF4-FFF2-40B4-BE49-F238E27FC236}">
                <a16:creationId xmlns:a16="http://schemas.microsoft.com/office/drawing/2014/main" id="{D5B6F75B-14F4-450B-84FA-55BDF6BF86B2}"/>
              </a:ext>
            </a:extLst>
          </p:cNvPr>
          <p:cNvSpPr>
            <a:spLocks noChangeShapeType="1"/>
          </p:cNvSpPr>
          <p:nvPr/>
        </p:nvSpPr>
        <p:spPr bwMode="auto">
          <a:xfrm>
            <a:off x="7734300"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6" name="Line 3980">
            <a:extLst>
              <a:ext uri="{FF2B5EF4-FFF2-40B4-BE49-F238E27FC236}">
                <a16:creationId xmlns:a16="http://schemas.microsoft.com/office/drawing/2014/main" id="{A294BA5B-9C26-4572-A728-C3B609918F6A}"/>
              </a:ext>
            </a:extLst>
          </p:cNvPr>
          <p:cNvSpPr>
            <a:spLocks noChangeShapeType="1"/>
          </p:cNvSpPr>
          <p:nvPr/>
        </p:nvSpPr>
        <p:spPr bwMode="auto">
          <a:xfrm flipV="1">
            <a:off x="77930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7" name="Line 3981">
            <a:extLst>
              <a:ext uri="{FF2B5EF4-FFF2-40B4-BE49-F238E27FC236}">
                <a16:creationId xmlns:a16="http://schemas.microsoft.com/office/drawing/2014/main" id="{F1D525E7-BD2C-4385-853C-C29EB1B22BAA}"/>
              </a:ext>
            </a:extLst>
          </p:cNvPr>
          <p:cNvSpPr>
            <a:spLocks noChangeShapeType="1"/>
          </p:cNvSpPr>
          <p:nvPr/>
        </p:nvSpPr>
        <p:spPr bwMode="auto">
          <a:xfrm flipV="1">
            <a:off x="7851775"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8" name="Line 3982">
            <a:extLst>
              <a:ext uri="{FF2B5EF4-FFF2-40B4-BE49-F238E27FC236}">
                <a16:creationId xmlns:a16="http://schemas.microsoft.com/office/drawing/2014/main" id="{7C5C6E39-C658-421D-A752-7C6FE14A6C8B}"/>
              </a:ext>
            </a:extLst>
          </p:cNvPr>
          <p:cNvSpPr>
            <a:spLocks noChangeShapeType="1"/>
          </p:cNvSpPr>
          <p:nvPr/>
        </p:nvSpPr>
        <p:spPr bwMode="auto">
          <a:xfrm flipV="1">
            <a:off x="791051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69" name="Line 3983">
            <a:extLst>
              <a:ext uri="{FF2B5EF4-FFF2-40B4-BE49-F238E27FC236}">
                <a16:creationId xmlns:a16="http://schemas.microsoft.com/office/drawing/2014/main" id="{56F0B597-BA4D-4CD8-A5FF-C77403132337}"/>
              </a:ext>
            </a:extLst>
          </p:cNvPr>
          <p:cNvSpPr>
            <a:spLocks noChangeShapeType="1"/>
          </p:cNvSpPr>
          <p:nvPr/>
        </p:nvSpPr>
        <p:spPr bwMode="auto">
          <a:xfrm flipV="1">
            <a:off x="79708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70" name="Line 3984">
            <a:extLst>
              <a:ext uri="{FF2B5EF4-FFF2-40B4-BE49-F238E27FC236}">
                <a16:creationId xmlns:a16="http://schemas.microsoft.com/office/drawing/2014/main" id="{4206F31B-7C6C-427E-9CD6-65F41A71A75C}"/>
              </a:ext>
            </a:extLst>
          </p:cNvPr>
          <p:cNvSpPr>
            <a:spLocks noChangeShapeType="1"/>
          </p:cNvSpPr>
          <p:nvPr/>
        </p:nvSpPr>
        <p:spPr bwMode="auto">
          <a:xfrm>
            <a:off x="8029575"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71" name="Line 3985">
            <a:extLst>
              <a:ext uri="{FF2B5EF4-FFF2-40B4-BE49-F238E27FC236}">
                <a16:creationId xmlns:a16="http://schemas.microsoft.com/office/drawing/2014/main" id="{F8A43581-0B4F-4128-A790-B252A69960C7}"/>
              </a:ext>
            </a:extLst>
          </p:cNvPr>
          <p:cNvSpPr>
            <a:spLocks noChangeShapeType="1"/>
          </p:cNvSpPr>
          <p:nvPr/>
        </p:nvSpPr>
        <p:spPr bwMode="auto">
          <a:xfrm flipV="1">
            <a:off x="80899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72" name="Line 3986">
            <a:extLst>
              <a:ext uri="{FF2B5EF4-FFF2-40B4-BE49-F238E27FC236}">
                <a16:creationId xmlns:a16="http://schemas.microsoft.com/office/drawing/2014/main" id="{C471BDEA-4291-4633-9314-D5EE5E8F0B7E}"/>
              </a:ext>
            </a:extLst>
          </p:cNvPr>
          <p:cNvSpPr>
            <a:spLocks noChangeShapeType="1"/>
          </p:cNvSpPr>
          <p:nvPr/>
        </p:nvSpPr>
        <p:spPr bwMode="auto">
          <a:xfrm flipV="1">
            <a:off x="8148638"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73" name="Line 3987">
            <a:extLst>
              <a:ext uri="{FF2B5EF4-FFF2-40B4-BE49-F238E27FC236}">
                <a16:creationId xmlns:a16="http://schemas.microsoft.com/office/drawing/2014/main" id="{91FB531E-0FAA-4892-9E92-8F9E824F3A2E}"/>
              </a:ext>
            </a:extLst>
          </p:cNvPr>
          <p:cNvSpPr>
            <a:spLocks noChangeShapeType="1"/>
          </p:cNvSpPr>
          <p:nvPr/>
        </p:nvSpPr>
        <p:spPr bwMode="auto">
          <a:xfrm flipV="1">
            <a:off x="8208963" y="5659438"/>
            <a:ext cx="1587"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74" name="Line 3988">
            <a:extLst>
              <a:ext uri="{FF2B5EF4-FFF2-40B4-BE49-F238E27FC236}">
                <a16:creationId xmlns:a16="http://schemas.microsoft.com/office/drawing/2014/main" id="{4F3E68CC-CA5F-491B-9565-F4C5FC5AE1E0}"/>
              </a:ext>
            </a:extLst>
          </p:cNvPr>
          <p:cNvSpPr>
            <a:spLocks noChangeShapeType="1"/>
          </p:cNvSpPr>
          <p:nvPr/>
        </p:nvSpPr>
        <p:spPr bwMode="auto">
          <a:xfrm flipV="1">
            <a:off x="8267700" y="5659438"/>
            <a:ext cx="1588" cy="984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575" name="Line 3989">
            <a:extLst>
              <a:ext uri="{FF2B5EF4-FFF2-40B4-BE49-F238E27FC236}">
                <a16:creationId xmlns:a16="http://schemas.microsoft.com/office/drawing/2014/main" id="{4A973432-88D6-4360-88DE-058AF4E37A00}"/>
              </a:ext>
            </a:extLst>
          </p:cNvPr>
          <p:cNvSpPr>
            <a:spLocks noChangeShapeType="1"/>
          </p:cNvSpPr>
          <p:nvPr/>
        </p:nvSpPr>
        <p:spPr bwMode="auto">
          <a:xfrm>
            <a:off x="8328025" y="5659438"/>
            <a:ext cx="1588" cy="187325"/>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18576" name="Group 5578">
            <a:extLst>
              <a:ext uri="{FF2B5EF4-FFF2-40B4-BE49-F238E27FC236}">
                <a16:creationId xmlns:a16="http://schemas.microsoft.com/office/drawing/2014/main" id="{4E5BCDBA-AD2A-40A7-AD81-A4D9D61F7058}"/>
              </a:ext>
            </a:extLst>
          </p:cNvPr>
          <p:cNvGrpSpPr>
            <a:grpSpLocks/>
          </p:cNvGrpSpPr>
          <p:nvPr/>
        </p:nvGrpSpPr>
        <p:grpSpPr bwMode="auto">
          <a:xfrm>
            <a:off x="1327150" y="4900613"/>
            <a:ext cx="1247775" cy="706437"/>
            <a:chOff x="836" y="3117"/>
            <a:chExt cx="786" cy="445"/>
          </a:xfrm>
        </p:grpSpPr>
        <p:sp>
          <p:nvSpPr>
            <p:cNvPr id="19912" name="Freeform 4028">
              <a:extLst>
                <a:ext uri="{FF2B5EF4-FFF2-40B4-BE49-F238E27FC236}">
                  <a16:creationId xmlns:a16="http://schemas.microsoft.com/office/drawing/2014/main" id="{33095A07-C825-46A4-BA4D-404C81816511}"/>
                </a:ext>
              </a:extLst>
            </p:cNvPr>
            <p:cNvSpPr>
              <a:spLocks/>
            </p:cNvSpPr>
            <p:nvPr/>
          </p:nvSpPr>
          <p:spPr bwMode="auto">
            <a:xfrm>
              <a:off x="836" y="3557"/>
              <a:ext cx="1" cy="5"/>
            </a:xfrm>
            <a:custGeom>
              <a:avLst/>
              <a:gdLst>
                <a:gd name="T0" fmla="*/ 1 w 6"/>
                <a:gd name="T1" fmla="*/ 4 h 22"/>
                <a:gd name="T2" fmla="*/ 0 w 6"/>
                <a:gd name="T3" fmla="*/ 4 h 22"/>
                <a:gd name="T4" fmla="*/ 0 w 6"/>
                <a:gd name="T5" fmla="*/ 0 h 22"/>
                <a:gd name="T6" fmla="*/ 1 w 6"/>
                <a:gd name="T7" fmla="*/ 0 h 22"/>
                <a:gd name="T8" fmla="*/ 1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4" y="2"/>
                  </a:lnTo>
                  <a:lnTo>
                    <a:pt x="4" y="22"/>
                  </a:lnTo>
                  <a:lnTo>
                    <a:pt x="4" y="0"/>
                  </a:lnTo>
                  <a:lnTo>
                    <a:pt x="6" y="2"/>
                  </a:lnTo>
                  <a:lnTo>
                    <a:pt x="6" y="22"/>
                  </a:lnTo>
                  <a:lnTo>
                    <a:pt x="6" y="19"/>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3" name="Freeform 4029">
              <a:extLst>
                <a:ext uri="{FF2B5EF4-FFF2-40B4-BE49-F238E27FC236}">
                  <a16:creationId xmlns:a16="http://schemas.microsoft.com/office/drawing/2014/main" id="{84B6C4D3-50C8-4A0B-8553-6E38E385D244}"/>
                </a:ext>
              </a:extLst>
            </p:cNvPr>
            <p:cNvSpPr>
              <a:spLocks/>
            </p:cNvSpPr>
            <p:nvPr/>
          </p:nvSpPr>
          <p:spPr bwMode="auto">
            <a:xfrm>
              <a:off x="836" y="3557"/>
              <a:ext cx="7" cy="2"/>
            </a:xfrm>
            <a:custGeom>
              <a:avLst/>
              <a:gdLst>
                <a:gd name="T0" fmla="*/ 1 w 30"/>
                <a:gd name="T1" fmla="*/ 1 h 6"/>
                <a:gd name="T2" fmla="*/ 1 w 30"/>
                <a:gd name="T3" fmla="*/ 0 h 6"/>
                <a:gd name="T4" fmla="*/ 7 w 30"/>
                <a:gd name="T5" fmla="*/ 0 h 6"/>
                <a:gd name="T6" fmla="*/ 7 w 30"/>
                <a:gd name="T7" fmla="*/ 1 h 6"/>
                <a:gd name="T8" fmla="*/ 1 w 30"/>
                <a:gd name="T9" fmla="*/ 1 h 6"/>
                <a:gd name="T10" fmla="*/ 0 w 30"/>
                <a:gd name="T11" fmla="*/ 1 h 6"/>
                <a:gd name="T12" fmla="*/ 7 w 30"/>
                <a:gd name="T13" fmla="*/ 1 h 6"/>
                <a:gd name="T14" fmla="*/ 7 w 30"/>
                <a:gd name="T15" fmla="*/ 2 h 6"/>
                <a:gd name="T16" fmla="*/ 1 w 30"/>
                <a:gd name="T17" fmla="*/ 2 h 6"/>
                <a:gd name="T18" fmla="*/ 1 w 30"/>
                <a:gd name="T19" fmla="*/ 2 h 6"/>
                <a:gd name="T20" fmla="*/ 7 w 3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4" y="2"/>
                  </a:moveTo>
                  <a:lnTo>
                    <a:pt x="4" y="0"/>
                  </a:lnTo>
                  <a:lnTo>
                    <a:pt x="28" y="0"/>
                  </a:lnTo>
                  <a:lnTo>
                    <a:pt x="28" y="2"/>
                  </a:lnTo>
                  <a:lnTo>
                    <a:pt x="4" y="2"/>
                  </a:lnTo>
                  <a:lnTo>
                    <a:pt x="0" y="2"/>
                  </a:lnTo>
                  <a:lnTo>
                    <a:pt x="30" y="2"/>
                  </a:lnTo>
                  <a:lnTo>
                    <a:pt x="28" y="6"/>
                  </a:lnTo>
                  <a:lnTo>
                    <a:pt x="4" y="6"/>
                  </a:lnTo>
                  <a:lnTo>
                    <a:pt x="2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4" name="Freeform 4030">
              <a:extLst>
                <a:ext uri="{FF2B5EF4-FFF2-40B4-BE49-F238E27FC236}">
                  <a16:creationId xmlns:a16="http://schemas.microsoft.com/office/drawing/2014/main" id="{F17FA677-9763-4DEE-AD6B-2C019FE30DC5}"/>
                </a:ext>
              </a:extLst>
            </p:cNvPr>
            <p:cNvSpPr>
              <a:spLocks/>
            </p:cNvSpPr>
            <p:nvPr/>
          </p:nvSpPr>
          <p:spPr bwMode="auto">
            <a:xfrm>
              <a:off x="842" y="3553"/>
              <a:ext cx="1"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4"/>
                  </a:lnTo>
                  <a:lnTo>
                    <a:pt x="0" y="23"/>
                  </a:lnTo>
                  <a:lnTo>
                    <a:pt x="4" y="23"/>
                  </a:lnTo>
                  <a:lnTo>
                    <a:pt x="4" y="0"/>
                  </a:lnTo>
                  <a:lnTo>
                    <a:pt x="4" y="4"/>
                  </a:lnTo>
                  <a:lnTo>
                    <a:pt x="4" y="23"/>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5" name="Freeform 4031">
              <a:extLst>
                <a:ext uri="{FF2B5EF4-FFF2-40B4-BE49-F238E27FC236}">
                  <a16:creationId xmlns:a16="http://schemas.microsoft.com/office/drawing/2014/main" id="{99415E2D-D22D-417B-A457-FDE70C6B257D}"/>
                </a:ext>
              </a:extLst>
            </p:cNvPr>
            <p:cNvSpPr>
              <a:spLocks/>
            </p:cNvSpPr>
            <p:nvPr/>
          </p:nvSpPr>
          <p:spPr bwMode="auto">
            <a:xfrm>
              <a:off x="842" y="3553"/>
              <a:ext cx="10" cy="1"/>
            </a:xfrm>
            <a:custGeom>
              <a:avLst/>
              <a:gdLst>
                <a:gd name="T0" fmla="*/ 1 w 42"/>
                <a:gd name="T1" fmla="*/ 1 h 6"/>
                <a:gd name="T2" fmla="*/ 1 w 42"/>
                <a:gd name="T3" fmla="*/ 0 h 6"/>
                <a:gd name="T4" fmla="*/ 10 w 42"/>
                <a:gd name="T5" fmla="*/ 0 h 6"/>
                <a:gd name="T6" fmla="*/ 10 w 42"/>
                <a:gd name="T7" fmla="*/ 1 h 6"/>
                <a:gd name="T8" fmla="*/ 0 w 42"/>
                <a:gd name="T9" fmla="*/ 1 h 6"/>
                <a:gd name="T10" fmla="*/ 0 w 42"/>
                <a:gd name="T11" fmla="*/ 1 h 6"/>
                <a:gd name="T12" fmla="*/ 10 w 42"/>
                <a:gd name="T13" fmla="*/ 1 h 6"/>
                <a:gd name="T14" fmla="*/ 10 w 42"/>
                <a:gd name="T15" fmla="*/ 1 h 6"/>
                <a:gd name="T16" fmla="*/ 0 w 42"/>
                <a:gd name="T17" fmla="*/ 1 h 6"/>
                <a:gd name="T18" fmla="*/ 1 w 42"/>
                <a:gd name="T19" fmla="*/ 1 h 6"/>
                <a:gd name="T20" fmla="*/ 10 w 4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
                  <a:moveTo>
                    <a:pt x="4" y="4"/>
                  </a:moveTo>
                  <a:lnTo>
                    <a:pt x="4" y="0"/>
                  </a:lnTo>
                  <a:lnTo>
                    <a:pt x="40" y="0"/>
                  </a:lnTo>
                  <a:lnTo>
                    <a:pt x="42" y="4"/>
                  </a:lnTo>
                  <a:lnTo>
                    <a:pt x="0" y="4"/>
                  </a:lnTo>
                  <a:lnTo>
                    <a:pt x="42" y="4"/>
                  </a:lnTo>
                  <a:lnTo>
                    <a:pt x="42" y="6"/>
                  </a:lnTo>
                  <a:lnTo>
                    <a:pt x="0" y="6"/>
                  </a:lnTo>
                  <a:lnTo>
                    <a:pt x="4" y="6"/>
                  </a:lnTo>
                  <a:lnTo>
                    <a:pt x="40"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6" name="Freeform 4032">
              <a:extLst>
                <a:ext uri="{FF2B5EF4-FFF2-40B4-BE49-F238E27FC236}">
                  <a16:creationId xmlns:a16="http://schemas.microsoft.com/office/drawing/2014/main" id="{F4F1191E-F8F1-43DE-B31C-2183FB72592D}"/>
                </a:ext>
              </a:extLst>
            </p:cNvPr>
            <p:cNvSpPr>
              <a:spLocks/>
            </p:cNvSpPr>
            <p:nvPr/>
          </p:nvSpPr>
          <p:spPr bwMode="auto">
            <a:xfrm>
              <a:off x="850" y="3549"/>
              <a:ext cx="2"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7"/>
                  </a:moveTo>
                  <a:lnTo>
                    <a:pt x="0" y="17"/>
                  </a:lnTo>
                  <a:lnTo>
                    <a:pt x="0" y="4"/>
                  </a:lnTo>
                  <a:lnTo>
                    <a:pt x="4" y="0"/>
                  </a:lnTo>
                  <a:lnTo>
                    <a:pt x="4" y="19"/>
                  </a:lnTo>
                  <a:lnTo>
                    <a:pt x="4" y="0"/>
                  </a:lnTo>
                  <a:lnTo>
                    <a:pt x="6" y="0"/>
                  </a:lnTo>
                  <a:lnTo>
                    <a:pt x="6" y="19"/>
                  </a:lnTo>
                  <a:lnTo>
                    <a:pt x="6" y="17"/>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7" name="Freeform 4033">
              <a:extLst>
                <a:ext uri="{FF2B5EF4-FFF2-40B4-BE49-F238E27FC236}">
                  <a16:creationId xmlns:a16="http://schemas.microsoft.com/office/drawing/2014/main" id="{04E83491-48A7-43CF-9446-00D135BF468B}"/>
                </a:ext>
              </a:extLst>
            </p:cNvPr>
            <p:cNvSpPr>
              <a:spLocks/>
            </p:cNvSpPr>
            <p:nvPr/>
          </p:nvSpPr>
          <p:spPr bwMode="auto">
            <a:xfrm>
              <a:off x="850" y="3549"/>
              <a:ext cx="13" cy="2"/>
            </a:xfrm>
            <a:custGeom>
              <a:avLst/>
              <a:gdLst>
                <a:gd name="T0" fmla="*/ 1 w 50"/>
                <a:gd name="T1" fmla="*/ 1 h 6"/>
                <a:gd name="T2" fmla="*/ 1 w 50"/>
                <a:gd name="T3" fmla="*/ 0 h 6"/>
                <a:gd name="T4" fmla="*/ 12 w 50"/>
                <a:gd name="T5" fmla="*/ 0 h 6"/>
                <a:gd name="T6" fmla="*/ 13 w 50"/>
                <a:gd name="T7" fmla="*/ 0 h 6"/>
                <a:gd name="T8" fmla="*/ 1 w 50"/>
                <a:gd name="T9" fmla="*/ 0 h 6"/>
                <a:gd name="T10" fmla="*/ 0 w 50"/>
                <a:gd name="T11" fmla="*/ 1 h 6"/>
                <a:gd name="T12" fmla="*/ 13 w 50"/>
                <a:gd name="T13" fmla="*/ 1 h 6"/>
                <a:gd name="T14" fmla="*/ 13 w 50"/>
                <a:gd name="T15" fmla="*/ 1 h 6"/>
                <a:gd name="T16" fmla="*/ 1 w 50"/>
                <a:gd name="T17" fmla="*/ 1 h 6"/>
                <a:gd name="T18" fmla="*/ 1 w 50"/>
                <a:gd name="T19" fmla="*/ 2 h 6"/>
                <a:gd name="T20" fmla="*/ 12 w 5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6">
                  <a:moveTo>
                    <a:pt x="4" y="4"/>
                  </a:moveTo>
                  <a:lnTo>
                    <a:pt x="4" y="0"/>
                  </a:lnTo>
                  <a:lnTo>
                    <a:pt x="48" y="0"/>
                  </a:lnTo>
                  <a:lnTo>
                    <a:pt x="50" y="0"/>
                  </a:lnTo>
                  <a:lnTo>
                    <a:pt x="4" y="0"/>
                  </a:lnTo>
                  <a:lnTo>
                    <a:pt x="0" y="4"/>
                  </a:lnTo>
                  <a:lnTo>
                    <a:pt x="50" y="4"/>
                  </a:lnTo>
                  <a:lnTo>
                    <a:pt x="4" y="4"/>
                  </a:lnTo>
                  <a:lnTo>
                    <a:pt x="4" y="6"/>
                  </a:lnTo>
                  <a:lnTo>
                    <a:pt x="4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8" name="Freeform 4034">
              <a:extLst>
                <a:ext uri="{FF2B5EF4-FFF2-40B4-BE49-F238E27FC236}">
                  <a16:creationId xmlns:a16="http://schemas.microsoft.com/office/drawing/2014/main" id="{8B1CD91E-59E5-47F7-90ED-8EE6A4C17A5E}"/>
                </a:ext>
              </a:extLst>
            </p:cNvPr>
            <p:cNvSpPr>
              <a:spLocks/>
            </p:cNvSpPr>
            <p:nvPr/>
          </p:nvSpPr>
          <p:spPr bwMode="auto">
            <a:xfrm>
              <a:off x="862" y="3546"/>
              <a:ext cx="1"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0"/>
                  </a:lnTo>
                  <a:lnTo>
                    <a:pt x="0" y="20"/>
                  </a:lnTo>
                  <a:lnTo>
                    <a:pt x="4" y="22"/>
                  </a:lnTo>
                  <a:lnTo>
                    <a:pt x="4" y="0"/>
                  </a:lnTo>
                  <a:lnTo>
                    <a:pt x="6" y="0"/>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9" name="Freeform 4035">
              <a:extLst>
                <a:ext uri="{FF2B5EF4-FFF2-40B4-BE49-F238E27FC236}">
                  <a16:creationId xmlns:a16="http://schemas.microsoft.com/office/drawing/2014/main" id="{FE24D2B1-7D1F-40AB-8A61-D57097661B8E}"/>
                </a:ext>
              </a:extLst>
            </p:cNvPr>
            <p:cNvSpPr>
              <a:spLocks/>
            </p:cNvSpPr>
            <p:nvPr/>
          </p:nvSpPr>
          <p:spPr bwMode="auto">
            <a:xfrm>
              <a:off x="862" y="3546"/>
              <a:ext cx="11" cy="1"/>
            </a:xfrm>
            <a:custGeom>
              <a:avLst/>
              <a:gdLst>
                <a:gd name="T0" fmla="*/ 1 w 48"/>
                <a:gd name="T1" fmla="*/ 0 h 7"/>
                <a:gd name="T2" fmla="*/ 1 w 48"/>
                <a:gd name="T3" fmla="*/ 0 h 7"/>
                <a:gd name="T4" fmla="*/ 10 w 48"/>
                <a:gd name="T5" fmla="*/ 0 h 7"/>
                <a:gd name="T6" fmla="*/ 10 w 48"/>
                <a:gd name="T7" fmla="*/ 0 h 7"/>
                <a:gd name="T8" fmla="*/ 0 w 48"/>
                <a:gd name="T9" fmla="*/ 0 h 7"/>
                <a:gd name="T10" fmla="*/ 0 w 48"/>
                <a:gd name="T11" fmla="*/ 0 h 7"/>
                <a:gd name="T12" fmla="*/ 11 w 48"/>
                <a:gd name="T13" fmla="*/ 0 h 7"/>
                <a:gd name="T14" fmla="*/ 10 w 48"/>
                <a:gd name="T15" fmla="*/ 1 h 7"/>
                <a:gd name="T16" fmla="*/ 0 w 48"/>
                <a:gd name="T17" fmla="*/ 1 h 7"/>
                <a:gd name="T18" fmla="*/ 1 w 48"/>
                <a:gd name="T19" fmla="*/ 1 h 7"/>
                <a:gd name="T20" fmla="*/ 10 w 4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7">
                  <a:moveTo>
                    <a:pt x="4" y="3"/>
                  </a:moveTo>
                  <a:lnTo>
                    <a:pt x="4" y="0"/>
                  </a:lnTo>
                  <a:lnTo>
                    <a:pt x="45" y="0"/>
                  </a:lnTo>
                  <a:lnTo>
                    <a:pt x="0" y="0"/>
                  </a:lnTo>
                  <a:lnTo>
                    <a:pt x="0" y="3"/>
                  </a:lnTo>
                  <a:lnTo>
                    <a:pt x="48" y="3"/>
                  </a:lnTo>
                  <a:lnTo>
                    <a:pt x="45" y="7"/>
                  </a:lnTo>
                  <a:lnTo>
                    <a:pt x="0" y="7"/>
                  </a:lnTo>
                  <a:lnTo>
                    <a:pt x="4" y="7"/>
                  </a:lnTo>
                  <a:lnTo>
                    <a:pt x="45"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0" name="Freeform 4036">
              <a:extLst>
                <a:ext uri="{FF2B5EF4-FFF2-40B4-BE49-F238E27FC236}">
                  <a16:creationId xmlns:a16="http://schemas.microsoft.com/office/drawing/2014/main" id="{F8B78451-0692-4169-A98A-CA1C14168B25}"/>
                </a:ext>
              </a:extLst>
            </p:cNvPr>
            <p:cNvSpPr>
              <a:spLocks/>
            </p:cNvSpPr>
            <p:nvPr/>
          </p:nvSpPr>
          <p:spPr bwMode="auto">
            <a:xfrm>
              <a:off x="872" y="3541"/>
              <a:ext cx="1" cy="6"/>
            </a:xfrm>
            <a:custGeom>
              <a:avLst/>
              <a:gdLst>
                <a:gd name="T0" fmla="*/ 1 w 6"/>
                <a:gd name="T1" fmla="*/ 5 h 23"/>
                <a:gd name="T2" fmla="*/ 0 w 6"/>
                <a:gd name="T3" fmla="*/ 5 h 23"/>
                <a:gd name="T4" fmla="*/ 0 w 6"/>
                <a:gd name="T5" fmla="*/ 1 h 23"/>
                <a:gd name="T6" fmla="*/ 0 w 6"/>
                <a:gd name="T7" fmla="*/ 0 h 23"/>
                <a:gd name="T8" fmla="*/ 0 w 6"/>
                <a:gd name="T9" fmla="*/ 6 h 23"/>
                <a:gd name="T10" fmla="*/ 1 w 6"/>
                <a:gd name="T11" fmla="*/ 6 h 23"/>
                <a:gd name="T12" fmla="*/ 1 w 6"/>
                <a:gd name="T13" fmla="*/ 0 h 23"/>
                <a:gd name="T14" fmla="*/ 1 w 6"/>
                <a:gd name="T15" fmla="*/ 0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3"/>
                  </a:lnTo>
                  <a:lnTo>
                    <a:pt x="0" y="0"/>
                  </a:lnTo>
                  <a:lnTo>
                    <a:pt x="0" y="23"/>
                  </a:lnTo>
                  <a:lnTo>
                    <a:pt x="3" y="23"/>
                  </a:lnTo>
                  <a:lnTo>
                    <a:pt x="3" y="0"/>
                  </a:lnTo>
                  <a:lnTo>
                    <a:pt x="3" y="23"/>
                  </a:lnTo>
                  <a:lnTo>
                    <a:pt x="6" y="19"/>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1" name="Freeform 4037">
              <a:extLst>
                <a:ext uri="{FF2B5EF4-FFF2-40B4-BE49-F238E27FC236}">
                  <a16:creationId xmlns:a16="http://schemas.microsoft.com/office/drawing/2014/main" id="{74DC641B-7F5A-4CEF-A4BA-10DBA60BDC9E}"/>
                </a:ext>
              </a:extLst>
            </p:cNvPr>
            <p:cNvSpPr>
              <a:spLocks/>
            </p:cNvSpPr>
            <p:nvPr/>
          </p:nvSpPr>
          <p:spPr bwMode="auto">
            <a:xfrm>
              <a:off x="872" y="3541"/>
              <a:ext cx="33" cy="2"/>
            </a:xfrm>
            <a:custGeom>
              <a:avLst/>
              <a:gdLst>
                <a:gd name="T0" fmla="*/ 1 w 134"/>
                <a:gd name="T1" fmla="*/ 1 h 6"/>
                <a:gd name="T2" fmla="*/ 1 w 134"/>
                <a:gd name="T3" fmla="*/ 0 h 6"/>
                <a:gd name="T4" fmla="*/ 32 w 134"/>
                <a:gd name="T5" fmla="*/ 0 h 6"/>
                <a:gd name="T6" fmla="*/ 33 w 134"/>
                <a:gd name="T7" fmla="*/ 0 h 6"/>
                <a:gd name="T8" fmla="*/ 0 w 134"/>
                <a:gd name="T9" fmla="*/ 0 h 6"/>
                <a:gd name="T10" fmla="*/ 0 w 134"/>
                <a:gd name="T11" fmla="*/ 1 h 6"/>
                <a:gd name="T12" fmla="*/ 33 w 134"/>
                <a:gd name="T13" fmla="*/ 1 h 6"/>
                <a:gd name="T14" fmla="*/ 33 w 134"/>
                <a:gd name="T15" fmla="*/ 2 h 6"/>
                <a:gd name="T16" fmla="*/ 0 w 134"/>
                <a:gd name="T17" fmla="*/ 2 h 6"/>
                <a:gd name="T18" fmla="*/ 1 w 134"/>
                <a:gd name="T19" fmla="*/ 2 h 6"/>
                <a:gd name="T20" fmla="*/ 32 w 13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 h="6">
                  <a:moveTo>
                    <a:pt x="3" y="3"/>
                  </a:moveTo>
                  <a:lnTo>
                    <a:pt x="3" y="0"/>
                  </a:lnTo>
                  <a:lnTo>
                    <a:pt x="130" y="0"/>
                  </a:lnTo>
                  <a:lnTo>
                    <a:pt x="134" y="0"/>
                  </a:lnTo>
                  <a:lnTo>
                    <a:pt x="0" y="0"/>
                  </a:lnTo>
                  <a:lnTo>
                    <a:pt x="0" y="3"/>
                  </a:lnTo>
                  <a:lnTo>
                    <a:pt x="134" y="3"/>
                  </a:lnTo>
                  <a:lnTo>
                    <a:pt x="134" y="6"/>
                  </a:lnTo>
                  <a:lnTo>
                    <a:pt x="0" y="6"/>
                  </a:lnTo>
                  <a:lnTo>
                    <a:pt x="3" y="6"/>
                  </a:lnTo>
                  <a:lnTo>
                    <a:pt x="130"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2" name="Freeform 4038">
              <a:extLst>
                <a:ext uri="{FF2B5EF4-FFF2-40B4-BE49-F238E27FC236}">
                  <a16:creationId xmlns:a16="http://schemas.microsoft.com/office/drawing/2014/main" id="{0C78B8BB-09E7-44D8-A9B1-9DAE41DD7C05}"/>
                </a:ext>
              </a:extLst>
            </p:cNvPr>
            <p:cNvSpPr>
              <a:spLocks/>
            </p:cNvSpPr>
            <p:nvPr/>
          </p:nvSpPr>
          <p:spPr bwMode="auto">
            <a:xfrm>
              <a:off x="904" y="3538"/>
              <a:ext cx="1" cy="5"/>
            </a:xfrm>
            <a:custGeom>
              <a:avLst/>
              <a:gdLst>
                <a:gd name="T0" fmla="*/ 0 w 6"/>
                <a:gd name="T1" fmla="*/ 4 h 22"/>
                <a:gd name="T2" fmla="*/ 0 w 6"/>
                <a:gd name="T3" fmla="*/ 4 h 22"/>
                <a:gd name="T4" fmla="*/ 0 w 6"/>
                <a:gd name="T5" fmla="*/ 1 h 22"/>
                <a:gd name="T6" fmla="*/ 0 w 6"/>
                <a:gd name="T7" fmla="*/ 1 h 22"/>
                <a:gd name="T8" fmla="*/ 0 w 6"/>
                <a:gd name="T9" fmla="*/ 5 h 22"/>
                <a:gd name="T10" fmla="*/ 0 w 6"/>
                <a:gd name="T11" fmla="*/ 5 h 22"/>
                <a:gd name="T12" fmla="*/ 0 w 6"/>
                <a:gd name="T13" fmla="*/ 0 h 22"/>
                <a:gd name="T14" fmla="*/ 1 w 6"/>
                <a:gd name="T15" fmla="*/ 1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4"/>
                  </a:lnTo>
                  <a:lnTo>
                    <a:pt x="0" y="22"/>
                  </a:lnTo>
                  <a:lnTo>
                    <a:pt x="2" y="22"/>
                  </a:lnTo>
                  <a:lnTo>
                    <a:pt x="2" y="0"/>
                  </a:lnTo>
                  <a:lnTo>
                    <a:pt x="6" y="4"/>
                  </a:lnTo>
                  <a:lnTo>
                    <a:pt x="6" y="22"/>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3" name="Freeform 4039">
              <a:extLst>
                <a:ext uri="{FF2B5EF4-FFF2-40B4-BE49-F238E27FC236}">
                  <a16:creationId xmlns:a16="http://schemas.microsoft.com/office/drawing/2014/main" id="{38539777-58C8-4380-9C35-987CEA9F37A2}"/>
                </a:ext>
              </a:extLst>
            </p:cNvPr>
            <p:cNvSpPr>
              <a:spLocks/>
            </p:cNvSpPr>
            <p:nvPr/>
          </p:nvSpPr>
          <p:spPr bwMode="auto">
            <a:xfrm>
              <a:off x="904" y="3538"/>
              <a:ext cx="22" cy="1"/>
            </a:xfrm>
            <a:custGeom>
              <a:avLst/>
              <a:gdLst>
                <a:gd name="T0" fmla="*/ 1 w 88"/>
                <a:gd name="T1" fmla="*/ 1 h 6"/>
                <a:gd name="T2" fmla="*/ 1 w 88"/>
                <a:gd name="T3" fmla="*/ 0 h 6"/>
                <a:gd name="T4" fmla="*/ 22 w 88"/>
                <a:gd name="T5" fmla="*/ 0 h 6"/>
                <a:gd name="T6" fmla="*/ 22 w 88"/>
                <a:gd name="T7" fmla="*/ 1 h 6"/>
                <a:gd name="T8" fmla="*/ 0 w 88"/>
                <a:gd name="T9" fmla="*/ 1 h 6"/>
                <a:gd name="T10" fmla="*/ 0 w 88"/>
                <a:gd name="T11" fmla="*/ 1 h 6"/>
                <a:gd name="T12" fmla="*/ 22 w 88"/>
                <a:gd name="T13" fmla="*/ 1 h 6"/>
                <a:gd name="T14" fmla="*/ 22 w 88"/>
                <a:gd name="T15" fmla="*/ 1 h 6"/>
                <a:gd name="T16" fmla="*/ 0 w 88"/>
                <a:gd name="T17" fmla="*/ 1 h 6"/>
                <a:gd name="T18" fmla="*/ 1 w 88"/>
                <a:gd name="T19" fmla="*/ 1 h 6"/>
                <a:gd name="T20" fmla="*/ 22 w 88"/>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6">
                  <a:moveTo>
                    <a:pt x="2" y="4"/>
                  </a:moveTo>
                  <a:lnTo>
                    <a:pt x="2" y="0"/>
                  </a:lnTo>
                  <a:lnTo>
                    <a:pt x="86" y="0"/>
                  </a:lnTo>
                  <a:lnTo>
                    <a:pt x="88" y="4"/>
                  </a:lnTo>
                  <a:lnTo>
                    <a:pt x="0" y="4"/>
                  </a:lnTo>
                  <a:lnTo>
                    <a:pt x="88" y="4"/>
                  </a:lnTo>
                  <a:lnTo>
                    <a:pt x="88" y="6"/>
                  </a:lnTo>
                  <a:lnTo>
                    <a:pt x="0" y="6"/>
                  </a:lnTo>
                  <a:lnTo>
                    <a:pt x="2" y="6"/>
                  </a:lnTo>
                  <a:lnTo>
                    <a:pt x="8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4" name="Freeform 4040">
              <a:extLst>
                <a:ext uri="{FF2B5EF4-FFF2-40B4-BE49-F238E27FC236}">
                  <a16:creationId xmlns:a16="http://schemas.microsoft.com/office/drawing/2014/main" id="{D208A1A0-E538-4710-B080-EDF40E51DE4F}"/>
                </a:ext>
              </a:extLst>
            </p:cNvPr>
            <p:cNvSpPr>
              <a:spLocks/>
            </p:cNvSpPr>
            <p:nvPr/>
          </p:nvSpPr>
          <p:spPr bwMode="auto">
            <a:xfrm>
              <a:off x="925" y="3532"/>
              <a:ext cx="1" cy="7"/>
            </a:xfrm>
            <a:custGeom>
              <a:avLst/>
              <a:gdLst>
                <a:gd name="T0" fmla="*/ 1 w 6"/>
                <a:gd name="T1" fmla="*/ 7 h 28"/>
                <a:gd name="T2" fmla="*/ 0 w 6"/>
                <a:gd name="T3" fmla="*/ 7 h 28"/>
                <a:gd name="T4" fmla="*/ 0 w 6"/>
                <a:gd name="T5" fmla="*/ 1 h 28"/>
                <a:gd name="T6" fmla="*/ 1 w 6"/>
                <a:gd name="T7" fmla="*/ 1 h 28"/>
                <a:gd name="T8" fmla="*/ 1 w 6"/>
                <a:gd name="T9" fmla="*/ 7 h 28"/>
                <a:gd name="T10" fmla="*/ 1 w 6"/>
                <a:gd name="T11" fmla="*/ 7 h 28"/>
                <a:gd name="T12" fmla="*/ 1 w 6"/>
                <a:gd name="T13" fmla="*/ 0 h 28"/>
                <a:gd name="T14" fmla="*/ 1 w 6"/>
                <a:gd name="T15" fmla="*/ 1 h 28"/>
                <a:gd name="T16" fmla="*/ 1 w 6"/>
                <a:gd name="T17" fmla="*/ 7 h 28"/>
                <a:gd name="T18" fmla="*/ 1 w 6"/>
                <a:gd name="T19" fmla="*/ 7 h 28"/>
                <a:gd name="T20" fmla="*/ 1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4" y="26"/>
                  </a:moveTo>
                  <a:lnTo>
                    <a:pt x="0" y="26"/>
                  </a:lnTo>
                  <a:lnTo>
                    <a:pt x="0" y="3"/>
                  </a:lnTo>
                  <a:lnTo>
                    <a:pt x="4" y="3"/>
                  </a:lnTo>
                  <a:lnTo>
                    <a:pt x="4" y="28"/>
                  </a:lnTo>
                  <a:lnTo>
                    <a:pt x="4" y="0"/>
                  </a:lnTo>
                  <a:lnTo>
                    <a:pt x="6" y="3"/>
                  </a:lnTo>
                  <a:lnTo>
                    <a:pt x="6" y="28"/>
                  </a:lnTo>
                  <a:lnTo>
                    <a:pt x="6" y="26"/>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5" name="Freeform 4041">
              <a:extLst>
                <a:ext uri="{FF2B5EF4-FFF2-40B4-BE49-F238E27FC236}">
                  <a16:creationId xmlns:a16="http://schemas.microsoft.com/office/drawing/2014/main" id="{FE9A10A8-7BCD-4B87-9257-A02217AB9B8A}"/>
                </a:ext>
              </a:extLst>
            </p:cNvPr>
            <p:cNvSpPr>
              <a:spLocks/>
            </p:cNvSpPr>
            <p:nvPr/>
          </p:nvSpPr>
          <p:spPr bwMode="auto">
            <a:xfrm>
              <a:off x="925" y="3532"/>
              <a:ext cx="17" cy="2"/>
            </a:xfrm>
            <a:custGeom>
              <a:avLst/>
              <a:gdLst>
                <a:gd name="T0" fmla="*/ 1 w 72"/>
                <a:gd name="T1" fmla="*/ 1 h 6"/>
                <a:gd name="T2" fmla="*/ 1 w 72"/>
                <a:gd name="T3" fmla="*/ 0 h 6"/>
                <a:gd name="T4" fmla="*/ 16 w 72"/>
                <a:gd name="T5" fmla="*/ 0 h 6"/>
                <a:gd name="T6" fmla="*/ 17 w 72"/>
                <a:gd name="T7" fmla="*/ 1 h 6"/>
                <a:gd name="T8" fmla="*/ 1 w 72"/>
                <a:gd name="T9" fmla="*/ 1 h 6"/>
                <a:gd name="T10" fmla="*/ 0 w 72"/>
                <a:gd name="T11" fmla="*/ 1 h 6"/>
                <a:gd name="T12" fmla="*/ 17 w 72"/>
                <a:gd name="T13" fmla="*/ 1 h 6"/>
                <a:gd name="T14" fmla="*/ 17 w 72"/>
                <a:gd name="T15" fmla="*/ 2 h 6"/>
                <a:gd name="T16" fmla="*/ 1 w 72"/>
                <a:gd name="T17" fmla="*/ 2 h 6"/>
                <a:gd name="T18" fmla="*/ 1 w 72"/>
                <a:gd name="T19" fmla="*/ 2 h 6"/>
                <a:gd name="T20" fmla="*/ 16 w 7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6">
                  <a:moveTo>
                    <a:pt x="4" y="3"/>
                  </a:moveTo>
                  <a:lnTo>
                    <a:pt x="4" y="0"/>
                  </a:lnTo>
                  <a:lnTo>
                    <a:pt x="68" y="0"/>
                  </a:lnTo>
                  <a:lnTo>
                    <a:pt x="72" y="3"/>
                  </a:lnTo>
                  <a:lnTo>
                    <a:pt x="4" y="3"/>
                  </a:lnTo>
                  <a:lnTo>
                    <a:pt x="0" y="3"/>
                  </a:lnTo>
                  <a:lnTo>
                    <a:pt x="72" y="3"/>
                  </a:lnTo>
                  <a:lnTo>
                    <a:pt x="72" y="6"/>
                  </a:lnTo>
                  <a:lnTo>
                    <a:pt x="4" y="6"/>
                  </a:lnTo>
                  <a:lnTo>
                    <a:pt x="6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6" name="Freeform 4042">
              <a:extLst>
                <a:ext uri="{FF2B5EF4-FFF2-40B4-BE49-F238E27FC236}">
                  <a16:creationId xmlns:a16="http://schemas.microsoft.com/office/drawing/2014/main" id="{47CD4060-5E7A-4290-959F-25ABE1A850EC}"/>
                </a:ext>
              </a:extLst>
            </p:cNvPr>
            <p:cNvSpPr>
              <a:spLocks/>
            </p:cNvSpPr>
            <p:nvPr/>
          </p:nvSpPr>
          <p:spPr bwMode="auto">
            <a:xfrm>
              <a:off x="941" y="3529"/>
              <a:ext cx="1" cy="5"/>
            </a:xfrm>
            <a:custGeom>
              <a:avLst/>
              <a:gdLst>
                <a:gd name="T0" fmla="*/ 0 w 6"/>
                <a:gd name="T1" fmla="*/ 4 h 19"/>
                <a:gd name="T2" fmla="*/ 0 w 6"/>
                <a:gd name="T3" fmla="*/ 4 h 19"/>
                <a:gd name="T4" fmla="*/ 0 w 6"/>
                <a:gd name="T5" fmla="*/ 1 h 19"/>
                <a:gd name="T6" fmla="*/ 0 w 6"/>
                <a:gd name="T7" fmla="*/ 0 h 19"/>
                <a:gd name="T8" fmla="*/ 0 w 6"/>
                <a:gd name="T9" fmla="*/ 5 h 19"/>
                <a:gd name="T10" fmla="*/ 0 w 6"/>
                <a:gd name="T11" fmla="*/ 5 h 19"/>
                <a:gd name="T12" fmla="*/ 0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6"/>
                  </a:moveTo>
                  <a:lnTo>
                    <a:pt x="0" y="16"/>
                  </a:lnTo>
                  <a:lnTo>
                    <a:pt x="0" y="3"/>
                  </a:lnTo>
                  <a:lnTo>
                    <a:pt x="2" y="0"/>
                  </a:lnTo>
                  <a:lnTo>
                    <a:pt x="2" y="19"/>
                  </a:lnTo>
                  <a:lnTo>
                    <a:pt x="2" y="0"/>
                  </a:lnTo>
                  <a:lnTo>
                    <a:pt x="6" y="0"/>
                  </a:lnTo>
                  <a:lnTo>
                    <a:pt x="6" y="19"/>
                  </a:lnTo>
                  <a:lnTo>
                    <a:pt x="6" y="16"/>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7" name="Freeform 4043">
              <a:extLst>
                <a:ext uri="{FF2B5EF4-FFF2-40B4-BE49-F238E27FC236}">
                  <a16:creationId xmlns:a16="http://schemas.microsoft.com/office/drawing/2014/main" id="{04D755E2-A5EA-4FCC-A680-57FAB119B305}"/>
                </a:ext>
              </a:extLst>
            </p:cNvPr>
            <p:cNvSpPr>
              <a:spLocks/>
            </p:cNvSpPr>
            <p:nvPr/>
          </p:nvSpPr>
          <p:spPr bwMode="auto">
            <a:xfrm>
              <a:off x="941" y="3529"/>
              <a:ext cx="26" cy="1"/>
            </a:xfrm>
            <a:custGeom>
              <a:avLst/>
              <a:gdLst>
                <a:gd name="T0" fmla="*/ 1 w 104"/>
                <a:gd name="T1" fmla="*/ 1 h 6"/>
                <a:gd name="T2" fmla="*/ 1 w 104"/>
                <a:gd name="T3" fmla="*/ 0 h 6"/>
                <a:gd name="T4" fmla="*/ 25 w 104"/>
                <a:gd name="T5" fmla="*/ 0 h 6"/>
                <a:gd name="T6" fmla="*/ 26 w 104"/>
                <a:gd name="T7" fmla="*/ 0 h 6"/>
                <a:gd name="T8" fmla="*/ 1 w 104"/>
                <a:gd name="T9" fmla="*/ 0 h 6"/>
                <a:gd name="T10" fmla="*/ 0 w 104"/>
                <a:gd name="T11" fmla="*/ 1 h 6"/>
                <a:gd name="T12" fmla="*/ 26 w 104"/>
                <a:gd name="T13" fmla="*/ 1 h 6"/>
                <a:gd name="T14" fmla="*/ 26 w 104"/>
                <a:gd name="T15" fmla="*/ 1 h 6"/>
                <a:gd name="T16" fmla="*/ 1 w 104"/>
                <a:gd name="T17" fmla="*/ 1 h 6"/>
                <a:gd name="T18" fmla="*/ 1 w 104"/>
                <a:gd name="T19" fmla="*/ 1 h 6"/>
                <a:gd name="T20" fmla="*/ 25 w 104"/>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6">
                  <a:moveTo>
                    <a:pt x="2" y="3"/>
                  </a:moveTo>
                  <a:lnTo>
                    <a:pt x="2" y="0"/>
                  </a:lnTo>
                  <a:lnTo>
                    <a:pt x="100" y="0"/>
                  </a:lnTo>
                  <a:lnTo>
                    <a:pt x="104" y="0"/>
                  </a:lnTo>
                  <a:lnTo>
                    <a:pt x="2" y="0"/>
                  </a:lnTo>
                  <a:lnTo>
                    <a:pt x="0" y="3"/>
                  </a:lnTo>
                  <a:lnTo>
                    <a:pt x="104" y="3"/>
                  </a:lnTo>
                  <a:lnTo>
                    <a:pt x="2" y="3"/>
                  </a:lnTo>
                  <a:lnTo>
                    <a:pt x="2" y="6"/>
                  </a:lnTo>
                  <a:lnTo>
                    <a:pt x="100"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8" name="Freeform 4044">
              <a:extLst>
                <a:ext uri="{FF2B5EF4-FFF2-40B4-BE49-F238E27FC236}">
                  <a16:creationId xmlns:a16="http://schemas.microsoft.com/office/drawing/2014/main" id="{1F507AF6-A1A6-45A9-9172-7A77D20C2D3B}"/>
                </a:ext>
              </a:extLst>
            </p:cNvPr>
            <p:cNvSpPr>
              <a:spLocks/>
            </p:cNvSpPr>
            <p:nvPr/>
          </p:nvSpPr>
          <p:spPr bwMode="auto">
            <a:xfrm>
              <a:off x="965" y="3525"/>
              <a:ext cx="2" cy="5"/>
            </a:xfrm>
            <a:custGeom>
              <a:avLst/>
              <a:gdLst>
                <a:gd name="T0" fmla="*/ 1 w 6"/>
                <a:gd name="T1" fmla="*/ 4 h 23"/>
                <a:gd name="T2" fmla="*/ 0 w 6"/>
                <a:gd name="T3" fmla="*/ 4 h 23"/>
                <a:gd name="T4" fmla="*/ 0 w 6"/>
                <a:gd name="T5" fmla="*/ 1 h 23"/>
                <a:gd name="T6" fmla="*/ 0 w 6"/>
                <a:gd name="T7" fmla="*/ 0 h 23"/>
                <a:gd name="T8" fmla="*/ 0 w 6"/>
                <a:gd name="T9" fmla="*/ 4 h 23"/>
                <a:gd name="T10" fmla="*/ 1 w 6"/>
                <a:gd name="T11" fmla="*/ 5 h 23"/>
                <a:gd name="T12" fmla="*/ 1 w 6"/>
                <a:gd name="T13" fmla="*/ 0 h 23"/>
                <a:gd name="T14" fmla="*/ 2 w 6"/>
                <a:gd name="T15" fmla="*/ 0 h 23"/>
                <a:gd name="T16" fmla="*/ 2 w 6"/>
                <a:gd name="T17" fmla="*/ 4 h 23"/>
                <a:gd name="T18" fmla="*/ 2 w 6"/>
                <a:gd name="T19" fmla="*/ 4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20"/>
                  </a:moveTo>
                  <a:lnTo>
                    <a:pt x="0" y="20"/>
                  </a:lnTo>
                  <a:lnTo>
                    <a:pt x="0" y="4"/>
                  </a:lnTo>
                  <a:lnTo>
                    <a:pt x="0" y="0"/>
                  </a:lnTo>
                  <a:lnTo>
                    <a:pt x="0" y="20"/>
                  </a:lnTo>
                  <a:lnTo>
                    <a:pt x="2" y="23"/>
                  </a:lnTo>
                  <a:lnTo>
                    <a:pt x="2" y="0"/>
                  </a:lnTo>
                  <a:lnTo>
                    <a:pt x="6" y="0"/>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29" name="Freeform 4045">
              <a:extLst>
                <a:ext uri="{FF2B5EF4-FFF2-40B4-BE49-F238E27FC236}">
                  <a16:creationId xmlns:a16="http://schemas.microsoft.com/office/drawing/2014/main" id="{DEFA7588-7343-46F4-87E5-6A18A69A50F4}"/>
                </a:ext>
              </a:extLst>
            </p:cNvPr>
            <p:cNvSpPr>
              <a:spLocks/>
            </p:cNvSpPr>
            <p:nvPr/>
          </p:nvSpPr>
          <p:spPr bwMode="auto">
            <a:xfrm>
              <a:off x="965" y="3525"/>
              <a:ext cx="14" cy="1"/>
            </a:xfrm>
            <a:custGeom>
              <a:avLst/>
              <a:gdLst>
                <a:gd name="T0" fmla="*/ 1 w 56"/>
                <a:gd name="T1" fmla="*/ 1 h 7"/>
                <a:gd name="T2" fmla="*/ 1 w 56"/>
                <a:gd name="T3" fmla="*/ 0 h 7"/>
                <a:gd name="T4" fmla="*/ 13 w 56"/>
                <a:gd name="T5" fmla="*/ 0 h 7"/>
                <a:gd name="T6" fmla="*/ 14 w 56"/>
                <a:gd name="T7" fmla="*/ 0 h 7"/>
                <a:gd name="T8" fmla="*/ 0 w 56"/>
                <a:gd name="T9" fmla="*/ 0 h 7"/>
                <a:gd name="T10" fmla="*/ 0 w 56"/>
                <a:gd name="T11" fmla="*/ 1 h 7"/>
                <a:gd name="T12" fmla="*/ 14 w 56"/>
                <a:gd name="T13" fmla="*/ 1 h 7"/>
                <a:gd name="T14" fmla="*/ 14 w 56"/>
                <a:gd name="T15" fmla="*/ 1 h 7"/>
                <a:gd name="T16" fmla="*/ 0 w 56"/>
                <a:gd name="T17" fmla="*/ 1 h 7"/>
                <a:gd name="T18" fmla="*/ 1 w 56"/>
                <a:gd name="T19" fmla="*/ 1 h 7"/>
                <a:gd name="T20" fmla="*/ 13 w 5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7">
                  <a:moveTo>
                    <a:pt x="2" y="4"/>
                  </a:moveTo>
                  <a:lnTo>
                    <a:pt x="2" y="0"/>
                  </a:lnTo>
                  <a:lnTo>
                    <a:pt x="53" y="0"/>
                  </a:lnTo>
                  <a:lnTo>
                    <a:pt x="56" y="0"/>
                  </a:lnTo>
                  <a:lnTo>
                    <a:pt x="0" y="0"/>
                  </a:lnTo>
                  <a:lnTo>
                    <a:pt x="0" y="4"/>
                  </a:lnTo>
                  <a:lnTo>
                    <a:pt x="56" y="4"/>
                  </a:lnTo>
                  <a:lnTo>
                    <a:pt x="0" y="4"/>
                  </a:lnTo>
                  <a:lnTo>
                    <a:pt x="2" y="7"/>
                  </a:lnTo>
                  <a:lnTo>
                    <a:pt x="53"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0" name="Freeform 4046">
              <a:extLst>
                <a:ext uri="{FF2B5EF4-FFF2-40B4-BE49-F238E27FC236}">
                  <a16:creationId xmlns:a16="http://schemas.microsoft.com/office/drawing/2014/main" id="{83D7EA78-31B5-4CD8-81F8-1FDD11F1A89C}"/>
                </a:ext>
              </a:extLst>
            </p:cNvPr>
            <p:cNvSpPr>
              <a:spLocks/>
            </p:cNvSpPr>
            <p:nvPr/>
          </p:nvSpPr>
          <p:spPr bwMode="auto">
            <a:xfrm>
              <a:off x="978" y="3521"/>
              <a:ext cx="1"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1 w 6"/>
                <a:gd name="T15" fmla="*/ 0 h 22"/>
                <a:gd name="T16" fmla="*/ 1 w 6"/>
                <a:gd name="T17" fmla="*/ 4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0"/>
                  </a:lnTo>
                  <a:lnTo>
                    <a:pt x="0" y="19"/>
                  </a:lnTo>
                  <a:lnTo>
                    <a:pt x="3" y="22"/>
                  </a:lnTo>
                  <a:lnTo>
                    <a:pt x="3" y="0"/>
                  </a:lnTo>
                  <a:lnTo>
                    <a:pt x="6" y="0"/>
                  </a:lnTo>
                  <a:lnTo>
                    <a:pt x="6" y="19"/>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1" name="Freeform 4047">
              <a:extLst>
                <a:ext uri="{FF2B5EF4-FFF2-40B4-BE49-F238E27FC236}">
                  <a16:creationId xmlns:a16="http://schemas.microsoft.com/office/drawing/2014/main" id="{7FF05398-AE49-40A6-B12B-DB988AE87419}"/>
                </a:ext>
              </a:extLst>
            </p:cNvPr>
            <p:cNvSpPr>
              <a:spLocks/>
            </p:cNvSpPr>
            <p:nvPr/>
          </p:nvSpPr>
          <p:spPr bwMode="auto">
            <a:xfrm>
              <a:off x="978" y="3521"/>
              <a:ext cx="10" cy="1"/>
            </a:xfrm>
            <a:custGeom>
              <a:avLst/>
              <a:gdLst>
                <a:gd name="T0" fmla="*/ 1 w 42"/>
                <a:gd name="T1" fmla="*/ 0 h 6"/>
                <a:gd name="T2" fmla="*/ 1 w 42"/>
                <a:gd name="T3" fmla="*/ 0 h 6"/>
                <a:gd name="T4" fmla="*/ 9 w 42"/>
                <a:gd name="T5" fmla="*/ 0 h 6"/>
                <a:gd name="T6" fmla="*/ 9 w 42"/>
                <a:gd name="T7" fmla="*/ 0 h 6"/>
                <a:gd name="T8" fmla="*/ 0 w 42"/>
                <a:gd name="T9" fmla="*/ 0 h 6"/>
                <a:gd name="T10" fmla="*/ 0 w 42"/>
                <a:gd name="T11" fmla="*/ 0 h 6"/>
                <a:gd name="T12" fmla="*/ 10 w 42"/>
                <a:gd name="T13" fmla="*/ 0 h 6"/>
                <a:gd name="T14" fmla="*/ 9 w 42"/>
                <a:gd name="T15" fmla="*/ 1 h 6"/>
                <a:gd name="T16" fmla="*/ 0 w 42"/>
                <a:gd name="T17" fmla="*/ 1 h 6"/>
                <a:gd name="T18" fmla="*/ 1 w 42"/>
                <a:gd name="T19" fmla="*/ 1 h 6"/>
                <a:gd name="T20" fmla="*/ 9 w 4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
                  <a:moveTo>
                    <a:pt x="3" y="2"/>
                  </a:moveTo>
                  <a:lnTo>
                    <a:pt x="3" y="0"/>
                  </a:lnTo>
                  <a:lnTo>
                    <a:pt x="38" y="0"/>
                  </a:lnTo>
                  <a:lnTo>
                    <a:pt x="0" y="0"/>
                  </a:lnTo>
                  <a:lnTo>
                    <a:pt x="0" y="2"/>
                  </a:lnTo>
                  <a:lnTo>
                    <a:pt x="42" y="2"/>
                  </a:lnTo>
                  <a:lnTo>
                    <a:pt x="38" y="6"/>
                  </a:lnTo>
                  <a:lnTo>
                    <a:pt x="0" y="6"/>
                  </a:lnTo>
                  <a:lnTo>
                    <a:pt x="3" y="6"/>
                  </a:lnTo>
                  <a:lnTo>
                    <a:pt x="3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2" name="Freeform 4048">
              <a:extLst>
                <a:ext uri="{FF2B5EF4-FFF2-40B4-BE49-F238E27FC236}">
                  <a16:creationId xmlns:a16="http://schemas.microsoft.com/office/drawing/2014/main" id="{06CAAD71-D2F6-4F83-A85E-DCF55F5C4921}"/>
                </a:ext>
              </a:extLst>
            </p:cNvPr>
            <p:cNvSpPr>
              <a:spLocks/>
            </p:cNvSpPr>
            <p:nvPr/>
          </p:nvSpPr>
          <p:spPr bwMode="auto">
            <a:xfrm>
              <a:off x="987" y="3517"/>
              <a:ext cx="1" cy="5"/>
            </a:xfrm>
            <a:custGeom>
              <a:avLst/>
              <a:gdLst>
                <a:gd name="T0" fmla="*/ 0 w 6"/>
                <a:gd name="T1" fmla="*/ 4 h 22"/>
                <a:gd name="T2" fmla="*/ 0 w 6"/>
                <a:gd name="T3" fmla="*/ 4 h 22"/>
                <a:gd name="T4" fmla="*/ 0 w 6"/>
                <a:gd name="T5" fmla="*/ 1 h 22"/>
                <a:gd name="T6" fmla="*/ 0 w 6"/>
                <a:gd name="T7" fmla="*/ 1 h 22"/>
                <a:gd name="T8" fmla="*/ 0 w 6"/>
                <a:gd name="T9" fmla="*/ 5 h 22"/>
                <a:gd name="T10" fmla="*/ 0 w 6"/>
                <a:gd name="T11" fmla="*/ 5 h 22"/>
                <a:gd name="T12" fmla="*/ 0 w 6"/>
                <a:gd name="T13" fmla="*/ 0 h 22"/>
                <a:gd name="T14" fmla="*/ 0 w 6"/>
                <a:gd name="T15" fmla="*/ 1 h 22"/>
                <a:gd name="T16" fmla="*/ 0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8"/>
                  </a:moveTo>
                  <a:lnTo>
                    <a:pt x="0" y="18"/>
                  </a:lnTo>
                  <a:lnTo>
                    <a:pt x="0" y="3"/>
                  </a:lnTo>
                  <a:lnTo>
                    <a:pt x="0" y="22"/>
                  </a:lnTo>
                  <a:lnTo>
                    <a:pt x="2" y="22"/>
                  </a:lnTo>
                  <a:lnTo>
                    <a:pt x="2" y="0"/>
                  </a:lnTo>
                  <a:lnTo>
                    <a:pt x="2" y="3"/>
                  </a:lnTo>
                  <a:lnTo>
                    <a:pt x="2" y="22"/>
                  </a:lnTo>
                  <a:lnTo>
                    <a:pt x="6" y="18"/>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3" name="Freeform 4049">
              <a:extLst>
                <a:ext uri="{FF2B5EF4-FFF2-40B4-BE49-F238E27FC236}">
                  <a16:creationId xmlns:a16="http://schemas.microsoft.com/office/drawing/2014/main" id="{864D4D42-8335-47F6-900E-FAAB6877C705}"/>
                </a:ext>
              </a:extLst>
            </p:cNvPr>
            <p:cNvSpPr>
              <a:spLocks/>
            </p:cNvSpPr>
            <p:nvPr/>
          </p:nvSpPr>
          <p:spPr bwMode="auto">
            <a:xfrm>
              <a:off x="987" y="3517"/>
              <a:ext cx="4" cy="1"/>
            </a:xfrm>
            <a:custGeom>
              <a:avLst/>
              <a:gdLst>
                <a:gd name="T0" fmla="*/ 0 w 18"/>
                <a:gd name="T1" fmla="*/ 1 h 5"/>
                <a:gd name="T2" fmla="*/ 0 w 18"/>
                <a:gd name="T3" fmla="*/ 0 h 5"/>
                <a:gd name="T4" fmla="*/ 3 w 18"/>
                <a:gd name="T5" fmla="*/ 0 h 5"/>
                <a:gd name="T6" fmla="*/ 3 w 18"/>
                <a:gd name="T7" fmla="*/ 1 h 5"/>
                <a:gd name="T8" fmla="*/ 0 w 18"/>
                <a:gd name="T9" fmla="*/ 1 h 5"/>
                <a:gd name="T10" fmla="*/ 0 w 18"/>
                <a:gd name="T11" fmla="*/ 1 h 5"/>
                <a:gd name="T12" fmla="*/ 4 w 18"/>
                <a:gd name="T13" fmla="*/ 1 h 5"/>
                <a:gd name="T14" fmla="*/ 3 w 18"/>
                <a:gd name="T15" fmla="*/ 1 h 5"/>
                <a:gd name="T16" fmla="*/ 0 w 18"/>
                <a:gd name="T17" fmla="*/ 1 h 5"/>
                <a:gd name="T18" fmla="*/ 0 w 18"/>
                <a:gd name="T19" fmla="*/ 1 h 5"/>
                <a:gd name="T20" fmla="*/ 3 w 18"/>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5">
                  <a:moveTo>
                    <a:pt x="2" y="3"/>
                  </a:moveTo>
                  <a:lnTo>
                    <a:pt x="2" y="0"/>
                  </a:lnTo>
                  <a:lnTo>
                    <a:pt x="14" y="0"/>
                  </a:lnTo>
                  <a:lnTo>
                    <a:pt x="14" y="3"/>
                  </a:lnTo>
                  <a:lnTo>
                    <a:pt x="0" y="3"/>
                  </a:lnTo>
                  <a:lnTo>
                    <a:pt x="18" y="3"/>
                  </a:lnTo>
                  <a:lnTo>
                    <a:pt x="14" y="5"/>
                  </a:lnTo>
                  <a:lnTo>
                    <a:pt x="0" y="5"/>
                  </a:lnTo>
                  <a:lnTo>
                    <a:pt x="2" y="5"/>
                  </a:lnTo>
                  <a:lnTo>
                    <a:pt x="14" y="5"/>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4" name="Freeform 4050">
              <a:extLst>
                <a:ext uri="{FF2B5EF4-FFF2-40B4-BE49-F238E27FC236}">
                  <a16:creationId xmlns:a16="http://schemas.microsoft.com/office/drawing/2014/main" id="{D4779702-33CC-46E5-813D-C1A06A331322}"/>
                </a:ext>
              </a:extLst>
            </p:cNvPr>
            <p:cNvSpPr>
              <a:spLocks/>
            </p:cNvSpPr>
            <p:nvPr/>
          </p:nvSpPr>
          <p:spPr bwMode="auto">
            <a:xfrm>
              <a:off x="990" y="3513"/>
              <a:ext cx="1" cy="5"/>
            </a:xfrm>
            <a:custGeom>
              <a:avLst/>
              <a:gdLst>
                <a:gd name="T0" fmla="*/ 0 w 6"/>
                <a:gd name="T1" fmla="*/ 5 h 22"/>
                <a:gd name="T2" fmla="*/ 0 w 6"/>
                <a:gd name="T3" fmla="*/ 5 h 22"/>
                <a:gd name="T4" fmla="*/ 0 w 6"/>
                <a:gd name="T5" fmla="*/ 1 h 22"/>
                <a:gd name="T6" fmla="*/ 0 w 6"/>
                <a:gd name="T7" fmla="*/ 1 h 22"/>
                <a:gd name="T8" fmla="*/ 0 w 6"/>
                <a:gd name="T9" fmla="*/ 5 h 22"/>
                <a:gd name="T10" fmla="*/ 0 w 6"/>
                <a:gd name="T11" fmla="*/ 5 h 22"/>
                <a:gd name="T12" fmla="*/ 0 w 6"/>
                <a:gd name="T13" fmla="*/ 0 h 22"/>
                <a:gd name="T14" fmla="*/ 0 w 6"/>
                <a:gd name="T15" fmla="*/ 1 h 22"/>
                <a:gd name="T16" fmla="*/ 0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4"/>
                  </a:lnTo>
                  <a:lnTo>
                    <a:pt x="0" y="22"/>
                  </a:lnTo>
                  <a:lnTo>
                    <a:pt x="2" y="22"/>
                  </a:lnTo>
                  <a:lnTo>
                    <a:pt x="2" y="0"/>
                  </a:lnTo>
                  <a:lnTo>
                    <a:pt x="2" y="4"/>
                  </a:lnTo>
                  <a:lnTo>
                    <a:pt x="2" y="22"/>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5" name="Freeform 4051">
              <a:extLst>
                <a:ext uri="{FF2B5EF4-FFF2-40B4-BE49-F238E27FC236}">
                  <a16:creationId xmlns:a16="http://schemas.microsoft.com/office/drawing/2014/main" id="{6350E60F-E833-4A70-A84B-F12D54191D5D}"/>
                </a:ext>
              </a:extLst>
            </p:cNvPr>
            <p:cNvSpPr>
              <a:spLocks/>
            </p:cNvSpPr>
            <p:nvPr/>
          </p:nvSpPr>
          <p:spPr bwMode="auto">
            <a:xfrm>
              <a:off x="990" y="3513"/>
              <a:ext cx="3" cy="1"/>
            </a:xfrm>
            <a:custGeom>
              <a:avLst/>
              <a:gdLst>
                <a:gd name="T0" fmla="*/ 1 w 12"/>
                <a:gd name="T1" fmla="*/ 1 h 7"/>
                <a:gd name="T2" fmla="*/ 1 w 12"/>
                <a:gd name="T3" fmla="*/ 0 h 7"/>
                <a:gd name="T4" fmla="*/ 2 w 12"/>
                <a:gd name="T5" fmla="*/ 0 h 7"/>
                <a:gd name="T6" fmla="*/ 3 w 12"/>
                <a:gd name="T7" fmla="*/ 1 h 7"/>
                <a:gd name="T8" fmla="*/ 0 w 12"/>
                <a:gd name="T9" fmla="*/ 1 h 7"/>
                <a:gd name="T10" fmla="*/ 0 w 12"/>
                <a:gd name="T11" fmla="*/ 1 h 7"/>
                <a:gd name="T12" fmla="*/ 3 w 12"/>
                <a:gd name="T13" fmla="*/ 1 h 7"/>
                <a:gd name="T14" fmla="*/ 3 w 12"/>
                <a:gd name="T15" fmla="*/ 1 h 7"/>
                <a:gd name="T16" fmla="*/ 0 w 12"/>
                <a:gd name="T17" fmla="*/ 1 h 7"/>
                <a:gd name="T18" fmla="*/ 1 w 12"/>
                <a:gd name="T19" fmla="*/ 1 h 7"/>
                <a:gd name="T20" fmla="*/ 2 w 1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2" y="4"/>
                  </a:moveTo>
                  <a:lnTo>
                    <a:pt x="2" y="0"/>
                  </a:lnTo>
                  <a:lnTo>
                    <a:pt x="8" y="0"/>
                  </a:lnTo>
                  <a:lnTo>
                    <a:pt x="12" y="4"/>
                  </a:lnTo>
                  <a:lnTo>
                    <a:pt x="0" y="4"/>
                  </a:lnTo>
                  <a:lnTo>
                    <a:pt x="12" y="4"/>
                  </a:lnTo>
                  <a:lnTo>
                    <a:pt x="12" y="7"/>
                  </a:lnTo>
                  <a:lnTo>
                    <a:pt x="0" y="7"/>
                  </a:lnTo>
                  <a:lnTo>
                    <a:pt x="2" y="7"/>
                  </a:lnTo>
                  <a:lnTo>
                    <a:pt x="8"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6" name="Freeform 4052">
              <a:extLst>
                <a:ext uri="{FF2B5EF4-FFF2-40B4-BE49-F238E27FC236}">
                  <a16:creationId xmlns:a16="http://schemas.microsoft.com/office/drawing/2014/main" id="{3CE0C74F-E20B-44A6-A639-1206A97A4C42}"/>
                </a:ext>
              </a:extLst>
            </p:cNvPr>
            <p:cNvSpPr>
              <a:spLocks/>
            </p:cNvSpPr>
            <p:nvPr/>
          </p:nvSpPr>
          <p:spPr bwMode="auto">
            <a:xfrm>
              <a:off x="991" y="3509"/>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7"/>
                  </a:moveTo>
                  <a:lnTo>
                    <a:pt x="0" y="17"/>
                  </a:lnTo>
                  <a:lnTo>
                    <a:pt x="0" y="4"/>
                  </a:lnTo>
                  <a:lnTo>
                    <a:pt x="0" y="0"/>
                  </a:lnTo>
                  <a:lnTo>
                    <a:pt x="0" y="20"/>
                  </a:lnTo>
                  <a:lnTo>
                    <a:pt x="2" y="20"/>
                  </a:lnTo>
                  <a:lnTo>
                    <a:pt x="2" y="0"/>
                  </a:lnTo>
                  <a:lnTo>
                    <a:pt x="6" y="0"/>
                  </a:lnTo>
                  <a:lnTo>
                    <a:pt x="6" y="20"/>
                  </a:lnTo>
                  <a:lnTo>
                    <a:pt x="6" y="17"/>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7" name="Freeform 4053">
              <a:extLst>
                <a:ext uri="{FF2B5EF4-FFF2-40B4-BE49-F238E27FC236}">
                  <a16:creationId xmlns:a16="http://schemas.microsoft.com/office/drawing/2014/main" id="{3EF745F6-6291-45D5-BCF2-5FC86889EEAE}"/>
                </a:ext>
              </a:extLst>
            </p:cNvPr>
            <p:cNvSpPr>
              <a:spLocks/>
            </p:cNvSpPr>
            <p:nvPr/>
          </p:nvSpPr>
          <p:spPr bwMode="auto">
            <a:xfrm>
              <a:off x="991" y="3509"/>
              <a:ext cx="4" cy="2"/>
            </a:xfrm>
            <a:custGeom>
              <a:avLst/>
              <a:gdLst>
                <a:gd name="T0" fmla="*/ 1 w 14"/>
                <a:gd name="T1" fmla="*/ 1 h 7"/>
                <a:gd name="T2" fmla="*/ 1 w 14"/>
                <a:gd name="T3" fmla="*/ 0 h 7"/>
                <a:gd name="T4" fmla="*/ 3 w 14"/>
                <a:gd name="T5" fmla="*/ 0 h 7"/>
                <a:gd name="T6" fmla="*/ 4 w 14"/>
                <a:gd name="T7" fmla="*/ 0 h 7"/>
                <a:gd name="T8" fmla="*/ 0 w 14"/>
                <a:gd name="T9" fmla="*/ 0 h 7"/>
                <a:gd name="T10" fmla="*/ 0 w 14"/>
                <a:gd name="T11" fmla="*/ 1 h 7"/>
                <a:gd name="T12" fmla="*/ 4 w 14"/>
                <a:gd name="T13" fmla="*/ 1 h 7"/>
                <a:gd name="T14" fmla="*/ 4 w 14"/>
                <a:gd name="T15" fmla="*/ 1 h 7"/>
                <a:gd name="T16" fmla="*/ 0 w 14"/>
                <a:gd name="T17" fmla="*/ 1 h 7"/>
                <a:gd name="T18" fmla="*/ 1 w 14"/>
                <a:gd name="T19" fmla="*/ 2 h 7"/>
                <a:gd name="T20" fmla="*/ 3 w 1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2" y="4"/>
                  </a:moveTo>
                  <a:lnTo>
                    <a:pt x="2" y="0"/>
                  </a:lnTo>
                  <a:lnTo>
                    <a:pt x="12" y="0"/>
                  </a:lnTo>
                  <a:lnTo>
                    <a:pt x="14" y="0"/>
                  </a:lnTo>
                  <a:lnTo>
                    <a:pt x="0" y="0"/>
                  </a:lnTo>
                  <a:lnTo>
                    <a:pt x="0" y="4"/>
                  </a:lnTo>
                  <a:lnTo>
                    <a:pt x="14" y="4"/>
                  </a:lnTo>
                  <a:lnTo>
                    <a:pt x="0" y="4"/>
                  </a:lnTo>
                  <a:lnTo>
                    <a:pt x="2" y="7"/>
                  </a:lnTo>
                  <a:lnTo>
                    <a:pt x="12"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8" name="Freeform 4054">
              <a:extLst>
                <a:ext uri="{FF2B5EF4-FFF2-40B4-BE49-F238E27FC236}">
                  <a16:creationId xmlns:a16="http://schemas.microsoft.com/office/drawing/2014/main" id="{AD7F3461-2471-4B9B-AA9E-1FA6154D50A0}"/>
                </a:ext>
              </a:extLst>
            </p:cNvPr>
            <p:cNvSpPr>
              <a:spLocks/>
            </p:cNvSpPr>
            <p:nvPr/>
          </p:nvSpPr>
          <p:spPr bwMode="auto">
            <a:xfrm>
              <a:off x="993" y="3504"/>
              <a:ext cx="2" cy="7"/>
            </a:xfrm>
            <a:custGeom>
              <a:avLst/>
              <a:gdLst>
                <a:gd name="T0" fmla="*/ 1 w 6"/>
                <a:gd name="T1" fmla="*/ 6 h 29"/>
                <a:gd name="T2" fmla="*/ 0 w 6"/>
                <a:gd name="T3" fmla="*/ 6 h 29"/>
                <a:gd name="T4" fmla="*/ 0 w 6"/>
                <a:gd name="T5" fmla="*/ 1 h 29"/>
                <a:gd name="T6" fmla="*/ 0 w 6"/>
                <a:gd name="T7" fmla="*/ 0 h 29"/>
                <a:gd name="T8" fmla="*/ 0 w 6"/>
                <a:gd name="T9" fmla="*/ 6 h 29"/>
                <a:gd name="T10" fmla="*/ 1 w 6"/>
                <a:gd name="T11" fmla="*/ 7 h 29"/>
                <a:gd name="T12" fmla="*/ 1 w 6"/>
                <a:gd name="T13" fmla="*/ 0 h 29"/>
                <a:gd name="T14" fmla="*/ 2 w 6"/>
                <a:gd name="T15" fmla="*/ 0 h 29"/>
                <a:gd name="T16" fmla="*/ 2 w 6"/>
                <a:gd name="T17" fmla="*/ 6 h 29"/>
                <a:gd name="T18" fmla="*/ 2 w 6"/>
                <a:gd name="T19" fmla="*/ 6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4" y="26"/>
                  </a:moveTo>
                  <a:lnTo>
                    <a:pt x="0" y="26"/>
                  </a:lnTo>
                  <a:lnTo>
                    <a:pt x="0" y="3"/>
                  </a:lnTo>
                  <a:lnTo>
                    <a:pt x="0" y="0"/>
                  </a:lnTo>
                  <a:lnTo>
                    <a:pt x="0" y="26"/>
                  </a:lnTo>
                  <a:lnTo>
                    <a:pt x="4" y="29"/>
                  </a:lnTo>
                  <a:lnTo>
                    <a:pt x="4" y="0"/>
                  </a:lnTo>
                  <a:lnTo>
                    <a:pt x="6" y="0"/>
                  </a:lnTo>
                  <a:lnTo>
                    <a:pt x="6" y="26"/>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39" name="Freeform 4055">
              <a:extLst>
                <a:ext uri="{FF2B5EF4-FFF2-40B4-BE49-F238E27FC236}">
                  <a16:creationId xmlns:a16="http://schemas.microsoft.com/office/drawing/2014/main" id="{71B5340E-D407-49D7-BBFB-E1DF5EE027A8}"/>
                </a:ext>
              </a:extLst>
            </p:cNvPr>
            <p:cNvSpPr>
              <a:spLocks/>
            </p:cNvSpPr>
            <p:nvPr/>
          </p:nvSpPr>
          <p:spPr bwMode="auto">
            <a:xfrm>
              <a:off x="993" y="3504"/>
              <a:ext cx="11" cy="1"/>
            </a:xfrm>
            <a:custGeom>
              <a:avLst/>
              <a:gdLst>
                <a:gd name="T0" fmla="*/ 1 w 42"/>
                <a:gd name="T1" fmla="*/ 0 h 7"/>
                <a:gd name="T2" fmla="*/ 1 w 42"/>
                <a:gd name="T3" fmla="*/ 0 h 7"/>
                <a:gd name="T4" fmla="*/ 10 w 42"/>
                <a:gd name="T5" fmla="*/ 0 h 7"/>
                <a:gd name="T6" fmla="*/ 10 w 42"/>
                <a:gd name="T7" fmla="*/ 0 h 7"/>
                <a:gd name="T8" fmla="*/ 0 w 42"/>
                <a:gd name="T9" fmla="*/ 0 h 7"/>
                <a:gd name="T10" fmla="*/ 0 w 42"/>
                <a:gd name="T11" fmla="*/ 0 h 7"/>
                <a:gd name="T12" fmla="*/ 11 w 42"/>
                <a:gd name="T13" fmla="*/ 0 h 7"/>
                <a:gd name="T14" fmla="*/ 10 w 42"/>
                <a:gd name="T15" fmla="*/ 0 h 7"/>
                <a:gd name="T16" fmla="*/ 0 w 42"/>
                <a:gd name="T17" fmla="*/ 0 h 7"/>
                <a:gd name="T18" fmla="*/ 1 w 42"/>
                <a:gd name="T19" fmla="*/ 1 h 7"/>
                <a:gd name="T20" fmla="*/ 10 w 4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7">
                  <a:moveTo>
                    <a:pt x="4" y="3"/>
                  </a:moveTo>
                  <a:lnTo>
                    <a:pt x="4" y="0"/>
                  </a:lnTo>
                  <a:lnTo>
                    <a:pt x="38" y="0"/>
                  </a:lnTo>
                  <a:lnTo>
                    <a:pt x="0" y="0"/>
                  </a:lnTo>
                  <a:lnTo>
                    <a:pt x="0" y="3"/>
                  </a:lnTo>
                  <a:lnTo>
                    <a:pt x="42" y="3"/>
                  </a:lnTo>
                  <a:lnTo>
                    <a:pt x="38" y="3"/>
                  </a:lnTo>
                  <a:lnTo>
                    <a:pt x="0" y="3"/>
                  </a:lnTo>
                  <a:lnTo>
                    <a:pt x="4" y="7"/>
                  </a:lnTo>
                  <a:lnTo>
                    <a:pt x="38"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0" name="Freeform 4056">
              <a:extLst>
                <a:ext uri="{FF2B5EF4-FFF2-40B4-BE49-F238E27FC236}">
                  <a16:creationId xmlns:a16="http://schemas.microsoft.com/office/drawing/2014/main" id="{836E0ACE-8A66-4018-90E9-B7AD52CBF437}"/>
                </a:ext>
              </a:extLst>
            </p:cNvPr>
            <p:cNvSpPr>
              <a:spLocks/>
            </p:cNvSpPr>
            <p:nvPr/>
          </p:nvSpPr>
          <p:spPr bwMode="auto">
            <a:xfrm>
              <a:off x="1002" y="3500"/>
              <a:ext cx="2" cy="5"/>
            </a:xfrm>
            <a:custGeom>
              <a:avLst/>
              <a:gdLst>
                <a:gd name="T0" fmla="*/ 1 w 6"/>
                <a:gd name="T1" fmla="*/ 4 h 24"/>
                <a:gd name="T2" fmla="*/ 0 w 6"/>
                <a:gd name="T3" fmla="*/ 4 h 24"/>
                <a:gd name="T4" fmla="*/ 0 w 6"/>
                <a:gd name="T5" fmla="*/ 1 h 24"/>
                <a:gd name="T6" fmla="*/ 0 w 6"/>
                <a:gd name="T7" fmla="*/ 0 h 24"/>
                <a:gd name="T8" fmla="*/ 0 w 6"/>
                <a:gd name="T9" fmla="*/ 4 h 24"/>
                <a:gd name="T10" fmla="*/ 1 w 6"/>
                <a:gd name="T11" fmla="*/ 5 h 24"/>
                <a:gd name="T12" fmla="*/ 1 w 6"/>
                <a:gd name="T13" fmla="*/ 0 h 24"/>
                <a:gd name="T14" fmla="*/ 1 w 6"/>
                <a:gd name="T15" fmla="*/ 0 h 24"/>
                <a:gd name="T16" fmla="*/ 1 w 6"/>
                <a:gd name="T17" fmla="*/ 4 h 24"/>
                <a:gd name="T18" fmla="*/ 2 w 6"/>
                <a:gd name="T19" fmla="*/ 4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2" y="20"/>
                  </a:moveTo>
                  <a:lnTo>
                    <a:pt x="0" y="20"/>
                  </a:lnTo>
                  <a:lnTo>
                    <a:pt x="0" y="4"/>
                  </a:lnTo>
                  <a:lnTo>
                    <a:pt x="0" y="0"/>
                  </a:lnTo>
                  <a:lnTo>
                    <a:pt x="0" y="20"/>
                  </a:lnTo>
                  <a:lnTo>
                    <a:pt x="2" y="24"/>
                  </a:lnTo>
                  <a:lnTo>
                    <a:pt x="2" y="0"/>
                  </a:lnTo>
                  <a:lnTo>
                    <a:pt x="2" y="20"/>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1" name="Freeform 4057">
              <a:extLst>
                <a:ext uri="{FF2B5EF4-FFF2-40B4-BE49-F238E27FC236}">
                  <a16:creationId xmlns:a16="http://schemas.microsoft.com/office/drawing/2014/main" id="{979A5F96-3DDE-4AEA-BD5F-626A14B938DD}"/>
                </a:ext>
              </a:extLst>
            </p:cNvPr>
            <p:cNvSpPr>
              <a:spLocks/>
            </p:cNvSpPr>
            <p:nvPr/>
          </p:nvSpPr>
          <p:spPr bwMode="auto">
            <a:xfrm>
              <a:off x="1002" y="3500"/>
              <a:ext cx="4" cy="1"/>
            </a:xfrm>
            <a:custGeom>
              <a:avLst/>
              <a:gdLst>
                <a:gd name="T0" fmla="*/ 1 w 14"/>
                <a:gd name="T1" fmla="*/ 1 h 7"/>
                <a:gd name="T2" fmla="*/ 1 w 14"/>
                <a:gd name="T3" fmla="*/ 0 h 7"/>
                <a:gd name="T4" fmla="*/ 3 w 14"/>
                <a:gd name="T5" fmla="*/ 0 h 7"/>
                <a:gd name="T6" fmla="*/ 3 w 14"/>
                <a:gd name="T7" fmla="*/ 0 h 7"/>
                <a:gd name="T8" fmla="*/ 0 w 14"/>
                <a:gd name="T9" fmla="*/ 0 h 7"/>
                <a:gd name="T10" fmla="*/ 0 w 14"/>
                <a:gd name="T11" fmla="*/ 1 h 7"/>
                <a:gd name="T12" fmla="*/ 4 w 14"/>
                <a:gd name="T13" fmla="*/ 1 h 7"/>
                <a:gd name="T14" fmla="*/ 3 w 14"/>
                <a:gd name="T15" fmla="*/ 1 h 7"/>
                <a:gd name="T16" fmla="*/ 0 w 14"/>
                <a:gd name="T17" fmla="*/ 1 h 7"/>
                <a:gd name="T18" fmla="*/ 1 w 14"/>
                <a:gd name="T19" fmla="*/ 1 h 7"/>
                <a:gd name="T20" fmla="*/ 3 w 1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2" y="4"/>
                  </a:moveTo>
                  <a:lnTo>
                    <a:pt x="2" y="0"/>
                  </a:lnTo>
                  <a:lnTo>
                    <a:pt x="12" y="0"/>
                  </a:lnTo>
                  <a:lnTo>
                    <a:pt x="0" y="0"/>
                  </a:lnTo>
                  <a:lnTo>
                    <a:pt x="0" y="4"/>
                  </a:lnTo>
                  <a:lnTo>
                    <a:pt x="14" y="4"/>
                  </a:lnTo>
                  <a:lnTo>
                    <a:pt x="12" y="7"/>
                  </a:lnTo>
                  <a:lnTo>
                    <a:pt x="0" y="7"/>
                  </a:lnTo>
                  <a:lnTo>
                    <a:pt x="2" y="7"/>
                  </a:lnTo>
                  <a:lnTo>
                    <a:pt x="12"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2" name="Freeform 4058">
              <a:extLst>
                <a:ext uri="{FF2B5EF4-FFF2-40B4-BE49-F238E27FC236}">
                  <a16:creationId xmlns:a16="http://schemas.microsoft.com/office/drawing/2014/main" id="{B61FF3AB-4B7B-444B-9425-4B7168D510BD}"/>
                </a:ext>
              </a:extLst>
            </p:cNvPr>
            <p:cNvSpPr>
              <a:spLocks/>
            </p:cNvSpPr>
            <p:nvPr/>
          </p:nvSpPr>
          <p:spPr bwMode="auto">
            <a:xfrm>
              <a:off x="1005" y="3496"/>
              <a:ext cx="1"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22"/>
                  </a:lnTo>
                  <a:lnTo>
                    <a:pt x="4" y="22"/>
                  </a:lnTo>
                  <a:lnTo>
                    <a:pt x="4" y="0"/>
                  </a:lnTo>
                  <a:lnTo>
                    <a:pt x="4" y="22"/>
                  </a:lnTo>
                  <a:lnTo>
                    <a:pt x="6" y="19"/>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3" name="Freeform 4059">
              <a:extLst>
                <a:ext uri="{FF2B5EF4-FFF2-40B4-BE49-F238E27FC236}">
                  <a16:creationId xmlns:a16="http://schemas.microsoft.com/office/drawing/2014/main" id="{3E8EAB6D-DB54-4EC6-BE42-B0A0F741405B}"/>
                </a:ext>
              </a:extLst>
            </p:cNvPr>
            <p:cNvSpPr>
              <a:spLocks/>
            </p:cNvSpPr>
            <p:nvPr/>
          </p:nvSpPr>
          <p:spPr bwMode="auto">
            <a:xfrm>
              <a:off x="1005" y="3496"/>
              <a:ext cx="37" cy="1"/>
            </a:xfrm>
            <a:custGeom>
              <a:avLst/>
              <a:gdLst>
                <a:gd name="T0" fmla="*/ 1 w 149"/>
                <a:gd name="T1" fmla="*/ 0 h 6"/>
                <a:gd name="T2" fmla="*/ 1 w 149"/>
                <a:gd name="T3" fmla="*/ 0 h 6"/>
                <a:gd name="T4" fmla="*/ 36 w 149"/>
                <a:gd name="T5" fmla="*/ 0 h 6"/>
                <a:gd name="T6" fmla="*/ 37 w 149"/>
                <a:gd name="T7" fmla="*/ 0 h 6"/>
                <a:gd name="T8" fmla="*/ 0 w 149"/>
                <a:gd name="T9" fmla="*/ 0 h 6"/>
                <a:gd name="T10" fmla="*/ 0 w 149"/>
                <a:gd name="T11" fmla="*/ 0 h 6"/>
                <a:gd name="T12" fmla="*/ 37 w 149"/>
                <a:gd name="T13" fmla="*/ 0 h 6"/>
                <a:gd name="T14" fmla="*/ 37 w 149"/>
                <a:gd name="T15" fmla="*/ 1 h 6"/>
                <a:gd name="T16" fmla="*/ 0 w 149"/>
                <a:gd name="T17" fmla="*/ 1 h 6"/>
                <a:gd name="T18" fmla="*/ 1 w 149"/>
                <a:gd name="T19" fmla="*/ 1 h 6"/>
                <a:gd name="T20" fmla="*/ 36 w 14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9" h="6">
                  <a:moveTo>
                    <a:pt x="4" y="2"/>
                  </a:moveTo>
                  <a:lnTo>
                    <a:pt x="4" y="0"/>
                  </a:lnTo>
                  <a:lnTo>
                    <a:pt x="146" y="0"/>
                  </a:lnTo>
                  <a:lnTo>
                    <a:pt x="149" y="0"/>
                  </a:lnTo>
                  <a:lnTo>
                    <a:pt x="0" y="0"/>
                  </a:lnTo>
                  <a:lnTo>
                    <a:pt x="0" y="2"/>
                  </a:lnTo>
                  <a:lnTo>
                    <a:pt x="149" y="2"/>
                  </a:lnTo>
                  <a:lnTo>
                    <a:pt x="149" y="6"/>
                  </a:lnTo>
                  <a:lnTo>
                    <a:pt x="0" y="6"/>
                  </a:lnTo>
                  <a:lnTo>
                    <a:pt x="4" y="6"/>
                  </a:lnTo>
                  <a:lnTo>
                    <a:pt x="14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4" name="Freeform 4060">
              <a:extLst>
                <a:ext uri="{FF2B5EF4-FFF2-40B4-BE49-F238E27FC236}">
                  <a16:creationId xmlns:a16="http://schemas.microsoft.com/office/drawing/2014/main" id="{63B21377-7656-49B5-959B-CB1A9F0393D1}"/>
                </a:ext>
              </a:extLst>
            </p:cNvPr>
            <p:cNvSpPr>
              <a:spLocks/>
            </p:cNvSpPr>
            <p:nvPr/>
          </p:nvSpPr>
          <p:spPr bwMode="auto">
            <a:xfrm>
              <a:off x="1040" y="3489"/>
              <a:ext cx="2" cy="8"/>
            </a:xfrm>
            <a:custGeom>
              <a:avLst/>
              <a:gdLst>
                <a:gd name="T0" fmla="*/ 1 w 6"/>
                <a:gd name="T1" fmla="*/ 7 h 35"/>
                <a:gd name="T2" fmla="*/ 0 w 6"/>
                <a:gd name="T3" fmla="*/ 7 h 35"/>
                <a:gd name="T4" fmla="*/ 0 w 6"/>
                <a:gd name="T5" fmla="*/ 1 h 35"/>
                <a:gd name="T6" fmla="*/ 0 w 6"/>
                <a:gd name="T7" fmla="*/ 0 h 35"/>
                <a:gd name="T8" fmla="*/ 0 w 6"/>
                <a:gd name="T9" fmla="*/ 8 h 35"/>
                <a:gd name="T10" fmla="*/ 1 w 6"/>
                <a:gd name="T11" fmla="*/ 8 h 35"/>
                <a:gd name="T12" fmla="*/ 1 w 6"/>
                <a:gd name="T13" fmla="*/ 0 h 35"/>
                <a:gd name="T14" fmla="*/ 2 w 6"/>
                <a:gd name="T15" fmla="*/ 0 h 35"/>
                <a:gd name="T16" fmla="*/ 2 w 6"/>
                <a:gd name="T17" fmla="*/ 8 h 35"/>
                <a:gd name="T18" fmla="*/ 2 w 6"/>
                <a:gd name="T19" fmla="*/ 7 h 35"/>
                <a:gd name="T20" fmla="*/ 2 w 6"/>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5">
                  <a:moveTo>
                    <a:pt x="3" y="31"/>
                  </a:moveTo>
                  <a:lnTo>
                    <a:pt x="0" y="31"/>
                  </a:lnTo>
                  <a:lnTo>
                    <a:pt x="0" y="3"/>
                  </a:lnTo>
                  <a:lnTo>
                    <a:pt x="0" y="0"/>
                  </a:lnTo>
                  <a:lnTo>
                    <a:pt x="0" y="35"/>
                  </a:lnTo>
                  <a:lnTo>
                    <a:pt x="3" y="35"/>
                  </a:lnTo>
                  <a:lnTo>
                    <a:pt x="3" y="0"/>
                  </a:lnTo>
                  <a:lnTo>
                    <a:pt x="6" y="0"/>
                  </a:lnTo>
                  <a:lnTo>
                    <a:pt x="6" y="35"/>
                  </a:lnTo>
                  <a:lnTo>
                    <a:pt x="6" y="31"/>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5" name="Freeform 4061">
              <a:extLst>
                <a:ext uri="{FF2B5EF4-FFF2-40B4-BE49-F238E27FC236}">
                  <a16:creationId xmlns:a16="http://schemas.microsoft.com/office/drawing/2014/main" id="{6BE3AEF0-6850-45F4-96E4-A40D8963B536}"/>
                </a:ext>
              </a:extLst>
            </p:cNvPr>
            <p:cNvSpPr>
              <a:spLocks/>
            </p:cNvSpPr>
            <p:nvPr/>
          </p:nvSpPr>
          <p:spPr bwMode="auto">
            <a:xfrm>
              <a:off x="1040" y="3489"/>
              <a:ext cx="14" cy="1"/>
            </a:xfrm>
            <a:custGeom>
              <a:avLst/>
              <a:gdLst>
                <a:gd name="T0" fmla="*/ 1 w 57"/>
                <a:gd name="T1" fmla="*/ 0 h 7"/>
                <a:gd name="T2" fmla="*/ 1 w 57"/>
                <a:gd name="T3" fmla="*/ 0 h 7"/>
                <a:gd name="T4" fmla="*/ 13 w 57"/>
                <a:gd name="T5" fmla="*/ 0 h 7"/>
                <a:gd name="T6" fmla="*/ 14 w 57"/>
                <a:gd name="T7" fmla="*/ 0 h 7"/>
                <a:gd name="T8" fmla="*/ 0 w 57"/>
                <a:gd name="T9" fmla="*/ 0 h 7"/>
                <a:gd name="T10" fmla="*/ 0 w 57"/>
                <a:gd name="T11" fmla="*/ 0 h 7"/>
                <a:gd name="T12" fmla="*/ 14 w 57"/>
                <a:gd name="T13" fmla="*/ 0 h 7"/>
                <a:gd name="T14" fmla="*/ 14 w 57"/>
                <a:gd name="T15" fmla="*/ 0 h 7"/>
                <a:gd name="T16" fmla="*/ 0 w 57"/>
                <a:gd name="T17" fmla="*/ 0 h 7"/>
                <a:gd name="T18" fmla="*/ 1 w 57"/>
                <a:gd name="T19" fmla="*/ 1 h 7"/>
                <a:gd name="T20" fmla="*/ 13 w 57"/>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7">
                  <a:moveTo>
                    <a:pt x="3" y="3"/>
                  </a:moveTo>
                  <a:lnTo>
                    <a:pt x="3" y="0"/>
                  </a:lnTo>
                  <a:lnTo>
                    <a:pt x="53" y="0"/>
                  </a:lnTo>
                  <a:lnTo>
                    <a:pt x="57" y="0"/>
                  </a:lnTo>
                  <a:lnTo>
                    <a:pt x="0" y="0"/>
                  </a:lnTo>
                  <a:lnTo>
                    <a:pt x="0" y="3"/>
                  </a:lnTo>
                  <a:lnTo>
                    <a:pt x="57" y="3"/>
                  </a:lnTo>
                  <a:lnTo>
                    <a:pt x="0" y="3"/>
                  </a:lnTo>
                  <a:lnTo>
                    <a:pt x="3" y="7"/>
                  </a:lnTo>
                  <a:lnTo>
                    <a:pt x="53"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6" name="Freeform 4062">
              <a:extLst>
                <a:ext uri="{FF2B5EF4-FFF2-40B4-BE49-F238E27FC236}">
                  <a16:creationId xmlns:a16="http://schemas.microsoft.com/office/drawing/2014/main" id="{870F41A5-D67C-43DC-82ED-F430BF18B9DB}"/>
                </a:ext>
              </a:extLst>
            </p:cNvPr>
            <p:cNvSpPr>
              <a:spLocks/>
            </p:cNvSpPr>
            <p:nvPr/>
          </p:nvSpPr>
          <p:spPr bwMode="auto">
            <a:xfrm>
              <a:off x="1053" y="3484"/>
              <a:ext cx="1" cy="6"/>
            </a:xfrm>
            <a:custGeom>
              <a:avLst/>
              <a:gdLst>
                <a:gd name="T0" fmla="*/ 0 w 6"/>
                <a:gd name="T1" fmla="*/ 5 h 24"/>
                <a:gd name="T2" fmla="*/ 0 w 6"/>
                <a:gd name="T3" fmla="*/ 5 h 24"/>
                <a:gd name="T4" fmla="*/ 0 w 6"/>
                <a:gd name="T5" fmla="*/ 1 h 24"/>
                <a:gd name="T6" fmla="*/ 0 w 6"/>
                <a:gd name="T7" fmla="*/ 0 h 24"/>
                <a:gd name="T8" fmla="*/ 0 w 6"/>
                <a:gd name="T9" fmla="*/ 5 h 24"/>
                <a:gd name="T10" fmla="*/ 0 w 6"/>
                <a:gd name="T11" fmla="*/ 6 h 24"/>
                <a:gd name="T12" fmla="*/ 0 w 6"/>
                <a:gd name="T13" fmla="*/ 0 h 24"/>
                <a:gd name="T14" fmla="*/ 1 w 6"/>
                <a:gd name="T15" fmla="*/ 0 h 24"/>
                <a:gd name="T16" fmla="*/ 1 w 6"/>
                <a:gd name="T17" fmla="*/ 5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2" y="20"/>
                  </a:moveTo>
                  <a:lnTo>
                    <a:pt x="0" y="20"/>
                  </a:lnTo>
                  <a:lnTo>
                    <a:pt x="0" y="4"/>
                  </a:lnTo>
                  <a:lnTo>
                    <a:pt x="0" y="0"/>
                  </a:lnTo>
                  <a:lnTo>
                    <a:pt x="0" y="20"/>
                  </a:lnTo>
                  <a:lnTo>
                    <a:pt x="2" y="24"/>
                  </a:lnTo>
                  <a:lnTo>
                    <a:pt x="2" y="0"/>
                  </a:lnTo>
                  <a:lnTo>
                    <a:pt x="6" y="0"/>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7" name="Freeform 4063">
              <a:extLst>
                <a:ext uri="{FF2B5EF4-FFF2-40B4-BE49-F238E27FC236}">
                  <a16:creationId xmlns:a16="http://schemas.microsoft.com/office/drawing/2014/main" id="{A86C06E3-2C14-419D-8D26-51312E85BD5F}"/>
                </a:ext>
              </a:extLst>
            </p:cNvPr>
            <p:cNvSpPr>
              <a:spLocks/>
            </p:cNvSpPr>
            <p:nvPr/>
          </p:nvSpPr>
          <p:spPr bwMode="auto">
            <a:xfrm>
              <a:off x="1053" y="3484"/>
              <a:ext cx="12" cy="2"/>
            </a:xfrm>
            <a:custGeom>
              <a:avLst/>
              <a:gdLst>
                <a:gd name="T0" fmla="*/ 1 w 46"/>
                <a:gd name="T1" fmla="*/ 1 h 7"/>
                <a:gd name="T2" fmla="*/ 1 w 46"/>
                <a:gd name="T3" fmla="*/ 0 h 7"/>
                <a:gd name="T4" fmla="*/ 11 w 46"/>
                <a:gd name="T5" fmla="*/ 0 h 7"/>
                <a:gd name="T6" fmla="*/ 11 w 46"/>
                <a:gd name="T7" fmla="*/ 0 h 7"/>
                <a:gd name="T8" fmla="*/ 0 w 46"/>
                <a:gd name="T9" fmla="*/ 0 h 7"/>
                <a:gd name="T10" fmla="*/ 0 w 46"/>
                <a:gd name="T11" fmla="*/ 1 h 7"/>
                <a:gd name="T12" fmla="*/ 12 w 46"/>
                <a:gd name="T13" fmla="*/ 1 h 7"/>
                <a:gd name="T14" fmla="*/ 11 w 46"/>
                <a:gd name="T15" fmla="*/ 2 h 7"/>
                <a:gd name="T16" fmla="*/ 0 w 46"/>
                <a:gd name="T17" fmla="*/ 2 h 7"/>
                <a:gd name="T18" fmla="*/ 1 w 46"/>
                <a:gd name="T19" fmla="*/ 2 h 7"/>
                <a:gd name="T20" fmla="*/ 11 w 4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7">
                  <a:moveTo>
                    <a:pt x="2" y="4"/>
                  </a:moveTo>
                  <a:lnTo>
                    <a:pt x="2" y="0"/>
                  </a:lnTo>
                  <a:lnTo>
                    <a:pt x="44" y="0"/>
                  </a:lnTo>
                  <a:lnTo>
                    <a:pt x="0" y="0"/>
                  </a:lnTo>
                  <a:lnTo>
                    <a:pt x="0" y="4"/>
                  </a:lnTo>
                  <a:lnTo>
                    <a:pt x="46" y="4"/>
                  </a:lnTo>
                  <a:lnTo>
                    <a:pt x="44" y="7"/>
                  </a:lnTo>
                  <a:lnTo>
                    <a:pt x="0" y="7"/>
                  </a:lnTo>
                  <a:lnTo>
                    <a:pt x="2" y="7"/>
                  </a:lnTo>
                  <a:lnTo>
                    <a:pt x="44"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8" name="Freeform 4064">
              <a:extLst>
                <a:ext uri="{FF2B5EF4-FFF2-40B4-BE49-F238E27FC236}">
                  <a16:creationId xmlns:a16="http://schemas.microsoft.com/office/drawing/2014/main" id="{3F2C2369-3FE8-4EE5-B144-244684555741}"/>
                </a:ext>
              </a:extLst>
            </p:cNvPr>
            <p:cNvSpPr>
              <a:spLocks/>
            </p:cNvSpPr>
            <p:nvPr/>
          </p:nvSpPr>
          <p:spPr bwMode="auto">
            <a:xfrm>
              <a:off x="1063" y="3480"/>
              <a:ext cx="2" cy="6"/>
            </a:xfrm>
            <a:custGeom>
              <a:avLst/>
              <a:gdLst>
                <a:gd name="T0" fmla="*/ 1 w 5"/>
                <a:gd name="T1" fmla="*/ 5 h 22"/>
                <a:gd name="T2" fmla="*/ 0 w 5"/>
                <a:gd name="T3" fmla="*/ 5 h 22"/>
                <a:gd name="T4" fmla="*/ 0 w 5"/>
                <a:gd name="T5" fmla="*/ 1 h 22"/>
                <a:gd name="T6" fmla="*/ 0 w 5"/>
                <a:gd name="T7" fmla="*/ 0 h 22"/>
                <a:gd name="T8" fmla="*/ 0 w 5"/>
                <a:gd name="T9" fmla="*/ 6 h 22"/>
                <a:gd name="T10" fmla="*/ 1 w 5"/>
                <a:gd name="T11" fmla="*/ 6 h 22"/>
                <a:gd name="T12" fmla="*/ 1 w 5"/>
                <a:gd name="T13" fmla="*/ 0 h 22"/>
                <a:gd name="T14" fmla="*/ 1 w 5"/>
                <a:gd name="T15" fmla="*/ 0 h 22"/>
                <a:gd name="T16" fmla="*/ 1 w 5"/>
                <a:gd name="T17" fmla="*/ 6 h 22"/>
                <a:gd name="T18" fmla="*/ 2 w 5"/>
                <a:gd name="T19" fmla="*/ 5 h 22"/>
                <a:gd name="T20" fmla="*/ 2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3" y="19"/>
                  </a:moveTo>
                  <a:lnTo>
                    <a:pt x="0" y="19"/>
                  </a:lnTo>
                  <a:lnTo>
                    <a:pt x="0" y="2"/>
                  </a:lnTo>
                  <a:lnTo>
                    <a:pt x="0" y="0"/>
                  </a:lnTo>
                  <a:lnTo>
                    <a:pt x="0" y="22"/>
                  </a:lnTo>
                  <a:lnTo>
                    <a:pt x="3" y="22"/>
                  </a:lnTo>
                  <a:lnTo>
                    <a:pt x="3" y="0"/>
                  </a:lnTo>
                  <a:lnTo>
                    <a:pt x="3" y="22"/>
                  </a:lnTo>
                  <a:lnTo>
                    <a:pt x="5" y="19"/>
                  </a:lnTo>
                  <a:lnTo>
                    <a:pt x="5"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49" name="Freeform 4065">
              <a:extLst>
                <a:ext uri="{FF2B5EF4-FFF2-40B4-BE49-F238E27FC236}">
                  <a16:creationId xmlns:a16="http://schemas.microsoft.com/office/drawing/2014/main" id="{DF07A035-C4CB-433F-8062-0F0F66A95988}"/>
                </a:ext>
              </a:extLst>
            </p:cNvPr>
            <p:cNvSpPr>
              <a:spLocks/>
            </p:cNvSpPr>
            <p:nvPr/>
          </p:nvSpPr>
          <p:spPr bwMode="auto">
            <a:xfrm>
              <a:off x="1063" y="3480"/>
              <a:ext cx="67" cy="2"/>
            </a:xfrm>
            <a:custGeom>
              <a:avLst/>
              <a:gdLst>
                <a:gd name="T0" fmla="*/ 1 w 267"/>
                <a:gd name="T1" fmla="*/ 1 h 6"/>
                <a:gd name="T2" fmla="*/ 1 w 267"/>
                <a:gd name="T3" fmla="*/ 0 h 6"/>
                <a:gd name="T4" fmla="*/ 66 w 267"/>
                <a:gd name="T5" fmla="*/ 0 h 6"/>
                <a:gd name="T6" fmla="*/ 67 w 267"/>
                <a:gd name="T7" fmla="*/ 0 h 6"/>
                <a:gd name="T8" fmla="*/ 0 w 267"/>
                <a:gd name="T9" fmla="*/ 0 h 6"/>
                <a:gd name="T10" fmla="*/ 0 w 267"/>
                <a:gd name="T11" fmla="*/ 1 h 6"/>
                <a:gd name="T12" fmla="*/ 67 w 267"/>
                <a:gd name="T13" fmla="*/ 1 h 6"/>
                <a:gd name="T14" fmla="*/ 67 w 267"/>
                <a:gd name="T15" fmla="*/ 2 h 6"/>
                <a:gd name="T16" fmla="*/ 0 w 267"/>
                <a:gd name="T17" fmla="*/ 2 h 6"/>
                <a:gd name="T18" fmla="*/ 1 w 267"/>
                <a:gd name="T19" fmla="*/ 2 h 6"/>
                <a:gd name="T20" fmla="*/ 66 w 267"/>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7" h="6">
                  <a:moveTo>
                    <a:pt x="3" y="2"/>
                  </a:moveTo>
                  <a:lnTo>
                    <a:pt x="3" y="0"/>
                  </a:lnTo>
                  <a:lnTo>
                    <a:pt x="263" y="0"/>
                  </a:lnTo>
                  <a:lnTo>
                    <a:pt x="267" y="0"/>
                  </a:lnTo>
                  <a:lnTo>
                    <a:pt x="0" y="0"/>
                  </a:lnTo>
                  <a:lnTo>
                    <a:pt x="0" y="2"/>
                  </a:lnTo>
                  <a:lnTo>
                    <a:pt x="267" y="2"/>
                  </a:lnTo>
                  <a:lnTo>
                    <a:pt x="267" y="6"/>
                  </a:lnTo>
                  <a:lnTo>
                    <a:pt x="0" y="6"/>
                  </a:lnTo>
                  <a:lnTo>
                    <a:pt x="3" y="6"/>
                  </a:lnTo>
                  <a:lnTo>
                    <a:pt x="263"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0" name="Freeform 4066">
              <a:extLst>
                <a:ext uri="{FF2B5EF4-FFF2-40B4-BE49-F238E27FC236}">
                  <a16:creationId xmlns:a16="http://schemas.microsoft.com/office/drawing/2014/main" id="{E58B88FA-2F18-4B60-8AEF-07042FBC848E}"/>
                </a:ext>
              </a:extLst>
            </p:cNvPr>
            <p:cNvSpPr>
              <a:spLocks/>
            </p:cNvSpPr>
            <p:nvPr/>
          </p:nvSpPr>
          <p:spPr bwMode="auto">
            <a:xfrm>
              <a:off x="1128" y="3475"/>
              <a:ext cx="2" cy="7"/>
            </a:xfrm>
            <a:custGeom>
              <a:avLst/>
              <a:gdLst>
                <a:gd name="T0" fmla="*/ 1 w 6"/>
                <a:gd name="T1" fmla="*/ 6 h 29"/>
                <a:gd name="T2" fmla="*/ 0 w 6"/>
                <a:gd name="T3" fmla="*/ 6 h 29"/>
                <a:gd name="T4" fmla="*/ 0 w 6"/>
                <a:gd name="T5" fmla="*/ 1 h 29"/>
                <a:gd name="T6" fmla="*/ 0 w 6"/>
                <a:gd name="T7" fmla="*/ 0 h 29"/>
                <a:gd name="T8" fmla="*/ 0 w 6"/>
                <a:gd name="T9" fmla="*/ 7 h 29"/>
                <a:gd name="T10" fmla="*/ 1 w 6"/>
                <a:gd name="T11" fmla="*/ 7 h 29"/>
                <a:gd name="T12" fmla="*/ 1 w 6"/>
                <a:gd name="T13" fmla="*/ 0 h 29"/>
                <a:gd name="T14" fmla="*/ 2 w 6"/>
                <a:gd name="T15" fmla="*/ 0 h 29"/>
                <a:gd name="T16" fmla="*/ 2 w 6"/>
                <a:gd name="T17" fmla="*/ 7 h 29"/>
                <a:gd name="T18" fmla="*/ 2 w 6"/>
                <a:gd name="T19" fmla="*/ 6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2" y="25"/>
                  </a:moveTo>
                  <a:lnTo>
                    <a:pt x="0" y="25"/>
                  </a:lnTo>
                  <a:lnTo>
                    <a:pt x="0" y="3"/>
                  </a:lnTo>
                  <a:lnTo>
                    <a:pt x="0" y="0"/>
                  </a:lnTo>
                  <a:lnTo>
                    <a:pt x="0" y="29"/>
                  </a:lnTo>
                  <a:lnTo>
                    <a:pt x="2" y="29"/>
                  </a:lnTo>
                  <a:lnTo>
                    <a:pt x="2" y="0"/>
                  </a:lnTo>
                  <a:lnTo>
                    <a:pt x="6" y="0"/>
                  </a:lnTo>
                  <a:lnTo>
                    <a:pt x="6" y="29"/>
                  </a:lnTo>
                  <a:lnTo>
                    <a:pt x="6" y="25"/>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1" name="Freeform 4067">
              <a:extLst>
                <a:ext uri="{FF2B5EF4-FFF2-40B4-BE49-F238E27FC236}">
                  <a16:creationId xmlns:a16="http://schemas.microsoft.com/office/drawing/2014/main" id="{6E44320C-F934-4A28-B7CA-1AC9E4F2034C}"/>
                </a:ext>
              </a:extLst>
            </p:cNvPr>
            <p:cNvSpPr>
              <a:spLocks/>
            </p:cNvSpPr>
            <p:nvPr/>
          </p:nvSpPr>
          <p:spPr bwMode="auto">
            <a:xfrm>
              <a:off x="1128" y="3475"/>
              <a:ext cx="15" cy="1"/>
            </a:xfrm>
            <a:custGeom>
              <a:avLst/>
              <a:gdLst>
                <a:gd name="T0" fmla="*/ 1 w 59"/>
                <a:gd name="T1" fmla="*/ 1 h 6"/>
                <a:gd name="T2" fmla="*/ 1 w 59"/>
                <a:gd name="T3" fmla="*/ 0 h 6"/>
                <a:gd name="T4" fmla="*/ 14 w 59"/>
                <a:gd name="T5" fmla="*/ 0 h 6"/>
                <a:gd name="T6" fmla="*/ 15 w 59"/>
                <a:gd name="T7" fmla="*/ 0 h 6"/>
                <a:gd name="T8" fmla="*/ 0 w 59"/>
                <a:gd name="T9" fmla="*/ 0 h 6"/>
                <a:gd name="T10" fmla="*/ 0 w 59"/>
                <a:gd name="T11" fmla="*/ 1 h 6"/>
                <a:gd name="T12" fmla="*/ 15 w 59"/>
                <a:gd name="T13" fmla="*/ 1 h 6"/>
                <a:gd name="T14" fmla="*/ 15 w 59"/>
                <a:gd name="T15" fmla="*/ 1 h 6"/>
                <a:gd name="T16" fmla="*/ 0 w 59"/>
                <a:gd name="T17" fmla="*/ 1 h 6"/>
                <a:gd name="T18" fmla="*/ 1 w 59"/>
                <a:gd name="T19" fmla="*/ 1 h 6"/>
                <a:gd name="T20" fmla="*/ 14 w 5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6">
                  <a:moveTo>
                    <a:pt x="2" y="3"/>
                  </a:moveTo>
                  <a:lnTo>
                    <a:pt x="2" y="0"/>
                  </a:lnTo>
                  <a:lnTo>
                    <a:pt x="56" y="0"/>
                  </a:lnTo>
                  <a:lnTo>
                    <a:pt x="59" y="0"/>
                  </a:lnTo>
                  <a:lnTo>
                    <a:pt x="0" y="0"/>
                  </a:lnTo>
                  <a:lnTo>
                    <a:pt x="0" y="3"/>
                  </a:lnTo>
                  <a:lnTo>
                    <a:pt x="59" y="3"/>
                  </a:lnTo>
                  <a:lnTo>
                    <a:pt x="59" y="6"/>
                  </a:lnTo>
                  <a:lnTo>
                    <a:pt x="0" y="6"/>
                  </a:lnTo>
                  <a:lnTo>
                    <a:pt x="2" y="6"/>
                  </a:lnTo>
                  <a:lnTo>
                    <a:pt x="5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2" name="Freeform 4068">
              <a:extLst>
                <a:ext uri="{FF2B5EF4-FFF2-40B4-BE49-F238E27FC236}">
                  <a16:creationId xmlns:a16="http://schemas.microsoft.com/office/drawing/2014/main" id="{2896069B-076C-458C-942F-5CE476C6E435}"/>
                </a:ext>
              </a:extLst>
            </p:cNvPr>
            <p:cNvSpPr>
              <a:spLocks/>
            </p:cNvSpPr>
            <p:nvPr/>
          </p:nvSpPr>
          <p:spPr bwMode="auto">
            <a:xfrm>
              <a:off x="1142" y="3471"/>
              <a:ext cx="1" cy="5"/>
            </a:xfrm>
            <a:custGeom>
              <a:avLst/>
              <a:gdLst>
                <a:gd name="T0" fmla="*/ 1 w 6"/>
                <a:gd name="T1" fmla="*/ 4 h 22"/>
                <a:gd name="T2" fmla="*/ 0 w 6"/>
                <a:gd name="T3" fmla="*/ 4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4"/>
                  </a:lnTo>
                  <a:lnTo>
                    <a:pt x="0" y="0"/>
                  </a:lnTo>
                  <a:lnTo>
                    <a:pt x="0" y="22"/>
                  </a:lnTo>
                  <a:lnTo>
                    <a:pt x="3" y="22"/>
                  </a:lnTo>
                  <a:lnTo>
                    <a:pt x="3" y="0"/>
                  </a:lnTo>
                  <a:lnTo>
                    <a:pt x="6" y="0"/>
                  </a:lnTo>
                  <a:lnTo>
                    <a:pt x="6" y="22"/>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3" name="Freeform 4069">
              <a:extLst>
                <a:ext uri="{FF2B5EF4-FFF2-40B4-BE49-F238E27FC236}">
                  <a16:creationId xmlns:a16="http://schemas.microsoft.com/office/drawing/2014/main" id="{63DAE894-19E0-4A88-9213-FAE9EA8252D3}"/>
                </a:ext>
              </a:extLst>
            </p:cNvPr>
            <p:cNvSpPr>
              <a:spLocks/>
            </p:cNvSpPr>
            <p:nvPr/>
          </p:nvSpPr>
          <p:spPr bwMode="auto">
            <a:xfrm>
              <a:off x="1142" y="3471"/>
              <a:ext cx="53" cy="1"/>
            </a:xfrm>
            <a:custGeom>
              <a:avLst/>
              <a:gdLst>
                <a:gd name="T0" fmla="*/ 1 w 213"/>
                <a:gd name="T1" fmla="*/ 1 h 6"/>
                <a:gd name="T2" fmla="*/ 1 w 213"/>
                <a:gd name="T3" fmla="*/ 0 h 6"/>
                <a:gd name="T4" fmla="*/ 53 w 213"/>
                <a:gd name="T5" fmla="*/ 0 h 6"/>
                <a:gd name="T6" fmla="*/ 53 w 213"/>
                <a:gd name="T7" fmla="*/ 0 h 6"/>
                <a:gd name="T8" fmla="*/ 0 w 213"/>
                <a:gd name="T9" fmla="*/ 0 h 6"/>
                <a:gd name="T10" fmla="*/ 0 w 213"/>
                <a:gd name="T11" fmla="*/ 1 h 6"/>
                <a:gd name="T12" fmla="*/ 53 w 213"/>
                <a:gd name="T13" fmla="*/ 1 h 6"/>
                <a:gd name="T14" fmla="*/ 53 w 213"/>
                <a:gd name="T15" fmla="*/ 1 h 6"/>
                <a:gd name="T16" fmla="*/ 0 w 213"/>
                <a:gd name="T17" fmla="*/ 1 h 6"/>
                <a:gd name="T18" fmla="*/ 1 w 213"/>
                <a:gd name="T19" fmla="*/ 1 h 6"/>
                <a:gd name="T20" fmla="*/ 53 w 213"/>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 h="6">
                  <a:moveTo>
                    <a:pt x="3" y="4"/>
                  </a:moveTo>
                  <a:lnTo>
                    <a:pt x="3" y="0"/>
                  </a:lnTo>
                  <a:lnTo>
                    <a:pt x="211" y="0"/>
                  </a:lnTo>
                  <a:lnTo>
                    <a:pt x="0" y="0"/>
                  </a:lnTo>
                  <a:lnTo>
                    <a:pt x="0" y="4"/>
                  </a:lnTo>
                  <a:lnTo>
                    <a:pt x="213" y="4"/>
                  </a:lnTo>
                  <a:lnTo>
                    <a:pt x="211" y="6"/>
                  </a:lnTo>
                  <a:lnTo>
                    <a:pt x="0" y="6"/>
                  </a:lnTo>
                  <a:lnTo>
                    <a:pt x="3" y="6"/>
                  </a:lnTo>
                  <a:lnTo>
                    <a:pt x="211"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4" name="Freeform 4070">
              <a:extLst>
                <a:ext uri="{FF2B5EF4-FFF2-40B4-BE49-F238E27FC236}">
                  <a16:creationId xmlns:a16="http://schemas.microsoft.com/office/drawing/2014/main" id="{977B03A6-4244-4A3B-975C-D708D74C7B0C}"/>
                </a:ext>
              </a:extLst>
            </p:cNvPr>
            <p:cNvSpPr>
              <a:spLocks/>
            </p:cNvSpPr>
            <p:nvPr/>
          </p:nvSpPr>
          <p:spPr bwMode="auto">
            <a:xfrm>
              <a:off x="1194" y="3467"/>
              <a:ext cx="1" cy="5"/>
            </a:xfrm>
            <a:custGeom>
              <a:avLst/>
              <a:gdLst>
                <a:gd name="T0" fmla="*/ 1 w 6"/>
                <a:gd name="T1" fmla="*/ 5 h 22"/>
                <a:gd name="T2" fmla="*/ 0 w 6"/>
                <a:gd name="T3" fmla="*/ 5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22"/>
                  </a:lnTo>
                  <a:lnTo>
                    <a:pt x="4" y="22"/>
                  </a:lnTo>
                  <a:lnTo>
                    <a:pt x="4" y="0"/>
                  </a:lnTo>
                  <a:lnTo>
                    <a:pt x="4" y="3"/>
                  </a:lnTo>
                  <a:lnTo>
                    <a:pt x="4"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5" name="Freeform 4071">
              <a:extLst>
                <a:ext uri="{FF2B5EF4-FFF2-40B4-BE49-F238E27FC236}">
                  <a16:creationId xmlns:a16="http://schemas.microsoft.com/office/drawing/2014/main" id="{A298C528-8AB5-4223-8F99-5FB25FFC160D}"/>
                </a:ext>
              </a:extLst>
            </p:cNvPr>
            <p:cNvSpPr>
              <a:spLocks/>
            </p:cNvSpPr>
            <p:nvPr/>
          </p:nvSpPr>
          <p:spPr bwMode="auto">
            <a:xfrm>
              <a:off x="1194" y="3467"/>
              <a:ext cx="10" cy="1"/>
            </a:xfrm>
            <a:custGeom>
              <a:avLst/>
              <a:gdLst>
                <a:gd name="T0" fmla="*/ 1 w 42"/>
                <a:gd name="T1" fmla="*/ 0 h 7"/>
                <a:gd name="T2" fmla="*/ 1 w 42"/>
                <a:gd name="T3" fmla="*/ 0 h 7"/>
                <a:gd name="T4" fmla="*/ 9 w 42"/>
                <a:gd name="T5" fmla="*/ 0 h 7"/>
                <a:gd name="T6" fmla="*/ 10 w 42"/>
                <a:gd name="T7" fmla="*/ 0 h 7"/>
                <a:gd name="T8" fmla="*/ 0 w 42"/>
                <a:gd name="T9" fmla="*/ 0 h 7"/>
                <a:gd name="T10" fmla="*/ 0 w 42"/>
                <a:gd name="T11" fmla="*/ 0 h 7"/>
                <a:gd name="T12" fmla="*/ 10 w 42"/>
                <a:gd name="T13" fmla="*/ 0 h 7"/>
                <a:gd name="T14" fmla="*/ 10 w 42"/>
                <a:gd name="T15" fmla="*/ 1 h 7"/>
                <a:gd name="T16" fmla="*/ 0 w 42"/>
                <a:gd name="T17" fmla="*/ 1 h 7"/>
                <a:gd name="T18" fmla="*/ 1 w 42"/>
                <a:gd name="T19" fmla="*/ 1 h 7"/>
                <a:gd name="T20" fmla="*/ 9 w 4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7">
                  <a:moveTo>
                    <a:pt x="4" y="3"/>
                  </a:moveTo>
                  <a:lnTo>
                    <a:pt x="4" y="0"/>
                  </a:lnTo>
                  <a:lnTo>
                    <a:pt x="39" y="0"/>
                  </a:lnTo>
                  <a:lnTo>
                    <a:pt x="42" y="3"/>
                  </a:lnTo>
                  <a:lnTo>
                    <a:pt x="0" y="3"/>
                  </a:lnTo>
                  <a:lnTo>
                    <a:pt x="42" y="3"/>
                  </a:lnTo>
                  <a:lnTo>
                    <a:pt x="42" y="7"/>
                  </a:lnTo>
                  <a:lnTo>
                    <a:pt x="0" y="7"/>
                  </a:lnTo>
                  <a:lnTo>
                    <a:pt x="4" y="7"/>
                  </a:lnTo>
                  <a:lnTo>
                    <a:pt x="39"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6" name="Freeform 4072">
              <a:extLst>
                <a:ext uri="{FF2B5EF4-FFF2-40B4-BE49-F238E27FC236}">
                  <a16:creationId xmlns:a16="http://schemas.microsoft.com/office/drawing/2014/main" id="{EC0B7AB5-6A5A-478F-82C4-C0C08222D534}"/>
                </a:ext>
              </a:extLst>
            </p:cNvPr>
            <p:cNvSpPr>
              <a:spLocks/>
            </p:cNvSpPr>
            <p:nvPr/>
          </p:nvSpPr>
          <p:spPr bwMode="auto">
            <a:xfrm>
              <a:off x="1202" y="3464"/>
              <a:ext cx="2" cy="4"/>
            </a:xfrm>
            <a:custGeom>
              <a:avLst/>
              <a:gdLst>
                <a:gd name="T0" fmla="*/ 1 w 6"/>
                <a:gd name="T1" fmla="*/ 3 h 20"/>
                <a:gd name="T2" fmla="*/ 0 w 6"/>
                <a:gd name="T3" fmla="*/ 3 h 20"/>
                <a:gd name="T4" fmla="*/ 0 w 6"/>
                <a:gd name="T5" fmla="*/ 1 h 20"/>
                <a:gd name="T6" fmla="*/ 1 w 6"/>
                <a:gd name="T7" fmla="*/ 0 h 20"/>
                <a:gd name="T8" fmla="*/ 1 w 6"/>
                <a:gd name="T9" fmla="*/ 4 h 20"/>
                <a:gd name="T10" fmla="*/ 1 w 6"/>
                <a:gd name="T11" fmla="*/ 4 h 20"/>
                <a:gd name="T12" fmla="*/ 1 w 6"/>
                <a:gd name="T13" fmla="*/ 0 h 20"/>
                <a:gd name="T14" fmla="*/ 2 w 6"/>
                <a:gd name="T15" fmla="*/ 0 h 20"/>
                <a:gd name="T16" fmla="*/ 2 w 6"/>
                <a:gd name="T17" fmla="*/ 4 h 20"/>
                <a:gd name="T18" fmla="*/ 2 w 6"/>
                <a:gd name="T19" fmla="*/ 3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3" y="0"/>
                  </a:lnTo>
                  <a:lnTo>
                    <a:pt x="3" y="20"/>
                  </a:lnTo>
                  <a:lnTo>
                    <a:pt x="3" y="0"/>
                  </a:lnTo>
                  <a:lnTo>
                    <a:pt x="6" y="0"/>
                  </a:lnTo>
                  <a:lnTo>
                    <a:pt x="6" y="20"/>
                  </a:lnTo>
                  <a:lnTo>
                    <a:pt x="6" y="16"/>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7" name="Freeform 4073">
              <a:extLst>
                <a:ext uri="{FF2B5EF4-FFF2-40B4-BE49-F238E27FC236}">
                  <a16:creationId xmlns:a16="http://schemas.microsoft.com/office/drawing/2014/main" id="{1EAAC4B0-0BF1-4D39-8A6F-0FF9931AAA38}"/>
                </a:ext>
              </a:extLst>
            </p:cNvPr>
            <p:cNvSpPr>
              <a:spLocks/>
            </p:cNvSpPr>
            <p:nvPr/>
          </p:nvSpPr>
          <p:spPr bwMode="auto">
            <a:xfrm>
              <a:off x="1202" y="3464"/>
              <a:ext cx="9" cy="1"/>
            </a:xfrm>
            <a:custGeom>
              <a:avLst/>
              <a:gdLst>
                <a:gd name="T0" fmla="*/ 1 w 32"/>
                <a:gd name="T1" fmla="*/ 0 h 7"/>
                <a:gd name="T2" fmla="*/ 1 w 32"/>
                <a:gd name="T3" fmla="*/ 0 h 7"/>
                <a:gd name="T4" fmla="*/ 8 w 32"/>
                <a:gd name="T5" fmla="*/ 0 h 7"/>
                <a:gd name="T6" fmla="*/ 8 w 32"/>
                <a:gd name="T7" fmla="*/ 0 h 7"/>
                <a:gd name="T8" fmla="*/ 1 w 32"/>
                <a:gd name="T9" fmla="*/ 0 h 7"/>
                <a:gd name="T10" fmla="*/ 0 w 32"/>
                <a:gd name="T11" fmla="*/ 0 h 7"/>
                <a:gd name="T12" fmla="*/ 9 w 32"/>
                <a:gd name="T13" fmla="*/ 0 h 7"/>
                <a:gd name="T14" fmla="*/ 8 w 32"/>
                <a:gd name="T15" fmla="*/ 0 h 7"/>
                <a:gd name="T16" fmla="*/ 1 w 32"/>
                <a:gd name="T17" fmla="*/ 0 h 7"/>
                <a:gd name="T18" fmla="*/ 1 w 32"/>
                <a:gd name="T19" fmla="*/ 1 h 7"/>
                <a:gd name="T20" fmla="*/ 8 w 3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7">
                  <a:moveTo>
                    <a:pt x="3" y="3"/>
                  </a:moveTo>
                  <a:lnTo>
                    <a:pt x="3" y="0"/>
                  </a:lnTo>
                  <a:lnTo>
                    <a:pt x="30" y="0"/>
                  </a:lnTo>
                  <a:lnTo>
                    <a:pt x="3" y="0"/>
                  </a:lnTo>
                  <a:lnTo>
                    <a:pt x="0" y="3"/>
                  </a:lnTo>
                  <a:lnTo>
                    <a:pt x="32" y="3"/>
                  </a:lnTo>
                  <a:lnTo>
                    <a:pt x="30" y="3"/>
                  </a:lnTo>
                  <a:lnTo>
                    <a:pt x="3" y="3"/>
                  </a:lnTo>
                  <a:lnTo>
                    <a:pt x="3" y="7"/>
                  </a:lnTo>
                  <a:lnTo>
                    <a:pt x="30"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8" name="Freeform 4074">
              <a:extLst>
                <a:ext uri="{FF2B5EF4-FFF2-40B4-BE49-F238E27FC236}">
                  <a16:creationId xmlns:a16="http://schemas.microsoft.com/office/drawing/2014/main" id="{E175B49C-6126-47B6-8DCC-8891DE60D58C}"/>
                </a:ext>
              </a:extLst>
            </p:cNvPr>
            <p:cNvSpPr>
              <a:spLocks/>
            </p:cNvSpPr>
            <p:nvPr/>
          </p:nvSpPr>
          <p:spPr bwMode="auto">
            <a:xfrm>
              <a:off x="1209" y="3459"/>
              <a:ext cx="2" cy="6"/>
            </a:xfrm>
            <a:custGeom>
              <a:avLst/>
              <a:gdLst>
                <a:gd name="T0" fmla="*/ 1 w 5"/>
                <a:gd name="T1" fmla="*/ 5 h 23"/>
                <a:gd name="T2" fmla="*/ 0 w 5"/>
                <a:gd name="T3" fmla="*/ 5 h 23"/>
                <a:gd name="T4" fmla="*/ 0 w 5"/>
                <a:gd name="T5" fmla="*/ 1 h 23"/>
                <a:gd name="T6" fmla="*/ 0 w 5"/>
                <a:gd name="T7" fmla="*/ 0 h 23"/>
                <a:gd name="T8" fmla="*/ 0 w 5"/>
                <a:gd name="T9" fmla="*/ 5 h 23"/>
                <a:gd name="T10" fmla="*/ 1 w 5"/>
                <a:gd name="T11" fmla="*/ 6 h 23"/>
                <a:gd name="T12" fmla="*/ 1 w 5"/>
                <a:gd name="T13" fmla="*/ 0 h 23"/>
                <a:gd name="T14" fmla="*/ 1 w 5"/>
                <a:gd name="T15" fmla="*/ 0 h 23"/>
                <a:gd name="T16" fmla="*/ 1 w 5"/>
                <a:gd name="T17" fmla="*/ 5 h 23"/>
                <a:gd name="T18" fmla="*/ 2 w 5"/>
                <a:gd name="T19" fmla="*/ 5 h 23"/>
                <a:gd name="T20" fmla="*/ 2 w 5"/>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3">
                  <a:moveTo>
                    <a:pt x="3" y="19"/>
                  </a:moveTo>
                  <a:lnTo>
                    <a:pt x="0" y="19"/>
                  </a:lnTo>
                  <a:lnTo>
                    <a:pt x="0" y="3"/>
                  </a:lnTo>
                  <a:lnTo>
                    <a:pt x="0" y="0"/>
                  </a:lnTo>
                  <a:lnTo>
                    <a:pt x="0" y="19"/>
                  </a:lnTo>
                  <a:lnTo>
                    <a:pt x="3" y="23"/>
                  </a:lnTo>
                  <a:lnTo>
                    <a:pt x="3" y="0"/>
                  </a:lnTo>
                  <a:lnTo>
                    <a:pt x="3" y="19"/>
                  </a:lnTo>
                  <a:lnTo>
                    <a:pt x="5" y="19"/>
                  </a:lnTo>
                  <a:lnTo>
                    <a:pt x="5"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59" name="Freeform 4075">
              <a:extLst>
                <a:ext uri="{FF2B5EF4-FFF2-40B4-BE49-F238E27FC236}">
                  <a16:creationId xmlns:a16="http://schemas.microsoft.com/office/drawing/2014/main" id="{8C1C790D-07C9-48AF-9C86-42723C894B49}"/>
                </a:ext>
              </a:extLst>
            </p:cNvPr>
            <p:cNvSpPr>
              <a:spLocks/>
            </p:cNvSpPr>
            <p:nvPr/>
          </p:nvSpPr>
          <p:spPr bwMode="auto">
            <a:xfrm>
              <a:off x="1209" y="3459"/>
              <a:ext cx="16" cy="2"/>
            </a:xfrm>
            <a:custGeom>
              <a:avLst/>
              <a:gdLst>
                <a:gd name="T0" fmla="*/ 1 w 65"/>
                <a:gd name="T1" fmla="*/ 1 h 6"/>
                <a:gd name="T2" fmla="*/ 1 w 65"/>
                <a:gd name="T3" fmla="*/ 0 h 6"/>
                <a:gd name="T4" fmla="*/ 15 w 65"/>
                <a:gd name="T5" fmla="*/ 0 h 6"/>
                <a:gd name="T6" fmla="*/ 15 w 65"/>
                <a:gd name="T7" fmla="*/ 0 h 6"/>
                <a:gd name="T8" fmla="*/ 0 w 65"/>
                <a:gd name="T9" fmla="*/ 0 h 6"/>
                <a:gd name="T10" fmla="*/ 0 w 65"/>
                <a:gd name="T11" fmla="*/ 1 h 6"/>
                <a:gd name="T12" fmla="*/ 16 w 65"/>
                <a:gd name="T13" fmla="*/ 1 h 6"/>
                <a:gd name="T14" fmla="*/ 15 w 65"/>
                <a:gd name="T15" fmla="*/ 2 h 6"/>
                <a:gd name="T16" fmla="*/ 0 w 65"/>
                <a:gd name="T17" fmla="*/ 2 h 6"/>
                <a:gd name="T18" fmla="*/ 1 w 65"/>
                <a:gd name="T19" fmla="*/ 2 h 6"/>
                <a:gd name="T20" fmla="*/ 15 w 6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6">
                  <a:moveTo>
                    <a:pt x="3" y="3"/>
                  </a:moveTo>
                  <a:lnTo>
                    <a:pt x="3" y="0"/>
                  </a:lnTo>
                  <a:lnTo>
                    <a:pt x="62" y="0"/>
                  </a:lnTo>
                  <a:lnTo>
                    <a:pt x="0" y="0"/>
                  </a:lnTo>
                  <a:lnTo>
                    <a:pt x="0" y="3"/>
                  </a:lnTo>
                  <a:lnTo>
                    <a:pt x="65" y="3"/>
                  </a:lnTo>
                  <a:lnTo>
                    <a:pt x="62" y="6"/>
                  </a:lnTo>
                  <a:lnTo>
                    <a:pt x="0" y="6"/>
                  </a:lnTo>
                  <a:lnTo>
                    <a:pt x="3" y="6"/>
                  </a:lnTo>
                  <a:lnTo>
                    <a:pt x="62"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0" name="Freeform 4076">
              <a:extLst>
                <a:ext uri="{FF2B5EF4-FFF2-40B4-BE49-F238E27FC236}">
                  <a16:creationId xmlns:a16="http://schemas.microsoft.com/office/drawing/2014/main" id="{5E92AE89-518E-4536-9958-7E977008EBA4}"/>
                </a:ext>
              </a:extLst>
            </p:cNvPr>
            <p:cNvSpPr>
              <a:spLocks/>
            </p:cNvSpPr>
            <p:nvPr/>
          </p:nvSpPr>
          <p:spPr bwMode="auto">
            <a:xfrm>
              <a:off x="1224" y="3456"/>
              <a:ext cx="1" cy="5"/>
            </a:xfrm>
            <a:custGeom>
              <a:avLst/>
              <a:gdLst>
                <a:gd name="T0" fmla="*/ 1 w 6"/>
                <a:gd name="T1" fmla="*/ 4 h 22"/>
                <a:gd name="T2" fmla="*/ 0 w 6"/>
                <a:gd name="T3" fmla="*/ 4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0" y="0"/>
                  </a:lnTo>
                  <a:lnTo>
                    <a:pt x="0" y="22"/>
                  </a:lnTo>
                  <a:lnTo>
                    <a:pt x="3" y="22"/>
                  </a:lnTo>
                  <a:lnTo>
                    <a:pt x="3" y="0"/>
                  </a:lnTo>
                  <a:lnTo>
                    <a:pt x="3" y="22"/>
                  </a:lnTo>
                  <a:lnTo>
                    <a:pt x="6" y="19"/>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1" name="Freeform 4077">
              <a:extLst>
                <a:ext uri="{FF2B5EF4-FFF2-40B4-BE49-F238E27FC236}">
                  <a16:creationId xmlns:a16="http://schemas.microsoft.com/office/drawing/2014/main" id="{32C650B6-C532-4443-9332-3211EACD894F}"/>
                </a:ext>
              </a:extLst>
            </p:cNvPr>
            <p:cNvSpPr>
              <a:spLocks/>
            </p:cNvSpPr>
            <p:nvPr/>
          </p:nvSpPr>
          <p:spPr bwMode="auto">
            <a:xfrm>
              <a:off x="1224" y="3456"/>
              <a:ext cx="18" cy="1"/>
            </a:xfrm>
            <a:custGeom>
              <a:avLst/>
              <a:gdLst>
                <a:gd name="T0" fmla="*/ 1 w 74"/>
                <a:gd name="T1" fmla="*/ 0 h 7"/>
                <a:gd name="T2" fmla="*/ 1 w 74"/>
                <a:gd name="T3" fmla="*/ 0 h 7"/>
                <a:gd name="T4" fmla="*/ 17 w 74"/>
                <a:gd name="T5" fmla="*/ 0 h 7"/>
                <a:gd name="T6" fmla="*/ 18 w 74"/>
                <a:gd name="T7" fmla="*/ 0 h 7"/>
                <a:gd name="T8" fmla="*/ 0 w 74"/>
                <a:gd name="T9" fmla="*/ 0 h 7"/>
                <a:gd name="T10" fmla="*/ 0 w 74"/>
                <a:gd name="T11" fmla="*/ 0 h 7"/>
                <a:gd name="T12" fmla="*/ 18 w 74"/>
                <a:gd name="T13" fmla="*/ 0 h 7"/>
                <a:gd name="T14" fmla="*/ 18 w 74"/>
                <a:gd name="T15" fmla="*/ 1 h 7"/>
                <a:gd name="T16" fmla="*/ 0 w 74"/>
                <a:gd name="T17" fmla="*/ 1 h 7"/>
                <a:gd name="T18" fmla="*/ 1 w 74"/>
                <a:gd name="T19" fmla="*/ 1 h 7"/>
                <a:gd name="T20" fmla="*/ 17 w 7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7">
                  <a:moveTo>
                    <a:pt x="3" y="3"/>
                  </a:moveTo>
                  <a:lnTo>
                    <a:pt x="3" y="0"/>
                  </a:lnTo>
                  <a:lnTo>
                    <a:pt x="71" y="0"/>
                  </a:lnTo>
                  <a:lnTo>
                    <a:pt x="74" y="0"/>
                  </a:lnTo>
                  <a:lnTo>
                    <a:pt x="0" y="0"/>
                  </a:lnTo>
                  <a:lnTo>
                    <a:pt x="0" y="3"/>
                  </a:lnTo>
                  <a:lnTo>
                    <a:pt x="74" y="3"/>
                  </a:lnTo>
                  <a:lnTo>
                    <a:pt x="74" y="7"/>
                  </a:lnTo>
                  <a:lnTo>
                    <a:pt x="0" y="7"/>
                  </a:lnTo>
                  <a:lnTo>
                    <a:pt x="3" y="7"/>
                  </a:lnTo>
                  <a:lnTo>
                    <a:pt x="71"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2" name="Freeform 4078">
              <a:extLst>
                <a:ext uri="{FF2B5EF4-FFF2-40B4-BE49-F238E27FC236}">
                  <a16:creationId xmlns:a16="http://schemas.microsoft.com/office/drawing/2014/main" id="{C86C78DB-BE5F-4ABA-8F66-6C006BD4A5E3}"/>
                </a:ext>
              </a:extLst>
            </p:cNvPr>
            <p:cNvSpPr>
              <a:spLocks/>
            </p:cNvSpPr>
            <p:nvPr/>
          </p:nvSpPr>
          <p:spPr bwMode="auto">
            <a:xfrm>
              <a:off x="1241" y="3451"/>
              <a:ext cx="1" cy="6"/>
            </a:xfrm>
            <a:custGeom>
              <a:avLst/>
              <a:gdLst>
                <a:gd name="T0" fmla="*/ 1 w 6"/>
                <a:gd name="T1" fmla="*/ 5 h 24"/>
                <a:gd name="T2" fmla="*/ 0 w 6"/>
                <a:gd name="T3" fmla="*/ 5 h 24"/>
                <a:gd name="T4" fmla="*/ 0 w 6"/>
                <a:gd name="T5" fmla="*/ 1 h 24"/>
                <a:gd name="T6" fmla="*/ 0 w 6"/>
                <a:gd name="T7" fmla="*/ 1 h 24"/>
                <a:gd name="T8" fmla="*/ 0 w 6"/>
                <a:gd name="T9" fmla="*/ 6 h 24"/>
                <a:gd name="T10" fmla="*/ 1 w 6"/>
                <a:gd name="T11" fmla="*/ 6 h 24"/>
                <a:gd name="T12" fmla="*/ 1 w 6"/>
                <a:gd name="T13" fmla="*/ 0 h 24"/>
                <a:gd name="T14" fmla="*/ 1 w 6"/>
                <a:gd name="T15" fmla="*/ 1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24"/>
                  </a:lnTo>
                  <a:lnTo>
                    <a:pt x="3" y="24"/>
                  </a:lnTo>
                  <a:lnTo>
                    <a:pt x="3" y="0"/>
                  </a:lnTo>
                  <a:lnTo>
                    <a:pt x="6" y="4"/>
                  </a:lnTo>
                  <a:lnTo>
                    <a:pt x="6" y="24"/>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3" name="Freeform 4079">
              <a:extLst>
                <a:ext uri="{FF2B5EF4-FFF2-40B4-BE49-F238E27FC236}">
                  <a16:creationId xmlns:a16="http://schemas.microsoft.com/office/drawing/2014/main" id="{55B9F4E7-73F7-4079-AD02-CC0AA81FB55A}"/>
                </a:ext>
              </a:extLst>
            </p:cNvPr>
            <p:cNvSpPr>
              <a:spLocks/>
            </p:cNvSpPr>
            <p:nvPr/>
          </p:nvSpPr>
          <p:spPr bwMode="auto">
            <a:xfrm>
              <a:off x="1241" y="3451"/>
              <a:ext cx="7" cy="2"/>
            </a:xfrm>
            <a:custGeom>
              <a:avLst/>
              <a:gdLst>
                <a:gd name="T0" fmla="*/ 1 w 30"/>
                <a:gd name="T1" fmla="*/ 1 h 7"/>
                <a:gd name="T2" fmla="*/ 1 w 30"/>
                <a:gd name="T3" fmla="*/ 0 h 7"/>
                <a:gd name="T4" fmla="*/ 6 w 30"/>
                <a:gd name="T5" fmla="*/ 0 h 7"/>
                <a:gd name="T6" fmla="*/ 7 w 30"/>
                <a:gd name="T7" fmla="*/ 1 h 7"/>
                <a:gd name="T8" fmla="*/ 0 w 30"/>
                <a:gd name="T9" fmla="*/ 1 h 7"/>
                <a:gd name="T10" fmla="*/ 0 w 30"/>
                <a:gd name="T11" fmla="*/ 1 h 7"/>
                <a:gd name="T12" fmla="*/ 7 w 30"/>
                <a:gd name="T13" fmla="*/ 1 h 7"/>
                <a:gd name="T14" fmla="*/ 7 w 30"/>
                <a:gd name="T15" fmla="*/ 2 h 7"/>
                <a:gd name="T16" fmla="*/ 0 w 30"/>
                <a:gd name="T17" fmla="*/ 2 h 7"/>
                <a:gd name="T18" fmla="*/ 1 w 30"/>
                <a:gd name="T19" fmla="*/ 2 h 7"/>
                <a:gd name="T20" fmla="*/ 6 w 3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7">
                  <a:moveTo>
                    <a:pt x="3" y="4"/>
                  </a:moveTo>
                  <a:lnTo>
                    <a:pt x="3" y="0"/>
                  </a:lnTo>
                  <a:lnTo>
                    <a:pt x="27" y="0"/>
                  </a:lnTo>
                  <a:lnTo>
                    <a:pt x="30" y="4"/>
                  </a:lnTo>
                  <a:lnTo>
                    <a:pt x="0" y="4"/>
                  </a:lnTo>
                  <a:lnTo>
                    <a:pt x="30" y="4"/>
                  </a:lnTo>
                  <a:lnTo>
                    <a:pt x="30" y="7"/>
                  </a:lnTo>
                  <a:lnTo>
                    <a:pt x="0" y="7"/>
                  </a:lnTo>
                  <a:lnTo>
                    <a:pt x="3" y="7"/>
                  </a:lnTo>
                  <a:lnTo>
                    <a:pt x="27"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4" name="Freeform 4080">
              <a:extLst>
                <a:ext uri="{FF2B5EF4-FFF2-40B4-BE49-F238E27FC236}">
                  <a16:creationId xmlns:a16="http://schemas.microsoft.com/office/drawing/2014/main" id="{9CB69A9F-9DE5-40B0-8E5E-E4F7FEEC13F1}"/>
                </a:ext>
              </a:extLst>
            </p:cNvPr>
            <p:cNvSpPr>
              <a:spLocks/>
            </p:cNvSpPr>
            <p:nvPr/>
          </p:nvSpPr>
          <p:spPr bwMode="auto">
            <a:xfrm>
              <a:off x="1247" y="3448"/>
              <a:ext cx="1" cy="5"/>
            </a:xfrm>
            <a:custGeom>
              <a:avLst/>
              <a:gdLst>
                <a:gd name="T0" fmla="*/ 1 w 6"/>
                <a:gd name="T1" fmla="*/ 4 h 18"/>
                <a:gd name="T2" fmla="*/ 0 w 6"/>
                <a:gd name="T3" fmla="*/ 4 h 18"/>
                <a:gd name="T4" fmla="*/ 0 w 6"/>
                <a:gd name="T5" fmla="*/ 1 h 18"/>
                <a:gd name="T6" fmla="*/ 1 w 6"/>
                <a:gd name="T7" fmla="*/ 0 h 18"/>
                <a:gd name="T8" fmla="*/ 1 w 6"/>
                <a:gd name="T9" fmla="*/ 5 h 18"/>
                <a:gd name="T10" fmla="*/ 1 w 6"/>
                <a:gd name="T11" fmla="*/ 5 h 18"/>
                <a:gd name="T12" fmla="*/ 1 w 6"/>
                <a:gd name="T13" fmla="*/ 0 h 18"/>
                <a:gd name="T14" fmla="*/ 1 w 6"/>
                <a:gd name="T15" fmla="*/ 0 h 18"/>
                <a:gd name="T16" fmla="*/ 1 w 6"/>
                <a:gd name="T17" fmla="*/ 5 h 18"/>
                <a:gd name="T18" fmla="*/ 1 w 6"/>
                <a:gd name="T19" fmla="*/ 4 h 18"/>
                <a:gd name="T20" fmla="*/ 1 w 6"/>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8">
                  <a:moveTo>
                    <a:pt x="3" y="15"/>
                  </a:moveTo>
                  <a:lnTo>
                    <a:pt x="0" y="15"/>
                  </a:lnTo>
                  <a:lnTo>
                    <a:pt x="0" y="2"/>
                  </a:lnTo>
                  <a:lnTo>
                    <a:pt x="3" y="0"/>
                  </a:lnTo>
                  <a:lnTo>
                    <a:pt x="3" y="18"/>
                  </a:lnTo>
                  <a:lnTo>
                    <a:pt x="3" y="0"/>
                  </a:lnTo>
                  <a:lnTo>
                    <a:pt x="6" y="0"/>
                  </a:lnTo>
                  <a:lnTo>
                    <a:pt x="6" y="18"/>
                  </a:lnTo>
                  <a:lnTo>
                    <a:pt x="6" y="15"/>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5" name="Freeform 4081">
              <a:extLst>
                <a:ext uri="{FF2B5EF4-FFF2-40B4-BE49-F238E27FC236}">
                  <a16:creationId xmlns:a16="http://schemas.microsoft.com/office/drawing/2014/main" id="{FE484BA3-2D98-4F6C-9618-CB277C3A3B78}"/>
                </a:ext>
              </a:extLst>
            </p:cNvPr>
            <p:cNvSpPr>
              <a:spLocks/>
            </p:cNvSpPr>
            <p:nvPr/>
          </p:nvSpPr>
          <p:spPr bwMode="auto">
            <a:xfrm>
              <a:off x="1247" y="3448"/>
              <a:ext cx="19" cy="2"/>
            </a:xfrm>
            <a:custGeom>
              <a:avLst/>
              <a:gdLst>
                <a:gd name="T0" fmla="*/ 1 w 77"/>
                <a:gd name="T1" fmla="*/ 1 h 5"/>
                <a:gd name="T2" fmla="*/ 1 w 77"/>
                <a:gd name="T3" fmla="*/ 0 h 5"/>
                <a:gd name="T4" fmla="*/ 18 w 77"/>
                <a:gd name="T5" fmla="*/ 0 h 5"/>
                <a:gd name="T6" fmla="*/ 19 w 77"/>
                <a:gd name="T7" fmla="*/ 0 h 5"/>
                <a:gd name="T8" fmla="*/ 1 w 77"/>
                <a:gd name="T9" fmla="*/ 0 h 5"/>
                <a:gd name="T10" fmla="*/ 0 w 77"/>
                <a:gd name="T11" fmla="*/ 1 h 5"/>
                <a:gd name="T12" fmla="*/ 19 w 77"/>
                <a:gd name="T13" fmla="*/ 1 h 5"/>
                <a:gd name="T14" fmla="*/ 19 w 77"/>
                <a:gd name="T15" fmla="*/ 1 h 5"/>
                <a:gd name="T16" fmla="*/ 1 w 77"/>
                <a:gd name="T17" fmla="*/ 1 h 5"/>
                <a:gd name="T18" fmla="*/ 1 w 77"/>
                <a:gd name="T19" fmla="*/ 2 h 5"/>
                <a:gd name="T20" fmla="*/ 18 w 77"/>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5">
                  <a:moveTo>
                    <a:pt x="3" y="2"/>
                  </a:moveTo>
                  <a:lnTo>
                    <a:pt x="3" y="0"/>
                  </a:lnTo>
                  <a:lnTo>
                    <a:pt x="74" y="0"/>
                  </a:lnTo>
                  <a:lnTo>
                    <a:pt x="77" y="0"/>
                  </a:lnTo>
                  <a:lnTo>
                    <a:pt x="3" y="0"/>
                  </a:lnTo>
                  <a:lnTo>
                    <a:pt x="0" y="2"/>
                  </a:lnTo>
                  <a:lnTo>
                    <a:pt x="77" y="2"/>
                  </a:lnTo>
                  <a:lnTo>
                    <a:pt x="3" y="2"/>
                  </a:lnTo>
                  <a:lnTo>
                    <a:pt x="3" y="5"/>
                  </a:lnTo>
                  <a:lnTo>
                    <a:pt x="74" y="5"/>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6" name="Freeform 4082">
              <a:extLst>
                <a:ext uri="{FF2B5EF4-FFF2-40B4-BE49-F238E27FC236}">
                  <a16:creationId xmlns:a16="http://schemas.microsoft.com/office/drawing/2014/main" id="{4E23B36D-C485-4A2D-B7DE-4A0ED693C1D4}"/>
                </a:ext>
              </a:extLst>
            </p:cNvPr>
            <p:cNvSpPr>
              <a:spLocks/>
            </p:cNvSpPr>
            <p:nvPr/>
          </p:nvSpPr>
          <p:spPr bwMode="auto">
            <a:xfrm>
              <a:off x="1265" y="3442"/>
              <a:ext cx="1" cy="8"/>
            </a:xfrm>
            <a:custGeom>
              <a:avLst/>
              <a:gdLst>
                <a:gd name="T0" fmla="*/ 1 w 6"/>
                <a:gd name="T1" fmla="*/ 7 h 31"/>
                <a:gd name="T2" fmla="*/ 0 w 6"/>
                <a:gd name="T3" fmla="*/ 7 h 31"/>
                <a:gd name="T4" fmla="*/ 0 w 6"/>
                <a:gd name="T5" fmla="*/ 1 h 31"/>
                <a:gd name="T6" fmla="*/ 1 w 6"/>
                <a:gd name="T7" fmla="*/ 1 h 31"/>
                <a:gd name="T8" fmla="*/ 1 w 6"/>
                <a:gd name="T9" fmla="*/ 7 h 31"/>
                <a:gd name="T10" fmla="*/ 1 w 6"/>
                <a:gd name="T11" fmla="*/ 8 h 31"/>
                <a:gd name="T12" fmla="*/ 1 w 6"/>
                <a:gd name="T13" fmla="*/ 0 h 31"/>
                <a:gd name="T14" fmla="*/ 1 w 6"/>
                <a:gd name="T15" fmla="*/ 1 h 31"/>
                <a:gd name="T16" fmla="*/ 1 w 6"/>
                <a:gd name="T17" fmla="*/ 7 h 31"/>
                <a:gd name="T18" fmla="*/ 1 w 6"/>
                <a:gd name="T19" fmla="*/ 7 h 31"/>
                <a:gd name="T20" fmla="*/ 1 w 6"/>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1">
                  <a:moveTo>
                    <a:pt x="3" y="28"/>
                  </a:moveTo>
                  <a:lnTo>
                    <a:pt x="0" y="28"/>
                  </a:lnTo>
                  <a:lnTo>
                    <a:pt x="0" y="2"/>
                  </a:lnTo>
                  <a:lnTo>
                    <a:pt x="3" y="2"/>
                  </a:lnTo>
                  <a:lnTo>
                    <a:pt x="3" y="28"/>
                  </a:lnTo>
                  <a:lnTo>
                    <a:pt x="3" y="31"/>
                  </a:lnTo>
                  <a:lnTo>
                    <a:pt x="3" y="0"/>
                  </a:lnTo>
                  <a:lnTo>
                    <a:pt x="6" y="2"/>
                  </a:lnTo>
                  <a:lnTo>
                    <a:pt x="6" y="28"/>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7" name="Freeform 4083">
              <a:extLst>
                <a:ext uri="{FF2B5EF4-FFF2-40B4-BE49-F238E27FC236}">
                  <a16:creationId xmlns:a16="http://schemas.microsoft.com/office/drawing/2014/main" id="{F58F7E6D-B38E-4792-91AE-6D4D08B64070}"/>
                </a:ext>
              </a:extLst>
            </p:cNvPr>
            <p:cNvSpPr>
              <a:spLocks/>
            </p:cNvSpPr>
            <p:nvPr/>
          </p:nvSpPr>
          <p:spPr bwMode="auto">
            <a:xfrm>
              <a:off x="1265" y="3442"/>
              <a:ext cx="29" cy="2"/>
            </a:xfrm>
            <a:custGeom>
              <a:avLst/>
              <a:gdLst>
                <a:gd name="T0" fmla="*/ 1 w 116"/>
                <a:gd name="T1" fmla="*/ 1 h 6"/>
                <a:gd name="T2" fmla="*/ 1 w 116"/>
                <a:gd name="T3" fmla="*/ 0 h 6"/>
                <a:gd name="T4" fmla="*/ 28 w 116"/>
                <a:gd name="T5" fmla="*/ 0 h 6"/>
                <a:gd name="T6" fmla="*/ 29 w 116"/>
                <a:gd name="T7" fmla="*/ 1 h 6"/>
                <a:gd name="T8" fmla="*/ 1 w 116"/>
                <a:gd name="T9" fmla="*/ 1 h 6"/>
                <a:gd name="T10" fmla="*/ 0 w 116"/>
                <a:gd name="T11" fmla="*/ 1 h 6"/>
                <a:gd name="T12" fmla="*/ 29 w 116"/>
                <a:gd name="T13" fmla="*/ 1 h 6"/>
                <a:gd name="T14" fmla="*/ 29 w 116"/>
                <a:gd name="T15" fmla="*/ 2 h 6"/>
                <a:gd name="T16" fmla="*/ 1 w 116"/>
                <a:gd name="T17" fmla="*/ 2 h 6"/>
                <a:gd name="T18" fmla="*/ 1 w 116"/>
                <a:gd name="T19" fmla="*/ 2 h 6"/>
                <a:gd name="T20" fmla="*/ 28 w 11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 h="6">
                  <a:moveTo>
                    <a:pt x="3" y="2"/>
                  </a:moveTo>
                  <a:lnTo>
                    <a:pt x="3" y="0"/>
                  </a:lnTo>
                  <a:lnTo>
                    <a:pt x="113" y="0"/>
                  </a:lnTo>
                  <a:lnTo>
                    <a:pt x="116" y="2"/>
                  </a:lnTo>
                  <a:lnTo>
                    <a:pt x="3" y="2"/>
                  </a:lnTo>
                  <a:lnTo>
                    <a:pt x="0" y="2"/>
                  </a:lnTo>
                  <a:lnTo>
                    <a:pt x="116" y="2"/>
                  </a:lnTo>
                  <a:lnTo>
                    <a:pt x="116" y="6"/>
                  </a:lnTo>
                  <a:lnTo>
                    <a:pt x="3" y="6"/>
                  </a:lnTo>
                  <a:lnTo>
                    <a:pt x="113"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8" name="Freeform 4084">
              <a:extLst>
                <a:ext uri="{FF2B5EF4-FFF2-40B4-BE49-F238E27FC236}">
                  <a16:creationId xmlns:a16="http://schemas.microsoft.com/office/drawing/2014/main" id="{945AF6F8-60DE-4827-AFD3-0CEA200A025B}"/>
                </a:ext>
              </a:extLst>
            </p:cNvPr>
            <p:cNvSpPr>
              <a:spLocks/>
            </p:cNvSpPr>
            <p:nvPr/>
          </p:nvSpPr>
          <p:spPr bwMode="auto">
            <a:xfrm>
              <a:off x="1292" y="3439"/>
              <a:ext cx="2"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3" y="0"/>
                  </a:lnTo>
                  <a:lnTo>
                    <a:pt x="3" y="19"/>
                  </a:lnTo>
                  <a:lnTo>
                    <a:pt x="3" y="0"/>
                  </a:lnTo>
                  <a:lnTo>
                    <a:pt x="6" y="0"/>
                  </a:lnTo>
                  <a:lnTo>
                    <a:pt x="6" y="19"/>
                  </a:lnTo>
                  <a:lnTo>
                    <a:pt x="6" y="15"/>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69" name="Freeform 4085">
              <a:extLst>
                <a:ext uri="{FF2B5EF4-FFF2-40B4-BE49-F238E27FC236}">
                  <a16:creationId xmlns:a16="http://schemas.microsoft.com/office/drawing/2014/main" id="{B6997E54-8505-451D-9F0F-5067D9A927CE}"/>
                </a:ext>
              </a:extLst>
            </p:cNvPr>
            <p:cNvSpPr>
              <a:spLocks/>
            </p:cNvSpPr>
            <p:nvPr/>
          </p:nvSpPr>
          <p:spPr bwMode="auto">
            <a:xfrm>
              <a:off x="1292" y="3439"/>
              <a:ext cx="6" cy="1"/>
            </a:xfrm>
            <a:custGeom>
              <a:avLst/>
              <a:gdLst>
                <a:gd name="T0" fmla="*/ 1 w 23"/>
                <a:gd name="T1" fmla="*/ 0 h 6"/>
                <a:gd name="T2" fmla="*/ 1 w 23"/>
                <a:gd name="T3" fmla="*/ 0 h 6"/>
                <a:gd name="T4" fmla="*/ 5 w 23"/>
                <a:gd name="T5" fmla="*/ 0 h 6"/>
                <a:gd name="T6" fmla="*/ 5 w 23"/>
                <a:gd name="T7" fmla="*/ 0 h 6"/>
                <a:gd name="T8" fmla="*/ 1 w 23"/>
                <a:gd name="T9" fmla="*/ 0 h 6"/>
                <a:gd name="T10" fmla="*/ 0 w 23"/>
                <a:gd name="T11" fmla="*/ 0 h 6"/>
                <a:gd name="T12" fmla="*/ 6 w 23"/>
                <a:gd name="T13" fmla="*/ 0 h 6"/>
                <a:gd name="T14" fmla="*/ 5 w 23"/>
                <a:gd name="T15" fmla="*/ 0 h 6"/>
                <a:gd name="T16" fmla="*/ 1 w 23"/>
                <a:gd name="T17" fmla="*/ 0 h 6"/>
                <a:gd name="T18" fmla="*/ 1 w 23"/>
                <a:gd name="T19" fmla="*/ 1 h 6"/>
                <a:gd name="T20" fmla="*/ 5 w 23"/>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6">
                  <a:moveTo>
                    <a:pt x="3" y="2"/>
                  </a:moveTo>
                  <a:lnTo>
                    <a:pt x="3" y="0"/>
                  </a:lnTo>
                  <a:lnTo>
                    <a:pt x="21" y="0"/>
                  </a:lnTo>
                  <a:lnTo>
                    <a:pt x="3" y="0"/>
                  </a:lnTo>
                  <a:lnTo>
                    <a:pt x="0" y="2"/>
                  </a:lnTo>
                  <a:lnTo>
                    <a:pt x="23" y="2"/>
                  </a:lnTo>
                  <a:lnTo>
                    <a:pt x="21" y="2"/>
                  </a:lnTo>
                  <a:lnTo>
                    <a:pt x="3" y="2"/>
                  </a:lnTo>
                  <a:lnTo>
                    <a:pt x="3" y="6"/>
                  </a:lnTo>
                  <a:lnTo>
                    <a:pt x="21"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0" name="Freeform 4086">
              <a:extLst>
                <a:ext uri="{FF2B5EF4-FFF2-40B4-BE49-F238E27FC236}">
                  <a16:creationId xmlns:a16="http://schemas.microsoft.com/office/drawing/2014/main" id="{00996D04-2160-46EB-B3A6-F9CC59BF7FD5}"/>
                </a:ext>
              </a:extLst>
            </p:cNvPr>
            <p:cNvSpPr>
              <a:spLocks/>
            </p:cNvSpPr>
            <p:nvPr/>
          </p:nvSpPr>
          <p:spPr bwMode="auto">
            <a:xfrm>
              <a:off x="1297" y="3434"/>
              <a:ext cx="1"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4"/>
                  </a:lnTo>
                  <a:lnTo>
                    <a:pt x="0" y="0"/>
                  </a:lnTo>
                  <a:lnTo>
                    <a:pt x="0" y="19"/>
                  </a:lnTo>
                  <a:lnTo>
                    <a:pt x="4" y="23"/>
                  </a:lnTo>
                  <a:lnTo>
                    <a:pt x="4" y="0"/>
                  </a:lnTo>
                  <a:lnTo>
                    <a:pt x="4" y="19"/>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1" name="Freeform 4087">
              <a:extLst>
                <a:ext uri="{FF2B5EF4-FFF2-40B4-BE49-F238E27FC236}">
                  <a16:creationId xmlns:a16="http://schemas.microsoft.com/office/drawing/2014/main" id="{FD89E906-B20E-440D-88CA-4BD5DAC4C900}"/>
                </a:ext>
              </a:extLst>
            </p:cNvPr>
            <p:cNvSpPr>
              <a:spLocks/>
            </p:cNvSpPr>
            <p:nvPr/>
          </p:nvSpPr>
          <p:spPr bwMode="auto">
            <a:xfrm>
              <a:off x="1297" y="3434"/>
              <a:ext cx="17" cy="2"/>
            </a:xfrm>
            <a:custGeom>
              <a:avLst/>
              <a:gdLst>
                <a:gd name="T0" fmla="*/ 1 w 72"/>
                <a:gd name="T1" fmla="*/ 1 h 6"/>
                <a:gd name="T2" fmla="*/ 1 w 72"/>
                <a:gd name="T3" fmla="*/ 0 h 6"/>
                <a:gd name="T4" fmla="*/ 16 w 72"/>
                <a:gd name="T5" fmla="*/ 0 h 6"/>
                <a:gd name="T6" fmla="*/ 16 w 72"/>
                <a:gd name="T7" fmla="*/ 0 h 6"/>
                <a:gd name="T8" fmla="*/ 0 w 72"/>
                <a:gd name="T9" fmla="*/ 0 h 6"/>
                <a:gd name="T10" fmla="*/ 0 w 72"/>
                <a:gd name="T11" fmla="*/ 1 h 6"/>
                <a:gd name="T12" fmla="*/ 17 w 72"/>
                <a:gd name="T13" fmla="*/ 1 h 6"/>
                <a:gd name="T14" fmla="*/ 16 w 72"/>
                <a:gd name="T15" fmla="*/ 2 h 6"/>
                <a:gd name="T16" fmla="*/ 0 w 72"/>
                <a:gd name="T17" fmla="*/ 2 h 6"/>
                <a:gd name="T18" fmla="*/ 1 w 72"/>
                <a:gd name="T19" fmla="*/ 2 h 6"/>
                <a:gd name="T20" fmla="*/ 16 w 7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6">
                  <a:moveTo>
                    <a:pt x="4" y="4"/>
                  </a:moveTo>
                  <a:lnTo>
                    <a:pt x="4" y="0"/>
                  </a:lnTo>
                  <a:lnTo>
                    <a:pt x="69" y="0"/>
                  </a:lnTo>
                  <a:lnTo>
                    <a:pt x="0" y="0"/>
                  </a:lnTo>
                  <a:lnTo>
                    <a:pt x="0" y="4"/>
                  </a:lnTo>
                  <a:lnTo>
                    <a:pt x="72" y="4"/>
                  </a:lnTo>
                  <a:lnTo>
                    <a:pt x="69" y="6"/>
                  </a:lnTo>
                  <a:lnTo>
                    <a:pt x="0" y="6"/>
                  </a:lnTo>
                  <a:lnTo>
                    <a:pt x="4" y="6"/>
                  </a:lnTo>
                  <a:lnTo>
                    <a:pt x="69"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2" name="Freeform 4088">
              <a:extLst>
                <a:ext uri="{FF2B5EF4-FFF2-40B4-BE49-F238E27FC236}">
                  <a16:creationId xmlns:a16="http://schemas.microsoft.com/office/drawing/2014/main" id="{8B8A28B9-0C05-44CE-85A5-F8AD30B1C21A}"/>
                </a:ext>
              </a:extLst>
            </p:cNvPr>
            <p:cNvSpPr>
              <a:spLocks/>
            </p:cNvSpPr>
            <p:nvPr/>
          </p:nvSpPr>
          <p:spPr bwMode="auto">
            <a:xfrm>
              <a:off x="1313" y="3431"/>
              <a:ext cx="1"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0"/>
                  </a:lnTo>
                  <a:lnTo>
                    <a:pt x="0" y="22"/>
                  </a:lnTo>
                  <a:lnTo>
                    <a:pt x="3" y="22"/>
                  </a:lnTo>
                  <a:lnTo>
                    <a:pt x="3" y="0"/>
                  </a:lnTo>
                  <a:lnTo>
                    <a:pt x="3"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3" name="Freeform 4089">
              <a:extLst>
                <a:ext uri="{FF2B5EF4-FFF2-40B4-BE49-F238E27FC236}">
                  <a16:creationId xmlns:a16="http://schemas.microsoft.com/office/drawing/2014/main" id="{33E3059A-B362-49AD-AA7D-369AA954C908}"/>
                </a:ext>
              </a:extLst>
            </p:cNvPr>
            <p:cNvSpPr>
              <a:spLocks/>
            </p:cNvSpPr>
            <p:nvPr/>
          </p:nvSpPr>
          <p:spPr bwMode="auto">
            <a:xfrm>
              <a:off x="1313" y="3431"/>
              <a:ext cx="6" cy="1"/>
            </a:xfrm>
            <a:custGeom>
              <a:avLst/>
              <a:gdLst>
                <a:gd name="T0" fmla="*/ 1 w 26"/>
                <a:gd name="T1" fmla="*/ 0 h 7"/>
                <a:gd name="T2" fmla="*/ 1 w 26"/>
                <a:gd name="T3" fmla="*/ 0 h 7"/>
                <a:gd name="T4" fmla="*/ 6 w 26"/>
                <a:gd name="T5" fmla="*/ 0 h 7"/>
                <a:gd name="T6" fmla="*/ 6 w 26"/>
                <a:gd name="T7" fmla="*/ 0 h 7"/>
                <a:gd name="T8" fmla="*/ 0 w 26"/>
                <a:gd name="T9" fmla="*/ 0 h 7"/>
                <a:gd name="T10" fmla="*/ 0 w 26"/>
                <a:gd name="T11" fmla="*/ 0 h 7"/>
                <a:gd name="T12" fmla="*/ 6 w 26"/>
                <a:gd name="T13" fmla="*/ 0 h 7"/>
                <a:gd name="T14" fmla="*/ 6 w 26"/>
                <a:gd name="T15" fmla="*/ 1 h 7"/>
                <a:gd name="T16" fmla="*/ 0 w 26"/>
                <a:gd name="T17" fmla="*/ 1 h 7"/>
                <a:gd name="T18" fmla="*/ 1 w 26"/>
                <a:gd name="T19" fmla="*/ 1 h 7"/>
                <a:gd name="T20" fmla="*/ 6 w 2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7">
                  <a:moveTo>
                    <a:pt x="3" y="3"/>
                  </a:moveTo>
                  <a:lnTo>
                    <a:pt x="3" y="0"/>
                  </a:lnTo>
                  <a:lnTo>
                    <a:pt x="24" y="0"/>
                  </a:lnTo>
                  <a:lnTo>
                    <a:pt x="26" y="0"/>
                  </a:lnTo>
                  <a:lnTo>
                    <a:pt x="0" y="0"/>
                  </a:lnTo>
                  <a:lnTo>
                    <a:pt x="0" y="3"/>
                  </a:lnTo>
                  <a:lnTo>
                    <a:pt x="26" y="3"/>
                  </a:lnTo>
                  <a:lnTo>
                    <a:pt x="26" y="7"/>
                  </a:lnTo>
                  <a:lnTo>
                    <a:pt x="0" y="7"/>
                  </a:lnTo>
                  <a:lnTo>
                    <a:pt x="3" y="7"/>
                  </a:lnTo>
                  <a:lnTo>
                    <a:pt x="24"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4" name="Freeform 4090">
              <a:extLst>
                <a:ext uri="{FF2B5EF4-FFF2-40B4-BE49-F238E27FC236}">
                  <a16:creationId xmlns:a16="http://schemas.microsoft.com/office/drawing/2014/main" id="{1A15C716-A2E3-4AD8-AB6F-56FD9943C4D0}"/>
                </a:ext>
              </a:extLst>
            </p:cNvPr>
            <p:cNvSpPr>
              <a:spLocks/>
            </p:cNvSpPr>
            <p:nvPr/>
          </p:nvSpPr>
          <p:spPr bwMode="auto">
            <a:xfrm>
              <a:off x="1318" y="3427"/>
              <a:ext cx="1"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8"/>
                  </a:moveTo>
                  <a:lnTo>
                    <a:pt x="0" y="18"/>
                  </a:lnTo>
                  <a:lnTo>
                    <a:pt x="0" y="2"/>
                  </a:lnTo>
                  <a:lnTo>
                    <a:pt x="0" y="22"/>
                  </a:lnTo>
                  <a:lnTo>
                    <a:pt x="4" y="22"/>
                  </a:lnTo>
                  <a:lnTo>
                    <a:pt x="4" y="0"/>
                  </a:lnTo>
                  <a:lnTo>
                    <a:pt x="6" y="2"/>
                  </a:lnTo>
                  <a:lnTo>
                    <a:pt x="6" y="22"/>
                  </a:lnTo>
                  <a:lnTo>
                    <a:pt x="6" y="18"/>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5" name="Freeform 4091">
              <a:extLst>
                <a:ext uri="{FF2B5EF4-FFF2-40B4-BE49-F238E27FC236}">
                  <a16:creationId xmlns:a16="http://schemas.microsoft.com/office/drawing/2014/main" id="{D7B63230-7C3C-427E-9367-7915F093F485}"/>
                </a:ext>
              </a:extLst>
            </p:cNvPr>
            <p:cNvSpPr>
              <a:spLocks/>
            </p:cNvSpPr>
            <p:nvPr/>
          </p:nvSpPr>
          <p:spPr bwMode="auto">
            <a:xfrm>
              <a:off x="1318" y="3427"/>
              <a:ext cx="6" cy="1"/>
            </a:xfrm>
            <a:custGeom>
              <a:avLst/>
              <a:gdLst>
                <a:gd name="T0" fmla="*/ 1 w 24"/>
                <a:gd name="T1" fmla="*/ 0 h 5"/>
                <a:gd name="T2" fmla="*/ 1 w 24"/>
                <a:gd name="T3" fmla="*/ 0 h 5"/>
                <a:gd name="T4" fmla="*/ 5 w 24"/>
                <a:gd name="T5" fmla="*/ 0 h 5"/>
                <a:gd name="T6" fmla="*/ 6 w 24"/>
                <a:gd name="T7" fmla="*/ 0 h 5"/>
                <a:gd name="T8" fmla="*/ 0 w 24"/>
                <a:gd name="T9" fmla="*/ 0 h 5"/>
                <a:gd name="T10" fmla="*/ 0 w 24"/>
                <a:gd name="T11" fmla="*/ 0 h 5"/>
                <a:gd name="T12" fmla="*/ 6 w 24"/>
                <a:gd name="T13" fmla="*/ 0 h 5"/>
                <a:gd name="T14" fmla="*/ 6 w 24"/>
                <a:gd name="T15" fmla="*/ 1 h 5"/>
                <a:gd name="T16" fmla="*/ 0 w 24"/>
                <a:gd name="T17" fmla="*/ 1 h 5"/>
                <a:gd name="T18" fmla="*/ 1 w 24"/>
                <a:gd name="T19" fmla="*/ 1 h 5"/>
                <a:gd name="T20" fmla="*/ 5 w 24"/>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5">
                  <a:moveTo>
                    <a:pt x="4" y="2"/>
                  </a:moveTo>
                  <a:lnTo>
                    <a:pt x="4" y="0"/>
                  </a:lnTo>
                  <a:lnTo>
                    <a:pt x="21" y="0"/>
                  </a:lnTo>
                  <a:lnTo>
                    <a:pt x="24" y="2"/>
                  </a:lnTo>
                  <a:lnTo>
                    <a:pt x="0" y="2"/>
                  </a:lnTo>
                  <a:lnTo>
                    <a:pt x="24" y="2"/>
                  </a:lnTo>
                  <a:lnTo>
                    <a:pt x="24" y="5"/>
                  </a:lnTo>
                  <a:lnTo>
                    <a:pt x="0" y="5"/>
                  </a:lnTo>
                  <a:lnTo>
                    <a:pt x="4" y="5"/>
                  </a:lnTo>
                  <a:lnTo>
                    <a:pt x="21" y="5"/>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6" name="Freeform 4092">
              <a:extLst>
                <a:ext uri="{FF2B5EF4-FFF2-40B4-BE49-F238E27FC236}">
                  <a16:creationId xmlns:a16="http://schemas.microsoft.com/office/drawing/2014/main" id="{6CE8190A-FB26-4EDF-87BD-BDEF53A2E71E}"/>
                </a:ext>
              </a:extLst>
            </p:cNvPr>
            <p:cNvSpPr>
              <a:spLocks/>
            </p:cNvSpPr>
            <p:nvPr/>
          </p:nvSpPr>
          <p:spPr bwMode="auto">
            <a:xfrm>
              <a:off x="1322" y="3423"/>
              <a:ext cx="2" cy="5"/>
            </a:xfrm>
            <a:custGeom>
              <a:avLst/>
              <a:gdLst>
                <a:gd name="T0" fmla="*/ 1 w 6"/>
                <a:gd name="T1" fmla="*/ 4 h 18"/>
                <a:gd name="T2" fmla="*/ 0 w 6"/>
                <a:gd name="T3" fmla="*/ 4 h 18"/>
                <a:gd name="T4" fmla="*/ 0 w 6"/>
                <a:gd name="T5" fmla="*/ 1 h 18"/>
                <a:gd name="T6" fmla="*/ 1 w 6"/>
                <a:gd name="T7" fmla="*/ 0 h 18"/>
                <a:gd name="T8" fmla="*/ 1 w 6"/>
                <a:gd name="T9" fmla="*/ 5 h 18"/>
                <a:gd name="T10" fmla="*/ 1 w 6"/>
                <a:gd name="T11" fmla="*/ 5 h 18"/>
                <a:gd name="T12" fmla="*/ 1 w 6"/>
                <a:gd name="T13" fmla="*/ 0 h 18"/>
                <a:gd name="T14" fmla="*/ 2 w 6"/>
                <a:gd name="T15" fmla="*/ 0 h 18"/>
                <a:gd name="T16" fmla="*/ 2 w 6"/>
                <a:gd name="T17" fmla="*/ 5 h 18"/>
                <a:gd name="T18" fmla="*/ 2 w 6"/>
                <a:gd name="T19" fmla="*/ 4 h 18"/>
                <a:gd name="T20" fmla="*/ 2 w 6"/>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8">
                  <a:moveTo>
                    <a:pt x="3" y="15"/>
                  </a:moveTo>
                  <a:lnTo>
                    <a:pt x="0" y="15"/>
                  </a:lnTo>
                  <a:lnTo>
                    <a:pt x="0" y="2"/>
                  </a:lnTo>
                  <a:lnTo>
                    <a:pt x="3" y="0"/>
                  </a:lnTo>
                  <a:lnTo>
                    <a:pt x="3" y="18"/>
                  </a:lnTo>
                  <a:lnTo>
                    <a:pt x="3" y="0"/>
                  </a:lnTo>
                  <a:lnTo>
                    <a:pt x="6" y="0"/>
                  </a:lnTo>
                  <a:lnTo>
                    <a:pt x="6" y="18"/>
                  </a:lnTo>
                  <a:lnTo>
                    <a:pt x="6" y="15"/>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7" name="Freeform 4093">
              <a:extLst>
                <a:ext uri="{FF2B5EF4-FFF2-40B4-BE49-F238E27FC236}">
                  <a16:creationId xmlns:a16="http://schemas.microsoft.com/office/drawing/2014/main" id="{B503F90E-1124-4C60-8BAA-AE53D3D72749}"/>
                </a:ext>
              </a:extLst>
            </p:cNvPr>
            <p:cNvSpPr>
              <a:spLocks/>
            </p:cNvSpPr>
            <p:nvPr/>
          </p:nvSpPr>
          <p:spPr bwMode="auto">
            <a:xfrm>
              <a:off x="1322" y="3423"/>
              <a:ext cx="5" cy="2"/>
            </a:xfrm>
            <a:custGeom>
              <a:avLst/>
              <a:gdLst>
                <a:gd name="T0" fmla="*/ 1 w 18"/>
                <a:gd name="T1" fmla="*/ 1 h 6"/>
                <a:gd name="T2" fmla="*/ 1 w 18"/>
                <a:gd name="T3" fmla="*/ 0 h 6"/>
                <a:gd name="T4" fmla="*/ 4 w 18"/>
                <a:gd name="T5" fmla="*/ 0 h 6"/>
                <a:gd name="T6" fmla="*/ 4 w 18"/>
                <a:gd name="T7" fmla="*/ 0 h 6"/>
                <a:gd name="T8" fmla="*/ 1 w 18"/>
                <a:gd name="T9" fmla="*/ 0 h 6"/>
                <a:gd name="T10" fmla="*/ 0 w 18"/>
                <a:gd name="T11" fmla="*/ 1 h 6"/>
                <a:gd name="T12" fmla="*/ 5 w 18"/>
                <a:gd name="T13" fmla="*/ 1 h 6"/>
                <a:gd name="T14" fmla="*/ 4 w 18"/>
                <a:gd name="T15" fmla="*/ 1 h 6"/>
                <a:gd name="T16" fmla="*/ 1 w 18"/>
                <a:gd name="T17" fmla="*/ 1 h 6"/>
                <a:gd name="T18" fmla="*/ 1 w 18"/>
                <a:gd name="T19" fmla="*/ 2 h 6"/>
                <a:gd name="T20" fmla="*/ 4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3" y="2"/>
                  </a:moveTo>
                  <a:lnTo>
                    <a:pt x="3" y="0"/>
                  </a:lnTo>
                  <a:lnTo>
                    <a:pt x="15" y="0"/>
                  </a:lnTo>
                  <a:lnTo>
                    <a:pt x="3" y="0"/>
                  </a:lnTo>
                  <a:lnTo>
                    <a:pt x="0" y="2"/>
                  </a:lnTo>
                  <a:lnTo>
                    <a:pt x="18" y="2"/>
                  </a:lnTo>
                  <a:lnTo>
                    <a:pt x="15" y="2"/>
                  </a:lnTo>
                  <a:lnTo>
                    <a:pt x="3" y="2"/>
                  </a:lnTo>
                  <a:lnTo>
                    <a:pt x="3" y="6"/>
                  </a:lnTo>
                  <a:lnTo>
                    <a:pt x="15"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8" name="Freeform 4094">
              <a:extLst>
                <a:ext uri="{FF2B5EF4-FFF2-40B4-BE49-F238E27FC236}">
                  <a16:creationId xmlns:a16="http://schemas.microsoft.com/office/drawing/2014/main" id="{7747BAC2-C40D-43FD-BC68-041D6D5C8CA9}"/>
                </a:ext>
              </a:extLst>
            </p:cNvPr>
            <p:cNvSpPr>
              <a:spLocks/>
            </p:cNvSpPr>
            <p:nvPr/>
          </p:nvSpPr>
          <p:spPr bwMode="auto">
            <a:xfrm>
              <a:off x="1325" y="3419"/>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19"/>
                  </a:lnTo>
                  <a:lnTo>
                    <a:pt x="3" y="23"/>
                  </a:lnTo>
                  <a:lnTo>
                    <a:pt x="3" y="0"/>
                  </a:lnTo>
                  <a:lnTo>
                    <a:pt x="3" y="19"/>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79" name="Freeform 4095">
              <a:extLst>
                <a:ext uri="{FF2B5EF4-FFF2-40B4-BE49-F238E27FC236}">
                  <a16:creationId xmlns:a16="http://schemas.microsoft.com/office/drawing/2014/main" id="{5EE17066-A120-42A5-BE54-7793E7702C67}"/>
                </a:ext>
              </a:extLst>
            </p:cNvPr>
            <p:cNvSpPr>
              <a:spLocks/>
            </p:cNvSpPr>
            <p:nvPr/>
          </p:nvSpPr>
          <p:spPr bwMode="auto">
            <a:xfrm>
              <a:off x="1325" y="3419"/>
              <a:ext cx="4" cy="2"/>
            </a:xfrm>
            <a:custGeom>
              <a:avLst/>
              <a:gdLst>
                <a:gd name="T0" fmla="*/ 1 w 15"/>
                <a:gd name="T1" fmla="*/ 1 h 6"/>
                <a:gd name="T2" fmla="*/ 1 w 15"/>
                <a:gd name="T3" fmla="*/ 0 h 6"/>
                <a:gd name="T4" fmla="*/ 3 w 15"/>
                <a:gd name="T5" fmla="*/ 0 h 6"/>
                <a:gd name="T6" fmla="*/ 3 w 15"/>
                <a:gd name="T7" fmla="*/ 0 h 6"/>
                <a:gd name="T8" fmla="*/ 0 w 15"/>
                <a:gd name="T9" fmla="*/ 0 h 6"/>
                <a:gd name="T10" fmla="*/ 0 w 15"/>
                <a:gd name="T11" fmla="*/ 1 h 6"/>
                <a:gd name="T12" fmla="*/ 4 w 15"/>
                <a:gd name="T13" fmla="*/ 1 h 6"/>
                <a:gd name="T14" fmla="*/ 3 w 15"/>
                <a:gd name="T15" fmla="*/ 2 h 6"/>
                <a:gd name="T16" fmla="*/ 0 w 15"/>
                <a:gd name="T17" fmla="*/ 2 h 6"/>
                <a:gd name="T18" fmla="*/ 1 w 15"/>
                <a:gd name="T19" fmla="*/ 2 h 6"/>
                <a:gd name="T20" fmla="*/ 3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4"/>
                  </a:moveTo>
                  <a:lnTo>
                    <a:pt x="3" y="0"/>
                  </a:lnTo>
                  <a:lnTo>
                    <a:pt x="12" y="0"/>
                  </a:lnTo>
                  <a:lnTo>
                    <a:pt x="0" y="0"/>
                  </a:lnTo>
                  <a:lnTo>
                    <a:pt x="0" y="4"/>
                  </a:lnTo>
                  <a:lnTo>
                    <a:pt x="15" y="4"/>
                  </a:lnTo>
                  <a:lnTo>
                    <a:pt x="12" y="6"/>
                  </a:lnTo>
                  <a:lnTo>
                    <a:pt x="0" y="6"/>
                  </a:lnTo>
                  <a:lnTo>
                    <a:pt x="3" y="6"/>
                  </a:lnTo>
                  <a:lnTo>
                    <a:pt x="12"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0" name="Freeform 4096">
              <a:extLst>
                <a:ext uri="{FF2B5EF4-FFF2-40B4-BE49-F238E27FC236}">
                  <a16:creationId xmlns:a16="http://schemas.microsoft.com/office/drawing/2014/main" id="{BCF67FF7-C7B0-4DA2-A1B1-393B9B6D60CE}"/>
                </a:ext>
              </a:extLst>
            </p:cNvPr>
            <p:cNvSpPr>
              <a:spLocks/>
            </p:cNvSpPr>
            <p:nvPr/>
          </p:nvSpPr>
          <p:spPr bwMode="auto">
            <a:xfrm>
              <a:off x="1328" y="3409"/>
              <a:ext cx="1" cy="12"/>
            </a:xfrm>
            <a:custGeom>
              <a:avLst/>
              <a:gdLst>
                <a:gd name="T0" fmla="*/ 1 w 6"/>
                <a:gd name="T1" fmla="*/ 11 h 45"/>
                <a:gd name="T2" fmla="*/ 0 w 6"/>
                <a:gd name="T3" fmla="*/ 11 h 45"/>
                <a:gd name="T4" fmla="*/ 0 w 6"/>
                <a:gd name="T5" fmla="*/ 1 h 45"/>
                <a:gd name="T6" fmla="*/ 0 w 6"/>
                <a:gd name="T7" fmla="*/ 0 h 45"/>
                <a:gd name="T8" fmla="*/ 0 w 6"/>
                <a:gd name="T9" fmla="*/ 12 h 45"/>
                <a:gd name="T10" fmla="*/ 1 w 6"/>
                <a:gd name="T11" fmla="*/ 12 h 45"/>
                <a:gd name="T12" fmla="*/ 1 w 6"/>
                <a:gd name="T13" fmla="*/ 0 h 45"/>
                <a:gd name="T14" fmla="*/ 1 w 6"/>
                <a:gd name="T15" fmla="*/ 0 h 45"/>
                <a:gd name="T16" fmla="*/ 1 w 6"/>
                <a:gd name="T17" fmla="*/ 12 h 45"/>
                <a:gd name="T18" fmla="*/ 1 w 6"/>
                <a:gd name="T19" fmla="*/ 11 h 45"/>
                <a:gd name="T20" fmla="*/ 1 w 6"/>
                <a:gd name="T21" fmla="*/ 1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5">
                  <a:moveTo>
                    <a:pt x="3" y="43"/>
                  </a:moveTo>
                  <a:lnTo>
                    <a:pt x="0" y="43"/>
                  </a:lnTo>
                  <a:lnTo>
                    <a:pt x="0" y="4"/>
                  </a:lnTo>
                  <a:lnTo>
                    <a:pt x="0" y="0"/>
                  </a:lnTo>
                  <a:lnTo>
                    <a:pt x="0" y="45"/>
                  </a:lnTo>
                  <a:lnTo>
                    <a:pt x="3" y="45"/>
                  </a:lnTo>
                  <a:lnTo>
                    <a:pt x="3" y="0"/>
                  </a:lnTo>
                  <a:lnTo>
                    <a:pt x="3" y="45"/>
                  </a:lnTo>
                  <a:lnTo>
                    <a:pt x="6" y="43"/>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1" name="Freeform 4097">
              <a:extLst>
                <a:ext uri="{FF2B5EF4-FFF2-40B4-BE49-F238E27FC236}">
                  <a16:creationId xmlns:a16="http://schemas.microsoft.com/office/drawing/2014/main" id="{6F0393DB-AE80-4499-BD68-DB2003CF4CB9}"/>
                </a:ext>
              </a:extLst>
            </p:cNvPr>
            <p:cNvSpPr>
              <a:spLocks/>
            </p:cNvSpPr>
            <p:nvPr/>
          </p:nvSpPr>
          <p:spPr bwMode="auto">
            <a:xfrm>
              <a:off x="1328" y="3409"/>
              <a:ext cx="32" cy="2"/>
            </a:xfrm>
            <a:custGeom>
              <a:avLst/>
              <a:gdLst>
                <a:gd name="T0" fmla="*/ 1 w 131"/>
                <a:gd name="T1" fmla="*/ 1 h 6"/>
                <a:gd name="T2" fmla="*/ 1 w 131"/>
                <a:gd name="T3" fmla="*/ 0 h 6"/>
                <a:gd name="T4" fmla="*/ 31 w 131"/>
                <a:gd name="T5" fmla="*/ 0 h 6"/>
                <a:gd name="T6" fmla="*/ 32 w 131"/>
                <a:gd name="T7" fmla="*/ 0 h 6"/>
                <a:gd name="T8" fmla="*/ 0 w 131"/>
                <a:gd name="T9" fmla="*/ 0 h 6"/>
                <a:gd name="T10" fmla="*/ 0 w 131"/>
                <a:gd name="T11" fmla="*/ 1 h 6"/>
                <a:gd name="T12" fmla="*/ 32 w 131"/>
                <a:gd name="T13" fmla="*/ 1 h 6"/>
                <a:gd name="T14" fmla="*/ 32 w 131"/>
                <a:gd name="T15" fmla="*/ 2 h 6"/>
                <a:gd name="T16" fmla="*/ 0 w 131"/>
                <a:gd name="T17" fmla="*/ 2 h 6"/>
                <a:gd name="T18" fmla="*/ 1 w 131"/>
                <a:gd name="T19" fmla="*/ 2 h 6"/>
                <a:gd name="T20" fmla="*/ 31 w 13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6">
                  <a:moveTo>
                    <a:pt x="3" y="4"/>
                  </a:moveTo>
                  <a:lnTo>
                    <a:pt x="3" y="0"/>
                  </a:lnTo>
                  <a:lnTo>
                    <a:pt x="127" y="0"/>
                  </a:lnTo>
                  <a:lnTo>
                    <a:pt x="131" y="0"/>
                  </a:lnTo>
                  <a:lnTo>
                    <a:pt x="0" y="0"/>
                  </a:lnTo>
                  <a:lnTo>
                    <a:pt x="0" y="4"/>
                  </a:lnTo>
                  <a:lnTo>
                    <a:pt x="131" y="4"/>
                  </a:lnTo>
                  <a:lnTo>
                    <a:pt x="131" y="6"/>
                  </a:lnTo>
                  <a:lnTo>
                    <a:pt x="0" y="6"/>
                  </a:lnTo>
                  <a:lnTo>
                    <a:pt x="3" y="6"/>
                  </a:lnTo>
                  <a:lnTo>
                    <a:pt x="127"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2" name="Freeform 4098">
              <a:extLst>
                <a:ext uri="{FF2B5EF4-FFF2-40B4-BE49-F238E27FC236}">
                  <a16:creationId xmlns:a16="http://schemas.microsoft.com/office/drawing/2014/main" id="{EFC92855-961F-488F-8D0C-ADFDE107C92F}"/>
                </a:ext>
              </a:extLst>
            </p:cNvPr>
            <p:cNvSpPr>
              <a:spLocks/>
            </p:cNvSpPr>
            <p:nvPr/>
          </p:nvSpPr>
          <p:spPr bwMode="auto">
            <a:xfrm>
              <a:off x="1359" y="3406"/>
              <a:ext cx="1" cy="5"/>
            </a:xfrm>
            <a:custGeom>
              <a:avLst/>
              <a:gdLst>
                <a:gd name="T0" fmla="*/ 0 w 6"/>
                <a:gd name="T1" fmla="*/ 5 h 22"/>
                <a:gd name="T2" fmla="*/ 0 w 6"/>
                <a:gd name="T3" fmla="*/ 5 h 22"/>
                <a:gd name="T4" fmla="*/ 0 w 6"/>
                <a:gd name="T5" fmla="*/ 1 h 22"/>
                <a:gd name="T6" fmla="*/ 0 w 6"/>
                <a:gd name="T7" fmla="*/ 1 h 22"/>
                <a:gd name="T8" fmla="*/ 0 w 6"/>
                <a:gd name="T9" fmla="*/ 5 h 22"/>
                <a:gd name="T10" fmla="*/ 0 w 6"/>
                <a:gd name="T11" fmla="*/ 5 h 22"/>
                <a:gd name="T12" fmla="*/ 0 w 6"/>
                <a:gd name="T13" fmla="*/ 0 h 22"/>
                <a:gd name="T14" fmla="*/ 1 w 6"/>
                <a:gd name="T15" fmla="*/ 1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0" y="22"/>
                  </a:lnTo>
                  <a:lnTo>
                    <a:pt x="2" y="22"/>
                  </a:lnTo>
                  <a:lnTo>
                    <a:pt x="2" y="0"/>
                  </a:lnTo>
                  <a:lnTo>
                    <a:pt x="6" y="3"/>
                  </a:lnTo>
                  <a:lnTo>
                    <a:pt x="6"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3" name="Freeform 4099">
              <a:extLst>
                <a:ext uri="{FF2B5EF4-FFF2-40B4-BE49-F238E27FC236}">
                  <a16:creationId xmlns:a16="http://schemas.microsoft.com/office/drawing/2014/main" id="{DDE3632C-D4D0-4363-8244-7D36A2052050}"/>
                </a:ext>
              </a:extLst>
            </p:cNvPr>
            <p:cNvSpPr>
              <a:spLocks/>
            </p:cNvSpPr>
            <p:nvPr/>
          </p:nvSpPr>
          <p:spPr bwMode="auto">
            <a:xfrm>
              <a:off x="1359" y="3406"/>
              <a:ext cx="2" cy="1"/>
            </a:xfrm>
            <a:custGeom>
              <a:avLst/>
              <a:gdLst>
                <a:gd name="T0" fmla="*/ 1 w 8"/>
                <a:gd name="T1" fmla="*/ 0 h 7"/>
                <a:gd name="T2" fmla="*/ 1 w 8"/>
                <a:gd name="T3" fmla="*/ 0 h 7"/>
                <a:gd name="T4" fmla="*/ 2 w 8"/>
                <a:gd name="T5" fmla="*/ 0 h 7"/>
                <a:gd name="T6" fmla="*/ 2 w 8"/>
                <a:gd name="T7" fmla="*/ 0 h 7"/>
                <a:gd name="T8" fmla="*/ 0 w 8"/>
                <a:gd name="T9" fmla="*/ 0 h 7"/>
                <a:gd name="T10" fmla="*/ 0 w 8"/>
                <a:gd name="T11" fmla="*/ 0 h 7"/>
                <a:gd name="T12" fmla="*/ 2 w 8"/>
                <a:gd name="T13" fmla="*/ 0 h 7"/>
                <a:gd name="T14" fmla="*/ 2 w 8"/>
                <a:gd name="T15" fmla="*/ 1 h 7"/>
                <a:gd name="T16" fmla="*/ 0 w 8"/>
                <a:gd name="T17" fmla="*/ 1 h 7"/>
                <a:gd name="T18" fmla="*/ 1 w 8"/>
                <a:gd name="T19" fmla="*/ 1 h 7"/>
                <a:gd name="T20" fmla="*/ 2 w 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7">
                  <a:moveTo>
                    <a:pt x="2" y="3"/>
                  </a:moveTo>
                  <a:lnTo>
                    <a:pt x="2" y="0"/>
                  </a:lnTo>
                  <a:lnTo>
                    <a:pt x="6" y="0"/>
                  </a:lnTo>
                  <a:lnTo>
                    <a:pt x="8" y="3"/>
                  </a:lnTo>
                  <a:lnTo>
                    <a:pt x="0" y="3"/>
                  </a:lnTo>
                  <a:lnTo>
                    <a:pt x="8" y="3"/>
                  </a:lnTo>
                  <a:lnTo>
                    <a:pt x="8" y="7"/>
                  </a:lnTo>
                  <a:lnTo>
                    <a:pt x="0" y="7"/>
                  </a:lnTo>
                  <a:lnTo>
                    <a:pt x="2" y="7"/>
                  </a:lnTo>
                  <a:lnTo>
                    <a:pt x="6"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4" name="Freeform 4100">
              <a:extLst>
                <a:ext uri="{FF2B5EF4-FFF2-40B4-BE49-F238E27FC236}">
                  <a16:creationId xmlns:a16="http://schemas.microsoft.com/office/drawing/2014/main" id="{08AE9066-2173-41D0-B330-50030059B28A}"/>
                </a:ext>
              </a:extLst>
            </p:cNvPr>
            <p:cNvSpPr>
              <a:spLocks/>
            </p:cNvSpPr>
            <p:nvPr/>
          </p:nvSpPr>
          <p:spPr bwMode="auto">
            <a:xfrm>
              <a:off x="1359" y="3402"/>
              <a:ext cx="2"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2 w 6"/>
                <a:gd name="T15" fmla="*/ 0 h 22"/>
                <a:gd name="T16" fmla="*/ 2 w 6"/>
                <a:gd name="T17" fmla="*/ 5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8"/>
                  </a:moveTo>
                  <a:lnTo>
                    <a:pt x="0" y="18"/>
                  </a:lnTo>
                  <a:lnTo>
                    <a:pt x="0" y="2"/>
                  </a:lnTo>
                  <a:lnTo>
                    <a:pt x="0" y="22"/>
                  </a:lnTo>
                  <a:lnTo>
                    <a:pt x="4" y="22"/>
                  </a:lnTo>
                  <a:lnTo>
                    <a:pt x="4" y="0"/>
                  </a:lnTo>
                  <a:lnTo>
                    <a:pt x="6" y="2"/>
                  </a:lnTo>
                  <a:lnTo>
                    <a:pt x="6" y="22"/>
                  </a:lnTo>
                  <a:lnTo>
                    <a:pt x="6" y="18"/>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5" name="Freeform 4101">
              <a:extLst>
                <a:ext uri="{FF2B5EF4-FFF2-40B4-BE49-F238E27FC236}">
                  <a16:creationId xmlns:a16="http://schemas.microsoft.com/office/drawing/2014/main" id="{F2039F39-33C4-43AA-944E-888C370DD377}"/>
                </a:ext>
              </a:extLst>
            </p:cNvPr>
            <p:cNvSpPr>
              <a:spLocks/>
            </p:cNvSpPr>
            <p:nvPr/>
          </p:nvSpPr>
          <p:spPr bwMode="auto">
            <a:xfrm>
              <a:off x="1359" y="3402"/>
              <a:ext cx="9" cy="1"/>
            </a:xfrm>
            <a:custGeom>
              <a:avLst/>
              <a:gdLst>
                <a:gd name="T0" fmla="*/ 1 w 36"/>
                <a:gd name="T1" fmla="*/ 0 h 6"/>
                <a:gd name="T2" fmla="*/ 1 w 36"/>
                <a:gd name="T3" fmla="*/ 0 h 6"/>
                <a:gd name="T4" fmla="*/ 8 w 36"/>
                <a:gd name="T5" fmla="*/ 0 h 6"/>
                <a:gd name="T6" fmla="*/ 9 w 36"/>
                <a:gd name="T7" fmla="*/ 0 h 6"/>
                <a:gd name="T8" fmla="*/ 0 w 36"/>
                <a:gd name="T9" fmla="*/ 0 h 6"/>
                <a:gd name="T10" fmla="*/ 0 w 36"/>
                <a:gd name="T11" fmla="*/ 0 h 6"/>
                <a:gd name="T12" fmla="*/ 9 w 36"/>
                <a:gd name="T13" fmla="*/ 0 h 6"/>
                <a:gd name="T14" fmla="*/ 9 w 36"/>
                <a:gd name="T15" fmla="*/ 1 h 6"/>
                <a:gd name="T16" fmla="*/ 0 w 36"/>
                <a:gd name="T17" fmla="*/ 1 h 6"/>
                <a:gd name="T18" fmla="*/ 1 w 36"/>
                <a:gd name="T19" fmla="*/ 1 h 6"/>
                <a:gd name="T20" fmla="*/ 8 w 3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6">
                  <a:moveTo>
                    <a:pt x="4" y="2"/>
                  </a:moveTo>
                  <a:lnTo>
                    <a:pt x="4" y="0"/>
                  </a:lnTo>
                  <a:lnTo>
                    <a:pt x="33" y="0"/>
                  </a:lnTo>
                  <a:lnTo>
                    <a:pt x="36" y="2"/>
                  </a:lnTo>
                  <a:lnTo>
                    <a:pt x="0" y="2"/>
                  </a:lnTo>
                  <a:lnTo>
                    <a:pt x="36" y="2"/>
                  </a:lnTo>
                  <a:lnTo>
                    <a:pt x="36" y="6"/>
                  </a:lnTo>
                  <a:lnTo>
                    <a:pt x="0" y="6"/>
                  </a:lnTo>
                  <a:lnTo>
                    <a:pt x="4" y="6"/>
                  </a:lnTo>
                  <a:lnTo>
                    <a:pt x="33"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6" name="Freeform 4102">
              <a:extLst>
                <a:ext uri="{FF2B5EF4-FFF2-40B4-BE49-F238E27FC236}">
                  <a16:creationId xmlns:a16="http://schemas.microsoft.com/office/drawing/2014/main" id="{831955D8-B27E-4D13-8E9D-859C2A5EC8CA}"/>
                </a:ext>
              </a:extLst>
            </p:cNvPr>
            <p:cNvSpPr>
              <a:spLocks/>
            </p:cNvSpPr>
            <p:nvPr/>
          </p:nvSpPr>
          <p:spPr bwMode="auto">
            <a:xfrm>
              <a:off x="1367" y="3398"/>
              <a:ext cx="1"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3" y="0"/>
                  </a:lnTo>
                  <a:lnTo>
                    <a:pt x="3" y="19"/>
                  </a:lnTo>
                  <a:lnTo>
                    <a:pt x="3" y="0"/>
                  </a:lnTo>
                  <a:lnTo>
                    <a:pt x="6" y="0"/>
                  </a:lnTo>
                  <a:lnTo>
                    <a:pt x="6" y="19"/>
                  </a:lnTo>
                  <a:lnTo>
                    <a:pt x="6" y="15"/>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7" name="Freeform 4103">
              <a:extLst>
                <a:ext uri="{FF2B5EF4-FFF2-40B4-BE49-F238E27FC236}">
                  <a16:creationId xmlns:a16="http://schemas.microsoft.com/office/drawing/2014/main" id="{212CE138-0F89-4272-8ADF-1ECD5BC515FA}"/>
                </a:ext>
              </a:extLst>
            </p:cNvPr>
            <p:cNvSpPr>
              <a:spLocks/>
            </p:cNvSpPr>
            <p:nvPr/>
          </p:nvSpPr>
          <p:spPr bwMode="auto">
            <a:xfrm>
              <a:off x="1367" y="3398"/>
              <a:ext cx="2" cy="2"/>
            </a:xfrm>
            <a:custGeom>
              <a:avLst/>
              <a:gdLst>
                <a:gd name="T0" fmla="*/ 1 w 9"/>
                <a:gd name="T1" fmla="*/ 1 h 6"/>
                <a:gd name="T2" fmla="*/ 1 w 9"/>
                <a:gd name="T3" fmla="*/ 0 h 6"/>
                <a:gd name="T4" fmla="*/ 1 w 9"/>
                <a:gd name="T5" fmla="*/ 0 h 6"/>
                <a:gd name="T6" fmla="*/ 2 w 9"/>
                <a:gd name="T7" fmla="*/ 0 h 6"/>
                <a:gd name="T8" fmla="*/ 1 w 9"/>
                <a:gd name="T9" fmla="*/ 0 h 6"/>
                <a:gd name="T10" fmla="*/ 0 w 9"/>
                <a:gd name="T11" fmla="*/ 1 h 6"/>
                <a:gd name="T12" fmla="*/ 2 w 9"/>
                <a:gd name="T13" fmla="*/ 1 h 6"/>
                <a:gd name="T14" fmla="*/ 2 w 9"/>
                <a:gd name="T15" fmla="*/ 1 h 6"/>
                <a:gd name="T16" fmla="*/ 1 w 9"/>
                <a:gd name="T17" fmla="*/ 1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2"/>
                  </a:moveTo>
                  <a:lnTo>
                    <a:pt x="3" y="0"/>
                  </a:lnTo>
                  <a:lnTo>
                    <a:pt x="6" y="0"/>
                  </a:lnTo>
                  <a:lnTo>
                    <a:pt x="9" y="0"/>
                  </a:lnTo>
                  <a:lnTo>
                    <a:pt x="3" y="0"/>
                  </a:lnTo>
                  <a:lnTo>
                    <a:pt x="0" y="2"/>
                  </a:lnTo>
                  <a:lnTo>
                    <a:pt x="9" y="2"/>
                  </a:lnTo>
                  <a:lnTo>
                    <a:pt x="3" y="2"/>
                  </a:lnTo>
                  <a:lnTo>
                    <a:pt x="3" y="6"/>
                  </a:lnTo>
                  <a:lnTo>
                    <a:pt x="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8" name="Freeform 4104">
              <a:extLst>
                <a:ext uri="{FF2B5EF4-FFF2-40B4-BE49-F238E27FC236}">
                  <a16:creationId xmlns:a16="http://schemas.microsoft.com/office/drawing/2014/main" id="{36F5019D-551C-4D08-81C6-1501B17B2546}"/>
                </a:ext>
              </a:extLst>
            </p:cNvPr>
            <p:cNvSpPr>
              <a:spLocks/>
            </p:cNvSpPr>
            <p:nvPr/>
          </p:nvSpPr>
          <p:spPr bwMode="auto">
            <a:xfrm>
              <a:off x="1368" y="3394"/>
              <a:ext cx="1" cy="6"/>
            </a:xfrm>
            <a:custGeom>
              <a:avLst/>
              <a:gdLst>
                <a:gd name="T0" fmla="*/ 1 w 6"/>
                <a:gd name="T1" fmla="*/ 5 h 23"/>
                <a:gd name="T2" fmla="*/ 0 w 6"/>
                <a:gd name="T3" fmla="*/ 5 h 23"/>
                <a:gd name="T4" fmla="*/ 0 w 6"/>
                <a:gd name="T5" fmla="*/ 1 h 23"/>
                <a:gd name="T6" fmla="*/ 1 w 6"/>
                <a:gd name="T7" fmla="*/ 0 h 23"/>
                <a:gd name="T8" fmla="*/ 1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0"/>
                  </a:lnTo>
                  <a:lnTo>
                    <a:pt x="3" y="19"/>
                  </a:lnTo>
                  <a:lnTo>
                    <a:pt x="3" y="23"/>
                  </a:lnTo>
                  <a:lnTo>
                    <a:pt x="3" y="0"/>
                  </a:lnTo>
                  <a:lnTo>
                    <a:pt x="6" y="0"/>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89" name="Freeform 4105">
              <a:extLst>
                <a:ext uri="{FF2B5EF4-FFF2-40B4-BE49-F238E27FC236}">
                  <a16:creationId xmlns:a16="http://schemas.microsoft.com/office/drawing/2014/main" id="{3FE8248D-886D-4D1A-B172-D5C0D9C8D50A}"/>
                </a:ext>
              </a:extLst>
            </p:cNvPr>
            <p:cNvSpPr>
              <a:spLocks/>
            </p:cNvSpPr>
            <p:nvPr/>
          </p:nvSpPr>
          <p:spPr bwMode="auto">
            <a:xfrm>
              <a:off x="1368" y="3394"/>
              <a:ext cx="6" cy="2"/>
            </a:xfrm>
            <a:custGeom>
              <a:avLst/>
              <a:gdLst>
                <a:gd name="T0" fmla="*/ 1 w 27"/>
                <a:gd name="T1" fmla="*/ 1 h 6"/>
                <a:gd name="T2" fmla="*/ 1 w 27"/>
                <a:gd name="T3" fmla="*/ 0 h 6"/>
                <a:gd name="T4" fmla="*/ 5 w 27"/>
                <a:gd name="T5" fmla="*/ 0 h 6"/>
                <a:gd name="T6" fmla="*/ 5 w 27"/>
                <a:gd name="T7" fmla="*/ 0 h 6"/>
                <a:gd name="T8" fmla="*/ 1 w 27"/>
                <a:gd name="T9" fmla="*/ 0 h 6"/>
                <a:gd name="T10" fmla="*/ 0 w 27"/>
                <a:gd name="T11" fmla="*/ 1 h 6"/>
                <a:gd name="T12" fmla="*/ 6 w 27"/>
                <a:gd name="T13" fmla="*/ 1 h 6"/>
                <a:gd name="T14" fmla="*/ 5 w 27"/>
                <a:gd name="T15" fmla="*/ 2 h 6"/>
                <a:gd name="T16" fmla="*/ 1 w 27"/>
                <a:gd name="T17" fmla="*/ 2 h 6"/>
                <a:gd name="T18" fmla="*/ 1 w 27"/>
                <a:gd name="T19" fmla="*/ 2 h 6"/>
                <a:gd name="T20" fmla="*/ 5 w 27"/>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6">
                  <a:moveTo>
                    <a:pt x="3" y="4"/>
                  </a:moveTo>
                  <a:lnTo>
                    <a:pt x="3" y="0"/>
                  </a:lnTo>
                  <a:lnTo>
                    <a:pt x="24" y="0"/>
                  </a:lnTo>
                  <a:lnTo>
                    <a:pt x="3" y="0"/>
                  </a:lnTo>
                  <a:lnTo>
                    <a:pt x="0" y="4"/>
                  </a:lnTo>
                  <a:lnTo>
                    <a:pt x="27" y="4"/>
                  </a:lnTo>
                  <a:lnTo>
                    <a:pt x="24" y="6"/>
                  </a:lnTo>
                  <a:lnTo>
                    <a:pt x="3" y="6"/>
                  </a:lnTo>
                  <a:lnTo>
                    <a:pt x="24"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0" name="Freeform 4106">
              <a:extLst>
                <a:ext uri="{FF2B5EF4-FFF2-40B4-BE49-F238E27FC236}">
                  <a16:creationId xmlns:a16="http://schemas.microsoft.com/office/drawing/2014/main" id="{955CB964-36FE-466D-8A21-79005F894B30}"/>
                </a:ext>
              </a:extLst>
            </p:cNvPr>
            <p:cNvSpPr>
              <a:spLocks/>
            </p:cNvSpPr>
            <p:nvPr/>
          </p:nvSpPr>
          <p:spPr bwMode="auto">
            <a:xfrm>
              <a:off x="1373" y="3390"/>
              <a:ext cx="1"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0"/>
                  </a:lnTo>
                  <a:lnTo>
                    <a:pt x="0" y="22"/>
                  </a:lnTo>
                  <a:lnTo>
                    <a:pt x="3" y="22"/>
                  </a:lnTo>
                  <a:lnTo>
                    <a:pt x="3" y="0"/>
                  </a:lnTo>
                  <a:lnTo>
                    <a:pt x="3"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1" name="Freeform 4107">
              <a:extLst>
                <a:ext uri="{FF2B5EF4-FFF2-40B4-BE49-F238E27FC236}">
                  <a16:creationId xmlns:a16="http://schemas.microsoft.com/office/drawing/2014/main" id="{F9CFA3A7-9D69-40A8-A78C-F5A48627DB98}"/>
                </a:ext>
              </a:extLst>
            </p:cNvPr>
            <p:cNvSpPr>
              <a:spLocks/>
            </p:cNvSpPr>
            <p:nvPr/>
          </p:nvSpPr>
          <p:spPr bwMode="auto">
            <a:xfrm>
              <a:off x="1373" y="3390"/>
              <a:ext cx="6" cy="2"/>
            </a:xfrm>
            <a:custGeom>
              <a:avLst/>
              <a:gdLst>
                <a:gd name="T0" fmla="*/ 1 w 24"/>
                <a:gd name="T1" fmla="*/ 1 h 7"/>
                <a:gd name="T2" fmla="*/ 1 w 24"/>
                <a:gd name="T3" fmla="*/ 0 h 7"/>
                <a:gd name="T4" fmla="*/ 5 w 24"/>
                <a:gd name="T5" fmla="*/ 0 h 7"/>
                <a:gd name="T6" fmla="*/ 6 w 24"/>
                <a:gd name="T7" fmla="*/ 0 h 7"/>
                <a:gd name="T8" fmla="*/ 0 w 24"/>
                <a:gd name="T9" fmla="*/ 0 h 7"/>
                <a:gd name="T10" fmla="*/ 0 w 24"/>
                <a:gd name="T11" fmla="*/ 1 h 7"/>
                <a:gd name="T12" fmla="*/ 6 w 24"/>
                <a:gd name="T13" fmla="*/ 1 h 7"/>
                <a:gd name="T14" fmla="*/ 6 w 24"/>
                <a:gd name="T15" fmla="*/ 2 h 7"/>
                <a:gd name="T16" fmla="*/ 0 w 24"/>
                <a:gd name="T17" fmla="*/ 2 h 7"/>
                <a:gd name="T18" fmla="*/ 1 w 24"/>
                <a:gd name="T19" fmla="*/ 2 h 7"/>
                <a:gd name="T20" fmla="*/ 5 w 2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3" y="3"/>
                  </a:moveTo>
                  <a:lnTo>
                    <a:pt x="3" y="0"/>
                  </a:lnTo>
                  <a:lnTo>
                    <a:pt x="20" y="0"/>
                  </a:lnTo>
                  <a:lnTo>
                    <a:pt x="24" y="0"/>
                  </a:lnTo>
                  <a:lnTo>
                    <a:pt x="0" y="0"/>
                  </a:lnTo>
                  <a:lnTo>
                    <a:pt x="0" y="3"/>
                  </a:lnTo>
                  <a:lnTo>
                    <a:pt x="24" y="3"/>
                  </a:lnTo>
                  <a:lnTo>
                    <a:pt x="24" y="7"/>
                  </a:lnTo>
                  <a:lnTo>
                    <a:pt x="0" y="7"/>
                  </a:lnTo>
                  <a:lnTo>
                    <a:pt x="3" y="7"/>
                  </a:lnTo>
                  <a:lnTo>
                    <a:pt x="20"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2" name="Freeform 4108">
              <a:extLst>
                <a:ext uri="{FF2B5EF4-FFF2-40B4-BE49-F238E27FC236}">
                  <a16:creationId xmlns:a16="http://schemas.microsoft.com/office/drawing/2014/main" id="{1D0E9BB2-97D0-4C90-8D24-81620E9BD4AF}"/>
                </a:ext>
              </a:extLst>
            </p:cNvPr>
            <p:cNvSpPr>
              <a:spLocks/>
            </p:cNvSpPr>
            <p:nvPr/>
          </p:nvSpPr>
          <p:spPr bwMode="auto">
            <a:xfrm>
              <a:off x="1377" y="3385"/>
              <a:ext cx="2" cy="7"/>
            </a:xfrm>
            <a:custGeom>
              <a:avLst/>
              <a:gdLst>
                <a:gd name="T0" fmla="*/ 1 w 6"/>
                <a:gd name="T1" fmla="*/ 6 h 30"/>
                <a:gd name="T2" fmla="*/ 0 w 6"/>
                <a:gd name="T3" fmla="*/ 6 h 30"/>
                <a:gd name="T4" fmla="*/ 0 w 6"/>
                <a:gd name="T5" fmla="*/ 1 h 30"/>
                <a:gd name="T6" fmla="*/ 0 w 6"/>
                <a:gd name="T7" fmla="*/ 0 h 30"/>
                <a:gd name="T8" fmla="*/ 0 w 6"/>
                <a:gd name="T9" fmla="*/ 7 h 30"/>
                <a:gd name="T10" fmla="*/ 1 w 6"/>
                <a:gd name="T11" fmla="*/ 7 h 30"/>
                <a:gd name="T12" fmla="*/ 1 w 6"/>
                <a:gd name="T13" fmla="*/ 0 h 30"/>
                <a:gd name="T14" fmla="*/ 2 w 6"/>
                <a:gd name="T15" fmla="*/ 0 h 30"/>
                <a:gd name="T16" fmla="*/ 2 w 6"/>
                <a:gd name="T17" fmla="*/ 7 h 30"/>
                <a:gd name="T18" fmla="*/ 2 w 6"/>
                <a:gd name="T19" fmla="*/ 6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2" y="26"/>
                  </a:moveTo>
                  <a:lnTo>
                    <a:pt x="0" y="26"/>
                  </a:lnTo>
                  <a:lnTo>
                    <a:pt x="0" y="4"/>
                  </a:lnTo>
                  <a:lnTo>
                    <a:pt x="0" y="0"/>
                  </a:lnTo>
                  <a:lnTo>
                    <a:pt x="0" y="30"/>
                  </a:lnTo>
                  <a:lnTo>
                    <a:pt x="2" y="30"/>
                  </a:lnTo>
                  <a:lnTo>
                    <a:pt x="2" y="0"/>
                  </a:lnTo>
                  <a:lnTo>
                    <a:pt x="6" y="0"/>
                  </a:lnTo>
                  <a:lnTo>
                    <a:pt x="6" y="30"/>
                  </a:lnTo>
                  <a:lnTo>
                    <a:pt x="6" y="26"/>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3" name="Freeform 4109">
              <a:extLst>
                <a:ext uri="{FF2B5EF4-FFF2-40B4-BE49-F238E27FC236}">
                  <a16:creationId xmlns:a16="http://schemas.microsoft.com/office/drawing/2014/main" id="{16F9E679-0DEC-45F3-9719-94815A05174A}"/>
                </a:ext>
              </a:extLst>
            </p:cNvPr>
            <p:cNvSpPr>
              <a:spLocks/>
            </p:cNvSpPr>
            <p:nvPr/>
          </p:nvSpPr>
          <p:spPr bwMode="auto">
            <a:xfrm>
              <a:off x="1377" y="3385"/>
              <a:ext cx="6" cy="1"/>
            </a:xfrm>
            <a:custGeom>
              <a:avLst/>
              <a:gdLst>
                <a:gd name="T0" fmla="*/ 1 w 24"/>
                <a:gd name="T1" fmla="*/ 1 h 7"/>
                <a:gd name="T2" fmla="*/ 1 w 24"/>
                <a:gd name="T3" fmla="*/ 0 h 7"/>
                <a:gd name="T4" fmla="*/ 5 w 24"/>
                <a:gd name="T5" fmla="*/ 0 h 7"/>
                <a:gd name="T6" fmla="*/ 6 w 24"/>
                <a:gd name="T7" fmla="*/ 0 h 7"/>
                <a:gd name="T8" fmla="*/ 0 w 24"/>
                <a:gd name="T9" fmla="*/ 0 h 7"/>
                <a:gd name="T10" fmla="*/ 0 w 24"/>
                <a:gd name="T11" fmla="*/ 1 h 7"/>
                <a:gd name="T12" fmla="*/ 6 w 24"/>
                <a:gd name="T13" fmla="*/ 1 h 7"/>
                <a:gd name="T14" fmla="*/ 6 w 24"/>
                <a:gd name="T15" fmla="*/ 1 h 7"/>
                <a:gd name="T16" fmla="*/ 0 w 24"/>
                <a:gd name="T17" fmla="*/ 1 h 7"/>
                <a:gd name="T18" fmla="*/ 1 w 24"/>
                <a:gd name="T19" fmla="*/ 1 h 7"/>
                <a:gd name="T20" fmla="*/ 5 w 2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2" y="4"/>
                  </a:moveTo>
                  <a:lnTo>
                    <a:pt x="2" y="0"/>
                  </a:lnTo>
                  <a:lnTo>
                    <a:pt x="20" y="0"/>
                  </a:lnTo>
                  <a:lnTo>
                    <a:pt x="24" y="0"/>
                  </a:lnTo>
                  <a:lnTo>
                    <a:pt x="0" y="0"/>
                  </a:lnTo>
                  <a:lnTo>
                    <a:pt x="0" y="4"/>
                  </a:lnTo>
                  <a:lnTo>
                    <a:pt x="24" y="4"/>
                  </a:lnTo>
                  <a:lnTo>
                    <a:pt x="24" y="7"/>
                  </a:lnTo>
                  <a:lnTo>
                    <a:pt x="0" y="7"/>
                  </a:lnTo>
                  <a:lnTo>
                    <a:pt x="2" y="7"/>
                  </a:lnTo>
                  <a:lnTo>
                    <a:pt x="20"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4" name="Freeform 4110">
              <a:extLst>
                <a:ext uri="{FF2B5EF4-FFF2-40B4-BE49-F238E27FC236}">
                  <a16:creationId xmlns:a16="http://schemas.microsoft.com/office/drawing/2014/main" id="{88C981F2-4167-4A25-9880-C50BB72DB9A2}"/>
                </a:ext>
              </a:extLst>
            </p:cNvPr>
            <p:cNvSpPr>
              <a:spLocks/>
            </p:cNvSpPr>
            <p:nvPr/>
          </p:nvSpPr>
          <p:spPr bwMode="auto">
            <a:xfrm>
              <a:off x="1382" y="3381"/>
              <a:ext cx="1" cy="5"/>
            </a:xfrm>
            <a:custGeom>
              <a:avLst/>
              <a:gdLst>
                <a:gd name="T0" fmla="*/ 0 w 6"/>
                <a:gd name="T1" fmla="*/ 4 h 22"/>
                <a:gd name="T2" fmla="*/ 0 w 6"/>
                <a:gd name="T3" fmla="*/ 4 h 22"/>
                <a:gd name="T4" fmla="*/ 0 w 6"/>
                <a:gd name="T5" fmla="*/ 0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2" y="2"/>
                  </a:lnTo>
                  <a:lnTo>
                    <a:pt x="2" y="22"/>
                  </a:lnTo>
                  <a:lnTo>
                    <a:pt x="2" y="0"/>
                  </a:lnTo>
                  <a:lnTo>
                    <a:pt x="6" y="2"/>
                  </a:lnTo>
                  <a:lnTo>
                    <a:pt x="6" y="22"/>
                  </a:lnTo>
                  <a:lnTo>
                    <a:pt x="6" y="19"/>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5" name="Freeform 4111">
              <a:extLst>
                <a:ext uri="{FF2B5EF4-FFF2-40B4-BE49-F238E27FC236}">
                  <a16:creationId xmlns:a16="http://schemas.microsoft.com/office/drawing/2014/main" id="{AA73294D-59FA-4E6C-9D88-CF256DAC7B76}"/>
                </a:ext>
              </a:extLst>
            </p:cNvPr>
            <p:cNvSpPr>
              <a:spLocks/>
            </p:cNvSpPr>
            <p:nvPr/>
          </p:nvSpPr>
          <p:spPr bwMode="auto">
            <a:xfrm>
              <a:off x="1382" y="3381"/>
              <a:ext cx="10" cy="1"/>
            </a:xfrm>
            <a:custGeom>
              <a:avLst/>
              <a:gdLst>
                <a:gd name="T0" fmla="*/ 0 w 41"/>
                <a:gd name="T1" fmla="*/ 0 h 6"/>
                <a:gd name="T2" fmla="*/ 0 w 41"/>
                <a:gd name="T3" fmla="*/ 0 h 6"/>
                <a:gd name="T4" fmla="*/ 9 w 41"/>
                <a:gd name="T5" fmla="*/ 0 h 6"/>
                <a:gd name="T6" fmla="*/ 10 w 41"/>
                <a:gd name="T7" fmla="*/ 0 h 6"/>
                <a:gd name="T8" fmla="*/ 0 w 41"/>
                <a:gd name="T9" fmla="*/ 0 h 6"/>
                <a:gd name="T10" fmla="*/ 0 w 41"/>
                <a:gd name="T11" fmla="*/ 0 h 6"/>
                <a:gd name="T12" fmla="*/ 10 w 41"/>
                <a:gd name="T13" fmla="*/ 0 h 6"/>
                <a:gd name="T14" fmla="*/ 10 w 41"/>
                <a:gd name="T15" fmla="*/ 1 h 6"/>
                <a:gd name="T16" fmla="*/ 0 w 41"/>
                <a:gd name="T17" fmla="*/ 1 h 6"/>
                <a:gd name="T18" fmla="*/ 0 w 41"/>
                <a:gd name="T19" fmla="*/ 1 h 6"/>
                <a:gd name="T20" fmla="*/ 9 w 41"/>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
                  <a:moveTo>
                    <a:pt x="2" y="2"/>
                  </a:moveTo>
                  <a:lnTo>
                    <a:pt x="2" y="0"/>
                  </a:lnTo>
                  <a:lnTo>
                    <a:pt x="38" y="0"/>
                  </a:lnTo>
                  <a:lnTo>
                    <a:pt x="41" y="2"/>
                  </a:lnTo>
                  <a:lnTo>
                    <a:pt x="2" y="2"/>
                  </a:lnTo>
                  <a:lnTo>
                    <a:pt x="0" y="2"/>
                  </a:lnTo>
                  <a:lnTo>
                    <a:pt x="41" y="2"/>
                  </a:lnTo>
                  <a:lnTo>
                    <a:pt x="41" y="6"/>
                  </a:lnTo>
                  <a:lnTo>
                    <a:pt x="2" y="6"/>
                  </a:lnTo>
                  <a:lnTo>
                    <a:pt x="3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6" name="Freeform 4112">
              <a:extLst>
                <a:ext uri="{FF2B5EF4-FFF2-40B4-BE49-F238E27FC236}">
                  <a16:creationId xmlns:a16="http://schemas.microsoft.com/office/drawing/2014/main" id="{92C608F4-87D1-4E40-9748-3013E6B4CF22}"/>
                </a:ext>
              </a:extLst>
            </p:cNvPr>
            <p:cNvSpPr>
              <a:spLocks/>
            </p:cNvSpPr>
            <p:nvPr/>
          </p:nvSpPr>
          <p:spPr bwMode="auto">
            <a:xfrm>
              <a:off x="1391" y="3377"/>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3"/>
                  </a:lnTo>
                  <a:lnTo>
                    <a:pt x="0" y="0"/>
                  </a:lnTo>
                  <a:lnTo>
                    <a:pt x="0" y="19"/>
                  </a:lnTo>
                  <a:lnTo>
                    <a:pt x="3" y="19"/>
                  </a:lnTo>
                  <a:lnTo>
                    <a:pt x="3" y="0"/>
                  </a:lnTo>
                  <a:lnTo>
                    <a:pt x="6" y="0"/>
                  </a:lnTo>
                  <a:lnTo>
                    <a:pt x="6" y="19"/>
                  </a:lnTo>
                  <a:lnTo>
                    <a:pt x="6" y="15"/>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7" name="Freeform 4113">
              <a:extLst>
                <a:ext uri="{FF2B5EF4-FFF2-40B4-BE49-F238E27FC236}">
                  <a16:creationId xmlns:a16="http://schemas.microsoft.com/office/drawing/2014/main" id="{65AE9D9B-82F0-48A1-A3BD-7246521F83D8}"/>
                </a:ext>
              </a:extLst>
            </p:cNvPr>
            <p:cNvSpPr>
              <a:spLocks/>
            </p:cNvSpPr>
            <p:nvPr/>
          </p:nvSpPr>
          <p:spPr bwMode="auto">
            <a:xfrm>
              <a:off x="1391" y="3377"/>
              <a:ext cx="8" cy="2"/>
            </a:xfrm>
            <a:custGeom>
              <a:avLst/>
              <a:gdLst>
                <a:gd name="T0" fmla="*/ 1 w 33"/>
                <a:gd name="T1" fmla="*/ 1 h 6"/>
                <a:gd name="T2" fmla="*/ 1 w 33"/>
                <a:gd name="T3" fmla="*/ 0 h 6"/>
                <a:gd name="T4" fmla="*/ 7 w 33"/>
                <a:gd name="T5" fmla="*/ 0 h 6"/>
                <a:gd name="T6" fmla="*/ 8 w 33"/>
                <a:gd name="T7" fmla="*/ 0 h 6"/>
                <a:gd name="T8" fmla="*/ 0 w 33"/>
                <a:gd name="T9" fmla="*/ 0 h 6"/>
                <a:gd name="T10" fmla="*/ 0 w 33"/>
                <a:gd name="T11" fmla="*/ 1 h 6"/>
                <a:gd name="T12" fmla="*/ 8 w 33"/>
                <a:gd name="T13" fmla="*/ 1 h 6"/>
                <a:gd name="T14" fmla="*/ 8 w 33"/>
                <a:gd name="T15" fmla="*/ 1 h 6"/>
                <a:gd name="T16" fmla="*/ 0 w 33"/>
                <a:gd name="T17" fmla="*/ 1 h 6"/>
                <a:gd name="T18" fmla="*/ 1 w 33"/>
                <a:gd name="T19" fmla="*/ 2 h 6"/>
                <a:gd name="T20" fmla="*/ 7 w 3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
                  <a:moveTo>
                    <a:pt x="3" y="3"/>
                  </a:moveTo>
                  <a:lnTo>
                    <a:pt x="3" y="0"/>
                  </a:lnTo>
                  <a:lnTo>
                    <a:pt x="30" y="0"/>
                  </a:lnTo>
                  <a:lnTo>
                    <a:pt x="33" y="0"/>
                  </a:lnTo>
                  <a:lnTo>
                    <a:pt x="0" y="0"/>
                  </a:lnTo>
                  <a:lnTo>
                    <a:pt x="0" y="3"/>
                  </a:lnTo>
                  <a:lnTo>
                    <a:pt x="33" y="3"/>
                  </a:lnTo>
                  <a:lnTo>
                    <a:pt x="0" y="3"/>
                  </a:lnTo>
                  <a:lnTo>
                    <a:pt x="3" y="6"/>
                  </a:lnTo>
                  <a:lnTo>
                    <a:pt x="30"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8" name="Freeform 4114">
              <a:extLst>
                <a:ext uri="{FF2B5EF4-FFF2-40B4-BE49-F238E27FC236}">
                  <a16:creationId xmlns:a16="http://schemas.microsoft.com/office/drawing/2014/main" id="{937B7C6E-8DCA-443E-89A8-5D6AF34D5BCE}"/>
                </a:ext>
              </a:extLst>
            </p:cNvPr>
            <p:cNvSpPr>
              <a:spLocks/>
            </p:cNvSpPr>
            <p:nvPr/>
          </p:nvSpPr>
          <p:spPr bwMode="auto">
            <a:xfrm>
              <a:off x="1397" y="3374"/>
              <a:ext cx="2" cy="5"/>
            </a:xfrm>
            <a:custGeom>
              <a:avLst/>
              <a:gdLst>
                <a:gd name="T0" fmla="*/ 1 w 6"/>
                <a:gd name="T1" fmla="*/ 4 h 22"/>
                <a:gd name="T2" fmla="*/ 0 w 6"/>
                <a:gd name="T3" fmla="*/ 4 h 22"/>
                <a:gd name="T4" fmla="*/ 0 w 6"/>
                <a:gd name="T5" fmla="*/ 1 h 22"/>
                <a:gd name="T6" fmla="*/ 1 w 6"/>
                <a:gd name="T7" fmla="*/ 0 h 22"/>
                <a:gd name="T8" fmla="*/ 1 w 6"/>
                <a:gd name="T9" fmla="*/ 4 h 22"/>
                <a:gd name="T10" fmla="*/ 1 w 6"/>
                <a:gd name="T11" fmla="*/ 5 h 22"/>
                <a:gd name="T12" fmla="*/ 1 w 6"/>
                <a:gd name="T13" fmla="*/ 0 h 22"/>
                <a:gd name="T14" fmla="*/ 2 w 6"/>
                <a:gd name="T15" fmla="*/ 0 h 22"/>
                <a:gd name="T16" fmla="*/ 2 w 6"/>
                <a:gd name="T17" fmla="*/ 4 h 22"/>
                <a:gd name="T18" fmla="*/ 2 w 6"/>
                <a:gd name="T19" fmla="*/ 4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3" y="0"/>
                  </a:lnTo>
                  <a:lnTo>
                    <a:pt x="3" y="19"/>
                  </a:lnTo>
                  <a:lnTo>
                    <a:pt x="3" y="22"/>
                  </a:lnTo>
                  <a:lnTo>
                    <a:pt x="3" y="0"/>
                  </a:lnTo>
                  <a:lnTo>
                    <a:pt x="6" y="0"/>
                  </a:lnTo>
                  <a:lnTo>
                    <a:pt x="6" y="19"/>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99" name="Freeform 4115">
              <a:extLst>
                <a:ext uri="{FF2B5EF4-FFF2-40B4-BE49-F238E27FC236}">
                  <a16:creationId xmlns:a16="http://schemas.microsoft.com/office/drawing/2014/main" id="{C4FD25CA-B2D9-4248-8819-C0E9B32EEE4B}"/>
                </a:ext>
              </a:extLst>
            </p:cNvPr>
            <p:cNvSpPr>
              <a:spLocks/>
            </p:cNvSpPr>
            <p:nvPr/>
          </p:nvSpPr>
          <p:spPr bwMode="auto">
            <a:xfrm>
              <a:off x="1397" y="3374"/>
              <a:ext cx="7" cy="1"/>
            </a:xfrm>
            <a:custGeom>
              <a:avLst/>
              <a:gdLst>
                <a:gd name="T0" fmla="*/ 1 w 26"/>
                <a:gd name="T1" fmla="*/ 0 h 7"/>
                <a:gd name="T2" fmla="*/ 1 w 26"/>
                <a:gd name="T3" fmla="*/ 0 h 7"/>
                <a:gd name="T4" fmla="*/ 6 w 26"/>
                <a:gd name="T5" fmla="*/ 0 h 7"/>
                <a:gd name="T6" fmla="*/ 7 w 26"/>
                <a:gd name="T7" fmla="*/ 0 h 7"/>
                <a:gd name="T8" fmla="*/ 1 w 26"/>
                <a:gd name="T9" fmla="*/ 0 h 7"/>
                <a:gd name="T10" fmla="*/ 0 w 26"/>
                <a:gd name="T11" fmla="*/ 0 h 7"/>
                <a:gd name="T12" fmla="*/ 7 w 26"/>
                <a:gd name="T13" fmla="*/ 0 h 7"/>
                <a:gd name="T14" fmla="*/ 7 w 26"/>
                <a:gd name="T15" fmla="*/ 0 h 7"/>
                <a:gd name="T16" fmla="*/ 1 w 26"/>
                <a:gd name="T17" fmla="*/ 0 h 7"/>
                <a:gd name="T18" fmla="*/ 1 w 26"/>
                <a:gd name="T19" fmla="*/ 1 h 7"/>
                <a:gd name="T20" fmla="*/ 6 w 2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7">
                  <a:moveTo>
                    <a:pt x="3" y="3"/>
                  </a:moveTo>
                  <a:lnTo>
                    <a:pt x="3" y="0"/>
                  </a:lnTo>
                  <a:lnTo>
                    <a:pt x="24" y="0"/>
                  </a:lnTo>
                  <a:lnTo>
                    <a:pt x="26" y="0"/>
                  </a:lnTo>
                  <a:lnTo>
                    <a:pt x="3" y="0"/>
                  </a:lnTo>
                  <a:lnTo>
                    <a:pt x="0" y="3"/>
                  </a:lnTo>
                  <a:lnTo>
                    <a:pt x="26" y="3"/>
                  </a:lnTo>
                  <a:lnTo>
                    <a:pt x="3" y="3"/>
                  </a:lnTo>
                  <a:lnTo>
                    <a:pt x="3" y="7"/>
                  </a:lnTo>
                  <a:lnTo>
                    <a:pt x="24"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0" name="Freeform 4116">
              <a:extLst>
                <a:ext uri="{FF2B5EF4-FFF2-40B4-BE49-F238E27FC236}">
                  <a16:creationId xmlns:a16="http://schemas.microsoft.com/office/drawing/2014/main" id="{6DE055AF-6FE8-4DCD-83B3-B8C4682690B0}"/>
                </a:ext>
              </a:extLst>
            </p:cNvPr>
            <p:cNvSpPr>
              <a:spLocks/>
            </p:cNvSpPr>
            <p:nvPr/>
          </p:nvSpPr>
          <p:spPr bwMode="auto">
            <a:xfrm>
              <a:off x="1402" y="3369"/>
              <a:ext cx="2" cy="6"/>
            </a:xfrm>
            <a:custGeom>
              <a:avLst/>
              <a:gdLst>
                <a:gd name="T0" fmla="*/ 1 w 6"/>
                <a:gd name="T1" fmla="*/ 5 h 24"/>
                <a:gd name="T2" fmla="*/ 0 w 6"/>
                <a:gd name="T3" fmla="*/ 5 h 24"/>
                <a:gd name="T4" fmla="*/ 0 w 6"/>
                <a:gd name="T5" fmla="*/ 1 h 24"/>
                <a:gd name="T6" fmla="*/ 0 w 6"/>
                <a:gd name="T7" fmla="*/ 0 h 24"/>
                <a:gd name="T8" fmla="*/ 0 w 6"/>
                <a:gd name="T9" fmla="*/ 5 h 24"/>
                <a:gd name="T10" fmla="*/ 1 w 6"/>
                <a:gd name="T11" fmla="*/ 6 h 24"/>
                <a:gd name="T12" fmla="*/ 1 w 6"/>
                <a:gd name="T13" fmla="*/ 0 h 24"/>
                <a:gd name="T14" fmla="*/ 2 w 6"/>
                <a:gd name="T15" fmla="*/ 0 h 24"/>
                <a:gd name="T16" fmla="*/ 2 w 6"/>
                <a:gd name="T17" fmla="*/ 5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4" y="20"/>
                  </a:moveTo>
                  <a:lnTo>
                    <a:pt x="0" y="20"/>
                  </a:lnTo>
                  <a:lnTo>
                    <a:pt x="0" y="4"/>
                  </a:lnTo>
                  <a:lnTo>
                    <a:pt x="0" y="0"/>
                  </a:lnTo>
                  <a:lnTo>
                    <a:pt x="0" y="20"/>
                  </a:lnTo>
                  <a:lnTo>
                    <a:pt x="4" y="24"/>
                  </a:lnTo>
                  <a:lnTo>
                    <a:pt x="4" y="0"/>
                  </a:lnTo>
                  <a:lnTo>
                    <a:pt x="6" y="0"/>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1" name="Freeform 4117">
              <a:extLst>
                <a:ext uri="{FF2B5EF4-FFF2-40B4-BE49-F238E27FC236}">
                  <a16:creationId xmlns:a16="http://schemas.microsoft.com/office/drawing/2014/main" id="{EC0D6EBC-6A6D-45CB-8706-A4E1505AE2E3}"/>
                </a:ext>
              </a:extLst>
            </p:cNvPr>
            <p:cNvSpPr>
              <a:spLocks/>
            </p:cNvSpPr>
            <p:nvPr/>
          </p:nvSpPr>
          <p:spPr bwMode="auto">
            <a:xfrm>
              <a:off x="1402" y="3369"/>
              <a:ext cx="5" cy="2"/>
            </a:xfrm>
            <a:custGeom>
              <a:avLst/>
              <a:gdLst>
                <a:gd name="T0" fmla="*/ 1 w 18"/>
                <a:gd name="T1" fmla="*/ 1 h 7"/>
                <a:gd name="T2" fmla="*/ 1 w 18"/>
                <a:gd name="T3" fmla="*/ 0 h 7"/>
                <a:gd name="T4" fmla="*/ 4 w 18"/>
                <a:gd name="T5" fmla="*/ 0 h 7"/>
                <a:gd name="T6" fmla="*/ 5 w 18"/>
                <a:gd name="T7" fmla="*/ 0 h 7"/>
                <a:gd name="T8" fmla="*/ 0 w 18"/>
                <a:gd name="T9" fmla="*/ 0 h 7"/>
                <a:gd name="T10" fmla="*/ 0 w 18"/>
                <a:gd name="T11" fmla="*/ 1 h 7"/>
                <a:gd name="T12" fmla="*/ 5 w 18"/>
                <a:gd name="T13" fmla="*/ 1 h 7"/>
                <a:gd name="T14" fmla="*/ 5 w 18"/>
                <a:gd name="T15" fmla="*/ 2 h 7"/>
                <a:gd name="T16" fmla="*/ 0 w 18"/>
                <a:gd name="T17" fmla="*/ 2 h 7"/>
                <a:gd name="T18" fmla="*/ 1 w 18"/>
                <a:gd name="T19" fmla="*/ 2 h 7"/>
                <a:gd name="T20" fmla="*/ 4 w 1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4" y="4"/>
                  </a:moveTo>
                  <a:lnTo>
                    <a:pt x="4" y="0"/>
                  </a:lnTo>
                  <a:lnTo>
                    <a:pt x="15" y="0"/>
                  </a:lnTo>
                  <a:lnTo>
                    <a:pt x="18" y="0"/>
                  </a:lnTo>
                  <a:lnTo>
                    <a:pt x="0" y="0"/>
                  </a:lnTo>
                  <a:lnTo>
                    <a:pt x="0" y="4"/>
                  </a:lnTo>
                  <a:lnTo>
                    <a:pt x="18" y="4"/>
                  </a:lnTo>
                  <a:lnTo>
                    <a:pt x="18" y="7"/>
                  </a:lnTo>
                  <a:lnTo>
                    <a:pt x="0" y="7"/>
                  </a:lnTo>
                  <a:lnTo>
                    <a:pt x="4" y="7"/>
                  </a:lnTo>
                  <a:lnTo>
                    <a:pt x="15"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2" name="Freeform 4118">
              <a:extLst>
                <a:ext uri="{FF2B5EF4-FFF2-40B4-BE49-F238E27FC236}">
                  <a16:creationId xmlns:a16="http://schemas.microsoft.com/office/drawing/2014/main" id="{726E1783-8BD2-41F4-B1FD-73F557598BC3}"/>
                </a:ext>
              </a:extLst>
            </p:cNvPr>
            <p:cNvSpPr>
              <a:spLocks/>
            </p:cNvSpPr>
            <p:nvPr/>
          </p:nvSpPr>
          <p:spPr bwMode="auto">
            <a:xfrm>
              <a:off x="1405" y="3365"/>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6" y="2"/>
                  </a:lnTo>
                  <a:lnTo>
                    <a:pt x="6" y="22"/>
                  </a:lnTo>
                  <a:lnTo>
                    <a:pt x="6" y="19"/>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3" name="Freeform 4119">
              <a:extLst>
                <a:ext uri="{FF2B5EF4-FFF2-40B4-BE49-F238E27FC236}">
                  <a16:creationId xmlns:a16="http://schemas.microsoft.com/office/drawing/2014/main" id="{3969B844-38BF-4955-BE99-E319C232F069}"/>
                </a:ext>
              </a:extLst>
            </p:cNvPr>
            <p:cNvSpPr>
              <a:spLocks/>
            </p:cNvSpPr>
            <p:nvPr/>
          </p:nvSpPr>
          <p:spPr bwMode="auto">
            <a:xfrm>
              <a:off x="1405" y="3365"/>
              <a:ext cx="10" cy="2"/>
            </a:xfrm>
            <a:custGeom>
              <a:avLst/>
              <a:gdLst>
                <a:gd name="T0" fmla="*/ 1 w 39"/>
                <a:gd name="T1" fmla="*/ 1 h 6"/>
                <a:gd name="T2" fmla="*/ 1 w 39"/>
                <a:gd name="T3" fmla="*/ 0 h 6"/>
                <a:gd name="T4" fmla="*/ 9 w 39"/>
                <a:gd name="T5" fmla="*/ 0 h 6"/>
                <a:gd name="T6" fmla="*/ 9 w 39"/>
                <a:gd name="T7" fmla="*/ 1 h 6"/>
                <a:gd name="T8" fmla="*/ 0 w 39"/>
                <a:gd name="T9" fmla="*/ 1 h 6"/>
                <a:gd name="T10" fmla="*/ 0 w 39"/>
                <a:gd name="T11" fmla="*/ 1 h 6"/>
                <a:gd name="T12" fmla="*/ 10 w 39"/>
                <a:gd name="T13" fmla="*/ 1 h 6"/>
                <a:gd name="T14" fmla="*/ 9 w 39"/>
                <a:gd name="T15" fmla="*/ 2 h 6"/>
                <a:gd name="T16" fmla="*/ 0 w 39"/>
                <a:gd name="T17" fmla="*/ 2 h 6"/>
                <a:gd name="T18" fmla="*/ 1 w 39"/>
                <a:gd name="T19" fmla="*/ 2 h 6"/>
                <a:gd name="T20" fmla="*/ 9 w 3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6">
                  <a:moveTo>
                    <a:pt x="3" y="2"/>
                  </a:moveTo>
                  <a:lnTo>
                    <a:pt x="3" y="0"/>
                  </a:lnTo>
                  <a:lnTo>
                    <a:pt x="36" y="0"/>
                  </a:lnTo>
                  <a:lnTo>
                    <a:pt x="36" y="2"/>
                  </a:lnTo>
                  <a:lnTo>
                    <a:pt x="0" y="2"/>
                  </a:lnTo>
                  <a:lnTo>
                    <a:pt x="39" y="2"/>
                  </a:lnTo>
                  <a:lnTo>
                    <a:pt x="36" y="6"/>
                  </a:lnTo>
                  <a:lnTo>
                    <a:pt x="0" y="6"/>
                  </a:lnTo>
                  <a:lnTo>
                    <a:pt x="3" y="6"/>
                  </a:lnTo>
                  <a:lnTo>
                    <a:pt x="3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4" name="Freeform 4120">
              <a:extLst>
                <a:ext uri="{FF2B5EF4-FFF2-40B4-BE49-F238E27FC236}">
                  <a16:creationId xmlns:a16="http://schemas.microsoft.com/office/drawing/2014/main" id="{858C9A85-F188-4326-8B73-99966F14EE95}"/>
                </a:ext>
              </a:extLst>
            </p:cNvPr>
            <p:cNvSpPr>
              <a:spLocks/>
            </p:cNvSpPr>
            <p:nvPr/>
          </p:nvSpPr>
          <p:spPr bwMode="auto">
            <a:xfrm>
              <a:off x="1414" y="3358"/>
              <a:ext cx="1" cy="9"/>
            </a:xfrm>
            <a:custGeom>
              <a:avLst/>
              <a:gdLst>
                <a:gd name="T0" fmla="*/ 1 w 6"/>
                <a:gd name="T1" fmla="*/ 8 h 35"/>
                <a:gd name="T2" fmla="*/ 0 w 6"/>
                <a:gd name="T3" fmla="*/ 8 h 35"/>
                <a:gd name="T4" fmla="*/ 0 w 6"/>
                <a:gd name="T5" fmla="*/ 1 h 35"/>
                <a:gd name="T6" fmla="*/ 0 w 6"/>
                <a:gd name="T7" fmla="*/ 0 h 35"/>
                <a:gd name="T8" fmla="*/ 0 w 6"/>
                <a:gd name="T9" fmla="*/ 9 h 35"/>
                <a:gd name="T10" fmla="*/ 1 w 6"/>
                <a:gd name="T11" fmla="*/ 9 h 35"/>
                <a:gd name="T12" fmla="*/ 1 w 6"/>
                <a:gd name="T13" fmla="*/ 0 h 35"/>
                <a:gd name="T14" fmla="*/ 1 w 6"/>
                <a:gd name="T15" fmla="*/ 0 h 35"/>
                <a:gd name="T16" fmla="*/ 1 w 6"/>
                <a:gd name="T17" fmla="*/ 9 h 35"/>
                <a:gd name="T18" fmla="*/ 1 w 6"/>
                <a:gd name="T19" fmla="*/ 8 h 35"/>
                <a:gd name="T20" fmla="*/ 1 w 6"/>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5">
                  <a:moveTo>
                    <a:pt x="3" y="31"/>
                  </a:moveTo>
                  <a:lnTo>
                    <a:pt x="0" y="31"/>
                  </a:lnTo>
                  <a:lnTo>
                    <a:pt x="0" y="3"/>
                  </a:lnTo>
                  <a:lnTo>
                    <a:pt x="0" y="0"/>
                  </a:lnTo>
                  <a:lnTo>
                    <a:pt x="0" y="35"/>
                  </a:lnTo>
                  <a:lnTo>
                    <a:pt x="3" y="35"/>
                  </a:lnTo>
                  <a:lnTo>
                    <a:pt x="3" y="0"/>
                  </a:lnTo>
                  <a:lnTo>
                    <a:pt x="3" y="35"/>
                  </a:lnTo>
                  <a:lnTo>
                    <a:pt x="6" y="31"/>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5" name="Freeform 4121">
              <a:extLst>
                <a:ext uri="{FF2B5EF4-FFF2-40B4-BE49-F238E27FC236}">
                  <a16:creationId xmlns:a16="http://schemas.microsoft.com/office/drawing/2014/main" id="{DC40DAB4-A8C1-4E2B-A029-1AA80A6FB010}"/>
                </a:ext>
              </a:extLst>
            </p:cNvPr>
            <p:cNvSpPr>
              <a:spLocks/>
            </p:cNvSpPr>
            <p:nvPr/>
          </p:nvSpPr>
          <p:spPr bwMode="auto">
            <a:xfrm>
              <a:off x="1414" y="3358"/>
              <a:ext cx="2" cy="2"/>
            </a:xfrm>
            <a:custGeom>
              <a:avLst/>
              <a:gdLst>
                <a:gd name="T0" fmla="*/ 1 w 9"/>
                <a:gd name="T1" fmla="*/ 1 h 5"/>
                <a:gd name="T2" fmla="*/ 1 w 9"/>
                <a:gd name="T3" fmla="*/ 0 h 5"/>
                <a:gd name="T4" fmla="*/ 1 w 9"/>
                <a:gd name="T5" fmla="*/ 0 h 5"/>
                <a:gd name="T6" fmla="*/ 1 w 9"/>
                <a:gd name="T7" fmla="*/ 0 h 5"/>
                <a:gd name="T8" fmla="*/ 0 w 9"/>
                <a:gd name="T9" fmla="*/ 0 h 5"/>
                <a:gd name="T10" fmla="*/ 0 w 9"/>
                <a:gd name="T11" fmla="*/ 1 h 5"/>
                <a:gd name="T12" fmla="*/ 2 w 9"/>
                <a:gd name="T13" fmla="*/ 1 h 5"/>
                <a:gd name="T14" fmla="*/ 1 w 9"/>
                <a:gd name="T15" fmla="*/ 1 h 5"/>
                <a:gd name="T16" fmla="*/ 0 w 9"/>
                <a:gd name="T17" fmla="*/ 1 h 5"/>
                <a:gd name="T18" fmla="*/ 1 w 9"/>
                <a:gd name="T19" fmla="*/ 2 h 5"/>
                <a:gd name="T20" fmla="*/ 1 w 9"/>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5">
                  <a:moveTo>
                    <a:pt x="3" y="3"/>
                  </a:moveTo>
                  <a:lnTo>
                    <a:pt x="3" y="0"/>
                  </a:lnTo>
                  <a:lnTo>
                    <a:pt x="6" y="0"/>
                  </a:lnTo>
                  <a:lnTo>
                    <a:pt x="0" y="0"/>
                  </a:lnTo>
                  <a:lnTo>
                    <a:pt x="0" y="3"/>
                  </a:lnTo>
                  <a:lnTo>
                    <a:pt x="9" y="3"/>
                  </a:lnTo>
                  <a:lnTo>
                    <a:pt x="6" y="3"/>
                  </a:lnTo>
                  <a:lnTo>
                    <a:pt x="0" y="3"/>
                  </a:lnTo>
                  <a:lnTo>
                    <a:pt x="3" y="5"/>
                  </a:lnTo>
                  <a:lnTo>
                    <a:pt x="6" y="5"/>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6" name="Freeform 4122">
              <a:extLst>
                <a:ext uri="{FF2B5EF4-FFF2-40B4-BE49-F238E27FC236}">
                  <a16:creationId xmlns:a16="http://schemas.microsoft.com/office/drawing/2014/main" id="{0CD33464-81EB-46EF-A1F2-3717AF6D9F76}"/>
                </a:ext>
              </a:extLst>
            </p:cNvPr>
            <p:cNvSpPr>
              <a:spLocks/>
            </p:cNvSpPr>
            <p:nvPr/>
          </p:nvSpPr>
          <p:spPr bwMode="auto">
            <a:xfrm>
              <a:off x="1414" y="3352"/>
              <a:ext cx="2" cy="8"/>
            </a:xfrm>
            <a:custGeom>
              <a:avLst/>
              <a:gdLst>
                <a:gd name="T0" fmla="*/ 1 w 6"/>
                <a:gd name="T1" fmla="*/ 7 h 28"/>
                <a:gd name="T2" fmla="*/ 0 w 6"/>
                <a:gd name="T3" fmla="*/ 7 h 28"/>
                <a:gd name="T4" fmla="*/ 0 w 6"/>
                <a:gd name="T5" fmla="*/ 1 h 28"/>
                <a:gd name="T6" fmla="*/ 0 w 6"/>
                <a:gd name="T7" fmla="*/ 0 h 28"/>
                <a:gd name="T8" fmla="*/ 0 w 6"/>
                <a:gd name="T9" fmla="*/ 7 h 28"/>
                <a:gd name="T10" fmla="*/ 1 w 6"/>
                <a:gd name="T11" fmla="*/ 8 h 28"/>
                <a:gd name="T12" fmla="*/ 1 w 6"/>
                <a:gd name="T13" fmla="*/ 0 h 28"/>
                <a:gd name="T14" fmla="*/ 1 w 6"/>
                <a:gd name="T15" fmla="*/ 0 h 28"/>
                <a:gd name="T16" fmla="*/ 1 w 6"/>
                <a:gd name="T17" fmla="*/ 7 h 28"/>
                <a:gd name="T18" fmla="*/ 2 w 6"/>
                <a:gd name="T19" fmla="*/ 7 h 28"/>
                <a:gd name="T20" fmla="*/ 2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3" y="26"/>
                  </a:moveTo>
                  <a:lnTo>
                    <a:pt x="0" y="26"/>
                  </a:lnTo>
                  <a:lnTo>
                    <a:pt x="0" y="4"/>
                  </a:lnTo>
                  <a:lnTo>
                    <a:pt x="0" y="0"/>
                  </a:lnTo>
                  <a:lnTo>
                    <a:pt x="0" y="26"/>
                  </a:lnTo>
                  <a:lnTo>
                    <a:pt x="3" y="28"/>
                  </a:lnTo>
                  <a:lnTo>
                    <a:pt x="3" y="0"/>
                  </a:lnTo>
                  <a:lnTo>
                    <a:pt x="3" y="26"/>
                  </a:lnTo>
                  <a:lnTo>
                    <a:pt x="6" y="26"/>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7" name="Freeform 4123">
              <a:extLst>
                <a:ext uri="{FF2B5EF4-FFF2-40B4-BE49-F238E27FC236}">
                  <a16:creationId xmlns:a16="http://schemas.microsoft.com/office/drawing/2014/main" id="{E7269A49-8358-4540-842C-B594D881114C}"/>
                </a:ext>
              </a:extLst>
            </p:cNvPr>
            <p:cNvSpPr>
              <a:spLocks/>
            </p:cNvSpPr>
            <p:nvPr/>
          </p:nvSpPr>
          <p:spPr bwMode="auto">
            <a:xfrm>
              <a:off x="1414" y="3352"/>
              <a:ext cx="9" cy="2"/>
            </a:xfrm>
            <a:custGeom>
              <a:avLst/>
              <a:gdLst>
                <a:gd name="T0" fmla="*/ 1 w 36"/>
                <a:gd name="T1" fmla="*/ 1 h 6"/>
                <a:gd name="T2" fmla="*/ 1 w 36"/>
                <a:gd name="T3" fmla="*/ 0 h 6"/>
                <a:gd name="T4" fmla="*/ 8 w 36"/>
                <a:gd name="T5" fmla="*/ 0 h 6"/>
                <a:gd name="T6" fmla="*/ 9 w 36"/>
                <a:gd name="T7" fmla="*/ 0 h 6"/>
                <a:gd name="T8" fmla="*/ 0 w 36"/>
                <a:gd name="T9" fmla="*/ 0 h 6"/>
                <a:gd name="T10" fmla="*/ 0 w 36"/>
                <a:gd name="T11" fmla="*/ 1 h 6"/>
                <a:gd name="T12" fmla="*/ 9 w 36"/>
                <a:gd name="T13" fmla="*/ 1 h 6"/>
                <a:gd name="T14" fmla="*/ 9 w 36"/>
                <a:gd name="T15" fmla="*/ 1 h 6"/>
                <a:gd name="T16" fmla="*/ 0 w 36"/>
                <a:gd name="T17" fmla="*/ 1 h 6"/>
                <a:gd name="T18" fmla="*/ 1 w 36"/>
                <a:gd name="T19" fmla="*/ 2 h 6"/>
                <a:gd name="T20" fmla="*/ 8 w 3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6">
                  <a:moveTo>
                    <a:pt x="3" y="4"/>
                  </a:moveTo>
                  <a:lnTo>
                    <a:pt x="3" y="0"/>
                  </a:lnTo>
                  <a:lnTo>
                    <a:pt x="32" y="0"/>
                  </a:lnTo>
                  <a:lnTo>
                    <a:pt x="36" y="0"/>
                  </a:lnTo>
                  <a:lnTo>
                    <a:pt x="0" y="0"/>
                  </a:lnTo>
                  <a:lnTo>
                    <a:pt x="0" y="4"/>
                  </a:lnTo>
                  <a:lnTo>
                    <a:pt x="36" y="4"/>
                  </a:lnTo>
                  <a:lnTo>
                    <a:pt x="0" y="4"/>
                  </a:lnTo>
                  <a:lnTo>
                    <a:pt x="3" y="6"/>
                  </a:lnTo>
                  <a:lnTo>
                    <a:pt x="32"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8" name="Freeform 4124">
              <a:extLst>
                <a:ext uri="{FF2B5EF4-FFF2-40B4-BE49-F238E27FC236}">
                  <a16:creationId xmlns:a16="http://schemas.microsoft.com/office/drawing/2014/main" id="{C3FCC4EC-2934-4216-BC6C-C6E77CA447AA}"/>
                </a:ext>
              </a:extLst>
            </p:cNvPr>
            <p:cNvSpPr>
              <a:spLocks/>
            </p:cNvSpPr>
            <p:nvPr/>
          </p:nvSpPr>
          <p:spPr bwMode="auto">
            <a:xfrm>
              <a:off x="1422" y="3349"/>
              <a:ext cx="1" cy="5"/>
            </a:xfrm>
            <a:custGeom>
              <a:avLst/>
              <a:gdLst>
                <a:gd name="T0" fmla="*/ 0 w 6"/>
                <a:gd name="T1" fmla="*/ 5 h 22"/>
                <a:gd name="T2" fmla="*/ 0 w 6"/>
                <a:gd name="T3" fmla="*/ 5 h 22"/>
                <a:gd name="T4" fmla="*/ 0 w 6"/>
                <a:gd name="T5" fmla="*/ 1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0" y="0"/>
                  </a:lnTo>
                  <a:lnTo>
                    <a:pt x="0" y="20"/>
                  </a:lnTo>
                  <a:lnTo>
                    <a:pt x="2" y="22"/>
                  </a:lnTo>
                  <a:lnTo>
                    <a:pt x="2" y="0"/>
                  </a:lnTo>
                  <a:lnTo>
                    <a:pt x="6" y="0"/>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09" name="Freeform 4125">
              <a:extLst>
                <a:ext uri="{FF2B5EF4-FFF2-40B4-BE49-F238E27FC236}">
                  <a16:creationId xmlns:a16="http://schemas.microsoft.com/office/drawing/2014/main" id="{42F9AA4D-EA97-4CD8-8698-D62420F8C26C}"/>
                </a:ext>
              </a:extLst>
            </p:cNvPr>
            <p:cNvSpPr>
              <a:spLocks/>
            </p:cNvSpPr>
            <p:nvPr/>
          </p:nvSpPr>
          <p:spPr bwMode="auto">
            <a:xfrm>
              <a:off x="1422" y="3349"/>
              <a:ext cx="24" cy="1"/>
            </a:xfrm>
            <a:custGeom>
              <a:avLst/>
              <a:gdLst>
                <a:gd name="T0" fmla="*/ 0 w 97"/>
                <a:gd name="T1" fmla="*/ 0 h 7"/>
                <a:gd name="T2" fmla="*/ 0 w 97"/>
                <a:gd name="T3" fmla="*/ 0 h 7"/>
                <a:gd name="T4" fmla="*/ 23 w 97"/>
                <a:gd name="T5" fmla="*/ 0 h 7"/>
                <a:gd name="T6" fmla="*/ 23 w 97"/>
                <a:gd name="T7" fmla="*/ 0 h 7"/>
                <a:gd name="T8" fmla="*/ 0 w 97"/>
                <a:gd name="T9" fmla="*/ 0 h 7"/>
                <a:gd name="T10" fmla="*/ 0 w 97"/>
                <a:gd name="T11" fmla="*/ 0 h 7"/>
                <a:gd name="T12" fmla="*/ 24 w 97"/>
                <a:gd name="T13" fmla="*/ 0 h 7"/>
                <a:gd name="T14" fmla="*/ 23 w 97"/>
                <a:gd name="T15" fmla="*/ 1 h 7"/>
                <a:gd name="T16" fmla="*/ 0 w 97"/>
                <a:gd name="T17" fmla="*/ 1 h 7"/>
                <a:gd name="T18" fmla="*/ 0 w 97"/>
                <a:gd name="T19" fmla="*/ 1 h 7"/>
                <a:gd name="T20" fmla="*/ 23 w 97"/>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7">
                  <a:moveTo>
                    <a:pt x="2" y="3"/>
                  </a:moveTo>
                  <a:lnTo>
                    <a:pt x="2" y="0"/>
                  </a:lnTo>
                  <a:lnTo>
                    <a:pt x="94" y="0"/>
                  </a:lnTo>
                  <a:lnTo>
                    <a:pt x="0" y="0"/>
                  </a:lnTo>
                  <a:lnTo>
                    <a:pt x="0" y="3"/>
                  </a:lnTo>
                  <a:lnTo>
                    <a:pt x="97" y="3"/>
                  </a:lnTo>
                  <a:lnTo>
                    <a:pt x="94" y="7"/>
                  </a:lnTo>
                  <a:lnTo>
                    <a:pt x="0" y="7"/>
                  </a:lnTo>
                  <a:lnTo>
                    <a:pt x="2" y="7"/>
                  </a:lnTo>
                  <a:lnTo>
                    <a:pt x="94"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0" name="Freeform 4126">
              <a:extLst>
                <a:ext uri="{FF2B5EF4-FFF2-40B4-BE49-F238E27FC236}">
                  <a16:creationId xmlns:a16="http://schemas.microsoft.com/office/drawing/2014/main" id="{A67007BB-737E-4B0E-AC65-EFB69656E0B8}"/>
                </a:ext>
              </a:extLst>
            </p:cNvPr>
            <p:cNvSpPr>
              <a:spLocks/>
            </p:cNvSpPr>
            <p:nvPr/>
          </p:nvSpPr>
          <p:spPr bwMode="auto">
            <a:xfrm>
              <a:off x="1445" y="3340"/>
              <a:ext cx="1" cy="10"/>
            </a:xfrm>
            <a:custGeom>
              <a:avLst/>
              <a:gdLst>
                <a:gd name="T0" fmla="*/ 1 w 6"/>
                <a:gd name="T1" fmla="*/ 9 h 39"/>
                <a:gd name="T2" fmla="*/ 0 w 6"/>
                <a:gd name="T3" fmla="*/ 9 h 39"/>
                <a:gd name="T4" fmla="*/ 0 w 6"/>
                <a:gd name="T5" fmla="*/ 1 h 39"/>
                <a:gd name="T6" fmla="*/ 0 w 6"/>
                <a:gd name="T7" fmla="*/ 1 h 39"/>
                <a:gd name="T8" fmla="*/ 0 w 6"/>
                <a:gd name="T9" fmla="*/ 10 h 39"/>
                <a:gd name="T10" fmla="*/ 1 w 6"/>
                <a:gd name="T11" fmla="*/ 10 h 39"/>
                <a:gd name="T12" fmla="*/ 1 w 6"/>
                <a:gd name="T13" fmla="*/ 0 h 39"/>
                <a:gd name="T14" fmla="*/ 1 w 6"/>
                <a:gd name="T15" fmla="*/ 1 h 39"/>
                <a:gd name="T16" fmla="*/ 1 w 6"/>
                <a:gd name="T17" fmla="*/ 10 h 39"/>
                <a:gd name="T18" fmla="*/ 1 w 6"/>
                <a:gd name="T19" fmla="*/ 9 h 39"/>
                <a:gd name="T20" fmla="*/ 1 w 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9">
                  <a:moveTo>
                    <a:pt x="3" y="35"/>
                  </a:moveTo>
                  <a:lnTo>
                    <a:pt x="0" y="35"/>
                  </a:lnTo>
                  <a:lnTo>
                    <a:pt x="0" y="2"/>
                  </a:lnTo>
                  <a:lnTo>
                    <a:pt x="0" y="39"/>
                  </a:lnTo>
                  <a:lnTo>
                    <a:pt x="3" y="39"/>
                  </a:lnTo>
                  <a:lnTo>
                    <a:pt x="3" y="0"/>
                  </a:lnTo>
                  <a:lnTo>
                    <a:pt x="3" y="2"/>
                  </a:lnTo>
                  <a:lnTo>
                    <a:pt x="3" y="39"/>
                  </a:lnTo>
                  <a:lnTo>
                    <a:pt x="6" y="35"/>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1" name="Freeform 4127">
              <a:extLst>
                <a:ext uri="{FF2B5EF4-FFF2-40B4-BE49-F238E27FC236}">
                  <a16:creationId xmlns:a16="http://schemas.microsoft.com/office/drawing/2014/main" id="{B93EC251-C6FF-470E-AF07-498093455E5F}"/>
                </a:ext>
              </a:extLst>
            </p:cNvPr>
            <p:cNvSpPr>
              <a:spLocks/>
            </p:cNvSpPr>
            <p:nvPr/>
          </p:nvSpPr>
          <p:spPr bwMode="auto">
            <a:xfrm>
              <a:off x="1445" y="3340"/>
              <a:ext cx="2" cy="2"/>
            </a:xfrm>
            <a:custGeom>
              <a:avLst/>
              <a:gdLst>
                <a:gd name="T0" fmla="*/ 1 w 9"/>
                <a:gd name="T1" fmla="*/ 1 h 6"/>
                <a:gd name="T2" fmla="*/ 1 w 9"/>
                <a:gd name="T3" fmla="*/ 0 h 6"/>
                <a:gd name="T4" fmla="*/ 1 w 9"/>
                <a:gd name="T5" fmla="*/ 0 h 6"/>
                <a:gd name="T6" fmla="*/ 1 w 9"/>
                <a:gd name="T7" fmla="*/ 1 h 6"/>
                <a:gd name="T8" fmla="*/ 0 w 9"/>
                <a:gd name="T9" fmla="*/ 1 h 6"/>
                <a:gd name="T10" fmla="*/ 0 w 9"/>
                <a:gd name="T11" fmla="*/ 1 h 6"/>
                <a:gd name="T12" fmla="*/ 2 w 9"/>
                <a:gd name="T13" fmla="*/ 1 h 6"/>
                <a:gd name="T14" fmla="*/ 1 w 9"/>
                <a:gd name="T15" fmla="*/ 2 h 6"/>
                <a:gd name="T16" fmla="*/ 0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2"/>
                  </a:moveTo>
                  <a:lnTo>
                    <a:pt x="3" y="0"/>
                  </a:lnTo>
                  <a:lnTo>
                    <a:pt x="6" y="0"/>
                  </a:lnTo>
                  <a:lnTo>
                    <a:pt x="6" y="2"/>
                  </a:lnTo>
                  <a:lnTo>
                    <a:pt x="0" y="2"/>
                  </a:lnTo>
                  <a:lnTo>
                    <a:pt x="9" y="2"/>
                  </a:lnTo>
                  <a:lnTo>
                    <a:pt x="6" y="6"/>
                  </a:lnTo>
                  <a:lnTo>
                    <a:pt x="0" y="6"/>
                  </a:lnTo>
                  <a:lnTo>
                    <a:pt x="3" y="6"/>
                  </a:lnTo>
                  <a:lnTo>
                    <a:pt x="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2" name="Freeform 4128">
              <a:extLst>
                <a:ext uri="{FF2B5EF4-FFF2-40B4-BE49-F238E27FC236}">
                  <a16:creationId xmlns:a16="http://schemas.microsoft.com/office/drawing/2014/main" id="{8234C29D-3330-44C5-9CB8-D9F86EFDEB71}"/>
                </a:ext>
              </a:extLst>
            </p:cNvPr>
            <p:cNvSpPr>
              <a:spLocks/>
            </p:cNvSpPr>
            <p:nvPr/>
          </p:nvSpPr>
          <p:spPr bwMode="auto">
            <a:xfrm>
              <a:off x="1445" y="3337"/>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0" y="0"/>
                  </a:lnTo>
                  <a:lnTo>
                    <a:pt x="0" y="19"/>
                  </a:lnTo>
                  <a:lnTo>
                    <a:pt x="3" y="19"/>
                  </a:lnTo>
                  <a:lnTo>
                    <a:pt x="3" y="0"/>
                  </a:lnTo>
                  <a:lnTo>
                    <a:pt x="3" y="19"/>
                  </a:lnTo>
                  <a:lnTo>
                    <a:pt x="6" y="15"/>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3" name="Freeform 4129">
              <a:extLst>
                <a:ext uri="{FF2B5EF4-FFF2-40B4-BE49-F238E27FC236}">
                  <a16:creationId xmlns:a16="http://schemas.microsoft.com/office/drawing/2014/main" id="{B49D4EBA-7CC3-4FAB-86C4-D7FD06D7E7A4}"/>
                </a:ext>
              </a:extLst>
            </p:cNvPr>
            <p:cNvSpPr>
              <a:spLocks/>
            </p:cNvSpPr>
            <p:nvPr/>
          </p:nvSpPr>
          <p:spPr bwMode="auto">
            <a:xfrm>
              <a:off x="1445" y="3337"/>
              <a:ext cx="16" cy="2"/>
            </a:xfrm>
            <a:custGeom>
              <a:avLst/>
              <a:gdLst>
                <a:gd name="T0" fmla="*/ 1 w 63"/>
                <a:gd name="T1" fmla="*/ 1 h 6"/>
                <a:gd name="T2" fmla="*/ 1 w 63"/>
                <a:gd name="T3" fmla="*/ 0 h 6"/>
                <a:gd name="T4" fmla="*/ 15 w 63"/>
                <a:gd name="T5" fmla="*/ 0 h 6"/>
                <a:gd name="T6" fmla="*/ 15 w 63"/>
                <a:gd name="T7" fmla="*/ 0 h 6"/>
                <a:gd name="T8" fmla="*/ 0 w 63"/>
                <a:gd name="T9" fmla="*/ 0 h 6"/>
                <a:gd name="T10" fmla="*/ 0 w 63"/>
                <a:gd name="T11" fmla="*/ 1 h 6"/>
                <a:gd name="T12" fmla="*/ 16 w 63"/>
                <a:gd name="T13" fmla="*/ 1 h 6"/>
                <a:gd name="T14" fmla="*/ 15 w 63"/>
                <a:gd name="T15" fmla="*/ 1 h 6"/>
                <a:gd name="T16" fmla="*/ 0 w 63"/>
                <a:gd name="T17" fmla="*/ 1 h 6"/>
                <a:gd name="T18" fmla="*/ 1 w 63"/>
                <a:gd name="T19" fmla="*/ 2 h 6"/>
                <a:gd name="T20" fmla="*/ 15 w 6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6">
                  <a:moveTo>
                    <a:pt x="3" y="2"/>
                  </a:moveTo>
                  <a:lnTo>
                    <a:pt x="3" y="0"/>
                  </a:lnTo>
                  <a:lnTo>
                    <a:pt x="60" y="0"/>
                  </a:lnTo>
                  <a:lnTo>
                    <a:pt x="0" y="0"/>
                  </a:lnTo>
                  <a:lnTo>
                    <a:pt x="0" y="2"/>
                  </a:lnTo>
                  <a:lnTo>
                    <a:pt x="63" y="2"/>
                  </a:lnTo>
                  <a:lnTo>
                    <a:pt x="60" y="2"/>
                  </a:lnTo>
                  <a:lnTo>
                    <a:pt x="0" y="2"/>
                  </a:lnTo>
                  <a:lnTo>
                    <a:pt x="3" y="6"/>
                  </a:lnTo>
                  <a:lnTo>
                    <a:pt x="60"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4" name="Freeform 4130">
              <a:extLst>
                <a:ext uri="{FF2B5EF4-FFF2-40B4-BE49-F238E27FC236}">
                  <a16:creationId xmlns:a16="http://schemas.microsoft.com/office/drawing/2014/main" id="{6183163C-772B-4289-80E1-3953121F521D}"/>
                </a:ext>
              </a:extLst>
            </p:cNvPr>
            <p:cNvSpPr>
              <a:spLocks/>
            </p:cNvSpPr>
            <p:nvPr/>
          </p:nvSpPr>
          <p:spPr bwMode="auto">
            <a:xfrm>
              <a:off x="1460" y="3333"/>
              <a:ext cx="1"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3"/>
                  </a:lnTo>
                  <a:lnTo>
                    <a:pt x="0" y="0"/>
                  </a:lnTo>
                  <a:lnTo>
                    <a:pt x="0" y="18"/>
                  </a:lnTo>
                  <a:lnTo>
                    <a:pt x="3" y="22"/>
                  </a:lnTo>
                  <a:lnTo>
                    <a:pt x="3" y="0"/>
                  </a:lnTo>
                  <a:lnTo>
                    <a:pt x="3" y="18"/>
                  </a:lnTo>
                  <a:lnTo>
                    <a:pt x="6" y="18"/>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5" name="Freeform 4131">
              <a:extLst>
                <a:ext uri="{FF2B5EF4-FFF2-40B4-BE49-F238E27FC236}">
                  <a16:creationId xmlns:a16="http://schemas.microsoft.com/office/drawing/2014/main" id="{93ECD6A9-C3F5-4559-B778-A14411C4E6A4}"/>
                </a:ext>
              </a:extLst>
            </p:cNvPr>
            <p:cNvSpPr>
              <a:spLocks/>
            </p:cNvSpPr>
            <p:nvPr/>
          </p:nvSpPr>
          <p:spPr bwMode="auto">
            <a:xfrm>
              <a:off x="1460" y="3333"/>
              <a:ext cx="11" cy="2"/>
            </a:xfrm>
            <a:custGeom>
              <a:avLst/>
              <a:gdLst>
                <a:gd name="T0" fmla="*/ 1 w 47"/>
                <a:gd name="T1" fmla="*/ 1 h 7"/>
                <a:gd name="T2" fmla="*/ 1 w 47"/>
                <a:gd name="T3" fmla="*/ 0 h 7"/>
                <a:gd name="T4" fmla="*/ 10 w 47"/>
                <a:gd name="T5" fmla="*/ 0 h 7"/>
                <a:gd name="T6" fmla="*/ 11 w 47"/>
                <a:gd name="T7" fmla="*/ 0 h 7"/>
                <a:gd name="T8" fmla="*/ 0 w 47"/>
                <a:gd name="T9" fmla="*/ 0 h 7"/>
                <a:gd name="T10" fmla="*/ 0 w 47"/>
                <a:gd name="T11" fmla="*/ 1 h 7"/>
                <a:gd name="T12" fmla="*/ 11 w 47"/>
                <a:gd name="T13" fmla="*/ 1 h 7"/>
                <a:gd name="T14" fmla="*/ 11 w 47"/>
                <a:gd name="T15" fmla="*/ 2 h 7"/>
                <a:gd name="T16" fmla="*/ 0 w 47"/>
                <a:gd name="T17" fmla="*/ 2 h 7"/>
                <a:gd name="T18" fmla="*/ 1 w 47"/>
                <a:gd name="T19" fmla="*/ 2 h 7"/>
                <a:gd name="T20" fmla="*/ 10 w 4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7">
                  <a:moveTo>
                    <a:pt x="3" y="3"/>
                  </a:moveTo>
                  <a:lnTo>
                    <a:pt x="3" y="0"/>
                  </a:lnTo>
                  <a:lnTo>
                    <a:pt x="44" y="0"/>
                  </a:lnTo>
                  <a:lnTo>
                    <a:pt x="47" y="0"/>
                  </a:lnTo>
                  <a:lnTo>
                    <a:pt x="0" y="0"/>
                  </a:lnTo>
                  <a:lnTo>
                    <a:pt x="0" y="3"/>
                  </a:lnTo>
                  <a:lnTo>
                    <a:pt x="47" y="3"/>
                  </a:lnTo>
                  <a:lnTo>
                    <a:pt x="47" y="7"/>
                  </a:lnTo>
                  <a:lnTo>
                    <a:pt x="0" y="7"/>
                  </a:lnTo>
                  <a:lnTo>
                    <a:pt x="3" y="7"/>
                  </a:lnTo>
                  <a:lnTo>
                    <a:pt x="44"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6" name="Freeform 4132">
              <a:extLst>
                <a:ext uri="{FF2B5EF4-FFF2-40B4-BE49-F238E27FC236}">
                  <a16:creationId xmlns:a16="http://schemas.microsoft.com/office/drawing/2014/main" id="{03DA5495-21D1-4F02-97B7-CF2AE64DE70D}"/>
                </a:ext>
              </a:extLst>
            </p:cNvPr>
            <p:cNvSpPr>
              <a:spLocks/>
            </p:cNvSpPr>
            <p:nvPr/>
          </p:nvSpPr>
          <p:spPr bwMode="auto">
            <a:xfrm>
              <a:off x="1470" y="3329"/>
              <a:ext cx="1" cy="6"/>
            </a:xfrm>
            <a:custGeom>
              <a:avLst/>
              <a:gdLst>
                <a:gd name="T0" fmla="*/ 1 w 6"/>
                <a:gd name="T1" fmla="*/ 5 h 24"/>
                <a:gd name="T2" fmla="*/ 0 w 6"/>
                <a:gd name="T3" fmla="*/ 5 h 24"/>
                <a:gd name="T4" fmla="*/ 0 w 6"/>
                <a:gd name="T5" fmla="*/ 1 h 24"/>
                <a:gd name="T6" fmla="*/ 1 w 6"/>
                <a:gd name="T7" fmla="*/ 0 h 24"/>
                <a:gd name="T8" fmla="*/ 1 w 6"/>
                <a:gd name="T9" fmla="*/ 6 h 24"/>
                <a:gd name="T10" fmla="*/ 1 w 6"/>
                <a:gd name="T11" fmla="*/ 6 h 24"/>
                <a:gd name="T12" fmla="*/ 1 w 6"/>
                <a:gd name="T13" fmla="*/ 0 h 24"/>
                <a:gd name="T14" fmla="*/ 1 w 6"/>
                <a:gd name="T15" fmla="*/ 0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3" y="0"/>
                  </a:lnTo>
                  <a:lnTo>
                    <a:pt x="3" y="24"/>
                  </a:lnTo>
                  <a:lnTo>
                    <a:pt x="3" y="0"/>
                  </a:lnTo>
                  <a:lnTo>
                    <a:pt x="6" y="0"/>
                  </a:lnTo>
                  <a:lnTo>
                    <a:pt x="6" y="24"/>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7" name="Freeform 4133">
              <a:extLst>
                <a:ext uri="{FF2B5EF4-FFF2-40B4-BE49-F238E27FC236}">
                  <a16:creationId xmlns:a16="http://schemas.microsoft.com/office/drawing/2014/main" id="{085D0151-77DE-4826-9D34-0B3FA0940095}"/>
                </a:ext>
              </a:extLst>
            </p:cNvPr>
            <p:cNvSpPr>
              <a:spLocks/>
            </p:cNvSpPr>
            <p:nvPr/>
          </p:nvSpPr>
          <p:spPr bwMode="auto">
            <a:xfrm>
              <a:off x="1470" y="3329"/>
              <a:ext cx="15" cy="2"/>
            </a:xfrm>
            <a:custGeom>
              <a:avLst/>
              <a:gdLst>
                <a:gd name="T0" fmla="*/ 1 w 60"/>
                <a:gd name="T1" fmla="*/ 1 h 7"/>
                <a:gd name="T2" fmla="*/ 1 w 60"/>
                <a:gd name="T3" fmla="*/ 0 h 7"/>
                <a:gd name="T4" fmla="*/ 14 w 60"/>
                <a:gd name="T5" fmla="*/ 0 h 7"/>
                <a:gd name="T6" fmla="*/ 15 w 60"/>
                <a:gd name="T7" fmla="*/ 0 h 7"/>
                <a:gd name="T8" fmla="*/ 1 w 60"/>
                <a:gd name="T9" fmla="*/ 0 h 7"/>
                <a:gd name="T10" fmla="*/ 0 w 60"/>
                <a:gd name="T11" fmla="*/ 1 h 7"/>
                <a:gd name="T12" fmla="*/ 15 w 60"/>
                <a:gd name="T13" fmla="*/ 1 h 7"/>
                <a:gd name="T14" fmla="*/ 15 w 60"/>
                <a:gd name="T15" fmla="*/ 2 h 7"/>
                <a:gd name="T16" fmla="*/ 1 w 60"/>
                <a:gd name="T17" fmla="*/ 2 h 7"/>
                <a:gd name="T18" fmla="*/ 1 w 60"/>
                <a:gd name="T19" fmla="*/ 2 h 7"/>
                <a:gd name="T20" fmla="*/ 14 w 6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7">
                  <a:moveTo>
                    <a:pt x="3" y="4"/>
                  </a:moveTo>
                  <a:lnTo>
                    <a:pt x="3" y="0"/>
                  </a:lnTo>
                  <a:lnTo>
                    <a:pt x="56" y="0"/>
                  </a:lnTo>
                  <a:lnTo>
                    <a:pt x="60" y="0"/>
                  </a:lnTo>
                  <a:lnTo>
                    <a:pt x="3" y="0"/>
                  </a:lnTo>
                  <a:lnTo>
                    <a:pt x="0" y="4"/>
                  </a:lnTo>
                  <a:lnTo>
                    <a:pt x="60" y="4"/>
                  </a:lnTo>
                  <a:lnTo>
                    <a:pt x="60" y="7"/>
                  </a:lnTo>
                  <a:lnTo>
                    <a:pt x="3" y="7"/>
                  </a:lnTo>
                  <a:lnTo>
                    <a:pt x="56"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8" name="Freeform 4134">
              <a:extLst>
                <a:ext uri="{FF2B5EF4-FFF2-40B4-BE49-F238E27FC236}">
                  <a16:creationId xmlns:a16="http://schemas.microsoft.com/office/drawing/2014/main" id="{BBB8D229-2871-450F-9E7F-CD554F639071}"/>
                </a:ext>
              </a:extLst>
            </p:cNvPr>
            <p:cNvSpPr>
              <a:spLocks/>
            </p:cNvSpPr>
            <p:nvPr/>
          </p:nvSpPr>
          <p:spPr bwMode="auto">
            <a:xfrm>
              <a:off x="1483" y="3324"/>
              <a:ext cx="2" cy="7"/>
            </a:xfrm>
            <a:custGeom>
              <a:avLst/>
              <a:gdLst>
                <a:gd name="T0" fmla="*/ 1 w 6"/>
                <a:gd name="T1" fmla="*/ 6 h 29"/>
                <a:gd name="T2" fmla="*/ 0 w 6"/>
                <a:gd name="T3" fmla="*/ 6 h 29"/>
                <a:gd name="T4" fmla="*/ 0 w 6"/>
                <a:gd name="T5" fmla="*/ 1 h 29"/>
                <a:gd name="T6" fmla="*/ 1 w 6"/>
                <a:gd name="T7" fmla="*/ 0 h 29"/>
                <a:gd name="T8" fmla="*/ 1 w 6"/>
                <a:gd name="T9" fmla="*/ 7 h 29"/>
                <a:gd name="T10" fmla="*/ 1 w 6"/>
                <a:gd name="T11" fmla="*/ 7 h 29"/>
                <a:gd name="T12" fmla="*/ 1 w 6"/>
                <a:gd name="T13" fmla="*/ 0 h 29"/>
                <a:gd name="T14" fmla="*/ 2 w 6"/>
                <a:gd name="T15" fmla="*/ 0 h 29"/>
                <a:gd name="T16" fmla="*/ 2 w 6"/>
                <a:gd name="T17" fmla="*/ 7 h 29"/>
                <a:gd name="T18" fmla="*/ 2 w 6"/>
                <a:gd name="T19" fmla="*/ 6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2" y="26"/>
                  </a:moveTo>
                  <a:lnTo>
                    <a:pt x="0" y="26"/>
                  </a:lnTo>
                  <a:lnTo>
                    <a:pt x="0" y="3"/>
                  </a:lnTo>
                  <a:lnTo>
                    <a:pt x="2" y="0"/>
                  </a:lnTo>
                  <a:lnTo>
                    <a:pt x="2" y="29"/>
                  </a:lnTo>
                  <a:lnTo>
                    <a:pt x="2" y="0"/>
                  </a:lnTo>
                  <a:lnTo>
                    <a:pt x="6" y="0"/>
                  </a:lnTo>
                  <a:lnTo>
                    <a:pt x="6" y="29"/>
                  </a:lnTo>
                  <a:lnTo>
                    <a:pt x="6" y="26"/>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19" name="Freeform 4135">
              <a:extLst>
                <a:ext uri="{FF2B5EF4-FFF2-40B4-BE49-F238E27FC236}">
                  <a16:creationId xmlns:a16="http://schemas.microsoft.com/office/drawing/2014/main" id="{395388CA-6FF8-4B67-B2C8-69D81BF84A4D}"/>
                </a:ext>
              </a:extLst>
            </p:cNvPr>
            <p:cNvSpPr>
              <a:spLocks/>
            </p:cNvSpPr>
            <p:nvPr/>
          </p:nvSpPr>
          <p:spPr bwMode="auto">
            <a:xfrm>
              <a:off x="1483" y="3324"/>
              <a:ext cx="3" cy="1"/>
            </a:xfrm>
            <a:custGeom>
              <a:avLst/>
              <a:gdLst>
                <a:gd name="T0" fmla="*/ 1 w 11"/>
                <a:gd name="T1" fmla="*/ 0 h 7"/>
                <a:gd name="T2" fmla="*/ 1 w 11"/>
                <a:gd name="T3" fmla="*/ 0 h 7"/>
                <a:gd name="T4" fmla="*/ 2 w 11"/>
                <a:gd name="T5" fmla="*/ 0 h 7"/>
                <a:gd name="T6" fmla="*/ 3 w 11"/>
                <a:gd name="T7" fmla="*/ 0 h 7"/>
                <a:gd name="T8" fmla="*/ 1 w 11"/>
                <a:gd name="T9" fmla="*/ 0 h 7"/>
                <a:gd name="T10" fmla="*/ 0 w 11"/>
                <a:gd name="T11" fmla="*/ 0 h 7"/>
                <a:gd name="T12" fmla="*/ 3 w 11"/>
                <a:gd name="T13" fmla="*/ 0 h 7"/>
                <a:gd name="T14" fmla="*/ 3 w 11"/>
                <a:gd name="T15" fmla="*/ 1 h 7"/>
                <a:gd name="T16" fmla="*/ 1 w 11"/>
                <a:gd name="T17" fmla="*/ 1 h 7"/>
                <a:gd name="T18" fmla="*/ 1 w 11"/>
                <a:gd name="T19" fmla="*/ 1 h 7"/>
                <a:gd name="T20" fmla="*/ 2 w 11"/>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7">
                  <a:moveTo>
                    <a:pt x="2" y="3"/>
                  </a:moveTo>
                  <a:lnTo>
                    <a:pt x="2" y="0"/>
                  </a:lnTo>
                  <a:lnTo>
                    <a:pt x="8" y="0"/>
                  </a:lnTo>
                  <a:lnTo>
                    <a:pt x="11" y="0"/>
                  </a:lnTo>
                  <a:lnTo>
                    <a:pt x="2" y="0"/>
                  </a:lnTo>
                  <a:lnTo>
                    <a:pt x="0" y="3"/>
                  </a:lnTo>
                  <a:lnTo>
                    <a:pt x="11" y="3"/>
                  </a:lnTo>
                  <a:lnTo>
                    <a:pt x="11" y="7"/>
                  </a:lnTo>
                  <a:lnTo>
                    <a:pt x="2" y="7"/>
                  </a:lnTo>
                  <a:lnTo>
                    <a:pt x="8"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0" name="Freeform 4136">
              <a:extLst>
                <a:ext uri="{FF2B5EF4-FFF2-40B4-BE49-F238E27FC236}">
                  <a16:creationId xmlns:a16="http://schemas.microsoft.com/office/drawing/2014/main" id="{58E28563-7ACA-4E51-9084-8CA36682AC6D}"/>
                </a:ext>
              </a:extLst>
            </p:cNvPr>
            <p:cNvSpPr>
              <a:spLocks/>
            </p:cNvSpPr>
            <p:nvPr/>
          </p:nvSpPr>
          <p:spPr bwMode="auto">
            <a:xfrm>
              <a:off x="1485" y="3319"/>
              <a:ext cx="1" cy="6"/>
            </a:xfrm>
            <a:custGeom>
              <a:avLst/>
              <a:gdLst>
                <a:gd name="T0" fmla="*/ 0 w 5"/>
                <a:gd name="T1" fmla="*/ 5 h 23"/>
                <a:gd name="T2" fmla="*/ 0 w 5"/>
                <a:gd name="T3" fmla="*/ 5 h 23"/>
                <a:gd name="T4" fmla="*/ 0 w 5"/>
                <a:gd name="T5" fmla="*/ 1 h 23"/>
                <a:gd name="T6" fmla="*/ 0 w 5"/>
                <a:gd name="T7" fmla="*/ 0 h 23"/>
                <a:gd name="T8" fmla="*/ 0 w 5"/>
                <a:gd name="T9" fmla="*/ 6 h 23"/>
                <a:gd name="T10" fmla="*/ 0 w 5"/>
                <a:gd name="T11" fmla="*/ 6 h 23"/>
                <a:gd name="T12" fmla="*/ 0 w 5"/>
                <a:gd name="T13" fmla="*/ 0 h 23"/>
                <a:gd name="T14" fmla="*/ 1 w 5"/>
                <a:gd name="T15" fmla="*/ 0 h 23"/>
                <a:gd name="T16" fmla="*/ 1 w 5"/>
                <a:gd name="T17" fmla="*/ 6 h 23"/>
                <a:gd name="T18" fmla="*/ 1 w 5"/>
                <a:gd name="T19" fmla="*/ 5 h 23"/>
                <a:gd name="T20" fmla="*/ 1 w 5"/>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3">
                  <a:moveTo>
                    <a:pt x="2" y="19"/>
                  </a:moveTo>
                  <a:lnTo>
                    <a:pt x="0" y="19"/>
                  </a:lnTo>
                  <a:lnTo>
                    <a:pt x="0" y="3"/>
                  </a:lnTo>
                  <a:lnTo>
                    <a:pt x="2" y="0"/>
                  </a:lnTo>
                  <a:lnTo>
                    <a:pt x="2" y="23"/>
                  </a:lnTo>
                  <a:lnTo>
                    <a:pt x="2" y="0"/>
                  </a:lnTo>
                  <a:lnTo>
                    <a:pt x="5" y="0"/>
                  </a:lnTo>
                  <a:lnTo>
                    <a:pt x="5" y="23"/>
                  </a:lnTo>
                  <a:lnTo>
                    <a:pt x="5" y="19"/>
                  </a:lnTo>
                  <a:lnTo>
                    <a:pt x="5"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1" name="Freeform 4137">
              <a:extLst>
                <a:ext uri="{FF2B5EF4-FFF2-40B4-BE49-F238E27FC236}">
                  <a16:creationId xmlns:a16="http://schemas.microsoft.com/office/drawing/2014/main" id="{F3A59F09-2789-44FE-86C9-67BF0A086BBD}"/>
                </a:ext>
              </a:extLst>
            </p:cNvPr>
            <p:cNvSpPr>
              <a:spLocks/>
            </p:cNvSpPr>
            <p:nvPr/>
          </p:nvSpPr>
          <p:spPr bwMode="auto">
            <a:xfrm>
              <a:off x="1485" y="3319"/>
              <a:ext cx="3" cy="2"/>
            </a:xfrm>
            <a:custGeom>
              <a:avLst/>
              <a:gdLst>
                <a:gd name="T0" fmla="*/ 0 w 14"/>
                <a:gd name="T1" fmla="*/ 1 h 6"/>
                <a:gd name="T2" fmla="*/ 0 w 14"/>
                <a:gd name="T3" fmla="*/ 0 h 6"/>
                <a:gd name="T4" fmla="*/ 2 w 14"/>
                <a:gd name="T5" fmla="*/ 0 h 6"/>
                <a:gd name="T6" fmla="*/ 2 w 14"/>
                <a:gd name="T7" fmla="*/ 0 h 6"/>
                <a:gd name="T8" fmla="*/ 0 w 14"/>
                <a:gd name="T9" fmla="*/ 0 h 6"/>
                <a:gd name="T10" fmla="*/ 0 w 14"/>
                <a:gd name="T11" fmla="*/ 1 h 6"/>
                <a:gd name="T12" fmla="*/ 3 w 14"/>
                <a:gd name="T13" fmla="*/ 1 h 6"/>
                <a:gd name="T14" fmla="*/ 2 w 14"/>
                <a:gd name="T15" fmla="*/ 2 h 6"/>
                <a:gd name="T16" fmla="*/ 0 w 14"/>
                <a:gd name="T17" fmla="*/ 2 h 6"/>
                <a:gd name="T18" fmla="*/ 0 w 14"/>
                <a:gd name="T19" fmla="*/ 2 h 6"/>
                <a:gd name="T20" fmla="*/ 2 w 1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6">
                  <a:moveTo>
                    <a:pt x="2" y="3"/>
                  </a:moveTo>
                  <a:lnTo>
                    <a:pt x="2" y="0"/>
                  </a:lnTo>
                  <a:lnTo>
                    <a:pt x="11" y="0"/>
                  </a:lnTo>
                  <a:lnTo>
                    <a:pt x="2" y="0"/>
                  </a:lnTo>
                  <a:lnTo>
                    <a:pt x="0" y="3"/>
                  </a:lnTo>
                  <a:lnTo>
                    <a:pt x="14" y="3"/>
                  </a:lnTo>
                  <a:lnTo>
                    <a:pt x="11" y="6"/>
                  </a:lnTo>
                  <a:lnTo>
                    <a:pt x="2" y="6"/>
                  </a:lnTo>
                  <a:lnTo>
                    <a:pt x="11"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2" name="Freeform 4138">
              <a:extLst>
                <a:ext uri="{FF2B5EF4-FFF2-40B4-BE49-F238E27FC236}">
                  <a16:creationId xmlns:a16="http://schemas.microsoft.com/office/drawing/2014/main" id="{3E425C71-4532-4F99-A065-2D83CB9A87C6}"/>
                </a:ext>
              </a:extLst>
            </p:cNvPr>
            <p:cNvSpPr>
              <a:spLocks/>
            </p:cNvSpPr>
            <p:nvPr/>
          </p:nvSpPr>
          <p:spPr bwMode="auto">
            <a:xfrm>
              <a:off x="1487" y="3315"/>
              <a:ext cx="1"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0" y="22"/>
                  </a:lnTo>
                  <a:lnTo>
                    <a:pt x="3" y="22"/>
                  </a:lnTo>
                  <a:lnTo>
                    <a:pt x="3" y="0"/>
                  </a:lnTo>
                  <a:lnTo>
                    <a:pt x="3" y="3"/>
                  </a:lnTo>
                  <a:lnTo>
                    <a:pt x="3" y="22"/>
                  </a:lnTo>
                  <a:lnTo>
                    <a:pt x="6" y="19"/>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3" name="Freeform 4139">
              <a:extLst>
                <a:ext uri="{FF2B5EF4-FFF2-40B4-BE49-F238E27FC236}">
                  <a16:creationId xmlns:a16="http://schemas.microsoft.com/office/drawing/2014/main" id="{0729B65C-CE94-4214-BDFD-5A06C74972FA}"/>
                </a:ext>
              </a:extLst>
            </p:cNvPr>
            <p:cNvSpPr>
              <a:spLocks/>
            </p:cNvSpPr>
            <p:nvPr/>
          </p:nvSpPr>
          <p:spPr bwMode="auto">
            <a:xfrm>
              <a:off x="1487" y="3315"/>
              <a:ext cx="3" cy="2"/>
            </a:xfrm>
            <a:custGeom>
              <a:avLst/>
              <a:gdLst>
                <a:gd name="T0" fmla="*/ 1 w 12"/>
                <a:gd name="T1" fmla="*/ 1 h 6"/>
                <a:gd name="T2" fmla="*/ 1 w 12"/>
                <a:gd name="T3" fmla="*/ 0 h 6"/>
                <a:gd name="T4" fmla="*/ 2 w 12"/>
                <a:gd name="T5" fmla="*/ 0 h 6"/>
                <a:gd name="T6" fmla="*/ 2 w 12"/>
                <a:gd name="T7" fmla="*/ 1 h 6"/>
                <a:gd name="T8" fmla="*/ 0 w 12"/>
                <a:gd name="T9" fmla="*/ 1 h 6"/>
                <a:gd name="T10" fmla="*/ 0 w 12"/>
                <a:gd name="T11" fmla="*/ 1 h 6"/>
                <a:gd name="T12" fmla="*/ 3 w 12"/>
                <a:gd name="T13" fmla="*/ 1 h 6"/>
                <a:gd name="T14" fmla="*/ 2 w 12"/>
                <a:gd name="T15" fmla="*/ 2 h 6"/>
                <a:gd name="T16" fmla="*/ 0 w 12"/>
                <a:gd name="T17" fmla="*/ 2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3"/>
                  </a:moveTo>
                  <a:lnTo>
                    <a:pt x="3" y="0"/>
                  </a:lnTo>
                  <a:lnTo>
                    <a:pt x="9" y="0"/>
                  </a:lnTo>
                  <a:lnTo>
                    <a:pt x="9" y="3"/>
                  </a:lnTo>
                  <a:lnTo>
                    <a:pt x="0" y="3"/>
                  </a:lnTo>
                  <a:lnTo>
                    <a:pt x="12" y="3"/>
                  </a:lnTo>
                  <a:lnTo>
                    <a:pt x="9" y="6"/>
                  </a:lnTo>
                  <a:lnTo>
                    <a:pt x="0" y="6"/>
                  </a:lnTo>
                  <a:lnTo>
                    <a:pt x="3" y="6"/>
                  </a:lnTo>
                  <a:lnTo>
                    <a:pt x="9"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4" name="Freeform 4140">
              <a:extLst>
                <a:ext uri="{FF2B5EF4-FFF2-40B4-BE49-F238E27FC236}">
                  <a16:creationId xmlns:a16="http://schemas.microsoft.com/office/drawing/2014/main" id="{79B1C627-2509-4238-BAAA-E8851117E337}"/>
                </a:ext>
              </a:extLst>
            </p:cNvPr>
            <p:cNvSpPr>
              <a:spLocks/>
            </p:cNvSpPr>
            <p:nvPr/>
          </p:nvSpPr>
          <p:spPr bwMode="auto">
            <a:xfrm>
              <a:off x="1488" y="3312"/>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6"/>
                  </a:moveTo>
                  <a:lnTo>
                    <a:pt x="0" y="16"/>
                  </a:lnTo>
                  <a:lnTo>
                    <a:pt x="0" y="4"/>
                  </a:lnTo>
                  <a:lnTo>
                    <a:pt x="0" y="0"/>
                  </a:lnTo>
                  <a:lnTo>
                    <a:pt x="0" y="19"/>
                  </a:lnTo>
                  <a:lnTo>
                    <a:pt x="3" y="19"/>
                  </a:lnTo>
                  <a:lnTo>
                    <a:pt x="3" y="0"/>
                  </a:lnTo>
                  <a:lnTo>
                    <a:pt x="3" y="19"/>
                  </a:lnTo>
                  <a:lnTo>
                    <a:pt x="6" y="16"/>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5" name="Freeform 4141">
              <a:extLst>
                <a:ext uri="{FF2B5EF4-FFF2-40B4-BE49-F238E27FC236}">
                  <a16:creationId xmlns:a16="http://schemas.microsoft.com/office/drawing/2014/main" id="{EE3836A1-D5A7-4951-A380-A19E2E72FC89}"/>
                </a:ext>
              </a:extLst>
            </p:cNvPr>
            <p:cNvSpPr>
              <a:spLocks/>
            </p:cNvSpPr>
            <p:nvPr/>
          </p:nvSpPr>
          <p:spPr bwMode="auto">
            <a:xfrm>
              <a:off x="1488" y="3312"/>
              <a:ext cx="3" cy="2"/>
            </a:xfrm>
            <a:custGeom>
              <a:avLst/>
              <a:gdLst>
                <a:gd name="T0" fmla="*/ 1 w 9"/>
                <a:gd name="T1" fmla="*/ 1 h 7"/>
                <a:gd name="T2" fmla="*/ 1 w 9"/>
                <a:gd name="T3" fmla="*/ 0 h 7"/>
                <a:gd name="T4" fmla="*/ 2 w 9"/>
                <a:gd name="T5" fmla="*/ 0 h 7"/>
                <a:gd name="T6" fmla="*/ 2 w 9"/>
                <a:gd name="T7" fmla="*/ 0 h 7"/>
                <a:gd name="T8" fmla="*/ 0 w 9"/>
                <a:gd name="T9" fmla="*/ 0 h 7"/>
                <a:gd name="T10" fmla="*/ 0 w 9"/>
                <a:gd name="T11" fmla="*/ 1 h 7"/>
                <a:gd name="T12" fmla="*/ 3 w 9"/>
                <a:gd name="T13" fmla="*/ 1 h 7"/>
                <a:gd name="T14" fmla="*/ 2 w 9"/>
                <a:gd name="T15" fmla="*/ 1 h 7"/>
                <a:gd name="T16" fmla="*/ 0 w 9"/>
                <a:gd name="T17" fmla="*/ 1 h 7"/>
                <a:gd name="T18" fmla="*/ 1 w 9"/>
                <a:gd name="T19" fmla="*/ 2 h 7"/>
                <a:gd name="T20" fmla="*/ 2 w 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0" y="0"/>
                  </a:lnTo>
                  <a:lnTo>
                    <a:pt x="0" y="4"/>
                  </a:lnTo>
                  <a:lnTo>
                    <a:pt x="9" y="4"/>
                  </a:lnTo>
                  <a:lnTo>
                    <a:pt x="6" y="4"/>
                  </a:lnTo>
                  <a:lnTo>
                    <a:pt x="0" y="4"/>
                  </a:lnTo>
                  <a:lnTo>
                    <a:pt x="3" y="7"/>
                  </a:lnTo>
                  <a:lnTo>
                    <a:pt x="6"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6" name="Freeform 4142">
              <a:extLst>
                <a:ext uri="{FF2B5EF4-FFF2-40B4-BE49-F238E27FC236}">
                  <a16:creationId xmlns:a16="http://schemas.microsoft.com/office/drawing/2014/main" id="{CFA391C9-4734-491C-95D1-851A77616E8C}"/>
                </a:ext>
              </a:extLst>
            </p:cNvPr>
            <p:cNvSpPr>
              <a:spLocks/>
            </p:cNvSpPr>
            <p:nvPr/>
          </p:nvSpPr>
          <p:spPr bwMode="auto">
            <a:xfrm>
              <a:off x="1489" y="3308"/>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3"/>
                  </a:lnTo>
                  <a:lnTo>
                    <a:pt x="0" y="0"/>
                  </a:lnTo>
                  <a:lnTo>
                    <a:pt x="0" y="20"/>
                  </a:lnTo>
                  <a:lnTo>
                    <a:pt x="3" y="23"/>
                  </a:lnTo>
                  <a:lnTo>
                    <a:pt x="3" y="0"/>
                  </a:lnTo>
                  <a:lnTo>
                    <a:pt x="3" y="20"/>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7" name="Freeform 4143">
              <a:extLst>
                <a:ext uri="{FF2B5EF4-FFF2-40B4-BE49-F238E27FC236}">
                  <a16:creationId xmlns:a16="http://schemas.microsoft.com/office/drawing/2014/main" id="{DCFAF4A3-5536-40AB-8DCD-D9D90A8D3586}"/>
                </a:ext>
              </a:extLst>
            </p:cNvPr>
            <p:cNvSpPr>
              <a:spLocks/>
            </p:cNvSpPr>
            <p:nvPr/>
          </p:nvSpPr>
          <p:spPr bwMode="auto">
            <a:xfrm>
              <a:off x="1489" y="3308"/>
              <a:ext cx="3" cy="2"/>
            </a:xfrm>
            <a:custGeom>
              <a:avLst/>
              <a:gdLst>
                <a:gd name="T0" fmla="*/ 1 w 12"/>
                <a:gd name="T1" fmla="*/ 1 h 7"/>
                <a:gd name="T2" fmla="*/ 1 w 12"/>
                <a:gd name="T3" fmla="*/ 0 h 7"/>
                <a:gd name="T4" fmla="*/ 2 w 12"/>
                <a:gd name="T5" fmla="*/ 0 h 7"/>
                <a:gd name="T6" fmla="*/ 3 w 12"/>
                <a:gd name="T7" fmla="*/ 0 h 7"/>
                <a:gd name="T8" fmla="*/ 0 w 12"/>
                <a:gd name="T9" fmla="*/ 0 h 7"/>
                <a:gd name="T10" fmla="*/ 0 w 12"/>
                <a:gd name="T11" fmla="*/ 1 h 7"/>
                <a:gd name="T12" fmla="*/ 3 w 12"/>
                <a:gd name="T13" fmla="*/ 1 h 7"/>
                <a:gd name="T14" fmla="*/ 3 w 12"/>
                <a:gd name="T15" fmla="*/ 2 h 7"/>
                <a:gd name="T16" fmla="*/ 0 w 12"/>
                <a:gd name="T17" fmla="*/ 2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12" y="0"/>
                  </a:lnTo>
                  <a:lnTo>
                    <a:pt x="0" y="0"/>
                  </a:lnTo>
                  <a:lnTo>
                    <a:pt x="0" y="3"/>
                  </a:lnTo>
                  <a:lnTo>
                    <a:pt x="12" y="3"/>
                  </a:lnTo>
                  <a:lnTo>
                    <a:pt x="12" y="7"/>
                  </a:lnTo>
                  <a:lnTo>
                    <a:pt x="0" y="7"/>
                  </a:lnTo>
                  <a:lnTo>
                    <a:pt x="3" y="7"/>
                  </a:lnTo>
                  <a:lnTo>
                    <a:pt x="9"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8" name="Freeform 4144">
              <a:extLst>
                <a:ext uri="{FF2B5EF4-FFF2-40B4-BE49-F238E27FC236}">
                  <a16:creationId xmlns:a16="http://schemas.microsoft.com/office/drawing/2014/main" id="{FAE02D00-8B2A-4C01-ADB1-44E2C42CE31A}"/>
                </a:ext>
              </a:extLst>
            </p:cNvPr>
            <p:cNvSpPr>
              <a:spLocks/>
            </p:cNvSpPr>
            <p:nvPr/>
          </p:nvSpPr>
          <p:spPr bwMode="auto">
            <a:xfrm>
              <a:off x="1491" y="3304"/>
              <a:ext cx="1" cy="6"/>
            </a:xfrm>
            <a:custGeom>
              <a:avLst/>
              <a:gdLst>
                <a:gd name="T0" fmla="*/ 1 w 6"/>
                <a:gd name="T1" fmla="*/ 5 h 23"/>
                <a:gd name="T2" fmla="*/ 0 w 6"/>
                <a:gd name="T3" fmla="*/ 5 h 23"/>
                <a:gd name="T4" fmla="*/ 0 w 6"/>
                <a:gd name="T5" fmla="*/ 1 h 23"/>
                <a:gd name="T6" fmla="*/ 0 w 6"/>
                <a:gd name="T7" fmla="*/ 0 h 23"/>
                <a:gd name="T8" fmla="*/ 0 w 6"/>
                <a:gd name="T9" fmla="*/ 6 h 23"/>
                <a:gd name="T10" fmla="*/ 1 w 6"/>
                <a:gd name="T11" fmla="*/ 6 h 23"/>
                <a:gd name="T12" fmla="*/ 1 w 6"/>
                <a:gd name="T13" fmla="*/ 0 h 23"/>
                <a:gd name="T14" fmla="*/ 1 w 6"/>
                <a:gd name="T15" fmla="*/ 0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23"/>
                  </a:lnTo>
                  <a:lnTo>
                    <a:pt x="3" y="23"/>
                  </a:lnTo>
                  <a:lnTo>
                    <a:pt x="3" y="0"/>
                  </a:lnTo>
                  <a:lnTo>
                    <a:pt x="6" y="0"/>
                  </a:lnTo>
                  <a:lnTo>
                    <a:pt x="6" y="23"/>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29" name="Freeform 4145">
              <a:extLst>
                <a:ext uri="{FF2B5EF4-FFF2-40B4-BE49-F238E27FC236}">
                  <a16:creationId xmlns:a16="http://schemas.microsoft.com/office/drawing/2014/main" id="{3D8516A1-2A2C-4CDF-80B5-74AA82260409}"/>
                </a:ext>
              </a:extLst>
            </p:cNvPr>
            <p:cNvSpPr>
              <a:spLocks/>
            </p:cNvSpPr>
            <p:nvPr/>
          </p:nvSpPr>
          <p:spPr bwMode="auto">
            <a:xfrm>
              <a:off x="1491" y="3304"/>
              <a:ext cx="2" cy="2"/>
            </a:xfrm>
            <a:custGeom>
              <a:avLst/>
              <a:gdLst>
                <a:gd name="T0" fmla="*/ 1 w 9"/>
                <a:gd name="T1" fmla="*/ 1 h 6"/>
                <a:gd name="T2" fmla="*/ 1 w 9"/>
                <a:gd name="T3" fmla="*/ 0 h 6"/>
                <a:gd name="T4" fmla="*/ 1 w 9"/>
                <a:gd name="T5" fmla="*/ 0 h 6"/>
                <a:gd name="T6" fmla="*/ 2 w 9"/>
                <a:gd name="T7" fmla="*/ 0 h 6"/>
                <a:gd name="T8" fmla="*/ 0 w 9"/>
                <a:gd name="T9" fmla="*/ 0 h 6"/>
                <a:gd name="T10" fmla="*/ 0 w 9"/>
                <a:gd name="T11" fmla="*/ 1 h 6"/>
                <a:gd name="T12" fmla="*/ 2 w 9"/>
                <a:gd name="T13" fmla="*/ 1 h 6"/>
                <a:gd name="T14" fmla="*/ 2 w 9"/>
                <a:gd name="T15" fmla="*/ 2 h 6"/>
                <a:gd name="T16" fmla="*/ 0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4"/>
                  </a:moveTo>
                  <a:lnTo>
                    <a:pt x="3" y="0"/>
                  </a:lnTo>
                  <a:lnTo>
                    <a:pt x="6" y="0"/>
                  </a:lnTo>
                  <a:lnTo>
                    <a:pt x="9" y="0"/>
                  </a:lnTo>
                  <a:lnTo>
                    <a:pt x="0" y="0"/>
                  </a:lnTo>
                  <a:lnTo>
                    <a:pt x="0" y="4"/>
                  </a:lnTo>
                  <a:lnTo>
                    <a:pt x="9" y="4"/>
                  </a:lnTo>
                  <a:lnTo>
                    <a:pt x="9" y="6"/>
                  </a:lnTo>
                  <a:lnTo>
                    <a:pt x="0" y="6"/>
                  </a:lnTo>
                  <a:lnTo>
                    <a:pt x="3" y="6"/>
                  </a:lnTo>
                  <a:lnTo>
                    <a:pt x="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0" name="Freeform 4146">
              <a:extLst>
                <a:ext uri="{FF2B5EF4-FFF2-40B4-BE49-F238E27FC236}">
                  <a16:creationId xmlns:a16="http://schemas.microsoft.com/office/drawing/2014/main" id="{916AB883-4A6F-49BF-A78C-4E7922A0C6EB}"/>
                </a:ext>
              </a:extLst>
            </p:cNvPr>
            <p:cNvSpPr>
              <a:spLocks/>
            </p:cNvSpPr>
            <p:nvPr/>
          </p:nvSpPr>
          <p:spPr bwMode="auto">
            <a:xfrm>
              <a:off x="1491" y="3300"/>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22"/>
                  </a:lnTo>
                  <a:lnTo>
                    <a:pt x="3" y="22"/>
                  </a:lnTo>
                  <a:lnTo>
                    <a:pt x="3" y="0"/>
                  </a:lnTo>
                  <a:lnTo>
                    <a:pt x="6" y="3"/>
                  </a:lnTo>
                  <a:lnTo>
                    <a:pt x="6"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1" name="Freeform 4147">
              <a:extLst>
                <a:ext uri="{FF2B5EF4-FFF2-40B4-BE49-F238E27FC236}">
                  <a16:creationId xmlns:a16="http://schemas.microsoft.com/office/drawing/2014/main" id="{B00DCA01-2626-4955-9E97-C77EE924D809}"/>
                </a:ext>
              </a:extLst>
            </p:cNvPr>
            <p:cNvSpPr>
              <a:spLocks/>
            </p:cNvSpPr>
            <p:nvPr/>
          </p:nvSpPr>
          <p:spPr bwMode="auto">
            <a:xfrm>
              <a:off x="1491" y="3300"/>
              <a:ext cx="6" cy="2"/>
            </a:xfrm>
            <a:custGeom>
              <a:avLst/>
              <a:gdLst>
                <a:gd name="T0" fmla="*/ 1 w 21"/>
                <a:gd name="T1" fmla="*/ 1 h 7"/>
                <a:gd name="T2" fmla="*/ 1 w 21"/>
                <a:gd name="T3" fmla="*/ 0 h 7"/>
                <a:gd name="T4" fmla="*/ 5 w 21"/>
                <a:gd name="T5" fmla="*/ 0 h 7"/>
                <a:gd name="T6" fmla="*/ 6 w 21"/>
                <a:gd name="T7" fmla="*/ 1 h 7"/>
                <a:gd name="T8" fmla="*/ 0 w 21"/>
                <a:gd name="T9" fmla="*/ 1 h 7"/>
                <a:gd name="T10" fmla="*/ 0 w 21"/>
                <a:gd name="T11" fmla="*/ 1 h 7"/>
                <a:gd name="T12" fmla="*/ 6 w 21"/>
                <a:gd name="T13" fmla="*/ 1 h 7"/>
                <a:gd name="T14" fmla="*/ 6 w 21"/>
                <a:gd name="T15" fmla="*/ 2 h 7"/>
                <a:gd name="T16" fmla="*/ 0 w 21"/>
                <a:gd name="T17" fmla="*/ 2 h 7"/>
                <a:gd name="T18" fmla="*/ 1 w 21"/>
                <a:gd name="T19" fmla="*/ 2 h 7"/>
                <a:gd name="T20" fmla="*/ 5 w 2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7">
                  <a:moveTo>
                    <a:pt x="3" y="3"/>
                  </a:moveTo>
                  <a:lnTo>
                    <a:pt x="3" y="0"/>
                  </a:lnTo>
                  <a:lnTo>
                    <a:pt x="18" y="0"/>
                  </a:lnTo>
                  <a:lnTo>
                    <a:pt x="21" y="3"/>
                  </a:lnTo>
                  <a:lnTo>
                    <a:pt x="0" y="3"/>
                  </a:lnTo>
                  <a:lnTo>
                    <a:pt x="21" y="3"/>
                  </a:lnTo>
                  <a:lnTo>
                    <a:pt x="21" y="7"/>
                  </a:lnTo>
                  <a:lnTo>
                    <a:pt x="0" y="7"/>
                  </a:lnTo>
                  <a:lnTo>
                    <a:pt x="3" y="7"/>
                  </a:lnTo>
                  <a:lnTo>
                    <a:pt x="18"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2" name="Freeform 4148">
              <a:extLst>
                <a:ext uri="{FF2B5EF4-FFF2-40B4-BE49-F238E27FC236}">
                  <a16:creationId xmlns:a16="http://schemas.microsoft.com/office/drawing/2014/main" id="{A5085AE3-41DC-4BA7-BC0E-A3953B692CE7}"/>
                </a:ext>
              </a:extLst>
            </p:cNvPr>
            <p:cNvSpPr>
              <a:spLocks/>
            </p:cNvSpPr>
            <p:nvPr/>
          </p:nvSpPr>
          <p:spPr bwMode="auto">
            <a:xfrm>
              <a:off x="1495" y="3294"/>
              <a:ext cx="2" cy="8"/>
            </a:xfrm>
            <a:custGeom>
              <a:avLst/>
              <a:gdLst>
                <a:gd name="T0" fmla="*/ 1 w 6"/>
                <a:gd name="T1" fmla="*/ 7 h 30"/>
                <a:gd name="T2" fmla="*/ 0 w 6"/>
                <a:gd name="T3" fmla="*/ 7 h 30"/>
                <a:gd name="T4" fmla="*/ 0 w 6"/>
                <a:gd name="T5" fmla="*/ 1 h 30"/>
                <a:gd name="T6" fmla="*/ 0 w 6"/>
                <a:gd name="T7" fmla="*/ 1 h 30"/>
                <a:gd name="T8" fmla="*/ 0 w 6"/>
                <a:gd name="T9" fmla="*/ 8 h 30"/>
                <a:gd name="T10" fmla="*/ 1 w 6"/>
                <a:gd name="T11" fmla="*/ 8 h 30"/>
                <a:gd name="T12" fmla="*/ 1 w 6"/>
                <a:gd name="T13" fmla="*/ 0 h 30"/>
                <a:gd name="T14" fmla="*/ 2 w 6"/>
                <a:gd name="T15" fmla="*/ 1 h 30"/>
                <a:gd name="T16" fmla="*/ 2 w 6"/>
                <a:gd name="T17" fmla="*/ 8 h 30"/>
                <a:gd name="T18" fmla="*/ 2 w 6"/>
                <a:gd name="T19" fmla="*/ 7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3" y="26"/>
                  </a:moveTo>
                  <a:lnTo>
                    <a:pt x="0" y="26"/>
                  </a:lnTo>
                  <a:lnTo>
                    <a:pt x="0" y="4"/>
                  </a:lnTo>
                  <a:lnTo>
                    <a:pt x="0" y="30"/>
                  </a:lnTo>
                  <a:lnTo>
                    <a:pt x="3" y="30"/>
                  </a:lnTo>
                  <a:lnTo>
                    <a:pt x="3" y="0"/>
                  </a:lnTo>
                  <a:lnTo>
                    <a:pt x="6" y="4"/>
                  </a:lnTo>
                  <a:lnTo>
                    <a:pt x="6" y="30"/>
                  </a:lnTo>
                  <a:lnTo>
                    <a:pt x="6" y="26"/>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3" name="Freeform 4149">
              <a:extLst>
                <a:ext uri="{FF2B5EF4-FFF2-40B4-BE49-F238E27FC236}">
                  <a16:creationId xmlns:a16="http://schemas.microsoft.com/office/drawing/2014/main" id="{A35265C9-7182-4A6B-8847-8AFCA6BF3B68}"/>
                </a:ext>
              </a:extLst>
            </p:cNvPr>
            <p:cNvSpPr>
              <a:spLocks/>
            </p:cNvSpPr>
            <p:nvPr/>
          </p:nvSpPr>
          <p:spPr bwMode="auto">
            <a:xfrm>
              <a:off x="1495" y="3294"/>
              <a:ext cx="2" cy="2"/>
            </a:xfrm>
            <a:custGeom>
              <a:avLst/>
              <a:gdLst>
                <a:gd name="T0" fmla="*/ 1 w 9"/>
                <a:gd name="T1" fmla="*/ 1 h 6"/>
                <a:gd name="T2" fmla="*/ 1 w 9"/>
                <a:gd name="T3" fmla="*/ 0 h 6"/>
                <a:gd name="T4" fmla="*/ 1 w 9"/>
                <a:gd name="T5" fmla="*/ 0 h 6"/>
                <a:gd name="T6" fmla="*/ 2 w 9"/>
                <a:gd name="T7" fmla="*/ 1 h 6"/>
                <a:gd name="T8" fmla="*/ 0 w 9"/>
                <a:gd name="T9" fmla="*/ 1 h 6"/>
                <a:gd name="T10" fmla="*/ 0 w 9"/>
                <a:gd name="T11" fmla="*/ 1 h 6"/>
                <a:gd name="T12" fmla="*/ 2 w 9"/>
                <a:gd name="T13" fmla="*/ 1 h 6"/>
                <a:gd name="T14" fmla="*/ 2 w 9"/>
                <a:gd name="T15" fmla="*/ 2 h 6"/>
                <a:gd name="T16" fmla="*/ 0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4"/>
                  </a:moveTo>
                  <a:lnTo>
                    <a:pt x="3" y="0"/>
                  </a:lnTo>
                  <a:lnTo>
                    <a:pt x="6" y="0"/>
                  </a:lnTo>
                  <a:lnTo>
                    <a:pt x="9" y="4"/>
                  </a:lnTo>
                  <a:lnTo>
                    <a:pt x="0" y="4"/>
                  </a:lnTo>
                  <a:lnTo>
                    <a:pt x="9" y="4"/>
                  </a:lnTo>
                  <a:lnTo>
                    <a:pt x="9" y="6"/>
                  </a:lnTo>
                  <a:lnTo>
                    <a:pt x="0" y="6"/>
                  </a:lnTo>
                  <a:lnTo>
                    <a:pt x="3" y="6"/>
                  </a:lnTo>
                  <a:lnTo>
                    <a:pt x="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4" name="Freeform 4150">
              <a:extLst>
                <a:ext uri="{FF2B5EF4-FFF2-40B4-BE49-F238E27FC236}">
                  <a16:creationId xmlns:a16="http://schemas.microsoft.com/office/drawing/2014/main" id="{A5241C28-08D6-46A4-A6C1-2A1B4251AE07}"/>
                </a:ext>
              </a:extLst>
            </p:cNvPr>
            <p:cNvSpPr>
              <a:spLocks/>
            </p:cNvSpPr>
            <p:nvPr/>
          </p:nvSpPr>
          <p:spPr bwMode="auto">
            <a:xfrm>
              <a:off x="1496" y="3291"/>
              <a:ext cx="1" cy="5"/>
            </a:xfrm>
            <a:custGeom>
              <a:avLst/>
              <a:gdLst>
                <a:gd name="T0" fmla="*/ 1 w 6"/>
                <a:gd name="T1" fmla="*/ 5 h 22"/>
                <a:gd name="T2" fmla="*/ 0 w 6"/>
                <a:gd name="T3" fmla="*/ 5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22"/>
                  </a:lnTo>
                  <a:lnTo>
                    <a:pt x="3" y="22"/>
                  </a:lnTo>
                  <a:lnTo>
                    <a:pt x="3" y="0"/>
                  </a:lnTo>
                  <a:lnTo>
                    <a:pt x="6" y="3"/>
                  </a:lnTo>
                  <a:lnTo>
                    <a:pt x="6"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5" name="Freeform 4151">
              <a:extLst>
                <a:ext uri="{FF2B5EF4-FFF2-40B4-BE49-F238E27FC236}">
                  <a16:creationId xmlns:a16="http://schemas.microsoft.com/office/drawing/2014/main" id="{16F8FBF6-C8B2-4E64-BE68-91081F41BA91}"/>
                </a:ext>
              </a:extLst>
            </p:cNvPr>
            <p:cNvSpPr>
              <a:spLocks/>
            </p:cNvSpPr>
            <p:nvPr/>
          </p:nvSpPr>
          <p:spPr bwMode="auto">
            <a:xfrm>
              <a:off x="1496" y="3291"/>
              <a:ext cx="10" cy="1"/>
            </a:xfrm>
            <a:custGeom>
              <a:avLst/>
              <a:gdLst>
                <a:gd name="T0" fmla="*/ 1 w 41"/>
                <a:gd name="T1" fmla="*/ 0 h 7"/>
                <a:gd name="T2" fmla="*/ 1 w 41"/>
                <a:gd name="T3" fmla="*/ 0 h 7"/>
                <a:gd name="T4" fmla="*/ 9 w 41"/>
                <a:gd name="T5" fmla="*/ 0 h 7"/>
                <a:gd name="T6" fmla="*/ 9 w 41"/>
                <a:gd name="T7" fmla="*/ 0 h 7"/>
                <a:gd name="T8" fmla="*/ 0 w 41"/>
                <a:gd name="T9" fmla="*/ 0 h 7"/>
                <a:gd name="T10" fmla="*/ 0 w 41"/>
                <a:gd name="T11" fmla="*/ 0 h 7"/>
                <a:gd name="T12" fmla="*/ 10 w 41"/>
                <a:gd name="T13" fmla="*/ 0 h 7"/>
                <a:gd name="T14" fmla="*/ 9 w 41"/>
                <a:gd name="T15" fmla="*/ 1 h 7"/>
                <a:gd name="T16" fmla="*/ 0 w 41"/>
                <a:gd name="T17" fmla="*/ 1 h 7"/>
                <a:gd name="T18" fmla="*/ 1 w 41"/>
                <a:gd name="T19" fmla="*/ 1 h 7"/>
                <a:gd name="T20" fmla="*/ 9 w 41"/>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7">
                  <a:moveTo>
                    <a:pt x="3" y="3"/>
                  </a:moveTo>
                  <a:lnTo>
                    <a:pt x="3" y="0"/>
                  </a:lnTo>
                  <a:lnTo>
                    <a:pt x="38" y="0"/>
                  </a:lnTo>
                  <a:lnTo>
                    <a:pt x="38" y="3"/>
                  </a:lnTo>
                  <a:lnTo>
                    <a:pt x="0" y="3"/>
                  </a:lnTo>
                  <a:lnTo>
                    <a:pt x="41" y="3"/>
                  </a:lnTo>
                  <a:lnTo>
                    <a:pt x="38" y="7"/>
                  </a:lnTo>
                  <a:lnTo>
                    <a:pt x="0" y="7"/>
                  </a:lnTo>
                  <a:lnTo>
                    <a:pt x="3" y="7"/>
                  </a:lnTo>
                  <a:lnTo>
                    <a:pt x="38"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6" name="Freeform 4152">
              <a:extLst>
                <a:ext uri="{FF2B5EF4-FFF2-40B4-BE49-F238E27FC236}">
                  <a16:creationId xmlns:a16="http://schemas.microsoft.com/office/drawing/2014/main" id="{025BF65F-71C0-4BD7-BF26-B9A5FDBC57DA}"/>
                </a:ext>
              </a:extLst>
            </p:cNvPr>
            <p:cNvSpPr>
              <a:spLocks/>
            </p:cNvSpPr>
            <p:nvPr/>
          </p:nvSpPr>
          <p:spPr bwMode="auto">
            <a:xfrm>
              <a:off x="1505" y="3287"/>
              <a:ext cx="1" cy="5"/>
            </a:xfrm>
            <a:custGeom>
              <a:avLst/>
              <a:gdLst>
                <a:gd name="T0" fmla="*/ 0 w 5"/>
                <a:gd name="T1" fmla="*/ 4 h 20"/>
                <a:gd name="T2" fmla="*/ 0 w 5"/>
                <a:gd name="T3" fmla="*/ 4 h 20"/>
                <a:gd name="T4" fmla="*/ 0 w 5"/>
                <a:gd name="T5" fmla="*/ 1 h 20"/>
                <a:gd name="T6" fmla="*/ 0 w 5"/>
                <a:gd name="T7" fmla="*/ 0 h 20"/>
                <a:gd name="T8" fmla="*/ 0 w 5"/>
                <a:gd name="T9" fmla="*/ 5 h 20"/>
                <a:gd name="T10" fmla="*/ 0 w 5"/>
                <a:gd name="T11" fmla="*/ 5 h 20"/>
                <a:gd name="T12" fmla="*/ 0 w 5"/>
                <a:gd name="T13" fmla="*/ 0 h 20"/>
                <a:gd name="T14" fmla="*/ 0 w 5"/>
                <a:gd name="T15" fmla="*/ 0 h 20"/>
                <a:gd name="T16" fmla="*/ 0 w 5"/>
                <a:gd name="T17" fmla="*/ 5 h 20"/>
                <a:gd name="T18" fmla="*/ 1 w 5"/>
                <a:gd name="T19" fmla="*/ 4 h 20"/>
                <a:gd name="T20" fmla="*/ 1 w 5"/>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0">
                  <a:moveTo>
                    <a:pt x="2" y="16"/>
                  </a:moveTo>
                  <a:lnTo>
                    <a:pt x="0" y="16"/>
                  </a:lnTo>
                  <a:lnTo>
                    <a:pt x="0" y="4"/>
                  </a:lnTo>
                  <a:lnTo>
                    <a:pt x="0" y="0"/>
                  </a:lnTo>
                  <a:lnTo>
                    <a:pt x="0" y="20"/>
                  </a:lnTo>
                  <a:lnTo>
                    <a:pt x="2" y="20"/>
                  </a:lnTo>
                  <a:lnTo>
                    <a:pt x="2" y="0"/>
                  </a:lnTo>
                  <a:lnTo>
                    <a:pt x="2" y="20"/>
                  </a:lnTo>
                  <a:lnTo>
                    <a:pt x="5" y="16"/>
                  </a:lnTo>
                  <a:lnTo>
                    <a:pt x="5"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7" name="Freeform 4153">
              <a:extLst>
                <a:ext uri="{FF2B5EF4-FFF2-40B4-BE49-F238E27FC236}">
                  <a16:creationId xmlns:a16="http://schemas.microsoft.com/office/drawing/2014/main" id="{C10ED906-573A-4908-8457-35ADFC477B5E}"/>
                </a:ext>
              </a:extLst>
            </p:cNvPr>
            <p:cNvSpPr>
              <a:spLocks/>
            </p:cNvSpPr>
            <p:nvPr/>
          </p:nvSpPr>
          <p:spPr bwMode="auto">
            <a:xfrm>
              <a:off x="1505" y="3287"/>
              <a:ext cx="5" cy="2"/>
            </a:xfrm>
            <a:custGeom>
              <a:avLst/>
              <a:gdLst>
                <a:gd name="T0" fmla="*/ 1 w 20"/>
                <a:gd name="T1" fmla="*/ 1 h 7"/>
                <a:gd name="T2" fmla="*/ 1 w 20"/>
                <a:gd name="T3" fmla="*/ 0 h 7"/>
                <a:gd name="T4" fmla="*/ 4 w 20"/>
                <a:gd name="T5" fmla="*/ 0 h 7"/>
                <a:gd name="T6" fmla="*/ 5 w 20"/>
                <a:gd name="T7" fmla="*/ 0 h 7"/>
                <a:gd name="T8" fmla="*/ 0 w 20"/>
                <a:gd name="T9" fmla="*/ 0 h 7"/>
                <a:gd name="T10" fmla="*/ 0 w 20"/>
                <a:gd name="T11" fmla="*/ 1 h 7"/>
                <a:gd name="T12" fmla="*/ 5 w 20"/>
                <a:gd name="T13" fmla="*/ 1 h 7"/>
                <a:gd name="T14" fmla="*/ 5 w 20"/>
                <a:gd name="T15" fmla="*/ 1 h 7"/>
                <a:gd name="T16" fmla="*/ 0 w 20"/>
                <a:gd name="T17" fmla="*/ 1 h 7"/>
                <a:gd name="T18" fmla="*/ 1 w 20"/>
                <a:gd name="T19" fmla="*/ 2 h 7"/>
                <a:gd name="T20" fmla="*/ 4 w 2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7">
                  <a:moveTo>
                    <a:pt x="2" y="4"/>
                  </a:moveTo>
                  <a:lnTo>
                    <a:pt x="2" y="0"/>
                  </a:lnTo>
                  <a:lnTo>
                    <a:pt x="17" y="0"/>
                  </a:lnTo>
                  <a:lnTo>
                    <a:pt x="20" y="0"/>
                  </a:lnTo>
                  <a:lnTo>
                    <a:pt x="0" y="0"/>
                  </a:lnTo>
                  <a:lnTo>
                    <a:pt x="0" y="4"/>
                  </a:lnTo>
                  <a:lnTo>
                    <a:pt x="20" y="4"/>
                  </a:lnTo>
                  <a:lnTo>
                    <a:pt x="0" y="4"/>
                  </a:lnTo>
                  <a:lnTo>
                    <a:pt x="2" y="7"/>
                  </a:lnTo>
                  <a:lnTo>
                    <a:pt x="17"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8" name="Freeform 4154">
              <a:extLst>
                <a:ext uri="{FF2B5EF4-FFF2-40B4-BE49-F238E27FC236}">
                  <a16:creationId xmlns:a16="http://schemas.microsoft.com/office/drawing/2014/main" id="{64A44DEB-CCB8-45F6-94DC-63DA261FCCC2}"/>
                </a:ext>
              </a:extLst>
            </p:cNvPr>
            <p:cNvSpPr>
              <a:spLocks/>
            </p:cNvSpPr>
            <p:nvPr/>
          </p:nvSpPr>
          <p:spPr bwMode="auto">
            <a:xfrm>
              <a:off x="1508" y="3283"/>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0"/>
                  </a:lnTo>
                  <a:lnTo>
                    <a:pt x="0" y="19"/>
                  </a:lnTo>
                  <a:lnTo>
                    <a:pt x="3" y="22"/>
                  </a:lnTo>
                  <a:lnTo>
                    <a:pt x="3" y="0"/>
                  </a:lnTo>
                  <a:lnTo>
                    <a:pt x="6" y="0"/>
                  </a:lnTo>
                  <a:lnTo>
                    <a:pt x="6" y="19"/>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39" name="Freeform 4155">
              <a:extLst>
                <a:ext uri="{FF2B5EF4-FFF2-40B4-BE49-F238E27FC236}">
                  <a16:creationId xmlns:a16="http://schemas.microsoft.com/office/drawing/2014/main" id="{67C5AF3F-74C1-47C5-8C12-9F9FD43CED72}"/>
                </a:ext>
              </a:extLst>
            </p:cNvPr>
            <p:cNvSpPr>
              <a:spLocks/>
            </p:cNvSpPr>
            <p:nvPr/>
          </p:nvSpPr>
          <p:spPr bwMode="auto">
            <a:xfrm>
              <a:off x="1508" y="3283"/>
              <a:ext cx="4" cy="2"/>
            </a:xfrm>
            <a:custGeom>
              <a:avLst/>
              <a:gdLst>
                <a:gd name="T0" fmla="*/ 1 w 15"/>
                <a:gd name="T1" fmla="*/ 1 h 6"/>
                <a:gd name="T2" fmla="*/ 1 w 15"/>
                <a:gd name="T3" fmla="*/ 0 h 6"/>
                <a:gd name="T4" fmla="*/ 3 w 15"/>
                <a:gd name="T5" fmla="*/ 0 h 6"/>
                <a:gd name="T6" fmla="*/ 4 w 15"/>
                <a:gd name="T7" fmla="*/ 0 h 6"/>
                <a:gd name="T8" fmla="*/ 0 w 15"/>
                <a:gd name="T9" fmla="*/ 0 h 6"/>
                <a:gd name="T10" fmla="*/ 0 w 15"/>
                <a:gd name="T11" fmla="*/ 1 h 6"/>
                <a:gd name="T12" fmla="*/ 4 w 15"/>
                <a:gd name="T13" fmla="*/ 1 h 6"/>
                <a:gd name="T14" fmla="*/ 4 w 15"/>
                <a:gd name="T15" fmla="*/ 2 h 6"/>
                <a:gd name="T16" fmla="*/ 0 w 15"/>
                <a:gd name="T17" fmla="*/ 2 h 6"/>
                <a:gd name="T18" fmla="*/ 1 w 15"/>
                <a:gd name="T19" fmla="*/ 2 h 6"/>
                <a:gd name="T20" fmla="*/ 3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2"/>
                  </a:moveTo>
                  <a:lnTo>
                    <a:pt x="3" y="0"/>
                  </a:lnTo>
                  <a:lnTo>
                    <a:pt x="12" y="0"/>
                  </a:lnTo>
                  <a:lnTo>
                    <a:pt x="15" y="0"/>
                  </a:lnTo>
                  <a:lnTo>
                    <a:pt x="0" y="0"/>
                  </a:lnTo>
                  <a:lnTo>
                    <a:pt x="0" y="2"/>
                  </a:lnTo>
                  <a:lnTo>
                    <a:pt x="15" y="2"/>
                  </a:lnTo>
                  <a:lnTo>
                    <a:pt x="15" y="6"/>
                  </a:lnTo>
                  <a:lnTo>
                    <a:pt x="0" y="6"/>
                  </a:lnTo>
                  <a:lnTo>
                    <a:pt x="3" y="6"/>
                  </a:lnTo>
                  <a:lnTo>
                    <a:pt x="12"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0" name="Freeform 4156">
              <a:extLst>
                <a:ext uri="{FF2B5EF4-FFF2-40B4-BE49-F238E27FC236}">
                  <a16:creationId xmlns:a16="http://schemas.microsoft.com/office/drawing/2014/main" id="{AAEA02FF-2F1C-4133-AD38-BD4EE3B29293}"/>
                </a:ext>
              </a:extLst>
            </p:cNvPr>
            <p:cNvSpPr>
              <a:spLocks/>
            </p:cNvSpPr>
            <p:nvPr/>
          </p:nvSpPr>
          <p:spPr bwMode="auto">
            <a:xfrm>
              <a:off x="1511" y="3275"/>
              <a:ext cx="1" cy="10"/>
            </a:xfrm>
            <a:custGeom>
              <a:avLst/>
              <a:gdLst>
                <a:gd name="T0" fmla="*/ 1 w 6"/>
                <a:gd name="T1" fmla="*/ 9 h 39"/>
                <a:gd name="T2" fmla="*/ 0 w 6"/>
                <a:gd name="T3" fmla="*/ 9 h 39"/>
                <a:gd name="T4" fmla="*/ 0 w 6"/>
                <a:gd name="T5" fmla="*/ 1 h 39"/>
                <a:gd name="T6" fmla="*/ 0 w 6"/>
                <a:gd name="T7" fmla="*/ 1 h 39"/>
                <a:gd name="T8" fmla="*/ 0 w 6"/>
                <a:gd name="T9" fmla="*/ 10 h 39"/>
                <a:gd name="T10" fmla="*/ 1 w 6"/>
                <a:gd name="T11" fmla="*/ 10 h 39"/>
                <a:gd name="T12" fmla="*/ 1 w 6"/>
                <a:gd name="T13" fmla="*/ 0 h 39"/>
                <a:gd name="T14" fmla="*/ 1 w 6"/>
                <a:gd name="T15" fmla="*/ 1 h 39"/>
                <a:gd name="T16" fmla="*/ 1 w 6"/>
                <a:gd name="T17" fmla="*/ 10 h 39"/>
                <a:gd name="T18" fmla="*/ 1 w 6"/>
                <a:gd name="T19" fmla="*/ 9 h 39"/>
                <a:gd name="T20" fmla="*/ 1 w 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9">
                  <a:moveTo>
                    <a:pt x="3" y="35"/>
                  </a:moveTo>
                  <a:lnTo>
                    <a:pt x="0" y="35"/>
                  </a:lnTo>
                  <a:lnTo>
                    <a:pt x="0" y="3"/>
                  </a:lnTo>
                  <a:lnTo>
                    <a:pt x="0" y="39"/>
                  </a:lnTo>
                  <a:lnTo>
                    <a:pt x="3" y="39"/>
                  </a:lnTo>
                  <a:lnTo>
                    <a:pt x="3" y="0"/>
                  </a:lnTo>
                  <a:lnTo>
                    <a:pt x="6" y="3"/>
                  </a:lnTo>
                  <a:lnTo>
                    <a:pt x="6" y="39"/>
                  </a:lnTo>
                  <a:lnTo>
                    <a:pt x="6" y="35"/>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1" name="Freeform 4157">
              <a:extLst>
                <a:ext uri="{FF2B5EF4-FFF2-40B4-BE49-F238E27FC236}">
                  <a16:creationId xmlns:a16="http://schemas.microsoft.com/office/drawing/2014/main" id="{203DE89E-99D0-45CE-AE0B-AF0A0BC9D2BF}"/>
                </a:ext>
              </a:extLst>
            </p:cNvPr>
            <p:cNvSpPr>
              <a:spLocks/>
            </p:cNvSpPr>
            <p:nvPr/>
          </p:nvSpPr>
          <p:spPr bwMode="auto">
            <a:xfrm>
              <a:off x="1511" y="3275"/>
              <a:ext cx="3" cy="2"/>
            </a:xfrm>
            <a:custGeom>
              <a:avLst/>
              <a:gdLst>
                <a:gd name="T0" fmla="*/ 1 w 12"/>
                <a:gd name="T1" fmla="*/ 1 h 7"/>
                <a:gd name="T2" fmla="*/ 1 w 12"/>
                <a:gd name="T3" fmla="*/ 0 h 7"/>
                <a:gd name="T4" fmla="*/ 2 w 12"/>
                <a:gd name="T5" fmla="*/ 0 h 7"/>
                <a:gd name="T6" fmla="*/ 3 w 12"/>
                <a:gd name="T7" fmla="*/ 1 h 7"/>
                <a:gd name="T8" fmla="*/ 0 w 12"/>
                <a:gd name="T9" fmla="*/ 1 h 7"/>
                <a:gd name="T10" fmla="*/ 0 w 12"/>
                <a:gd name="T11" fmla="*/ 1 h 7"/>
                <a:gd name="T12" fmla="*/ 3 w 12"/>
                <a:gd name="T13" fmla="*/ 1 h 7"/>
                <a:gd name="T14" fmla="*/ 3 w 12"/>
                <a:gd name="T15" fmla="*/ 2 h 7"/>
                <a:gd name="T16" fmla="*/ 0 w 12"/>
                <a:gd name="T17" fmla="*/ 2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12" y="3"/>
                  </a:lnTo>
                  <a:lnTo>
                    <a:pt x="0" y="3"/>
                  </a:lnTo>
                  <a:lnTo>
                    <a:pt x="12" y="3"/>
                  </a:lnTo>
                  <a:lnTo>
                    <a:pt x="12" y="7"/>
                  </a:lnTo>
                  <a:lnTo>
                    <a:pt x="0" y="7"/>
                  </a:lnTo>
                  <a:lnTo>
                    <a:pt x="3" y="7"/>
                  </a:lnTo>
                  <a:lnTo>
                    <a:pt x="9"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2" name="Freeform 4158">
              <a:extLst>
                <a:ext uri="{FF2B5EF4-FFF2-40B4-BE49-F238E27FC236}">
                  <a16:creationId xmlns:a16="http://schemas.microsoft.com/office/drawing/2014/main" id="{23A76828-4DD2-4019-B48F-5C46CBE16645}"/>
                </a:ext>
              </a:extLst>
            </p:cNvPr>
            <p:cNvSpPr>
              <a:spLocks/>
            </p:cNvSpPr>
            <p:nvPr/>
          </p:nvSpPr>
          <p:spPr bwMode="auto">
            <a:xfrm>
              <a:off x="1512" y="3272"/>
              <a:ext cx="2" cy="5"/>
            </a:xfrm>
            <a:custGeom>
              <a:avLst/>
              <a:gdLst>
                <a:gd name="T0" fmla="*/ 1 w 6"/>
                <a:gd name="T1" fmla="*/ 4 h 20"/>
                <a:gd name="T2" fmla="*/ 0 w 6"/>
                <a:gd name="T3" fmla="*/ 4 h 20"/>
                <a:gd name="T4" fmla="*/ 0 w 6"/>
                <a:gd name="T5" fmla="*/ 1 h 20"/>
                <a:gd name="T6" fmla="*/ 1 w 6"/>
                <a:gd name="T7" fmla="*/ 0 h 20"/>
                <a:gd name="T8" fmla="*/ 1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3" y="0"/>
                  </a:lnTo>
                  <a:lnTo>
                    <a:pt x="3" y="20"/>
                  </a:lnTo>
                  <a:lnTo>
                    <a:pt x="3" y="0"/>
                  </a:lnTo>
                  <a:lnTo>
                    <a:pt x="6" y="0"/>
                  </a:lnTo>
                  <a:lnTo>
                    <a:pt x="6" y="20"/>
                  </a:lnTo>
                  <a:lnTo>
                    <a:pt x="6" y="16"/>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3" name="Freeform 4159">
              <a:extLst>
                <a:ext uri="{FF2B5EF4-FFF2-40B4-BE49-F238E27FC236}">
                  <a16:creationId xmlns:a16="http://schemas.microsoft.com/office/drawing/2014/main" id="{D7290C9E-74E6-4909-85F3-4DC3A9D46A4C}"/>
                </a:ext>
              </a:extLst>
            </p:cNvPr>
            <p:cNvSpPr>
              <a:spLocks/>
            </p:cNvSpPr>
            <p:nvPr/>
          </p:nvSpPr>
          <p:spPr bwMode="auto">
            <a:xfrm>
              <a:off x="1512" y="3272"/>
              <a:ext cx="4" cy="2"/>
            </a:xfrm>
            <a:custGeom>
              <a:avLst/>
              <a:gdLst>
                <a:gd name="T0" fmla="*/ 1 w 15"/>
                <a:gd name="T1" fmla="*/ 1 h 7"/>
                <a:gd name="T2" fmla="*/ 1 w 15"/>
                <a:gd name="T3" fmla="*/ 0 h 7"/>
                <a:gd name="T4" fmla="*/ 3 w 15"/>
                <a:gd name="T5" fmla="*/ 0 h 7"/>
                <a:gd name="T6" fmla="*/ 4 w 15"/>
                <a:gd name="T7" fmla="*/ 0 h 7"/>
                <a:gd name="T8" fmla="*/ 1 w 15"/>
                <a:gd name="T9" fmla="*/ 0 h 7"/>
                <a:gd name="T10" fmla="*/ 0 w 15"/>
                <a:gd name="T11" fmla="*/ 1 h 7"/>
                <a:gd name="T12" fmla="*/ 4 w 15"/>
                <a:gd name="T13" fmla="*/ 1 h 7"/>
                <a:gd name="T14" fmla="*/ 4 w 15"/>
                <a:gd name="T15" fmla="*/ 1 h 7"/>
                <a:gd name="T16" fmla="*/ 1 w 15"/>
                <a:gd name="T17" fmla="*/ 1 h 7"/>
                <a:gd name="T18" fmla="*/ 1 w 15"/>
                <a:gd name="T19" fmla="*/ 2 h 7"/>
                <a:gd name="T20" fmla="*/ 3 w 1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3"/>
                  </a:moveTo>
                  <a:lnTo>
                    <a:pt x="3" y="0"/>
                  </a:lnTo>
                  <a:lnTo>
                    <a:pt x="12" y="0"/>
                  </a:lnTo>
                  <a:lnTo>
                    <a:pt x="15" y="0"/>
                  </a:lnTo>
                  <a:lnTo>
                    <a:pt x="3" y="0"/>
                  </a:lnTo>
                  <a:lnTo>
                    <a:pt x="0" y="3"/>
                  </a:lnTo>
                  <a:lnTo>
                    <a:pt x="15" y="3"/>
                  </a:lnTo>
                  <a:lnTo>
                    <a:pt x="3" y="3"/>
                  </a:lnTo>
                  <a:lnTo>
                    <a:pt x="3" y="7"/>
                  </a:lnTo>
                  <a:lnTo>
                    <a:pt x="12"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4" name="Freeform 4160">
              <a:extLst>
                <a:ext uri="{FF2B5EF4-FFF2-40B4-BE49-F238E27FC236}">
                  <a16:creationId xmlns:a16="http://schemas.microsoft.com/office/drawing/2014/main" id="{B1AF6D1D-253B-4354-A214-B818A6DEE90C}"/>
                </a:ext>
              </a:extLst>
            </p:cNvPr>
            <p:cNvSpPr>
              <a:spLocks/>
            </p:cNvSpPr>
            <p:nvPr/>
          </p:nvSpPr>
          <p:spPr bwMode="auto">
            <a:xfrm>
              <a:off x="1514" y="3262"/>
              <a:ext cx="2" cy="12"/>
            </a:xfrm>
            <a:custGeom>
              <a:avLst/>
              <a:gdLst>
                <a:gd name="T0" fmla="*/ 1 w 6"/>
                <a:gd name="T1" fmla="*/ 11 h 46"/>
                <a:gd name="T2" fmla="*/ 0 w 6"/>
                <a:gd name="T3" fmla="*/ 11 h 46"/>
                <a:gd name="T4" fmla="*/ 0 w 6"/>
                <a:gd name="T5" fmla="*/ 1 h 46"/>
                <a:gd name="T6" fmla="*/ 1 w 6"/>
                <a:gd name="T7" fmla="*/ 0 h 46"/>
                <a:gd name="T8" fmla="*/ 1 w 6"/>
                <a:gd name="T9" fmla="*/ 11 h 46"/>
                <a:gd name="T10" fmla="*/ 1 w 6"/>
                <a:gd name="T11" fmla="*/ 12 h 46"/>
                <a:gd name="T12" fmla="*/ 1 w 6"/>
                <a:gd name="T13" fmla="*/ 0 h 46"/>
                <a:gd name="T14" fmla="*/ 2 w 6"/>
                <a:gd name="T15" fmla="*/ 0 h 46"/>
                <a:gd name="T16" fmla="*/ 2 w 6"/>
                <a:gd name="T17" fmla="*/ 11 h 46"/>
                <a:gd name="T18" fmla="*/ 2 w 6"/>
                <a:gd name="T19" fmla="*/ 11 h 46"/>
                <a:gd name="T20" fmla="*/ 2 w 6"/>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6">
                  <a:moveTo>
                    <a:pt x="3" y="42"/>
                  </a:moveTo>
                  <a:lnTo>
                    <a:pt x="0" y="42"/>
                  </a:lnTo>
                  <a:lnTo>
                    <a:pt x="0" y="4"/>
                  </a:lnTo>
                  <a:lnTo>
                    <a:pt x="3" y="0"/>
                  </a:lnTo>
                  <a:lnTo>
                    <a:pt x="3" y="42"/>
                  </a:lnTo>
                  <a:lnTo>
                    <a:pt x="3" y="46"/>
                  </a:lnTo>
                  <a:lnTo>
                    <a:pt x="3" y="0"/>
                  </a:lnTo>
                  <a:lnTo>
                    <a:pt x="6" y="0"/>
                  </a:lnTo>
                  <a:lnTo>
                    <a:pt x="6" y="42"/>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5" name="Freeform 4161">
              <a:extLst>
                <a:ext uri="{FF2B5EF4-FFF2-40B4-BE49-F238E27FC236}">
                  <a16:creationId xmlns:a16="http://schemas.microsoft.com/office/drawing/2014/main" id="{B2C6626C-067B-4EEE-90E7-0289BC0A6610}"/>
                </a:ext>
              </a:extLst>
            </p:cNvPr>
            <p:cNvSpPr>
              <a:spLocks/>
            </p:cNvSpPr>
            <p:nvPr/>
          </p:nvSpPr>
          <p:spPr bwMode="auto">
            <a:xfrm>
              <a:off x="1514" y="3262"/>
              <a:ext cx="3" cy="2"/>
            </a:xfrm>
            <a:custGeom>
              <a:avLst/>
              <a:gdLst>
                <a:gd name="T0" fmla="*/ 1 w 12"/>
                <a:gd name="T1" fmla="*/ 1 h 7"/>
                <a:gd name="T2" fmla="*/ 1 w 12"/>
                <a:gd name="T3" fmla="*/ 0 h 7"/>
                <a:gd name="T4" fmla="*/ 2 w 12"/>
                <a:gd name="T5" fmla="*/ 0 h 7"/>
                <a:gd name="T6" fmla="*/ 2 w 12"/>
                <a:gd name="T7" fmla="*/ 0 h 7"/>
                <a:gd name="T8" fmla="*/ 1 w 12"/>
                <a:gd name="T9" fmla="*/ 0 h 7"/>
                <a:gd name="T10" fmla="*/ 0 w 12"/>
                <a:gd name="T11" fmla="*/ 1 h 7"/>
                <a:gd name="T12" fmla="*/ 3 w 12"/>
                <a:gd name="T13" fmla="*/ 1 h 7"/>
                <a:gd name="T14" fmla="*/ 2 w 12"/>
                <a:gd name="T15" fmla="*/ 1 h 7"/>
                <a:gd name="T16" fmla="*/ 1 w 12"/>
                <a:gd name="T17" fmla="*/ 1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4"/>
                  </a:moveTo>
                  <a:lnTo>
                    <a:pt x="3" y="0"/>
                  </a:lnTo>
                  <a:lnTo>
                    <a:pt x="9" y="0"/>
                  </a:lnTo>
                  <a:lnTo>
                    <a:pt x="3" y="0"/>
                  </a:lnTo>
                  <a:lnTo>
                    <a:pt x="0" y="4"/>
                  </a:lnTo>
                  <a:lnTo>
                    <a:pt x="12" y="4"/>
                  </a:lnTo>
                  <a:lnTo>
                    <a:pt x="9" y="4"/>
                  </a:lnTo>
                  <a:lnTo>
                    <a:pt x="3" y="4"/>
                  </a:lnTo>
                  <a:lnTo>
                    <a:pt x="3" y="7"/>
                  </a:lnTo>
                  <a:lnTo>
                    <a:pt x="9"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6" name="Freeform 4162">
              <a:extLst>
                <a:ext uri="{FF2B5EF4-FFF2-40B4-BE49-F238E27FC236}">
                  <a16:creationId xmlns:a16="http://schemas.microsoft.com/office/drawing/2014/main" id="{A3BF3CD1-B96F-428B-BA89-5A50169B6F8A}"/>
                </a:ext>
              </a:extLst>
            </p:cNvPr>
            <p:cNvSpPr>
              <a:spLocks/>
            </p:cNvSpPr>
            <p:nvPr/>
          </p:nvSpPr>
          <p:spPr bwMode="auto">
            <a:xfrm>
              <a:off x="1516" y="3254"/>
              <a:ext cx="1" cy="10"/>
            </a:xfrm>
            <a:custGeom>
              <a:avLst/>
              <a:gdLst>
                <a:gd name="T0" fmla="*/ 1 w 6"/>
                <a:gd name="T1" fmla="*/ 9 h 39"/>
                <a:gd name="T2" fmla="*/ 0 w 6"/>
                <a:gd name="T3" fmla="*/ 9 h 39"/>
                <a:gd name="T4" fmla="*/ 0 w 6"/>
                <a:gd name="T5" fmla="*/ 1 h 39"/>
                <a:gd name="T6" fmla="*/ 0 w 6"/>
                <a:gd name="T7" fmla="*/ 1 h 39"/>
                <a:gd name="T8" fmla="*/ 0 w 6"/>
                <a:gd name="T9" fmla="*/ 9 h 39"/>
                <a:gd name="T10" fmla="*/ 1 w 6"/>
                <a:gd name="T11" fmla="*/ 10 h 39"/>
                <a:gd name="T12" fmla="*/ 1 w 6"/>
                <a:gd name="T13" fmla="*/ 0 h 39"/>
                <a:gd name="T14" fmla="*/ 1 w 6"/>
                <a:gd name="T15" fmla="*/ 1 h 39"/>
                <a:gd name="T16" fmla="*/ 1 w 6"/>
                <a:gd name="T17" fmla="*/ 9 h 39"/>
                <a:gd name="T18" fmla="*/ 1 w 6"/>
                <a:gd name="T19" fmla="*/ 9 h 39"/>
                <a:gd name="T20" fmla="*/ 1 w 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9">
                  <a:moveTo>
                    <a:pt x="3" y="36"/>
                  </a:moveTo>
                  <a:lnTo>
                    <a:pt x="0" y="36"/>
                  </a:lnTo>
                  <a:lnTo>
                    <a:pt x="0" y="4"/>
                  </a:lnTo>
                  <a:lnTo>
                    <a:pt x="0" y="36"/>
                  </a:lnTo>
                  <a:lnTo>
                    <a:pt x="3" y="39"/>
                  </a:lnTo>
                  <a:lnTo>
                    <a:pt x="3" y="0"/>
                  </a:lnTo>
                  <a:lnTo>
                    <a:pt x="3" y="4"/>
                  </a:lnTo>
                  <a:lnTo>
                    <a:pt x="3" y="36"/>
                  </a:lnTo>
                  <a:lnTo>
                    <a:pt x="6" y="36"/>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7" name="Freeform 4163">
              <a:extLst>
                <a:ext uri="{FF2B5EF4-FFF2-40B4-BE49-F238E27FC236}">
                  <a16:creationId xmlns:a16="http://schemas.microsoft.com/office/drawing/2014/main" id="{7B23CB3F-71B5-4613-BE52-5973BFDE36B5}"/>
                </a:ext>
              </a:extLst>
            </p:cNvPr>
            <p:cNvSpPr>
              <a:spLocks/>
            </p:cNvSpPr>
            <p:nvPr/>
          </p:nvSpPr>
          <p:spPr bwMode="auto">
            <a:xfrm>
              <a:off x="1516" y="3254"/>
              <a:ext cx="3" cy="2"/>
            </a:xfrm>
            <a:custGeom>
              <a:avLst/>
              <a:gdLst>
                <a:gd name="T0" fmla="*/ 1 w 12"/>
                <a:gd name="T1" fmla="*/ 1 h 6"/>
                <a:gd name="T2" fmla="*/ 1 w 12"/>
                <a:gd name="T3" fmla="*/ 0 h 6"/>
                <a:gd name="T4" fmla="*/ 2 w 12"/>
                <a:gd name="T5" fmla="*/ 0 h 6"/>
                <a:gd name="T6" fmla="*/ 2 w 12"/>
                <a:gd name="T7" fmla="*/ 1 h 6"/>
                <a:gd name="T8" fmla="*/ 0 w 12"/>
                <a:gd name="T9" fmla="*/ 1 h 6"/>
                <a:gd name="T10" fmla="*/ 0 w 12"/>
                <a:gd name="T11" fmla="*/ 1 h 6"/>
                <a:gd name="T12" fmla="*/ 3 w 12"/>
                <a:gd name="T13" fmla="*/ 1 h 6"/>
                <a:gd name="T14" fmla="*/ 2 w 12"/>
                <a:gd name="T15" fmla="*/ 2 h 6"/>
                <a:gd name="T16" fmla="*/ 0 w 12"/>
                <a:gd name="T17" fmla="*/ 2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4"/>
                  </a:moveTo>
                  <a:lnTo>
                    <a:pt x="3" y="0"/>
                  </a:lnTo>
                  <a:lnTo>
                    <a:pt x="9" y="0"/>
                  </a:lnTo>
                  <a:lnTo>
                    <a:pt x="9" y="4"/>
                  </a:lnTo>
                  <a:lnTo>
                    <a:pt x="0" y="4"/>
                  </a:lnTo>
                  <a:lnTo>
                    <a:pt x="12" y="4"/>
                  </a:lnTo>
                  <a:lnTo>
                    <a:pt x="9" y="6"/>
                  </a:lnTo>
                  <a:lnTo>
                    <a:pt x="0" y="6"/>
                  </a:lnTo>
                  <a:lnTo>
                    <a:pt x="3" y="6"/>
                  </a:lnTo>
                  <a:lnTo>
                    <a:pt x="9"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8" name="Freeform 4164">
              <a:extLst>
                <a:ext uri="{FF2B5EF4-FFF2-40B4-BE49-F238E27FC236}">
                  <a16:creationId xmlns:a16="http://schemas.microsoft.com/office/drawing/2014/main" id="{117C187D-0B11-4B9C-A054-D80FEB79DB2C}"/>
                </a:ext>
              </a:extLst>
            </p:cNvPr>
            <p:cNvSpPr>
              <a:spLocks/>
            </p:cNvSpPr>
            <p:nvPr/>
          </p:nvSpPr>
          <p:spPr bwMode="auto">
            <a:xfrm>
              <a:off x="1517" y="3250"/>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22"/>
                  </a:lnTo>
                  <a:lnTo>
                    <a:pt x="3" y="22"/>
                  </a:lnTo>
                  <a:lnTo>
                    <a:pt x="3" y="0"/>
                  </a:lnTo>
                  <a:lnTo>
                    <a:pt x="3" y="3"/>
                  </a:lnTo>
                  <a:lnTo>
                    <a:pt x="3"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49" name="Freeform 4165">
              <a:extLst>
                <a:ext uri="{FF2B5EF4-FFF2-40B4-BE49-F238E27FC236}">
                  <a16:creationId xmlns:a16="http://schemas.microsoft.com/office/drawing/2014/main" id="{1744F2F7-FE3E-4E8A-BFAE-659EB7DA82E7}"/>
                </a:ext>
              </a:extLst>
            </p:cNvPr>
            <p:cNvSpPr>
              <a:spLocks/>
            </p:cNvSpPr>
            <p:nvPr/>
          </p:nvSpPr>
          <p:spPr bwMode="auto">
            <a:xfrm>
              <a:off x="1517" y="3250"/>
              <a:ext cx="6" cy="2"/>
            </a:xfrm>
            <a:custGeom>
              <a:avLst/>
              <a:gdLst>
                <a:gd name="T0" fmla="*/ 1 w 21"/>
                <a:gd name="T1" fmla="*/ 1 h 7"/>
                <a:gd name="T2" fmla="*/ 1 w 21"/>
                <a:gd name="T3" fmla="*/ 0 h 7"/>
                <a:gd name="T4" fmla="*/ 5 w 21"/>
                <a:gd name="T5" fmla="*/ 0 h 7"/>
                <a:gd name="T6" fmla="*/ 6 w 21"/>
                <a:gd name="T7" fmla="*/ 1 h 7"/>
                <a:gd name="T8" fmla="*/ 0 w 21"/>
                <a:gd name="T9" fmla="*/ 1 h 7"/>
                <a:gd name="T10" fmla="*/ 0 w 21"/>
                <a:gd name="T11" fmla="*/ 1 h 7"/>
                <a:gd name="T12" fmla="*/ 6 w 21"/>
                <a:gd name="T13" fmla="*/ 1 h 7"/>
                <a:gd name="T14" fmla="*/ 6 w 21"/>
                <a:gd name="T15" fmla="*/ 2 h 7"/>
                <a:gd name="T16" fmla="*/ 0 w 21"/>
                <a:gd name="T17" fmla="*/ 2 h 7"/>
                <a:gd name="T18" fmla="*/ 1 w 21"/>
                <a:gd name="T19" fmla="*/ 2 h 7"/>
                <a:gd name="T20" fmla="*/ 5 w 2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7">
                  <a:moveTo>
                    <a:pt x="3" y="3"/>
                  </a:moveTo>
                  <a:lnTo>
                    <a:pt x="3" y="0"/>
                  </a:lnTo>
                  <a:lnTo>
                    <a:pt x="18" y="0"/>
                  </a:lnTo>
                  <a:lnTo>
                    <a:pt x="21" y="3"/>
                  </a:lnTo>
                  <a:lnTo>
                    <a:pt x="0" y="3"/>
                  </a:lnTo>
                  <a:lnTo>
                    <a:pt x="21" y="3"/>
                  </a:lnTo>
                  <a:lnTo>
                    <a:pt x="21" y="7"/>
                  </a:lnTo>
                  <a:lnTo>
                    <a:pt x="0" y="7"/>
                  </a:lnTo>
                  <a:lnTo>
                    <a:pt x="3" y="7"/>
                  </a:lnTo>
                  <a:lnTo>
                    <a:pt x="18"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0" name="Freeform 4166">
              <a:extLst>
                <a:ext uri="{FF2B5EF4-FFF2-40B4-BE49-F238E27FC236}">
                  <a16:creationId xmlns:a16="http://schemas.microsoft.com/office/drawing/2014/main" id="{A2CBF952-CD21-48F3-86FE-E5E7E24BB143}"/>
                </a:ext>
              </a:extLst>
            </p:cNvPr>
            <p:cNvSpPr>
              <a:spLocks/>
            </p:cNvSpPr>
            <p:nvPr/>
          </p:nvSpPr>
          <p:spPr bwMode="auto">
            <a:xfrm>
              <a:off x="1521" y="3247"/>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0" y="0"/>
                  </a:lnTo>
                  <a:lnTo>
                    <a:pt x="0" y="20"/>
                  </a:lnTo>
                  <a:lnTo>
                    <a:pt x="3" y="20"/>
                  </a:lnTo>
                  <a:lnTo>
                    <a:pt x="3" y="0"/>
                  </a:lnTo>
                  <a:lnTo>
                    <a:pt x="6" y="0"/>
                  </a:lnTo>
                  <a:lnTo>
                    <a:pt x="6" y="20"/>
                  </a:lnTo>
                  <a:lnTo>
                    <a:pt x="6" y="16"/>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1" name="Freeform 4167">
              <a:extLst>
                <a:ext uri="{FF2B5EF4-FFF2-40B4-BE49-F238E27FC236}">
                  <a16:creationId xmlns:a16="http://schemas.microsoft.com/office/drawing/2014/main" id="{C898AA3F-129D-4AAD-81ED-B7369E676A8F}"/>
                </a:ext>
              </a:extLst>
            </p:cNvPr>
            <p:cNvSpPr>
              <a:spLocks/>
            </p:cNvSpPr>
            <p:nvPr/>
          </p:nvSpPr>
          <p:spPr bwMode="auto">
            <a:xfrm>
              <a:off x="1521" y="3247"/>
              <a:ext cx="7" cy="2"/>
            </a:xfrm>
            <a:custGeom>
              <a:avLst/>
              <a:gdLst>
                <a:gd name="T0" fmla="*/ 1 w 26"/>
                <a:gd name="T1" fmla="*/ 1 h 7"/>
                <a:gd name="T2" fmla="*/ 1 w 26"/>
                <a:gd name="T3" fmla="*/ 0 h 7"/>
                <a:gd name="T4" fmla="*/ 6 w 26"/>
                <a:gd name="T5" fmla="*/ 0 h 7"/>
                <a:gd name="T6" fmla="*/ 7 w 26"/>
                <a:gd name="T7" fmla="*/ 0 h 7"/>
                <a:gd name="T8" fmla="*/ 0 w 26"/>
                <a:gd name="T9" fmla="*/ 0 h 7"/>
                <a:gd name="T10" fmla="*/ 0 w 26"/>
                <a:gd name="T11" fmla="*/ 1 h 7"/>
                <a:gd name="T12" fmla="*/ 7 w 26"/>
                <a:gd name="T13" fmla="*/ 1 h 7"/>
                <a:gd name="T14" fmla="*/ 7 w 26"/>
                <a:gd name="T15" fmla="*/ 1 h 7"/>
                <a:gd name="T16" fmla="*/ 0 w 26"/>
                <a:gd name="T17" fmla="*/ 1 h 7"/>
                <a:gd name="T18" fmla="*/ 1 w 26"/>
                <a:gd name="T19" fmla="*/ 2 h 7"/>
                <a:gd name="T20" fmla="*/ 6 w 2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7">
                  <a:moveTo>
                    <a:pt x="3" y="3"/>
                  </a:moveTo>
                  <a:lnTo>
                    <a:pt x="3" y="0"/>
                  </a:lnTo>
                  <a:lnTo>
                    <a:pt x="23" y="0"/>
                  </a:lnTo>
                  <a:lnTo>
                    <a:pt x="26" y="0"/>
                  </a:lnTo>
                  <a:lnTo>
                    <a:pt x="0" y="0"/>
                  </a:lnTo>
                  <a:lnTo>
                    <a:pt x="0" y="3"/>
                  </a:lnTo>
                  <a:lnTo>
                    <a:pt x="26" y="3"/>
                  </a:lnTo>
                  <a:lnTo>
                    <a:pt x="0" y="3"/>
                  </a:lnTo>
                  <a:lnTo>
                    <a:pt x="3" y="7"/>
                  </a:lnTo>
                  <a:lnTo>
                    <a:pt x="23"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2" name="Freeform 4168">
              <a:extLst>
                <a:ext uri="{FF2B5EF4-FFF2-40B4-BE49-F238E27FC236}">
                  <a16:creationId xmlns:a16="http://schemas.microsoft.com/office/drawing/2014/main" id="{7C9E72C3-F5C3-4AEC-8350-3B3C1036E274}"/>
                </a:ext>
              </a:extLst>
            </p:cNvPr>
            <p:cNvSpPr>
              <a:spLocks/>
            </p:cNvSpPr>
            <p:nvPr/>
          </p:nvSpPr>
          <p:spPr bwMode="auto">
            <a:xfrm>
              <a:off x="1526" y="3243"/>
              <a:ext cx="2" cy="6"/>
            </a:xfrm>
            <a:custGeom>
              <a:avLst/>
              <a:gdLst>
                <a:gd name="T0" fmla="*/ 1 w 5"/>
                <a:gd name="T1" fmla="*/ 5 h 22"/>
                <a:gd name="T2" fmla="*/ 0 w 5"/>
                <a:gd name="T3" fmla="*/ 5 h 22"/>
                <a:gd name="T4" fmla="*/ 0 w 5"/>
                <a:gd name="T5" fmla="*/ 1 h 22"/>
                <a:gd name="T6" fmla="*/ 1 w 5"/>
                <a:gd name="T7" fmla="*/ 0 h 22"/>
                <a:gd name="T8" fmla="*/ 1 w 5"/>
                <a:gd name="T9" fmla="*/ 5 h 22"/>
                <a:gd name="T10" fmla="*/ 1 w 5"/>
                <a:gd name="T11" fmla="*/ 6 h 22"/>
                <a:gd name="T12" fmla="*/ 1 w 5"/>
                <a:gd name="T13" fmla="*/ 0 h 22"/>
                <a:gd name="T14" fmla="*/ 2 w 5"/>
                <a:gd name="T15" fmla="*/ 0 h 22"/>
                <a:gd name="T16" fmla="*/ 2 w 5"/>
                <a:gd name="T17" fmla="*/ 5 h 22"/>
                <a:gd name="T18" fmla="*/ 2 w 5"/>
                <a:gd name="T19" fmla="*/ 5 h 22"/>
                <a:gd name="T20" fmla="*/ 2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2" y="18"/>
                  </a:moveTo>
                  <a:lnTo>
                    <a:pt x="0" y="18"/>
                  </a:lnTo>
                  <a:lnTo>
                    <a:pt x="0" y="2"/>
                  </a:lnTo>
                  <a:lnTo>
                    <a:pt x="2" y="0"/>
                  </a:lnTo>
                  <a:lnTo>
                    <a:pt x="2" y="18"/>
                  </a:lnTo>
                  <a:lnTo>
                    <a:pt x="2" y="22"/>
                  </a:lnTo>
                  <a:lnTo>
                    <a:pt x="2" y="0"/>
                  </a:lnTo>
                  <a:lnTo>
                    <a:pt x="5" y="0"/>
                  </a:lnTo>
                  <a:lnTo>
                    <a:pt x="5" y="18"/>
                  </a:lnTo>
                  <a:lnTo>
                    <a:pt x="5"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3" name="Freeform 4169">
              <a:extLst>
                <a:ext uri="{FF2B5EF4-FFF2-40B4-BE49-F238E27FC236}">
                  <a16:creationId xmlns:a16="http://schemas.microsoft.com/office/drawing/2014/main" id="{26C542C3-81A3-428E-971F-2E4E4297A3A9}"/>
                </a:ext>
              </a:extLst>
            </p:cNvPr>
            <p:cNvSpPr>
              <a:spLocks/>
            </p:cNvSpPr>
            <p:nvPr/>
          </p:nvSpPr>
          <p:spPr bwMode="auto">
            <a:xfrm>
              <a:off x="1526" y="3243"/>
              <a:ext cx="3" cy="2"/>
            </a:xfrm>
            <a:custGeom>
              <a:avLst/>
              <a:gdLst>
                <a:gd name="T0" fmla="*/ 1 w 11"/>
                <a:gd name="T1" fmla="*/ 1 h 6"/>
                <a:gd name="T2" fmla="*/ 1 w 11"/>
                <a:gd name="T3" fmla="*/ 0 h 6"/>
                <a:gd name="T4" fmla="*/ 2 w 11"/>
                <a:gd name="T5" fmla="*/ 0 h 6"/>
                <a:gd name="T6" fmla="*/ 3 w 11"/>
                <a:gd name="T7" fmla="*/ 0 h 6"/>
                <a:gd name="T8" fmla="*/ 1 w 11"/>
                <a:gd name="T9" fmla="*/ 0 h 6"/>
                <a:gd name="T10" fmla="*/ 0 w 11"/>
                <a:gd name="T11" fmla="*/ 1 h 6"/>
                <a:gd name="T12" fmla="*/ 3 w 11"/>
                <a:gd name="T13" fmla="*/ 1 h 6"/>
                <a:gd name="T14" fmla="*/ 3 w 11"/>
                <a:gd name="T15" fmla="*/ 2 h 6"/>
                <a:gd name="T16" fmla="*/ 1 w 11"/>
                <a:gd name="T17" fmla="*/ 2 h 6"/>
                <a:gd name="T18" fmla="*/ 1 w 11"/>
                <a:gd name="T19" fmla="*/ 2 h 6"/>
                <a:gd name="T20" fmla="*/ 2 w 1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6">
                  <a:moveTo>
                    <a:pt x="2" y="2"/>
                  </a:moveTo>
                  <a:lnTo>
                    <a:pt x="2" y="0"/>
                  </a:lnTo>
                  <a:lnTo>
                    <a:pt x="8" y="0"/>
                  </a:lnTo>
                  <a:lnTo>
                    <a:pt x="11" y="0"/>
                  </a:lnTo>
                  <a:lnTo>
                    <a:pt x="2" y="0"/>
                  </a:lnTo>
                  <a:lnTo>
                    <a:pt x="0" y="2"/>
                  </a:lnTo>
                  <a:lnTo>
                    <a:pt x="11" y="2"/>
                  </a:lnTo>
                  <a:lnTo>
                    <a:pt x="11" y="6"/>
                  </a:lnTo>
                  <a:lnTo>
                    <a:pt x="2" y="6"/>
                  </a:lnTo>
                  <a:lnTo>
                    <a:pt x="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4" name="Freeform 4170">
              <a:extLst>
                <a:ext uri="{FF2B5EF4-FFF2-40B4-BE49-F238E27FC236}">
                  <a16:creationId xmlns:a16="http://schemas.microsoft.com/office/drawing/2014/main" id="{10CCEB64-566C-4B25-A9DE-3E1651E049F7}"/>
                </a:ext>
              </a:extLst>
            </p:cNvPr>
            <p:cNvSpPr>
              <a:spLocks/>
            </p:cNvSpPr>
            <p:nvPr/>
          </p:nvSpPr>
          <p:spPr bwMode="auto">
            <a:xfrm>
              <a:off x="1528" y="3239"/>
              <a:ext cx="1" cy="6"/>
            </a:xfrm>
            <a:custGeom>
              <a:avLst/>
              <a:gdLst>
                <a:gd name="T0" fmla="*/ 1 w 6"/>
                <a:gd name="T1" fmla="*/ 5 h 23"/>
                <a:gd name="T2" fmla="*/ 0 w 6"/>
                <a:gd name="T3" fmla="*/ 5 h 23"/>
                <a:gd name="T4" fmla="*/ 0 w 6"/>
                <a:gd name="T5" fmla="*/ 1 h 23"/>
                <a:gd name="T6" fmla="*/ 1 w 6"/>
                <a:gd name="T7" fmla="*/ 1 h 23"/>
                <a:gd name="T8" fmla="*/ 1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4"/>
                  </a:lnTo>
                  <a:lnTo>
                    <a:pt x="3" y="23"/>
                  </a:lnTo>
                  <a:lnTo>
                    <a:pt x="3" y="0"/>
                  </a:lnTo>
                  <a:lnTo>
                    <a:pt x="6" y="4"/>
                  </a:lnTo>
                  <a:lnTo>
                    <a:pt x="6" y="23"/>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5" name="Freeform 4171">
              <a:extLst>
                <a:ext uri="{FF2B5EF4-FFF2-40B4-BE49-F238E27FC236}">
                  <a16:creationId xmlns:a16="http://schemas.microsoft.com/office/drawing/2014/main" id="{4388FDF1-06B9-4E18-A059-02ACDF30A490}"/>
                </a:ext>
              </a:extLst>
            </p:cNvPr>
            <p:cNvSpPr>
              <a:spLocks/>
            </p:cNvSpPr>
            <p:nvPr/>
          </p:nvSpPr>
          <p:spPr bwMode="auto">
            <a:xfrm>
              <a:off x="1528" y="3239"/>
              <a:ext cx="6" cy="2"/>
            </a:xfrm>
            <a:custGeom>
              <a:avLst/>
              <a:gdLst>
                <a:gd name="T0" fmla="*/ 1 w 27"/>
                <a:gd name="T1" fmla="*/ 1 h 7"/>
                <a:gd name="T2" fmla="*/ 1 w 27"/>
                <a:gd name="T3" fmla="*/ 0 h 7"/>
                <a:gd name="T4" fmla="*/ 5 w 27"/>
                <a:gd name="T5" fmla="*/ 0 h 7"/>
                <a:gd name="T6" fmla="*/ 5 w 27"/>
                <a:gd name="T7" fmla="*/ 1 h 7"/>
                <a:gd name="T8" fmla="*/ 1 w 27"/>
                <a:gd name="T9" fmla="*/ 1 h 7"/>
                <a:gd name="T10" fmla="*/ 0 w 27"/>
                <a:gd name="T11" fmla="*/ 1 h 7"/>
                <a:gd name="T12" fmla="*/ 6 w 27"/>
                <a:gd name="T13" fmla="*/ 1 h 7"/>
                <a:gd name="T14" fmla="*/ 5 w 27"/>
                <a:gd name="T15" fmla="*/ 2 h 7"/>
                <a:gd name="T16" fmla="*/ 1 w 27"/>
                <a:gd name="T17" fmla="*/ 2 h 7"/>
                <a:gd name="T18" fmla="*/ 1 w 27"/>
                <a:gd name="T19" fmla="*/ 2 h 7"/>
                <a:gd name="T20" fmla="*/ 5 w 2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7">
                  <a:moveTo>
                    <a:pt x="3" y="4"/>
                  </a:moveTo>
                  <a:lnTo>
                    <a:pt x="3" y="0"/>
                  </a:lnTo>
                  <a:lnTo>
                    <a:pt x="24" y="0"/>
                  </a:lnTo>
                  <a:lnTo>
                    <a:pt x="24" y="4"/>
                  </a:lnTo>
                  <a:lnTo>
                    <a:pt x="3" y="4"/>
                  </a:lnTo>
                  <a:lnTo>
                    <a:pt x="0" y="4"/>
                  </a:lnTo>
                  <a:lnTo>
                    <a:pt x="27" y="4"/>
                  </a:lnTo>
                  <a:lnTo>
                    <a:pt x="24" y="7"/>
                  </a:lnTo>
                  <a:lnTo>
                    <a:pt x="3" y="7"/>
                  </a:lnTo>
                  <a:lnTo>
                    <a:pt x="24"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6" name="Freeform 4172">
              <a:extLst>
                <a:ext uri="{FF2B5EF4-FFF2-40B4-BE49-F238E27FC236}">
                  <a16:creationId xmlns:a16="http://schemas.microsoft.com/office/drawing/2014/main" id="{9531E924-513D-421F-8151-430F27BD0574}"/>
                </a:ext>
              </a:extLst>
            </p:cNvPr>
            <p:cNvSpPr>
              <a:spLocks/>
            </p:cNvSpPr>
            <p:nvPr/>
          </p:nvSpPr>
          <p:spPr bwMode="auto">
            <a:xfrm>
              <a:off x="1533" y="3234"/>
              <a:ext cx="1" cy="7"/>
            </a:xfrm>
            <a:custGeom>
              <a:avLst/>
              <a:gdLst>
                <a:gd name="T0" fmla="*/ 1 w 6"/>
                <a:gd name="T1" fmla="*/ 6 h 29"/>
                <a:gd name="T2" fmla="*/ 0 w 6"/>
                <a:gd name="T3" fmla="*/ 6 h 29"/>
                <a:gd name="T4" fmla="*/ 0 w 6"/>
                <a:gd name="T5" fmla="*/ 1 h 29"/>
                <a:gd name="T6" fmla="*/ 0 w 6"/>
                <a:gd name="T7" fmla="*/ 0 h 29"/>
                <a:gd name="T8" fmla="*/ 0 w 6"/>
                <a:gd name="T9" fmla="*/ 7 h 29"/>
                <a:gd name="T10" fmla="*/ 1 w 6"/>
                <a:gd name="T11" fmla="*/ 7 h 29"/>
                <a:gd name="T12" fmla="*/ 1 w 6"/>
                <a:gd name="T13" fmla="*/ 0 h 29"/>
                <a:gd name="T14" fmla="*/ 1 w 6"/>
                <a:gd name="T15" fmla="*/ 0 h 29"/>
                <a:gd name="T16" fmla="*/ 1 w 6"/>
                <a:gd name="T17" fmla="*/ 7 h 29"/>
                <a:gd name="T18" fmla="*/ 1 w 6"/>
                <a:gd name="T19" fmla="*/ 6 h 29"/>
                <a:gd name="T20" fmla="*/ 1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3" y="26"/>
                  </a:moveTo>
                  <a:lnTo>
                    <a:pt x="0" y="26"/>
                  </a:lnTo>
                  <a:lnTo>
                    <a:pt x="0" y="3"/>
                  </a:lnTo>
                  <a:lnTo>
                    <a:pt x="0" y="0"/>
                  </a:lnTo>
                  <a:lnTo>
                    <a:pt x="0" y="29"/>
                  </a:lnTo>
                  <a:lnTo>
                    <a:pt x="3" y="29"/>
                  </a:lnTo>
                  <a:lnTo>
                    <a:pt x="3" y="0"/>
                  </a:lnTo>
                  <a:lnTo>
                    <a:pt x="3" y="29"/>
                  </a:lnTo>
                  <a:lnTo>
                    <a:pt x="6" y="26"/>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7" name="Freeform 4173">
              <a:extLst>
                <a:ext uri="{FF2B5EF4-FFF2-40B4-BE49-F238E27FC236}">
                  <a16:creationId xmlns:a16="http://schemas.microsoft.com/office/drawing/2014/main" id="{BFC045CA-E596-40E6-AA6E-43E2976F92CC}"/>
                </a:ext>
              </a:extLst>
            </p:cNvPr>
            <p:cNvSpPr>
              <a:spLocks/>
            </p:cNvSpPr>
            <p:nvPr/>
          </p:nvSpPr>
          <p:spPr bwMode="auto">
            <a:xfrm>
              <a:off x="1533" y="3234"/>
              <a:ext cx="2" cy="1"/>
            </a:xfrm>
            <a:custGeom>
              <a:avLst/>
              <a:gdLst>
                <a:gd name="T0" fmla="*/ 1 w 9"/>
                <a:gd name="T1" fmla="*/ 1 h 6"/>
                <a:gd name="T2" fmla="*/ 1 w 9"/>
                <a:gd name="T3" fmla="*/ 0 h 6"/>
                <a:gd name="T4" fmla="*/ 1 w 9"/>
                <a:gd name="T5" fmla="*/ 0 h 6"/>
                <a:gd name="T6" fmla="*/ 1 w 9"/>
                <a:gd name="T7" fmla="*/ 0 h 6"/>
                <a:gd name="T8" fmla="*/ 0 w 9"/>
                <a:gd name="T9" fmla="*/ 0 h 6"/>
                <a:gd name="T10" fmla="*/ 0 w 9"/>
                <a:gd name="T11" fmla="*/ 1 h 6"/>
                <a:gd name="T12" fmla="*/ 2 w 9"/>
                <a:gd name="T13" fmla="*/ 1 h 6"/>
                <a:gd name="T14" fmla="*/ 1 w 9"/>
                <a:gd name="T15" fmla="*/ 1 h 6"/>
                <a:gd name="T16" fmla="*/ 0 w 9"/>
                <a:gd name="T17" fmla="*/ 1 h 6"/>
                <a:gd name="T18" fmla="*/ 1 w 9"/>
                <a:gd name="T19" fmla="*/ 1 h 6"/>
                <a:gd name="T20" fmla="*/ 1 w 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3"/>
                  </a:moveTo>
                  <a:lnTo>
                    <a:pt x="3" y="0"/>
                  </a:lnTo>
                  <a:lnTo>
                    <a:pt x="6" y="0"/>
                  </a:lnTo>
                  <a:lnTo>
                    <a:pt x="0" y="0"/>
                  </a:lnTo>
                  <a:lnTo>
                    <a:pt x="0" y="3"/>
                  </a:lnTo>
                  <a:lnTo>
                    <a:pt x="9" y="3"/>
                  </a:lnTo>
                  <a:lnTo>
                    <a:pt x="6" y="6"/>
                  </a:lnTo>
                  <a:lnTo>
                    <a:pt x="0" y="6"/>
                  </a:lnTo>
                  <a:lnTo>
                    <a:pt x="3" y="6"/>
                  </a:lnTo>
                  <a:lnTo>
                    <a:pt x="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8" name="Freeform 4174">
              <a:extLst>
                <a:ext uri="{FF2B5EF4-FFF2-40B4-BE49-F238E27FC236}">
                  <a16:creationId xmlns:a16="http://schemas.microsoft.com/office/drawing/2014/main" id="{3A762530-6B99-4B6E-8445-EC4CCB0D6F94}"/>
                </a:ext>
              </a:extLst>
            </p:cNvPr>
            <p:cNvSpPr>
              <a:spLocks/>
            </p:cNvSpPr>
            <p:nvPr/>
          </p:nvSpPr>
          <p:spPr bwMode="auto">
            <a:xfrm>
              <a:off x="1534" y="3229"/>
              <a:ext cx="1"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4"/>
                  </a:lnTo>
                  <a:lnTo>
                    <a:pt x="0" y="23"/>
                  </a:lnTo>
                  <a:lnTo>
                    <a:pt x="3" y="23"/>
                  </a:lnTo>
                  <a:lnTo>
                    <a:pt x="3" y="0"/>
                  </a:lnTo>
                  <a:lnTo>
                    <a:pt x="3" y="4"/>
                  </a:lnTo>
                  <a:lnTo>
                    <a:pt x="3" y="23"/>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59" name="Freeform 4175">
              <a:extLst>
                <a:ext uri="{FF2B5EF4-FFF2-40B4-BE49-F238E27FC236}">
                  <a16:creationId xmlns:a16="http://schemas.microsoft.com/office/drawing/2014/main" id="{E12FC9E6-37C8-42AD-97B6-E193B4407E05}"/>
                </a:ext>
              </a:extLst>
            </p:cNvPr>
            <p:cNvSpPr>
              <a:spLocks/>
            </p:cNvSpPr>
            <p:nvPr/>
          </p:nvSpPr>
          <p:spPr bwMode="auto">
            <a:xfrm>
              <a:off x="1534" y="3229"/>
              <a:ext cx="2" cy="2"/>
            </a:xfrm>
            <a:custGeom>
              <a:avLst/>
              <a:gdLst>
                <a:gd name="T0" fmla="*/ 1 w 9"/>
                <a:gd name="T1" fmla="*/ 1 h 7"/>
                <a:gd name="T2" fmla="*/ 1 w 9"/>
                <a:gd name="T3" fmla="*/ 0 h 7"/>
                <a:gd name="T4" fmla="*/ 1 w 9"/>
                <a:gd name="T5" fmla="*/ 0 h 7"/>
                <a:gd name="T6" fmla="*/ 1 w 9"/>
                <a:gd name="T7" fmla="*/ 1 h 7"/>
                <a:gd name="T8" fmla="*/ 0 w 9"/>
                <a:gd name="T9" fmla="*/ 1 h 7"/>
                <a:gd name="T10" fmla="*/ 0 w 9"/>
                <a:gd name="T11" fmla="*/ 1 h 7"/>
                <a:gd name="T12" fmla="*/ 2 w 9"/>
                <a:gd name="T13" fmla="*/ 1 h 7"/>
                <a:gd name="T14" fmla="*/ 1 w 9"/>
                <a:gd name="T15" fmla="*/ 2 h 7"/>
                <a:gd name="T16" fmla="*/ 0 w 9"/>
                <a:gd name="T17" fmla="*/ 2 h 7"/>
                <a:gd name="T18" fmla="*/ 1 w 9"/>
                <a:gd name="T19" fmla="*/ 2 h 7"/>
                <a:gd name="T20" fmla="*/ 1 w 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6" y="4"/>
                  </a:lnTo>
                  <a:lnTo>
                    <a:pt x="0" y="4"/>
                  </a:lnTo>
                  <a:lnTo>
                    <a:pt x="9" y="4"/>
                  </a:lnTo>
                  <a:lnTo>
                    <a:pt x="6" y="7"/>
                  </a:lnTo>
                  <a:lnTo>
                    <a:pt x="0" y="7"/>
                  </a:lnTo>
                  <a:lnTo>
                    <a:pt x="3" y="7"/>
                  </a:lnTo>
                  <a:lnTo>
                    <a:pt x="6"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0" name="Freeform 4176">
              <a:extLst>
                <a:ext uri="{FF2B5EF4-FFF2-40B4-BE49-F238E27FC236}">
                  <a16:creationId xmlns:a16="http://schemas.microsoft.com/office/drawing/2014/main" id="{672B7277-E270-49B8-87C0-DBFE6D9A261A}"/>
                </a:ext>
              </a:extLst>
            </p:cNvPr>
            <p:cNvSpPr>
              <a:spLocks/>
            </p:cNvSpPr>
            <p:nvPr/>
          </p:nvSpPr>
          <p:spPr bwMode="auto">
            <a:xfrm>
              <a:off x="1534" y="3226"/>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7"/>
                  </a:moveTo>
                  <a:lnTo>
                    <a:pt x="0" y="17"/>
                  </a:lnTo>
                  <a:lnTo>
                    <a:pt x="0" y="4"/>
                  </a:lnTo>
                  <a:lnTo>
                    <a:pt x="0" y="0"/>
                  </a:lnTo>
                  <a:lnTo>
                    <a:pt x="0" y="20"/>
                  </a:lnTo>
                  <a:lnTo>
                    <a:pt x="3" y="20"/>
                  </a:lnTo>
                  <a:lnTo>
                    <a:pt x="3" y="0"/>
                  </a:lnTo>
                  <a:lnTo>
                    <a:pt x="3" y="20"/>
                  </a:lnTo>
                  <a:lnTo>
                    <a:pt x="6" y="17"/>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1" name="Freeform 4177">
              <a:extLst>
                <a:ext uri="{FF2B5EF4-FFF2-40B4-BE49-F238E27FC236}">
                  <a16:creationId xmlns:a16="http://schemas.microsoft.com/office/drawing/2014/main" id="{F54EFBD3-110E-4E03-BA33-8DB488A2D5BA}"/>
                </a:ext>
              </a:extLst>
            </p:cNvPr>
            <p:cNvSpPr>
              <a:spLocks/>
            </p:cNvSpPr>
            <p:nvPr/>
          </p:nvSpPr>
          <p:spPr bwMode="auto">
            <a:xfrm>
              <a:off x="1534" y="3226"/>
              <a:ext cx="6" cy="2"/>
            </a:xfrm>
            <a:custGeom>
              <a:avLst/>
              <a:gdLst>
                <a:gd name="T0" fmla="*/ 1 w 21"/>
                <a:gd name="T1" fmla="*/ 1 h 7"/>
                <a:gd name="T2" fmla="*/ 1 w 21"/>
                <a:gd name="T3" fmla="*/ 0 h 7"/>
                <a:gd name="T4" fmla="*/ 5 w 21"/>
                <a:gd name="T5" fmla="*/ 0 h 7"/>
                <a:gd name="T6" fmla="*/ 6 w 21"/>
                <a:gd name="T7" fmla="*/ 0 h 7"/>
                <a:gd name="T8" fmla="*/ 0 w 21"/>
                <a:gd name="T9" fmla="*/ 0 h 7"/>
                <a:gd name="T10" fmla="*/ 0 w 21"/>
                <a:gd name="T11" fmla="*/ 1 h 7"/>
                <a:gd name="T12" fmla="*/ 6 w 21"/>
                <a:gd name="T13" fmla="*/ 1 h 7"/>
                <a:gd name="T14" fmla="*/ 6 w 21"/>
                <a:gd name="T15" fmla="*/ 1 h 7"/>
                <a:gd name="T16" fmla="*/ 0 w 21"/>
                <a:gd name="T17" fmla="*/ 1 h 7"/>
                <a:gd name="T18" fmla="*/ 1 w 21"/>
                <a:gd name="T19" fmla="*/ 2 h 7"/>
                <a:gd name="T20" fmla="*/ 5 w 2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7">
                  <a:moveTo>
                    <a:pt x="3" y="4"/>
                  </a:moveTo>
                  <a:lnTo>
                    <a:pt x="3" y="0"/>
                  </a:lnTo>
                  <a:lnTo>
                    <a:pt x="18" y="0"/>
                  </a:lnTo>
                  <a:lnTo>
                    <a:pt x="21" y="0"/>
                  </a:lnTo>
                  <a:lnTo>
                    <a:pt x="0" y="0"/>
                  </a:lnTo>
                  <a:lnTo>
                    <a:pt x="0" y="4"/>
                  </a:lnTo>
                  <a:lnTo>
                    <a:pt x="21" y="4"/>
                  </a:lnTo>
                  <a:lnTo>
                    <a:pt x="0" y="4"/>
                  </a:lnTo>
                  <a:lnTo>
                    <a:pt x="3" y="7"/>
                  </a:lnTo>
                  <a:lnTo>
                    <a:pt x="18"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2" name="Freeform 4178">
              <a:extLst>
                <a:ext uri="{FF2B5EF4-FFF2-40B4-BE49-F238E27FC236}">
                  <a16:creationId xmlns:a16="http://schemas.microsoft.com/office/drawing/2014/main" id="{836F3E47-D220-4E2D-9C5F-46B5149930E2}"/>
                </a:ext>
              </a:extLst>
            </p:cNvPr>
            <p:cNvSpPr>
              <a:spLocks/>
            </p:cNvSpPr>
            <p:nvPr/>
          </p:nvSpPr>
          <p:spPr bwMode="auto">
            <a:xfrm>
              <a:off x="1538" y="3222"/>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0"/>
                  </a:lnTo>
                  <a:lnTo>
                    <a:pt x="0" y="19"/>
                  </a:lnTo>
                  <a:lnTo>
                    <a:pt x="3" y="22"/>
                  </a:lnTo>
                  <a:lnTo>
                    <a:pt x="3" y="0"/>
                  </a:lnTo>
                  <a:lnTo>
                    <a:pt x="6" y="0"/>
                  </a:lnTo>
                  <a:lnTo>
                    <a:pt x="6" y="19"/>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3" name="Freeform 4179">
              <a:extLst>
                <a:ext uri="{FF2B5EF4-FFF2-40B4-BE49-F238E27FC236}">
                  <a16:creationId xmlns:a16="http://schemas.microsoft.com/office/drawing/2014/main" id="{1BFB6734-53E8-4281-8F80-BC64C05D47BD}"/>
                </a:ext>
              </a:extLst>
            </p:cNvPr>
            <p:cNvSpPr>
              <a:spLocks/>
            </p:cNvSpPr>
            <p:nvPr/>
          </p:nvSpPr>
          <p:spPr bwMode="auto">
            <a:xfrm>
              <a:off x="1538" y="3222"/>
              <a:ext cx="2" cy="2"/>
            </a:xfrm>
            <a:custGeom>
              <a:avLst/>
              <a:gdLst>
                <a:gd name="T0" fmla="*/ 1 w 9"/>
                <a:gd name="T1" fmla="*/ 1 h 6"/>
                <a:gd name="T2" fmla="*/ 1 w 9"/>
                <a:gd name="T3" fmla="*/ 0 h 6"/>
                <a:gd name="T4" fmla="*/ 1 w 9"/>
                <a:gd name="T5" fmla="*/ 0 h 6"/>
                <a:gd name="T6" fmla="*/ 2 w 9"/>
                <a:gd name="T7" fmla="*/ 0 h 6"/>
                <a:gd name="T8" fmla="*/ 0 w 9"/>
                <a:gd name="T9" fmla="*/ 0 h 6"/>
                <a:gd name="T10" fmla="*/ 0 w 9"/>
                <a:gd name="T11" fmla="*/ 1 h 6"/>
                <a:gd name="T12" fmla="*/ 2 w 9"/>
                <a:gd name="T13" fmla="*/ 1 h 6"/>
                <a:gd name="T14" fmla="*/ 2 w 9"/>
                <a:gd name="T15" fmla="*/ 2 h 6"/>
                <a:gd name="T16" fmla="*/ 0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2"/>
                  </a:moveTo>
                  <a:lnTo>
                    <a:pt x="3" y="0"/>
                  </a:lnTo>
                  <a:lnTo>
                    <a:pt x="6" y="0"/>
                  </a:lnTo>
                  <a:lnTo>
                    <a:pt x="9" y="0"/>
                  </a:lnTo>
                  <a:lnTo>
                    <a:pt x="0" y="0"/>
                  </a:lnTo>
                  <a:lnTo>
                    <a:pt x="0" y="2"/>
                  </a:lnTo>
                  <a:lnTo>
                    <a:pt x="9" y="2"/>
                  </a:lnTo>
                  <a:lnTo>
                    <a:pt x="9" y="6"/>
                  </a:lnTo>
                  <a:lnTo>
                    <a:pt x="0" y="6"/>
                  </a:lnTo>
                  <a:lnTo>
                    <a:pt x="3" y="6"/>
                  </a:lnTo>
                  <a:lnTo>
                    <a:pt x="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4" name="Freeform 4180">
              <a:extLst>
                <a:ext uri="{FF2B5EF4-FFF2-40B4-BE49-F238E27FC236}">
                  <a16:creationId xmlns:a16="http://schemas.microsoft.com/office/drawing/2014/main" id="{F09AAD10-DB7A-44AE-88DF-13E0AA96D5D4}"/>
                </a:ext>
              </a:extLst>
            </p:cNvPr>
            <p:cNvSpPr>
              <a:spLocks/>
            </p:cNvSpPr>
            <p:nvPr/>
          </p:nvSpPr>
          <p:spPr bwMode="auto">
            <a:xfrm>
              <a:off x="1539" y="3218"/>
              <a:ext cx="1"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3"/>
                  </a:lnTo>
                  <a:lnTo>
                    <a:pt x="0" y="0"/>
                  </a:lnTo>
                  <a:lnTo>
                    <a:pt x="0" y="22"/>
                  </a:lnTo>
                  <a:lnTo>
                    <a:pt x="3" y="22"/>
                  </a:lnTo>
                  <a:lnTo>
                    <a:pt x="3" y="0"/>
                  </a:lnTo>
                  <a:lnTo>
                    <a:pt x="6" y="0"/>
                  </a:lnTo>
                  <a:lnTo>
                    <a:pt x="6" y="22"/>
                  </a:lnTo>
                  <a:lnTo>
                    <a:pt x="6" y="18"/>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5" name="Freeform 4181">
              <a:extLst>
                <a:ext uri="{FF2B5EF4-FFF2-40B4-BE49-F238E27FC236}">
                  <a16:creationId xmlns:a16="http://schemas.microsoft.com/office/drawing/2014/main" id="{D4805284-6B7D-46A4-8659-B7FA57434232}"/>
                </a:ext>
              </a:extLst>
            </p:cNvPr>
            <p:cNvSpPr>
              <a:spLocks/>
            </p:cNvSpPr>
            <p:nvPr/>
          </p:nvSpPr>
          <p:spPr bwMode="auto">
            <a:xfrm>
              <a:off x="1539" y="3218"/>
              <a:ext cx="3" cy="2"/>
            </a:xfrm>
            <a:custGeom>
              <a:avLst/>
              <a:gdLst>
                <a:gd name="T0" fmla="*/ 1 w 12"/>
                <a:gd name="T1" fmla="*/ 1 h 7"/>
                <a:gd name="T2" fmla="*/ 1 w 12"/>
                <a:gd name="T3" fmla="*/ 0 h 7"/>
                <a:gd name="T4" fmla="*/ 2 w 12"/>
                <a:gd name="T5" fmla="*/ 0 h 7"/>
                <a:gd name="T6" fmla="*/ 3 w 12"/>
                <a:gd name="T7" fmla="*/ 0 h 7"/>
                <a:gd name="T8" fmla="*/ 0 w 12"/>
                <a:gd name="T9" fmla="*/ 0 h 7"/>
                <a:gd name="T10" fmla="*/ 0 w 12"/>
                <a:gd name="T11" fmla="*/ 1 h 7"/>
                <a:gd name="T12" fmla="*/ 3 w 12"/>
                <a:gd name="T13" fmla="*/ 1 h 7"/>
                <a:gd name="T14" fmla="*/ 3 w 12"/>
                <a:gd name="T15" fmla="*/ 2 h 7"/>
                <a:gd name="T16" fmla="*/ 0 w 12"/>
                <a:gd name="T17" fmla="*/ 2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12" y="0"/>
                  </a:lnTo>
                  <a:lnTo>
                    <a:pt x="0" y="0"/>
                  </a:lnTo>
                  <a:lnTo>
                    <a:pt x="0" y="3"/>
                  </a:lnTo>
                  <a:lnTo>
                    <a:pt x="12" y="3"/>
                  </a:lnTo>
                  <a:lnTo>
                    <a:pt x="12" y="7"/>
                  </a:lnTo>
                  <a:lnTo>
                    <a:pt x="0" y="7"/>
                  </a:lnTo>
                  <a:lnTo>
                    <a:pt x="3" y="7"/>
                  </a:lnTo>
                  <a:lnTo>
                    <a:pt x="9"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6" name="Freeform 4182">
              <a:extLst>
                <a:ext uri="{FF2B5EF4-FFF2-40B4-BE49-F238E27FC236}">
                  <a16:creationId xmlns:a16="http://schemas.microsoft.com/office/drawing/2014/main" id="{1880ADBF-BA57-4DC9-9369-71731CD41154}"/>
                </a:ext>
              </a:extLst>
            </p:cNvPr>
            <p:cNvSpPr>
              <a:spLocks/>
            </p:cNvSpPr>
            <p:nvPr/>
          </p:nvSpPr>
          <p:spPr bwMode="auto">
            <a:xfrm>
              <a:off x="1540" y="3214"/>
              <a:ext cx="2" cy="6"/>
            </a:xfrm>
            <a:custGeom>
              <a:avLst/>
              <a:gdLst>
                <a:gd name="T0" fmla="*/ 1 w 6"/>
                <a:gd name="T1" fmla="*/ 5 h 24"/>
                <a:gd name="T2" fmla="*/ 0 w 6"/>
                <a:gd name="T3" fmla="*/ 5 h 24"/>
                <a:gd name="T4" fmla="*/ 0 w 6"/>
                <a:gd name="T5" fmla="*/ 1 h 24"/>
                <a:gd name="T6" fmla="*/ 0 w 6"/>
                <a:gd name="T7" fmla="*/ 1 h 24"/>
                <a:gd name="T8" fmla="*/ 0 w 6"/>
                <a:gd name="T9" fmla="*/ 6 h 24"/>
                <a:gd name="T10" fmla="*/ 1 w 6"/>
                <a:gd name="T11" fmla="*/ 6 h 24"/>
                <a:gd name="T12" fmla="*/ 1 w 6"/>
                <a:gd name="T13" fmla="*/ 0 h 24"/>
                <a:gd name="T14" fmla="*/ 2 w 6"/>
                <a:gd name="T15" fmla="*/ 1 h 24"/>
                <a:gd name="T16" fmla="*/ 2 w 6"/>
                <a:gd name="T17" fmla="*/ 6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24"/>
                  </a:lnTo>
                  <a:lnTo>
                    <a:pt x="3" y="24"/>
                  </a:lnTo>
                  <a:lnTo>
                    <a:pt x="3" y="0"/>
                  </a:lnTo>
                  <a:lnTo>
                    <a:pt x="6" y="4"/>
                  </a:lnTo>
                  <a:lnTo>
                    <a:pt x="6" y="24"/>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7" name="Freeform 4183">
              <a:extLst>
                <a:ext uri="{FF2B5EF4-FFF2-40B4-BE49-F238E27FC236}">
                  <a16:creationId xmlns:a16="http://schemas.microsoft.com/office/drawing/2014/main" id="{00FA87E4-9379-4FFD-824D-B8321D889964}"/>
                </a:ext>
              </a:extLst>
            </p:cNvPr>
            <p:cNvSpPr>
              <a:spLocks/>
            </p:cNvSpPr>
            <p:nvPr/>
          </p:nvSpPr>
          <p:spPr bwMode="auto">
            <a:xfrm>
              <a:off x="1540" y="3214"/>
              <a:ext cx="4" cy="2"/>
            </a:xfrm>
            <a:custGeom>
              <a:avLst/>
              <a:gdLst>
                <a:gd name="T0" fmla="*/ 1 w 15"/>
                <a:gd name="T1" fmla="*/ 1 h 7"/>
                <a:gd name="T2" fmla="*/ 1 w 15"/>
                <a:gd name="T3" fmla="*/ 0 h 7"/>
                <a:gd name="T4" fmla="*/ 3 w 15"/>
                <a:gd name="T5" fmla="*/ 0 h 7"/>
                <a:gd name="T6" fmla="*/ 4 w 15"/>
                <a:gd name="T7" fmla="*/ 1 h 7"/>
                <a:gd name="T8" fmla="*/ 0 w 15"/>
                <a:gd name="T9" fmla="*/ 1 h 7"/>
                <a:gd name="T10" fmla="*/ 0 w 15"/>
                <a:gd name="T11" fmla="*/ 1 h 7"/>
                <a:gd name="T12" fmla="*/ 4 w 15"/>
                <a:gd name="T13" fmla="*/ 1 h 7"/>
                <a:gd name="T14" fmla="*/ 4 w 15"/>
                <a:gd name="T15" fmla="*/ 2 h 7"/>
                <a:gd name="T16" fmla="*/ 0 w 15"/>
                <a:gd name="T17" fmla="*/ 2 h 7"/>
                <a:gd name="T18" fmla="*/ 1 w 15"/>
                <a:gd name="T19" fmla="*/ 2 h 7"/>
                <a:gd name="T20" fmla="*/ 3 w 1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4"/>
                  </a:moveTo>
                  <a:lnTo>
                    <a:pt x="3" y="0"/>
                  </a:lnTo>
                  <a:lnTo>
                    <a:pt x="12" y="0"/>
                  </a:lnTo>
                  <a:lnTo>
                    <a:pt x="15" y="4"/>
                  </a:lnTo>
                  <a:lnTo>
                    <a:pt x="0" y="4"/>
                  </a:lnTo>
                  <a:lnTo>
                    <a:pt x="15" y="4"/>
                  </a:lnTo>
                  <a:lnTo>
                    <a:pt x="15" y="7"/>
                  </a:lnTo>
                  <a:lnTo>
                    <a:pt x="0" y="7"/>
                  </a:lnTo>
                  <a:lnTo>
                    <a:pt x="3" y="7"/>
                  </a:lnTo>
                  <a:lnTo>
                    <a:pt x="12"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8" name="Freeform 4184">
              <a:extLst>
                <a:ext uri="{FF2B5EF4-FFF2-40B4-BE49-F238E27FC236}">
                  <a16:creationId xmlns:a16="http://schemas.microsoft.com/office/drawing/2014/main" id="{89EEF79C-1A58-4DD5-9FB2-F7C2E20E2A82}"/>
                </a:ext>
              </a:extLst>
            </p:cNvPr>
            <p:cNvSpPr>
              <a:spLocks/>
            </p:cNvSpPr>
            <p:nvPr/>
          </p:nvSpPr>
          <p:spPr bwMode="auto">
            <a:xfrm>
              <a:off x="1543" y="3207"/>
              <a:ext cx="1" cy="9"/>
            </a:xfrm>
            <a:custGeom>
              <a:avLst/>
              <a:gdLst>
                <a:gd name="T0" fmla="*/ 1 w 6"/>
                <a:gd name="T1" fmla="*/ 8 h 35"/>
                <a:gd name="T2" fmla="*/ 0 w 6"/>
                <a:gd name="T3" fmla="*/ 8 h 35"/>
                <a:gd name="T4" fmla="*/ 0 w 6"/>
                <a:gd name="T5" fmla="*/ 1 h 35"/>
                <a:gd name="T6" fmla="*/ 1 w 6"/>
                <a:gd name="T7" fmla="*/ 0 h 35"/>
                <a:gd name="T8" fmla="*/ 1 w 6"/>
                <a:gd name="T9" fmla="*/ 9 h 35"/>
                <a:gd name="T10" fmla="*/ 1 w 6"/>
                <a:gd name="T11" fmla="*/ 9 h 35"/>
                <a:gd name="T12" fmla="*/ 1 w 6"/>
                <a:gd name="T13" fmla="*/ 0 h 35"/>
                <a:gd name="T14" fmla="*/ 1 w 6"/>
                <a:gd name="T15" fmla="*/ 0 h 35"/>
                <a:gd name="T16" fmla="*/ 1 w 6"/>
                <a:gd name="T17" fmla="*/ 9 h 35"/>
                <a:gd name="T18" fmla="*/ 1 w 6"/>
                <a:gd name="T19" fmla="*/ 8 h 35"/>
                <a:gd name="T20" fmla="*/ 1 w 6"/>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5">
                  <a:moveTo>
                    <a:pt x="3" y="32"/>
                  </a:moveTo>
                  <a:lnTo>
                    <a:pt x="0" y="32"/>
                  </a:lnTo>
                  <a:lnTo>
                    <a:pt x="0" y="2"/>
                  </a:lnTo>
                  <a:lnTo>
                    <a:pt x="3" y="0"/>
                  </a:lnTo>
                  <a:lnTo>
                    <a:pt x="3" y="35"/>
                  </a:lnTo>
                  <a:lnTo>
                    <a:pt x="3" y="0"/>
                  </a:lnTo>
                  <a:lnTo>
                    <a:pt x="6" y="0"/>
                  </a:lnTo>
                  <a:lnTo>
                    <a:pt x="6" y="35"/>
                  </a:lnTo>
                  <a:lnTo>
                    <a:pt x="6" y="32"/>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69" name="Freeform 4185">
              <a:extLst>
                <a:ext uri="{FF2B5EF4-FFF2-40B4-BE49-F238E27FC236}">
                  <a16:creationId xmlns:a16="http://schemas.microsoft.com/office/drawing/2014/main" id="{D58FE90E-32D6-4A16-AB63-77B2BC06ABE7}"/>
                </a:ext>
              </a:extLst>
            </p:cNvPr>
            <p:cNvSpPr>
              <a:spLocks/>
            </p:cNvSpPr>
            <p:nvPr/>
          </p:nvSpPr>
          <p:spPr bwMode="auto">
            <a:xfrm>
              <a:off x="1543" y="3207"/>
              <a:ext cx="4" cy="2"/>
            </a:xfrm>
            <a:custGeom>
              <a:avLst/>
              <a:gdLst>
                <a:gd name="T0" fmla="*/ 1 w 17"/>
                <a:gd name="T1" fmla="*/ 1 h 6"/>
                <a:gd name="T2" fmla="*/ 1 w 17"/>
                <a:gd name="T3" fmla="*/ 0 h 6"/>
                <a:gd name="T4" fmla="*/ 4 w 17"/>
                <a:gd name="T5" fmla="*/ 0 h 6"/>
                <a:gd name="T6" fmla="*/ 4 w 17"/>
                <a:gd name="T7" fmla="*/ 0 h 6"/>
                <a:gd name="T8" fmla="*/ 1 w 17"/>
                <a:gd name="T9" fmla="*/ 0 h 6"/>
                <a:gd name="T10" fmla="*/ 0 w 17"/>
                <a:gd name="T11" fmla="*/ 1 h 6"/>
                <a:gd name="T12" fmla="*/ 4 w 17"/>
                <a:gd name="T13" fmla="*/ 1 h 6"/>
                <a:gd name="T14" fmla="*/ 4 w 17"/>
                <a:gd name="T15" fmla="*/ 1 h 6"/>
                <a:gd name="T16" fmla="*/ 1 w 17"/>
                <a:gd name="T17" fmla="*/ 1 h 6"/>
                <a:gd name="T18" fmla="*/ 1 w 17"/>
                <a:gd name="T19" fmla="*/ 2 h 6"/>
                <a:gd name="T20" fmla="*/ 4 w 17"/>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6">
                  <a:moveTo>
                    <a:pt x="3" y="2"/>
                  </a:moveTo>
                  <a:lnTo>
                    <a:pt x="3" y="0"/>
                  </a:lnTo>
                  <a:lnTo>
                    <a:pt x="15" y="0"/>
                  </a:lnTo>
                  <a:lnTo>
                    <a:pt x="3" y="0"/>
                  </a:lnTo>
                  <a:lnTo>
                    <a:pt x="0" y="2"/>
                  </a:lnTo>
                  <a:lnTo>
                    <a:pt x="17" y="2"/>
                  </a:lnTo>
                  <a:lnTo>
                    <a:pt x="15" y="2"/>
                  </a:lnTo>
                  <a:lnTo>
                    <a:pt x="3" y="2"/>
                  </a:lnTo>
                  <a:lnTo>
                    <a:pt x="3" y="6"/>
                  </a:lnTo>
                  <a:lnTo>
                    <a:pt x="15"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0" name="Freeform 4186">
              <a:extLst>
                <a:ext uri="{FF2B5EF4-FFF2-40B4-BE49-F238E27FC236}">
                  <a16:creationId xmlns:a16="http://schemas.microsoft.com/office/drawing/2014/main" id="{0C3EB877-C62C-4D27-9E54-5E854CE791AA}"/>
                </a:ext>
              </a:extLst>
            </p:cNvPr>
            <p:cNvSpPr>
              <a:spLocks/>
            </p:cNvSpPr>
            <p:nvPr/>
          </p:nvSpPr>
          <p:spPr bwMode="auto">
            <a:xfrm>
              <a:off x="1545" y="3201"/>
              <a:ext cx="2" cy="8"/>
            </a:xfrm>
            <a:custGeom>
              <a:avLst/>
              <a:gdLst>
                <a:gd name="T0" fmla="*/ 1 w 6"/>
                <a:gd name="T1" fmla="*/ 7 h 30"/>
                <a:gd name="T2" fmla="*/ 0 w 6"/>
                <a:gd name="T3" fmla="*/ 7 h 30"/>
                <a:gd name="T4" fmla="*/ 0 w 6"/>
                <a:gd name="T5" fmla="*/ 1 h 30"/>
                <a:gd name="T6" fmla="*/ 0 w 6"/>
                <a:gd name="T7" fmla="*/ 0 h 30"/>
                <a:gd name="T8" fmla="*/ 0 w 6"/>
                <a:gd name="T9" fmla="*/ 7 h 30"/>
                <a:gd name="T10" fmla="*/ 1 w 6"/>
                <a:gd name="T11" fmla="*/ 8 h 30"/>
                <a:gd name="T12" fmla="*/ 1 w 6"/>
                <a:gd name="T13" fmla="*/ 0 h 30"/>
                <a:gd name="T14" fmla="*/ 1 w 6"/>
                <a:gd name="T15" fmla="*/ 0 h 30"/>
                <a:gd name="T16" fmla="*/ 1 w 6"/>
                <a:gd name="T17" fmla="*/ 7 h 30"/>
                <a:gd name="T18" fmla="*/ 2 w 6"/>
                <a:gd name="T19" fmla="*/ 7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4" y="26"/>
                  </a:moveTo>
                  <a:lnTo>
                    <a:pt x="0" y="26"/>
                  </a:lnTo>
                  <a:lnTo>
                    <a:pt x="0" y="4"/>
                  </a:lnTo>
                  <a:lnTo>
                    <a:pt x="0" y="0"/>
                  </a:lnTo>
                  <a:lnTo>
                    <a:pt x="0" y="26"/>
                  </a:lnTo>
                  <a:lnTo>
                    <a:pt x="4" y="30"/>
                  </a:lnTo>
                  <a:lnTo>
                    <a:pt x="4" y="0"/>
                  </a:lnTo>
                  <a:lnTo>
                    <a:pt x="4" y="26"/>
                  </a:lnTo>
                  <a:lnTo>
                    <a:pt x="6" y="26"/>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1" name="Freeform 4187">
              <a:extLst>
                <a:ext uri="{FF2B5EF4-FFF2-40B4-BE49-F238E27FC236}">
                  <a16:creationId xmlns:a16="http://schemas.microsoft.com/office/drawing/2014/main" id="{B3568527-1991-4EDE-B4B0-DD70DFD04719}"/>
                </a:ext>
              </a:extLst>
            </p:cNvPr>
            <p:cNvSpPr>
              <a:spLocks/>
            </p:cNvSpPr>
            <p:nvPr/>
          </p:nvSpPr>
          <p:spPr bwMode="auto">
            <a:xfrm>
              <a:off x="1545" y="3201"/>
              <a:ext cx="3" cy="2"/>
            </a:xfrm>
            <a:custGeom>
              <a:avLst/>
              <a:gdLst>
                <a:gd name="T0" fmla="*/ 1 w 12"/>
                <a:gd name="T1" fmla="*/ 1 h 7"/>
                <a:gd name="T2" fmla="*/ 1 w 12"/>
                <a:gd name="T3" fmla="*/ 0 h 7"/>
                <a:gd name="T4" fmla="*/ 2 w 12"/>
                <a:gd name="T5" fmla="*/ 0 h 7"/>
                <a:gd name="T6" fmla="*/ 2 w 12"/>
                <a:gd name="T7" fmla="*/ 0 h 7"/>
                <a:gd name="T8" fmla="*/ 0 w 12"/>
                <a:gd name="T9" fmla="*/ 0 h 7"/>
                <a:gd name="T10" fmla="*/ 0 w 12"/>
                <a:gd name="T11" fmla="*/ 1 h 7"/>
                <a:gd name="T12" fmla="*/ 3 w 12"/>
                <a:gd name="T13" fmla="*/ 1 h 7"/>
                <a:gd name="T14" fmla="*/ 2 w 12"/>
                <a:gd name="T15" fmla="*/ 1 h 7"/>
                <a:gd name="T16" fmla="*/ 0 w 12"/>
                <a:gd name="T17" fmla="*/ 1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4" y="4"/>
                  </a:moveTo>
                  <a:lnTo>
                    <a:pt x="4" y="0"/>
                  </a:lnTo>
                  <a:lnTo>
                    <a:pt x="9" y="0"/>
                  </a:lnTo>
                  <a:lnTo>
                    <a:pt x="0" y="0"/>
                  </a:lnTo>
                  <a:lnTo>
                    <a:pt x="0" y="4"/>
                  </a:lnTo>
                  <a:lnTo>
                    <a:pt x="12" y="4"/>
                  </a:lnTo>
                  <a:lnTo>
                    <a:pt x="9" y="4"/>
                  </a:lnTo>
                  <a:lnTo>
                    <a:pt x="0" y="4"/>
                  </a:lnTo>
                  <a:lnTo>
                    <a:pt x="4" y="7"/>
                  </a:lnTo>
                  <a:lnTo>
                    <a:pt x="9"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2" name="Freeform 4188">
              <a:extLst>
                <a:ext uri="{FF2B5EF4-FFF2-40B4-BE49-F238E27FC236}">
                  <a16:creationId xmlns:a16="http://schemas.microsoft.com/office/drawing/2014/main" id="{1D651AC9-7554-490E-8DB2-9D04BC565BC0}"/>
                </a:ext>
              </a:extLst>
            </p:cNvPr>
            <p:cNvSpPr>
              <a:spLocks/>
            </p:cNvSpPr>
            <p:nvPr/>
          </p:nvSpPr>
          <p:spPr bwMode="auto">
            <a:xfrm>
              <a:off x="1547" y="3197"/>
              <a:ext cx="1"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4"/>
                  </a:lnTo>
                  <a:lnTo>
                    <a:pt x="0" y="0"/>
                  </a:lnTo>
                  <a:lnTo>
                    <a:pt x="0" y="19"/>
                  </a:lnTo>
                  <a:lnTo>
                    <a:pt x="3" y="22"/>
                  </a:lnTo>
                  <a:lnTo>
                    <a:pt x="3" y="0"/>
                  </a:lnTo>
                  <a:lnTo>
                    <a:pt x="3" y="19"/>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3" name="Freeform 4189">
              <a:extLst>
                <a:ext uri="{FF2B5EF4-FFF2-40B4-BE49-F238E27FC236}">
                  <a16:creationId xmlns:a16="http://schemas.microsoft.com/office/drawing/2014/main" id="{897EDCA8-6B7D-425C-BCF4-FECDF9FBA988}"/>
                </a:ext>
              </a:extLst>
            </p:cNvPr>
            <p:cNvSpPr>
              <a:spLocks/>
            </p:cNvSpPr>
            <p:nvPr/>
          </p:nvSpPr>
          <p:spPr bwMode="auto">
            <a:xfrm>
              <a:off x="1547" y="3197"/>
              <a:ext cx="7" cy="2"/>
            </a:xfrm>
            <a:custGeom>
              <a:avLst/>
              <a:gdLst>
                <a:gd name="T0" fmla="*/ 1 w 27"/>
                <a:gd name="T1" fmla="*/ 1 h 6"/>
                <a:gd name="T2" fmla="*/ 1 w 27"/>
                <a:gd name="T3" fmla="*/ 0 h 6"/>
                <a:gd name="T4" fmla="*/ 6 w 27"/>
                <a:gd name="T5" fmla="*/ 0 h 6"/>
                <a:gd name="T6" fmla="*/ 7 w 27"/>
                <a:gd name="T7" fmla="*/ 0 h 6"/>
                <a:gd name="T8" fmla="*/ 0 w 27"/>
                <a:gd name="T9" fmla="*/ 0 h 6"/>
                <a:gd name="T10" fmla="*/ 0 w 27"/>
                <a:gd name="T11" fmla="*/ 1 h 6"/>
                <a:gd name="T12" fmla="*/ 7 w 27"/>
                <a:gd name="T13" fmla="*/ 1 h 6"/>
                <a:gd name="T14" fmla="*/ 7 w 27"/>
                <a:gd name="T15" fmla="*/ 2 h 6"/>
                <a:gd name="T16" fmla="*/ 0 w 27"/>
                <a:gd name="T17" fmla="*/ 2 h 6"/>
                <a:gd name="T18" fmla="*/ 1 w 27"/>
                <a:gd name="T19" fmla="*/ 2 h 6"/>
                <a:gd name="T20" fmla="*/ 6 w 27"/>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6">
                  <a:moveTo>
                    <a:pt x="3" y="4"/>
                  </a:moveTo>
                  <a:lnTo>
                    <a:pt x="3" y="0"/>
                  </a:lnTo>
                  <a:lnTo>
                    <a:pt x="24" y="0"/>
                  </a:lnTo>
                  <a:lnTo>
                    <a:pt x="27" y="0"/>
                  </a:lnTo>
                  <a:lnTo>
                    <a:pt x="0" y="0"/>
                  </a:lnTo>
                  <a:lnTo>
                    <a:pt x="0" y="4"/>
                  </a:lnTo>
                  <a:lnTo>
                    <a:pt x="27" y="4"/>
                  </a:lnTo>
                  <a:lnTo>
                    <a:pt x="27" y="6"/>
                  </a:lnTo>
                  <a:lnTo>
                    <a:pt x="0" y="6"/>
                  </a:lnTo>
                  <a:lnTo>
                    <a:pt x="3" y="6"/>
                  </a:lnTo>
                  <a:lnTo>
                    <a:pt x="24"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4" name="Freeform 4190">
              <a:extLst>
                <a:ext uri="{FF2B5EF4-FFF2-40B4-BE49-F238E27FC236}">
                  <a16:creationId xmlns:a16="http://schemas.microsoft.com/office/drawing/2014/main" id="{B7C60632-DA28-4027-92F3-8599E7D67B09}"/>
                </a:ext>
              </a:extLst>
            </p:cNvPr>
            <p:cNvSpPr>
              <a:spLocks/>
            </p:cNvSpPr>
            <p:nvPr/>
          </p:nvSpPr>
          <p:spPr bwMode="auto">
            <a:xfrm>
              <a:off x="1552" y="3193"/>
              <a:ext cx="2"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2 w 6"/>
                <a:gd name="T15" fmla="*/ 0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0"/>
                  </a:lnTo>
                  <a:lnTo>
                    <a:pt x="0" y="22"/>
                  </a:lnTo>
                  <a:lnTo>
                    <a:pt x="3" y="22"/>
                  </a:lnTo>
                  <a:lnTo>
                    <a:pt x="3" y="0"/>
                  </a:lnTo>
                  <a:lnTo>
                    <a:pt x="6" y="0"/>
                  </a:lnTo>
                  <a:lnTo>
                    <a:pt x="6"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5" name="Freeform 4191">
              <a:extLst>
                <a:ext uri="{FF2B5EF4-FFF2-40B4-BE49-F238E27FC236}">
                  <a16:creationId xmlns:a16="http://schemas.microsoft.com/office/drawing/2014/main" id="{5AC104D4-F429-4E8A-9505-5A93F470AAD9}"/>
                </a:ext>
              </a:extLst>
            </p:cNvPr>
            <p:cNvSpPr>
              <a:spLocks/>
            </p:cNvSpPr>
            <p:nvPr/>
          </p:nvSpPr>
          <p:spPr bwMode="auto">
            <a:xfrm>
              <a:off x="1552" y="3193"/>
              <a:ext cx="3" cy="2"/>
            </a:xfrm>
            <a:custGeom>
              <a:avLst/>
              <a:gdLst>
                <a:gd name="T0" fmla="*/ 1 w 12"/>
                <a:gd name="T1" fmla="*/ 1 h 7"/>
                <a:gd name="T2" fmla="*/ 1 w 12"/>
                <a:gd name="T3" fmla="*/ 0 h 7"/>
                <a:gd name="T4" fmla="*/ 2 w 12"/>
                <a:gd name="T5" fmla="*/ 0 h 7"/>
                <a:gd name="T6" fmla="*/ 3 w 12"/>
                <a:gd name="T7" fmla="*/ 0 h 7"/>
                <a:gd name="T8" fmla="*/ 0 w 12"/>
                <a:gd name="T9" fmla="*/ 0 h 7"/>
                <a:gd name="T10" fmla="*/ 0 w 12"/>
                <a:gd name="T11" fmla="*/ 1 h 7"/>
                <a:gd name="T12" fmla="*/ 3 w 12"/>
                <a:gd name="T13" fmla="*/ 1 h 7"/>
                <a:gd name="T14" fmla="*/ 3 w 12"/>
                <a:gd name="T15" fmla="*/ 2 h 7"/>
                <a:gd name="T16" fmla="*/ 0 w 12"/>
                <a:gd name="T17" fmla="*/ 2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12" y="0"/>
                  </a:lnTo>
                  <a:lnTo>
                    <a:pt x="0" y="0"/>
                  </a:lnTo>
                  <a:lnTo>
                    <a:pt x="0" y="3"/>
                  </a:lnTo>
                  <a:lnTo>
                    <a:pt x="12" y="3"/>
                  </a:lnTo>
                  <a:lnTo>
                    <a:pt x="12" y="7"/>
                  </a:lnTo>
                  <a:lnTo>
                    <a:pt x="0" y="7"/>
                  </a:lnTo>
                  <a:lnTo>
                    <a:pt x="3" y="7"/>
                  </a:lnTo>
                  <a:lnTo>
                    <a:pt x="9"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6" name="Freeform 4192">
              <a:extLst>
                <a:ext uri="{FF2B5EF4-FFF2-40B4-BE49-F238E27FC236}">
                  <a16:creationId xmlns:a16="http://schemas.microsoft.com/office/drawing/2014/main" id="{F045D9A5-F312-446C-A16D-B694F6E75B3F}"/>
                </a:ext>
              </a:extLst>
            </p:cNvPr>
            <p:cNvSpPr>
              <a:spLocks/>
            </p:cNvSpPr>
            <p:nvPr/>
          </p:nvSpPr>
          <p:spPr bwMode="auto">
            <a:xfrm>
              <a:off x="1554" y="3189"/>
              <a:ext cx="1" cy="6"/>
            </a:xfrm>
            <a:custGeom>
              <a:avLst/>
              <a:gdLst>
                <a:gd name="T0" fmla="*/ 1 w 6"/>
                <a:gd name="T1" fmla="*/ 5 h 24"/>
                <a:gd name="T2" fmla="*/ 0 w 6"/>
                <a:gd name="T3" fmla="*/ 5 h 24"/>
                <a:gd name="T4" fmla="*/ 0 w 6"/>
                <a:gd name="T5" fmla="*/ 1 h 24"/>
                <a:gd name="T6" fmla="*/ 0 w 6"/>
                <a:gd name="T7" fmla="*/ 1 h 24"/>
                <a:gd name="T8" fmla="*/ 0 w 6"/>
                <a:gd name="T9" fmla="*/ 6 h 24"/>
                <a:gd name="T10" fmla="*/ 1 w 6"/>
                <a:gd name="T11" fmla="*/ 6 h 24"/>
                <a:gd name="T12" fmla="*/ 1 w 6"/>
                <a:gd name="T13" fmla="*/ 0 h 24"/>
                <a:gd name="T14" fmla="*/ 1 w 6"/>
                <a:gd name="T15" fmla="*/ 1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24"/>
                  </a:lnTo>
                  <a:lnTo>
                    <a:pt x="3" y="24"/>
                  </a:lnTo>
                  <a:lnTo>
                    <a:pt x="3" y="0"/>
                  </a:lnTo>
                  <a:lnTo>
                    <a:pt x="6" y="4"/>
                  </a:lnTo>
                  <a:lnTo>
                    <a:pt x="6" y="24"/>
                  </a:lnTo>
                  <a:lnTo>
                    <a:pt x="6" y="20"/>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7" name="Freeform 4193">
              <a:extLst>
                <a:ext uri="{FF2B5EF4-FFF2-40B4-BE49-F238E27FC236}">
                  <a16:creationId xmlns:a16="http://schemas.microsoft.com/office/drawing/2014/main" id="{3E8EC3AA-0185-4B49-9333-15C01B4EFB46}"/>
                </a:ext>
              </a:extLst>
            </p:cNvPr>
            <p:cNvSpPr>
              <a:spLocks/>
            </p:cNvSpPr>
            <p:nvPr/>
          </p:nvSpPr>
          <p:spPr bwMode="auto">
            <a:xfrm>
              <a:off x="1554" y="3189"/>
              <a:ext cx="3" cy="2"/>
            </a:xfrm>
            <a:custGeom>
              <a:avLst/>
              <a:gdLst>
                <a:gd name="T0" fmla="*/ 1 w 15"/>
                <a:gd name="T1" fmla="*/ 1 h 7"/>
                <a:gd name="T2" fmla="*/ 1 w 15"/>
                <a:gd name="T3" fmla="*/ 0 h 7"/>
                <a:gd name="T4" fmla="*/ 2 w 15"/>
                <a:gd name="T5" fmla="*/ 0 h 7"/>
                <a:gd name="T6" fmla="*/ 3 w 15"/>
                <a:gd name="T7" fmla="*/ 1 h 7"/>
                <a:gd name="T8" fmla="*/ 0 w 15"/>
                <a:gd name="T9" fmla="*/ 1 h 7"/>
                <a:gd name="T10" fmla="*/ 0 w 15"/>
                <a:gd name="T11" fmla="*/ 1 h 7"/>
                <a:gd name="T12" fmla="*/ 3 w 15"/>
                <a:gd name="T13" fmla="*/ 1 h 7"/>
                <a:gd name="T14" fmla="*/ 3 w 15"/>
                <a:gd name="T15" fmla="*/ 2 h 7"/>
                <a:gd name="T16" fmla="*/ 0 w 15"/>
                <a:gd name="T17" fmla="*/ 2 h 7"/>
                <a:gd name="T18" fmla="*/ 1 w 15"/>
                <a:gd name="T19" fmla="*/ 2 h 7"/>
                <a:gd name="T20" fmla="*/ 2 w 1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4"/>
                  </a:moveTo>
                  <a:lnTo>
                    <a:pt x="3" y="0"/>
                  </a:lnTo>
                  <a:lnTo>
                    <a:pt x="12" y="0"/>
                  </a:lnTo>
                  <a:lnTo>
                    <a:pt x="15" y="4"/>
                  </a:lnTo>
                  <a:lnTo>
                    <a:pt x="0" y="4"/>
                  </a:lnTo>
                  <a:lnTo>
                    <a:pt x="15" y="4"/>
                  </a:lnTo>
                  <a:lnTo>
                    <a:pt x="15" y="7"/>
                  </a:lnTo>
                  <a:lnTo>
                    <a:pt x="0" y="7"/>
                  </a:lnTo>
                  <a:lnTo>
                    <a:pt x="3" y="7"/>
                  </a:lnTo>
                  <a:lnTo>
                    <a:pt x="12"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8" name="Freeform 4194">
              <a:extLst>
                <a:ext uri="{FF2B5EF4-FFF2-40B4-BE49-F238E27FC236}">
                  <a16:creationId xmlns:a16="http://schemas.microsoft.com/office/drawing/2014/main" id="{2E1DF0B1-4E59-416F-89C0-A612672A9BF9}"/>
                </a:ext>
              </a:extLst>
            </p:cNvPr>
            <p:cNvSpPr>
              <a:spLocks/>
            </p:cNvSpPr>
            <p:nvPr/>
          </p:nvSpPr>
          <p:spPr bwMode="auto">
            <a:xfrm>
              <a:off x="1556" y="3186"/>
              <a:ext cx="1" cy="5"/>
            </a:xfrm>
            <a:custGeom>
              <a:avLst/>
              <a:gdLst>
                <a:gd name="T0" fmla="*/ 1 w 6"/>
                <a:gd name="T1" fmla="*/ 4 h 20"/>
                <a:gd name="T2" fmla="*/ 0 w 6"/>
                <a:gd name="T3" fmla="*/ 4 h 20"/>
                <a:gd name="T4" fmla="*/ 0 w 6"/>
                <a:gd name="T5" fmla="*/ 1 h 20"/>
                <a:gd name="T6" fmla="*/ 1 w 6"/>
                <a:gd name="T7" fmla="*/ 0 h 20"/>
                <a:gd name="T8" fmla="*/ 1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7"/>
                  </a:moveTo>
                  <a:lnTo>
                    <a:pt x="0" y="17"/>
                  </a:lnTo>
                  <a:lnTo>
                    <a:pt x="0" y="4"/>
                  </a:lnTo>
                  <a:lnTo>
                    <a:pt x="3" y="0"/>
                  </a:lnTo>
                  <a:lnTo>
                    <a:pt x="3" y="20"/>
                  </a:lnTo>
                  <a:lnTo>
                    <a:pt x="3" y="0"/>
                  </a:lnTo>
                  <a:lnTo>
                    <a:pt x="6" y="0"/>
                  </a:lnTo>
                  <a:lnTo>
                    <a:pt x="6" y="20"/>
                  </a:lnTo>
                  <a:lnTo>
                    <a:pt x="6" y="17"/>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79" name="Freeform 4195">
              <a:extLst>
                <a:ext uri="{FF2B5EF4-FFF2-40B4-BE49-F238E27FC236}">
                  <a16:creationId xmlns:a16="http://schemas.microsoft.com/office/drawing/2014/main" id="{F4E90F42-2DA2-423A-A644-BB95B8A09E02}"/>
                </a:ext>
              </a:extLst>
            </p:cNvPr>
            <p:cNvSpPr>
              <a:spLocks/>
            </p:cNvSpPr>
            <p:nvPr/>
          </p:nvSpPr>
          <p:spPr bwMode="auto">
            <a:xfrm>
              <a:off x="1556" y="3186"/>
              <a:ext cx="3" cy="1"/>
            </a:xfrm>
            <a:custGeom>
              <a:avLst/>
              <a:gdLst>
                <a:gd name="T0" fmla="*/ 1 w 12"/>
                <a:gd name="T1" fmla="*/ 1 h 7"/>
                <a:gd name="T2" fmla="*/ 1 w 12"/>
                <a:gd name="T3" fmla="*/ 0 h 7"/>
                <a:gd name="T4" fmla="*/ 2 w 12"/>
                <a:gd name="T5" fmla="*/ 0 h 7"/>
                <a:gd name="T6" fmla="*/ 3 w 12"/>
                <a:gd name="T7" fmla="*/ 0 h 7"/>
                <a:gd name="T8" fmla="*/ 1 w 12"/>
                <a:gd name="T9" fmla="*/ 0 h 7"/>
                <a:gd name="T10" fmla="*/ 0 w 12"/>
                <a:gd name="T11" fmla="*/ 1 h 7"/>
                <a:gd name="T12" fmla="*/ 3 w 12"/>
                <a:gd name="T13" fmla="*/ 1 h 7"/>
                <a:gd name="T14" fmla="*/ 3 w 12"/>
                <a:gd name="T15" fmla="*/ 1 h 7"/>
                <a:gd name="T16" fmla="*/ 1 w 12"/>
                <a:gd name="T17" fmla="*/ 1 h 7"/>
                <a:gd name="T18" fmla="*/ 1 w 12"/>
                <a:gd name="T19" fmla="*/ 1 h 7"/>
                <a:gd name="T20" fmla="*/ 2 w 1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4"/>
                  </a:moveTo>
                  <a:lnTo>
                    <a:pt x="3" y="0"/>
                  </a:lnTo>
                  <a:lnTo>
                    <a:pt x="9" y="0"/>
                  </a:lnTo>
                  <a:lnTo>
                    <a:pt x="12" y="0"/>
                  </a:lnTo>
                  <a:lnTo>
                    <a:pt x="3" y="0"/>
                  </a:lnTo>
                  <a:lnTo>
                    <a:pt x="0" y="4"/>
                  </a:lnTo>
                  <a:lnTo>
                    <a:pt x="12" y="4"/>
                  </a:lnTo>
                  <a:lnTo>
                    <a:pt x="3" y="4"/>
                  </a:lnTo>
                  <a:lnTo>
                    <a:pt x="3" y="7"/>
                  </a:lnTo>
                  <a:lnTo>
                    <a:pt x="9"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0" name="Freeform 4196">
              <a:extLst>
                <a:ext uri="{FF2B5EF4-FFF2-40B4-BE49-F238E27FC236}">
                  <a16:creationId xmlns:a16="http://schemas.microsoft.com/office/drawing/2014/main" id="{DEC00DB4-6910-42A1-8A34-7D2CA27015E2}"/>
                </a:ext>
              </a:extLst>
            </p:cNvPr>
            <p:cNvSpPr>
              <a:spLocks/>
            </p:cNvSpPr>
            <p:nvPr/>
          </p:nvSpPr>
          <p:spPr bwMode="auto">
            <a:xfrm>
              <a:off x="1557" y="3182"/>
              <a:ext cx="2" cy="5"/>
            </a:xfrm>
            <a:custGeom>
              <a:avLst/>
              <a:gdLst>
                <a:gd name="T0" fmla="*/ 1 w 6"/>
                <a:gd name="T1" fmla="*/ 4 h 22"/>
                <a:gd name="T2" fmla="*/ 0 w 6"/>
                <a:gd name="T3" fmla="*/ 4 h 22"/>
                <a:gd name="T4" fmla="*/ 0 w 6"/>
                <a:gd name="T5" fmla="*/ 0 h 22"/>
                <a:gd name="T6" fmla="*/ 1 w 6"/>
                <a:gd name="T7" fmla="*/ 0 h 22"/>
                <a:gd name="T8" fmla="*/ 1 w 6"/>
                <a:gd name="T9" fmla="*/ 4 h 22"/>
                <a:gd name="T10" fmla="*/ 1 w 6"/>
                <a:gd name="T11" fmla="*/ 5 h 22"/>
                <a:gd name="T12" fmla="*/ 1 w 6"/>
                <a:gd name="T13" fmla="*/ 0 h 22"/>
                <a:gd name="T14" fmla="*/ 2 w 6"/>
                <a:gd name="T15" fmla="*/ 0 h 22"/>
                <a:gd name="T16" fmla="*/ 2 w 6"/>
                <a:gd name="T17" fmla="*/ 4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3" y="0"/>
                  </a:lnTo>
                  <a:lnTo>
                    <a:pt x="3" y="19"/>
                  </a:lnTo>
                  <a:lnTo>
                    <a:pt x="3" y="22"/>
                  </a:lnTo>
                  <a:lnTo>
                    <a:pt x="3" y="0"/>
                  </a:lnTo>
                  <a:lnTo>
                    <a:pt x="6" y="0"/>
                  </a:lnTo>
                  <a:lnTo>
                    <a:pt x="6" y="19"/>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1" name="Freeform 4197">
              <a:extLst>
                <a:ext uri="{FF2B5EF4-FFF2-40B4-BE49-F238E27FC236}">
                  <a16:creationId xmlns:a16="http://schemas.microsoft.com/office/drawing/2014/main" id="{05D04C88-F12F-45A8-A80E-A65B7085850D}"/>
                </a:ext>
              </a:extLst>
            </p:cNvPr>
            <p:cNvSpPr>
              <a:spLocks/>
            </p:cNvSpPr>
            <p:nvPr/>
          </p:nvSpPr>
          <p:spPr bwMode="auto">
            <a:xfrm>
              <a:off x="1557" y="3182"/>
              <a:ext cx="9" cy="2"/>
            </a:xfrm>
            <a:custGeom>
              <a:avLst/>
              <a:gdLst>
                <a:gd name="T0" fmla="*/ 1 w 33"/>
                <a:gd name="T1" fmla="*/ 1 h 6"/>
                <a:gd name="T2" fmla="*/ 1 w 33"/>
                <a:gd name="T3" fmla="*/ 0 h 6"/>
                <a:gd name="T4" fmla="*/ 8 w 33"/>
                <a:gd name="T5" fmla="*/ 0 h 6"/>
                <a:gd name="T6" fmla="*/ 8 w 33"/>
                <a:gd name="T7" fmla="*/ 0 h 6"/>
                <a:gd name="T8" fmla="*/ 1 w 33"/>
                <a:gd name="T9" fmla="*/ 0 h 6"/>
                <a:gd name="T10" fmla="*/ 0 w 33"/>
                <a:gd name="T11" fmla="*/ 1 h 6"/>
                <a:gd name="T12" fmla="*/ 9 w 33"/>
                <a:gd name="T13" fmla="*/ 1 h 6"/>
                <a:gd name="T14" fmla="*/ 8 w 33"/>
                <a:gd name="T15" fmla="*/ 2 h 6"/>
                <a:gd name="T16" fmla="*/ 1 w 33"/>
                <a:gd name="T17" fmla="*/ 2 h 6"/>
                <a:gd name="T18" fmla="*/ 1 w 33"/>
                <a:gd name="T19" fmla="*/ 2 h 6"/>
                <a:gd name="T20" fmla="*/ 8 w 3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
                  <a:moveTo>
                    <a:pt x="3" y="2"/>
                  </a:moveTo>
                  <a:lnTo>
                    <a:pt x="3" y="0"/>
                  </a:lnTo>
                  <a:lnTo>
                    <a:pt x="30" y="0"/>
                  </a:lnTo>
                  <a:lnTo>
                    <a:pt x="3" y="0"/>
                  </a:lnTo>
                  <a:lnTo>
                    <a:pt x="0" y="2"/>
                  </a:lnTo>
                  <a:lnTo>
                    <a:pt x="33" y="2"/>
                  </a:lnTo>
                  <a:lnTo>
                    <a:pt x="30" y="6"/>
                  </a:lnTo>
                  <a:lnTo>
                    <a:pt x="3" y="6"/>
                  </a:lnTo>
                  <a:lnTo>
                    <a:pt x="30"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2" name="Freeform 4198">
              <a:extLst>
                <a:ext uri="{FF2B5EF4-FFF2-40B4-BE49-F238E27FC236}">
                  <a16:creationId xmlns:a16="http://schemas.microsoft.com/office/drawing/2014/main" id="{FFC14ABC-DBA4-4DFC-A299-C69C2E3A358F}"/>
                </a:ext>
              </a:extLst>
            </p:cNvPr>
            <p:cNvSpPr>
              <a:spLocks/>
            </p:cNvSpPr>
            <p:nvPr/>
          </p:nvSpPr>
          <p:spPr bwMode="auto">
            <a:xfrm>
              <a:off x="1564" y="3178"/>
              <a:ext cx="2" cy="6"/>
            </a:xfrm>
            <a:custGeom>
              <a:avLst/>
              <a:gdLst>
                <a:gd name="T0" fmla="*/ 1 w 6"/>
                <a:gd name="T1" fmla="*/ 5 h 23"/>
                <a:gd name="T2" fmla="*/ 0 w 6"/>
                <a:gd name="T3" fmla="*/ 5 h 23"/>
                <a:gd name="T4" fmla="*/ 0 w 6"/>
                <a:gd name="T5" fmla="*/ 1 h 23"/>
                <a:gd name="T6" fmla="*/ 0 w 6"/>
                <a:gd name="T7" fmla="*/ 0 h 23"/>
                <a:gd name="T8" fmla="*/ 0 w 6"/>
                <a:gd name="T9" fmla="*/ 6 h 23"/>
                <a:gd name="T10" fmla="*/ 1 w 6"/>
                <a:gd name="T11" fmla="*/ 6 h 23"/>
                <a:gd name="T12" fmla="*/ 1 w 6"/>
                <a:gd name="T13" fmla="*/ 0 h 23"/>
                <a:gd name="T14" fmla="*/ 1 w 6"/>
                <a:gd name="T15" fmla="*/ 0 h 23"/>
                <a:gd name="T16" fmla="*/ 1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23"/>
                  </a:lnTo>
                  <a:lnTo>
                    <a:pt x="3" y="23"/>
                  </a:lnTo>
                  <a:lnTo>
                    <a:pt x="3" y="0"/>
                  </a:lnTo>
                  <a:lnTo>
                    <a:pt x="3" y="23"/>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3" name="Freeform 4199">
              <a:extLst>
                <a:ext uri="{FF2B5EF4-FFF2-40B4-BE49-F238E27FC236}">
                  <a16:creationId xmlns:a16="http://schemas.microsoft.com/office/drawing/2014/main" id="{D2E437A2-00E4-4CE7-88FC-CF3CDF20D2F9}"/>
                </a:ext>
              </a:extLst>
            </p:cNvPr>
            <p:cNvSpPr>
              <a:spLocks/>
            </p:cNvSpPr>
            <p:nvPr/>
          </p:nvSpPr>
          <p:spPr bwMode="auto">
            <a:xfrm>
              <a:off x="1564" y="3178"/>
              <a:ext cx="14" cy="1"/>
            </a:xfrm>
            <a:custGeom>
              <a:avLst/>
              <a:gdLst>
                <a:gd name="T0" fmla="*/ 1 w 56"/>
                <a:gd name="T1" fmla="*/ 1 h 7"/>
                <a:gd name="T2" fmla="*/ 1 w 56"/>
                <a:gd name="T3" fmla="*/ 0 h 7"/>
                <a:gd name="T4" fmla="*/ 13 w 56"/>
                <a:gd name="T5" fmla="*/ 0 h 7"/>
                <a:gd name="T6" fmla="*/ 13 w 56"/>
                <a:gd name="T7" fmla="*/ 0 h 7"/>
                <a:gd name="T8" fmla="*/ 0 w 56"/>
                <a:gd name="T9" fmla="*/ 0 h 7"/>
                <a:gd name="T10" fmla="*/ 0 w 56"/>
                <a:gd name="T11" fmla="*/ 1 h 7"/>
                <a:gd name="T12" fmla="*/ 14 w 56"/>
                <a:gd name="T13" fmla="*/ 1 h 7"/>
                <a:gd name="T14" fmla="*/ 13 w 56"/>
                <a:gd name="T15" fmla="*/ 1 h 7"/>
                <a:gd name="T16" fmla="*/ 0 w 56"/>
                <a:gd name="T17" fmla="*/ 1 h 7"/>
                <a:gd name="T18" fmla="*/ 1 w 56"/>
                <a:gd name="T19" fmla="*/ 1 h 7"/>
                <a:gd name="T20" fmla="*/ 13 w 5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7">
                  <a:moveTo>
                    <a:pt x="3" y="4"/>
                  </a:moveTo>
                  <a:lnTo>
                    <a:pt x="3" y="0"/>
                  </a:lnTo>
                  <a:lnTo>
                    <a:pt x="53" y="0"/>
                  </a:lnTo>
                  <a:lnTo>
                    <a:pt x="0" y="0"/>
                  </a:lnTo>
                  <a:lnTo>
                    <a:pt x="0" y="4"/>
                  </a:lnTo>
                  <a:lnTo>
                    <a:pt x="56" y="4"/>
                  </a:lnTo>
                  <a:lnTo>
                    <a:pt x="53" y="7"/>
                  </a:lnTo>
                  <a:lnTo>
                    <a:pt x="0" y="7"/>
                  </a:lnTo>
                  <a:lnTo>
                    <a:pt x="3" y="7"/>
                  </a:lnTo>
                  <a:lnTo>
                    <a:pt x="53"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4" name="Freeform 4200">
              <a:extLst>
                <a:ext uri="{FF2B5EF4-FFF2-40B4-BE49-F238E27FC236}">
                  <a16:creationId xmlns:a16="http://schemas.microsoft.com/office/drawing/2014/main" id="{5C11AA8A-7478-4C60-BDAA-14112C996BAA}"/>
                </a:ext>
              </a:extLst>
            </p:cNvPr>
            <p:cNvSpPr>
              <a:spLocks/>
            </p:cNvSpPr>
            <p:nvPr/>
          </p:nvSpPr>
          <p:spPr bwMode="auto">
            <a:xfrm>
              <a:off x="1577" y="3172"/>
              <a:ext cx="1" cy="7"/>
            </a:xfrm>
            <a:custGeom>
              <a:avLst/>
              <a:gdLst>
                <a:gd name="T0" fmla="*/ 1 w 6"/>
                <a:gd name="T1" fmla="*/ 6 h 29"/>
                <a:gd name="T2" fmla="*/ 0 w 6"/>
                <a:gd name="T3" fmla="*/ 6 h 29"/>
                <a:gd name="T4" fmla="*/ 0 w 6"/>
                <a:gd name="T5" fmla="*/ 1 h 29"/>
                <a:gd name="T6" fmla="*/ 0 w 6"/>
                <a:gd name="T7" fmla="*/ 0 h 29"/>
                <a:gd name="T8" fmla="*/ 0 w 6"/>
                <a:gd name="T9" fmla="*/ 7 h 29"/>
                <a:gd name="T10" fmla="*/ 1 w 6"/>
                <a:gd name="T11" fmla="*/ 7 h 29"/>
                <a:gd name="T12" fmla="*/ 1 w 6"/>
                <a:gd name="T13" fmla="*/ 0 h 29"/>
                <a:gd name="T14" fmla="*/ 1 w 6"/>
                <a:gd name="T15" fmla="*/ 0 h 29"/>
                <a:gd name="T16" fmla="*/ 1 w 6"/>
                <a:gd name="T17" fmla="*/ 7 h 29"/>
                <a:gd name="T18" fmla="*/ 1 w 6"/>
                <a:gd name="T19" fmla="*/ 6 h 29"/>
                <a:gd name="T20" fmla="*/ 1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3" y="26"/>
                  </a:moveTo>
                  <a:lnTo>
                    <a:pt x="0" y="26"/>
                  </a:lnTo>
                  <a:lnTo>
                    <a:pt x="0" y="4"/>
                  </a:lnTo>
                  <a:lnTo>
                    <a:pt x="0" y="0"/>
                  </a:lnTo>
                  <a:lnTo>
                    <a:pt x="0" y="29"/>
                  </a:lnTo>
                  <a:lnTo>
                    <a:pt x="3" y="29"/>
                  </a:lnTo>
                  <a:lnTo>
                    <a:pt x="3" y="0"/>
                  </a:lnTo>
                  <a:lnTo>
                    <a:pt x="3" y="29"/>
                  </a:lnTo>
                  <a:lnTo>
                    <a:pt x="6" y="26"/>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5" name="Freeform 4201">
              <a:extLst>
                <a:ext uri="{FF2B5EF4-FFF2-40B4-BE49-F238E27FC236}">
                  <a16:creationId xmlns:a16="http://schemas.microsoft.com/office/drawing/2014/main" id="{5D6C78BC-AA4D-4E65-81E4-737F595A64E4}"/>
                </a:ext>
              </a:extLst>
            </p:cNvPr>
            <p:cNvSpPr>
              <a:spLocks/>
            </p:cNvSpPr>
            <p:nvPr/>
          </p:nvSpPr>
          <p:spPr bwMode="auto">
            <a:xfrm>
              <a:off x="1577" y="3172"/>
              <a:ext cx="5" cy="2"/>
            </a:xfrm>
            <a:custGeom>
              <a:avLst/>
              <a:gdLst>
                <a:gd name="T0" fmla="*/ 1 w 21"/>
                <a:gd name="T1" fmla="*/ 1 h 6"/>
                <a:gd name="T2" fmla="*/ 1 w 21"/>
                <a:gd name="T3" fmla="*/ 0 h 6"/>
                <a:gd name="T4" fmla="*/ 4 w 21"/>
                <a:gd name="T5" fmla="*/ 0 h 6"/>
                <a:gd name="T6" fmla="*/ 5 w 21"/>
                <a:gd name="T7" fmla="*/ 0 h 6"/>
                <a:gd name="T8" fmla="*/ 0 w 21"/>
                <a:gd name="T9" fmla="*/ 0 h 6"/>
                <a:gd name="T10" fmla="*/ 0 w 21"/>
                <a:gd name="T11" fmla="*/ 1 h 6"/>
                <a:gd name="T12" fmla="*/ 5 w 21"/>
                <a:gd name="T13" fmla="*/ 1 h 6"/>
                <a:gd name="T14" fmla="*/ 5 w 21"/>
                <a:gd name="T15" fmla="*/ 2 h 6"/>
                <a:gd name="T16" fmla="*/ 0 w 21"/>
                <a:gd name="T17" fmla="*/ 2 h 6"/>
                <a:gd name="T18" fmla="*/ 1 w 21"/>
                <a:gd name="T19" fmla="*/ 2 h 6"/>
                <a:gd name="T20" fmla="*/ 4 w 2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6">
                  <a:moveTo>
                    <a:pt x="3" y="4"/>
                  </a:moveTo>
                  <a:lnTo>
                    <a:pt x="3" y="0"/>
                  </a:lnTo>
                  <a:lnTo>
                    <a:pt x="18" y="0"/>
                  </a:lnTo>
                  <a:lnTo>
                    <a:pt x="21" y="0"/>
                  </a:lnTo>
                  <a:lnTo>
                    <a:pt x="0" y="0"/>
                  </a:lnTo>
                  <a:lnTo>
                    <a:pt x="0" y="4"/>
                  </a:lnTo>
                  <a:lnTo>
                    <a:pt x="21" y="4"/>
                  </a:lnTo>
                  <a:lnTo>
                    <a:pt x="21" y="6"/>
                  </a:lnTo>
                  <a:lnTo>
                    <a:pt x="0" y="6"/>
                  </a:lnTo>
                  <a:lnTo>
                    <a:pt x="3" y="6"/>
                  </a:lnTo>
                  <a:lnTo>
                    <a:pt x="1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6" name="Freeform 4202">
              <a:extLst>
                <a:ext uri="{FF2B5EF4-FFF2-40B4-BE49-F238E27FC236}">
                  <a16:creationId xmlns:a16="http://schemas.microsoft.com/office/drawing/2014/main" id="{D65E70C9-DB73-4518-8291-507286F685FD}"/>
                </a:ext>
              </a:extLst>
            </p:cNvPr>
            <p:cNvSpPr>
              <a:spLocks/>
            </p:cNvSpPr>
            <p:nvPr/>
          </p:nvSpPr>
          <p:spPr bwMode="auto">
            <a:xfrm>
              <a:off x="1580" y="3168"/>
              <a:ext cx="2"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2 w 6"/>
                <a:gd name="T15" fmla="*/ 0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0"/>
                  </a:lnTo>
                  <a:lnTo>
                    <a:pt x="0" y="22"/>
                  </a:lnTo>
                  <a:lnTo>
                    <a:pt x="3" y="22"/>
                  </a:lnTo>
                  <a:lnTo>
                    <a:pt x="3" y="0"/>
                  </a:lnTo>
                  <a:lnTo>
                    <a:pt x="6" y="0"/>
                  </a:lnTo>
                  <a:lnTo>
                    <a:pt x="6" y="22"/>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7" name="Freeform 4203">
              <a:extLst>
                <a:ext uri="{FF2B5EF4-FFF2-40B4-BE49-F238E27FC236}">
                  <a16:creationId xmlns:a16="http://schemas.microsoft.com/office/drawing/2014/main" id="{CE2EC7B9-B710-46C1-800A-8B22772629F4}"/>
                </a:ext>
              </a:extLst>
            </p:cNvPr>
            <p:cNvSpPr>
              <a:spLocks/>
            </p:cNvSpPr>
            <p:nvPr/>
          </p:nvSpPr>
          <p:spPr bwMode="auto">
            <a:xfrm>
              <a:off x="1580" y="3168"/>
              <a:ext cx="3" cy="2"/>
            </a:xfrm>
            <a:custGeom>
              <a:avLst/>
              <a:gdLst>
                <a:gd name="T0" fmla="*/ 1 w 9"/>
                <a:gd name="T1" fmla="*/ 1 h 7"/>
                <a:gd name="T2" fmla="*/ 1 w 9"/>
                <a:gd name="T3" fmla="*/ 0 h 7"/>
                <a:gd name="T4" fmla="*/ 2 w 9"/>
                <a:gd name="T5" fmla="*/ 0 h 7"/>
                <a:gd name="T6" fmla="*/ 3 w 9"/>
                <a:gd name="T7" fmla="*/ 0 h 7"/>
                <a:gd name="T8" fmla="*/ 0 w 9"/>
                <a:gd name="T9" fmla="*/ 0 h 7"/>
                <a:gd name="T10" fmla="*/ 0 w 9"/>
                <a:gd name="T11" fmla="*/ 1 h 7"/>
                <a:gd name="T12" fmla="*/ 3 w 9"/>
                <a:gd name="T13" fmla="*/ 1 h 7"/>
                <a:gd name="T14" fmla="*/ 3 w 9"/>
                <a:gd name="T15" fmla="*/ 2 h 7"/>
                <a:gd name="T16" fmla="*/ 0 w 9"/>
                <a:gd name="T17" fmla="*/ 2 h 7"/>
                <a:gd name="T18" fmla="*/ 1 w 9"/>
                <a:gd name="T19" fmla="*/ 2 h 7"/>
                <a:gd name="T20" fmla="*/ 2 w 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3"/>
                  </a:moveTo>
                  <a:lnTo>
                    <a:pt x="3" y="0"/>
                  </a:lnTo>
                  <a:lnTo>
                    <a:pt x="6" y="0"/>
                  </a:lnTo>
                  <a:lnTo>
                    <a:pt x="9" y="0"/>
                  </a:lnTo>
                  <a:lnTo>
                    <a:pt x="0" y="0"/>
                  </a:lnTo>
                  <a:lnTo>
                    <a:pt x="0" y="3"/>
                  </a:lnTo>
                  <a:lnTo>
                    <a:pt x="9" y="3"/>
                  </a:lnTo>
                  <a:lnTo>
                    <a:pt x="9" y="7"/>
                  </a:lnTo>
                  <a:lnTo>
                    <a:pt x="0" y="7"/>
                  </a:lnTo>
                  <a:lnTo>
                    <a:pt x="3" y="7"/>
                  </a:lnTo>
                  <a:lnTo>
                    <a:pt x="6"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8" name="Freeform 4204">
              <a:extLst>
                <a:ext uri="{FF2B5EF4-FFF2-40B4-BE49-F238E27FC236}">
                  <a16:creationId xmlns:a16="http://schemas.microsoft.com/office/drawing/2014/main" id="{CBF9E5CB-B955-42E5-A838-6DF659545763}"/>
                </a:ext>
              </a:extLst>
            </p:cNvPr>
            <p:cNvSpPr>
              <a:spLocks/>
            </p:cNvSpPr>
            <p:nvPr/>
          </p:nvSpPr>
          <p:spPr bwMode="auto">
            <a:xfrm>
              <a:off x="1581" y="3164"/>
              <a:ext cx="2"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3"/>
                  </a:lnTo>
                  <a:lnTo>
                    <a:pt x="0" y="23"/>
                  </a:lnTo>
                  <a:lnTo>
                    <a:pt x="3" y="23"/>
                  </a:lnTo>
                  <a:lnTo>
                    <a:pt x="3" y="0"/>
                  </a:lnTo>
                  <a:lnTo>
                    <a:pt x="6" y="3"/>
                  </a:lnTo>
                  <a:lnTo>
                    <a:pt x="6" y="23"/>
                  </a:lnTo>
                  <a:lnTo>
                    <a:pt x="6" y="19"/>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89" name="Freeform 4205">
              <a:extLst>
                <a:ext uri="{FF2B5EF4-FFF2-40B4-BE49-F238E27FC236}">
                  <a16:creationId xmlns:a16="http://schemas.microsoft.com/office/drawing/2014/main" id="{43E13B75-DA3B-4209-A4A2-0A9C4F5F54EE}"/>
                </a:ext>
              </a:extLst>
            </p:cNvPr>
            <p:cNvSpPr>
              <a:spLocks/>
            </p:cNvSpPr>
            <p:nvPr/>
          </p:nvSpPr>
          <p:spPr bwMode="auto">
            <a:xfrm>
              <a:off x="1581" y="3164"/>
              <a:ext cx="5" cy="2"/>
            </a:xfrm>
            <a:custGeom>
              <a:avLst/>
              <a:gdLst>
                <a:gd name="T0" fmla="*/ 1 w 18"/>
                <a:gd name="T1" fmla="*/ 1 h 6"/>
                <a:gd name="T2" fmla="*/ 1 w 18"/>
                <a:gd name="T3" fmla="*/ 0 h 6"/>
                <a:gd name="T4" fmla="*/ 4 w 18"/>
                <a:gd name="T5" fmla="*/ 0 h 6"/>
                <a:gd name="T6" fmla="*/ 5 w 18"/>
                <a:gd name="T7" fmla="*/ 1 h 6"/>
                <a:gd name="T8" fmla="*/ 0 w 18"/>
                <a:gd name="T9" fmla="*/ 1 h 6"/>
                <a:gd name="T10" fmla="*/ 0 w 18"/>
                <a:gd name="T11" fmla="*/ 1 h 6"/>
                <a:gd name="T12" fmla="*/ 5 w 18"/>
                <a:gd name="T13" fmla="*/ 1 h 6"/>
                <a:gd name="T14" fmla="*/ 5 w 18"/>
                <a:gd name="T15" fmla="*/ 2 h 6"/>
                <a:gd name="T16" fmla="*/ 0 w 18"/>
                <a:gd name="T17" fmla="*/ 2 h 6"/>
                <a:gd name="T18" fmla="*/ 1 w 18"/>
                <a:gd name="T19" fmla="*/ 2 h 6"/>
                <a:gd name="T20" fmla="*/ 4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3" y="3"/>
                  </a:moveTo>
                  <a:lnTo>
                    <a:pt x="3" y="0"/>
                  </a:lnTo>
                  <a:lnTo>
                    <a:pt x="15" y="0"/>
                  </a:lnTo>
                  <a:lnTo>
                    <a:pt x="18" y="3"/>
                  </a:lnTo>
                  <a:lnTo>
                    <a:pt x="0" y="3"/>
                  </a:lnTo>
                  <a:lnTo>
                    <a:pt x="18" y="3"/>
                  </a:lnTo>
                  <a:lnTo>
                    <a:pt x="18" y="6"/>
                  </a:lnTo>
                  <a:lnTo>
                    <a:pt x="0" y="6"/>
                  </a:lnTo>
                  <a:lnTo>
                    <a:pt x="3" y="6"/>
                  </a:lnTo>
                  <a:lnTo>
                    <a:pt x="15"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0" name="Freeform 4206">
              <a:extLst>
                <a:ext uri="{FF2B5EF4-FFF2-40B4-BE49-F238E27FC236}">
                  <a16:creationId xmlns:a16="http://schemas.microsoft.com/office/drawing/2014/main" id="{6940B009-5E95-4AAB-93B5-3814467D92CA}"/>
                </a:ext>
              </a:extLst>
            </p:cNvPr>
            <p:cNvSpPr>
              <a:spLocks/>
            </p:cNvSpPr>
            <p:nvPr/>
          </p:nvSpPr>
          <p:spPr bwMode="auto">
            <a:xfrm>
              <a:off x="1584" y="3161"/>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6"/>
                  </a:moveTo>
                  <a:lnTo>
                    <a:pt x="0" y="16"/>
                  </a:lnTo>
                  <a:lnTo>
                    <a:pt x="0" y="4"/>
                  </a:lnTo>
                  <a:lnTo>
                    <a:pt x="0" y="0"/>
                  </a:lnTo>
                  <a:lnTo>
                    <a:pt x="0" y="19"/>
                  </a:lnTo>
                  <a:lnTo>
                    <a:pt x="3" y="19"/>
                  </a:lnTo>
                  <a:lnTo>
                    <a:pt x="3" y="0"/>
                  </a:lnTo>
                  <a:lnTo>
                    <a:pt x="6" y="0"/>
                  </a:lnTo>
                  <a:lnTo>
                    <a:pt x="6" y="19"/>
                  </a:lnTo>
                  <a:lnTo>
                    <a:pt x="6" y="16"/>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1" name="Freeform 4207">
              <a:extLst>
                <a:ext uri="{FF2B5EF4-FFF2-40B4-BE49-F238E27FC236}">
                  <a16:creationId xmlns:a16="http://schemas.microsoft.com/office/drawing/2014/main" id="{4D4F41DF-97FE-4D81-9CE3-26D972D1DC55}"/>
                </a:ext>
              </a:extLst>
            </p:cNvPr>
            <p:cNvSpPr>
              <a:spLocks/>
            </p:cNvSpPr>
            <p:nvPr/>
          </p:nvSpPr>
          <p:spPr bwMode="auto">
            <a:xfrm>
              <a:off x="1584" y="3161"/>
              <a:ext cx="4" cy="2"/>
            </a:xfrm>
            <a:custGeom>
              <a:avLst/>
              <a:gdLst>
                <a:gd name="T0" fmla="*/ 1 w 17"/>
                <a:gd name="T1" fmla="*/ 1 h 6"/>
                <a:gd name="T2" fmla="*/ 1 w 17"/>
                <a:gd name="T3" fmla="*/ 0 h 6"/>
                <a:gd name="T4" fmla="*/ 4 w 17"/>
                <a:gd name="T5" fmla="*/ 0 h 6"/>
                <a:gd name="T6" fmla="*/ 4 w 17"/>
                <a:gd name="T7" fmla="*/ 0 h 6"/>
                <a:gd name="T8" fmla="*/ 0 w 17"/>
                <a:gd name="T9" fmla="*/ 0 h 6"/>
                <a:gd name="T10" fmla="*/ 0 w 17"/>
                <a:gd name="T11" fmla="*/ 1 h 6"/>
                <a:gd name="T12" fmla="*/ 4 w 17"/>
                <a:gd name="T13" fmla="*/ 1 h 6"/>
                <a:gd name="T14" fmla="*/ 4 w 17"/>
                <a:gd name="T15" fmla="*/ 1 h 6"/>
                <a:gd name="T16" fmla="*/ 0 w 17"/>
                <a:gd name="T17" fmla="*/ 1 h 6"/>
                <a:gd name="T18" fmla="*/ 1 w 17"/>
                <a:gd name="T19" fmla="*/ 2 h 6"/>
                <a:gd name="T20" fmla="*/ 4 w 17"/>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6">
                  <a:moveTo>
                    <a:pt x="3" y="4"/>
                  </a:moveTo>
                  <a:lnTo>
                    <a:pt x="3" y="0"/>
                  </a:lnTo>
                  <a:lnTo>
                    <a:pt x="15" y="0"/>
                  </a:lnTo>
                  <a:lnTo>
                    <a:pt x="17" y="0"/>
                  </a:lnTo>
                  <a:lnTo>
                    <a:pt x="0" y="0"/>
                  </a:lnTo>
                  <a:lnTo>
                    <a:pt x="0" y="4"/>
                  </a:lnTo>
                  <a:lnTo>
                    <a:pt x="17" y="4"/>
                  </a:lnTo>
                  <a:lnTo>
                    <a:pt x="0" y="4"/>
                  </a:lnTo>
                  <a:lnTo>
                    <a:pt x="3" y="6"/>
                  </a:lnTo>
                  <a:lnTo>
                    <a:pt x="15"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2" name="Freeform 4208">
              <a:extLst>
                <a:ext uri="{FF2B5EF4-FFF2-40B4-BE49-F238E27FC236}">
                  <a16:creationId xmlns:a16="http://schemas.microsoft.com/office/drawing/2014/main" id="{1BD8EC53-D5A5-462F-A8D7-D8C491425588}"/>
                </a:ext>
              </a:extLst>
            </p:cNvPr>
            <p:cNvSpPr>
              <a:spLocks/>
            </p:cNvSpPr>
            <p:nvPr/>
          </p:nvSpPr>
          <p:spPr bwMode="auto">
            <a:xfrm>
              <a:off x="1587" y="3153"/>
              <a:ext cx="1" cy="10"/>
            </a:xfrm>
            <a:custGeom>
              <a:avLst/>
              <a:gdLst>
                <a:gd name="T0" fmla="*/ 1 w 6"/>
                <a:gd name="T1" fmla="*/ 9 h 37"/>
                <a:gd name="T2" fmla="*/ 0 w 6"/>
                <a:gd name="T3" fmla="*/ 9 h 37"/>
                <a:gd name="T4" fmla="*/ 0 w 6"/>
                <a:gd name="T5" fmla="*/ 1 h 37"/>
                <a:gd name="T6" fmla="*/ 1 w 6"/>
                <a:gd name="T7" fmla="*/ 0 h 37"/>
                <a:gd name="T8" fmla="*/ 1 w 6"/>
                <a:gd name="T9" fmla="*/ 9 h 37"/>
                <a:gd name="T10" fmla="*/ 1 w 6"/>
                <a:gd name="T11" fmla="*/ 10 h 37"/>
                <a:gd name="T12" fmla="*/ 1 w 6"/>
                <a:gd name="T13" fmla="*/ 0 h 37"/>
                <a:gd name="T14" fmla="*/ 1 w 6"/>
                <a:gd name="T15" fmla="*/ 0 h 37"/>
                <a:gd name="T16" fmla="*/ 1 w 6"/>
                <a:gd name="T17" fmla="*/ 9 h 37"/>
                <a:gd name="T18" fmla="*/ 1 w 6"/>
                <a:gd name="T19" fmla="*/ 9 h 37"/>
                <a:gd name="T20" fmla="*/ 1 w 6"/>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7">
                  <a:moveTo>
                    <a:pt x="4" y="35"/>
                  </a:moveTo>
                  <a:lnTo>
                    <a:pt x="0" y="35"/>
                  </a:lnTo>
                  <a:lnTo>
                    <a:pt x="0" y="2"/>
                  </a:lnTo>
                  <a:lnTo>
                    <a:pt x="4" y="0"/>
                  </a:lnTo>
                  <a:lnTo>
                    <a:pt x="4" y="35"/>
                  </a:lnTo>
                  <a:lnTo>
                    <a:pt x="4" y="37"/>
                  </a:lnTo>
                  <a:lnTo>
                    <a:pt x="4" y="0"/>
                  </a:lnTo>
                  <a:lnTo>
                    <a:pt x="6" y="0"/>
                  </a:lnTo>
                  <a:lnTo>
                    <a:pt x="6" y="35"/>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3" name="Freeform 4209">
              <a:extLst>
                <a:ext uri="{FF2B5EF4-FFF2-40B4-BE49-F238E27FC236}">
                  <a16:creationId xmlns:a16="http://schemas.microsoft.com/office/drawing/2014/main" id="{7E9CAE3B-56EE-4198-B633-9BBD3CE03F84}"/>
                </a:ext>
              </a:extLst>
            </p:cNvPr>
            <p:cNvSpPr>
              <a:spLocks/>
            </p:cNvSpPr>
            <p:nvPr/>
          </p:nvSpPr>
          <p:spPr bwMode="auto">
            <a:xfrm>
              <a:off x="1587" y="3153"/>
              <a:ext cx="5" cy="1"/>
            </a:xfrm>
            <a:custGeom>
              <a:avLst/>
              <a:gdLst>
                <a:gd name="T0" fmla="*/ 1 w 21"/>
                <a:gd name="T1" fmla="*/ 0 h 5"/>
                <a:gd name="T2" fmla="*/ 1 w 21"/>
                <a:gd name="T3" fmla="*/ 0 h 5"/>
                <a:gd name="T4" fmla="*/ 4 w 21"/>
                <a:gd name="T5" fmla="*/ 0 h 5"/>
                <a:gd name="T6" fmla="*/ 4 w 21"/>
                <a:gd name="T7" fmla="*/ 0 h 5"/>
                <a:gd name="T8" fmla="*/ 1 w 21"/>
                <a:gd name="T9" fmla="*/ 0 h 5"/>
                <a:gd name="T10" fmla="*/ 0 w 21"/>
                <a:gd name="T11" fmla="*/ 0 h 5"/>
                <a:gd name="T12" fmla="*/ 5 w 21"/>
                <a:gd name="T13" fmla="*/ 0 h 5"/>
                <a:gd name="T14" fmla="*/ 4 w 21"/>
                <a:gd name="T15" fmla="*/ 1 h 5"/>
                <a:gd name="T16" fmla="*/ 1 w 21"/>
                <a:gd name="T17" fmla="*/ 1 h 5"/>
                <a:gd name="T18" fmla="*/ 1 w 21"/>
                <a:gd name="T19" fmla="*/ 1 h 5"/>
                <a:gd name="T20" fmla="*/ 4 w 21"/>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5">
                  <a:moveTo>
                    <a:pt x="4" y="2"/>
                  </a:moveTo>
                  <a:lnTo>
                    <a:pt x="4" y="0"/>
                  </a:lnTo>
                  <a:lnTo>
                    <a:pt x="18" y="0"/>
                  </a:lnTo>
                  <a:lnTo>
                    <a:pt x="4" y="0"/>
                  </a:lnTo>
                  <a:lnTo>
                    <a:pt x="0" y="2"/>
                  </a:lnTo>
                  <a:lnTo>
                    <a:pt x="21" y="2"/>
                  </a:lnTo>
                  <a:lnTo>
                    <a:pt x="18" y="5"/>
                  </a:lnTo>
                  <a:lnTo>
                    <a:pt x="4" y="5"/>
                  </a:lnTo>
                  <a:lnTo>
                    <a:pt x="18" y="5"/>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4" name="Freeform 4210">
              <a:extLst>
                <a:ext uri="{FF2B5EF4-FFF2-40B4-BE49-F238E27FC236}">
                  <a16:creationId xmlns:a16="http://schemas.microsoft.com/office/drawing/2014/main" id="{A62C3121-475B-4DDF-83EA-378CF3E76896}"/>
                </a:ext>
              </a:extLst>
            </p:cNvPr>
            <p:cNvSpPr>
              <a:spLocks/>
            </p:cNvSpPr>
            <p:nvPr/>
          </p:nvSpPr>
          <p:spPr bwMode="auto">
            <a:xfrm>
              <a:off x="1591" y="3149"/>
              <a:ext cx="1" cy="5"/>
            </a:xfrm>
            <a:custGeom>
              <a:avLst/>
              <a:gdLst>
                <a:gd name="T0" fmla="*/ 1 w 6"/>
                <a:gd name="T1" fmla="*/ 4 h 22"/>
                <a:gd name="T2" fmla="*/ 0 w 6"/>
                <a:gd name="T3" fmla="*/ 4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4"/>
                  </a:lnTo>
                  <a:lnTo>
                    <a:pt x="0" y="22"/>
                  </a:lnTo>
                  <a:lnTo>
                    <a:pt x="3" y="22"/>
                  </a:lnTo>
                  <a:lnTo>
                    <a:pt x="3" y="0"/>
                  </a:lnTo>
                  <a:lnTo>
                    <a:pt x="3" y="4"/>
                  </a:lnTo>
                  <a:lnTo>
                    <a:pt x="3" y="22"/>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5" name="Freeform 4211">
              <a:extLst>
                <a:ext uri="{FF2B5EF4-FFF2-40B4-BE49-F238E27FC236}">
                  <a16:creationId xmlns:a16="http://schemas.microsoft.com/office/drawing/2014/main" id="{BB8A43D3-40D4-4055-BB82-00BFE4664BB8}"/>
                </a:ext>
              </a:extLst>
            </p:cNvPr>
            <p:cNvSpPr>
              <a:spLocks/>
            </p:cNvSpPr>
            <p:nvPr/>
          </p:nvSpPr>
          <p:spPr bwMode="auto">
            <a:xfrm>
              <a:off x="1591" y="3149"/>
              <a:ext cx="6" cy="2"/>
            </a:xfrm>
            <a:custGeom>
              <a:avLst/>
              <a:gdLst>
                <a:gd name="T0" fmla="*/ 1 w 24"/>
                <a:gd name="T1" fmla="*/ 1 h 6"/>
                <a:gd name="T2" fmla="*/ 1 w 24"/>
                <a:gd name="T3" fmla="*/ 0 h 6"/>
                <a:gd name="T4" fmla="*/ 5 w 24"/>
                <a:gd name="T5" fmla="*/ 0 h 6"/>
                <a:gd name="T6" fmla="*/ 6 w 24"/>
                <a:gd name="T7" fmla="*/ 1 h 6"/>
                <a:gd name="T8" fmla="*/ 0 w 24"/>
                <a:gd name="T9" fmla="*/ 1 h 6"/>
                <a:gd name="T10" fmla="*/ 0 w 24"/>
                <a:gd name="T11" fmla="*/ 1 h 6"/>
                <a:gd name="T12" fmla="*/ 6 w 24"/>
                <a:gd name="T13" fmla="*/ 1 h 6"/>
                <a:gd name="T14" fmla="*/ 6 w 24"/>
                <a:gd name="T15" fmla="*/ 2 h 6"/>
                <a:gd name="T16" fmla="*/ 0 w 24"/>
                <a:gd name="T17" fmla="*/ 2 h 6"/>
                <a:gd name="T18" fmla="*/ 1 w 24"/>
                <a:gd name="T19" fmla="*/ 2 h 6"/>
                <a:gd name="T20" fmla="*/ 5 w 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3" y="4"/>
                  </a:moveTo>
                  <a:lnTo>
                    <a:pt x="3" y="0"/>
                  </a:lnTo>
                  <a:lnTo>
                    <a:pt x="21" y="0"/>
                  </a:lnTo>
                  <a:lnTo>
                    <a:pt x="24" y="4"/>
                  </a:lnTo>
                  <a:lnTo>
                    <a:pt x="0" y="4"/>
                  </a:lnTo>
                  <a:lnTo>
                    <a:pt x="24" y="4"/>
                  </a:lnTo>
                  <a:lnTo>
                    <a:pt x="24" y="6"/>
                  </a:lnTo>
                  <a:lnTo>
                    <a:pt x="0" y="6"/>
                  </a:lnTo>
                  <a:lnTo>
                    <a:pt x="3" y="6"/>
                  </a:lnTo>
                  <a:lnTo>
                    <a:pt x="21"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6" name="Freeform 4212">
              <a:extLst>
                <a:ext uri="{FF2B5EF4-FFF2-40B4-BE49-F238E27FC236}">
                  <a16:creationId xmlns:a16="http://schemas.microsoft.com/office/drawing/2014/main" id="{A83EF998-7695-4D24-BA19-E5F502DA298F}"/>
                </a:ext>
              </a:extLst>
            </p:cNvPr>
            <p:cNvSpPr>
              <a:spLocks/>
            </p:cNvSpPr>
            <p:nvPr/>
          </p:nvSpPr>
          <p:spPr bwMode="auto">
            <a:xfrm>
              <a:off x="1595" y="3143"/>
              <a:ext cx="2" cy="8"/>
            </a:xfrm>
            <a:custGeom>
              <a:avLst/>
              <a:gdLst>
                <a:gd name="T0" fmla="*/ 1 w 6"/>
                <a:gd name="T1" fmla="*/ 7 h 28"/>
                <a:gd name="T2" fmla="*/ 0 w 6"/>
                <a:gd name="T3" fmla="*/ 7 h 28"/>
                <a:gd name="T4" fmla="*/ 0 w 6"/>
                <a:gd name="T5" fmla="*/ 1 h 28"/>
                <a:gd name="T6" fmla="*/ 0 w 6"/>
                <a:gd name="T7" fmla="*/ 1 h 28"/>
                <a:gd name="T8" fmla="*/ 0 w 6"/>
                <a:gd name="T9" fmla="*/ 8 h 28"/>
                <a:gd name="T10" fmla="*/ 1 w 6"/>
                <a:gd name="T11" fmla="*/ 8 h 28"/>
                <a:gd name="T12" fmla="*/ 1 w 6"/>
                <a:gd name="T13" fmla="*/ 0 h 28"/>
                <a:gd name="T14" fmla="*/ 2 w 6"/>
                <a:gd name="T15" fmla="*/ 1 h 28"/>
                <a:gd name="T16" fmla="*/ 2 w 6"/>
                <a:gd name="T17" fmla="*/ 8 h 28"/>
                <a:gd name="T18" fmla="*/ 2 w 6"/>
                <a:gd name="T19" fmla="*/ 7 h 28"/>
                <a:gd name="T20" fmla="*/ 2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3" y="26"/>
                  </a:moveTo>
                  <a:lnTo>
                    <a:pt x="0" y="26"/>
                  </a:lnTo>
                  <a:lnTo>
                    <a:pt x="0" y="2"/>
                  </a:lnTo>
                  <a:lnTo>
                    <a:pt x="0" y="28"/>
                  </a:lnTo>
                  <a:lnTo>
                    <a:pt x="3" y="28"/>
                  </a:lnTo>
                  <a:lnTo>
                    <a:pt x="3" y="0"/>
                  </a:lnTo>
                  <a:lnTo>
                    <a:pt x="6" y="2"/>
                  </a:lnTo>
                  <a:lnTo>
                    <a:pt x="6" y="28"/>
                  </a:lnTo>
                  <a:lnTo>
                    <a:pt x="6" y="26"/>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7" name="Freeform 4213">
              <a:extLst>
                <a:ext uri="{FF2B5EF4-FFF2-40B4-BE49-F238E27FC236}">
                  <a16:creationId xmlns:a16="http://schemas.microsoft.com/office/drawing/2014/main" id="{BB346DB1-018A-4716-83C3-1ACA72260394}"/>
                </a:ext>
              </a:extLst>
            </p:cNvPr>
            <p:cNvSpPr>
              <a:spLocks/>
            </p:cNvSpPr>
            <p:nvPr/>
          </p:nvSpPr>
          <p:spPr bwMode="auto">
            <a:xfrm>
              <a:off x="1595" y="3143"/>
              <a:ext cx="2" cy="2"/>
            </a:xfrm>
            <a:custGeom>
              <a:avLst/>
              <a:gdLst>
                <a:gd name="T0" fmla="*/ 1 w 9"/>
                <a:gd name="T1" fmla="*/ 1 h 6"/>
                <a:gd name="T2" fmla="*/ 1 w 9"/>
                <a:gd name="T3" fmla="*/ 0 h 6"/>
                <a:gd name="T4" fmla="*/ 1 w 9"/>
                <a:gd name="T5" fmla="*/ 0 h 6"/>
                <a:gd name="T6" fmla="*/ 2 w 9"/>
                <a:gd name="T7" fmla="*/ 1 h 6"/>
                <a:gd name="T8" fmla="*/ 0 w 9"/>
                <a:gd name="T9" fmla="*/ 1 h 6"/>
                <a:gd name="T10" fmla="*/ 0 w 9"/>
                <a:gd name="T11" fmla="*/ 1 h 6"/>
                <a:gd name="T12" fmla="*/ 2 w 9"/>
                <a:gd name="T13" fmla="*/ 1 h 6"/>
                <a:gd name="T14" fmla="*/ 2 w 9"/>
                <a:gd name="T15" fmla="*/ 2 h 6"/>
                <a:gd name="T16" fmla="*/ 0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2"/>
                  </a:moveTo>
                  <a:lnTo>
                    <a:pt x="3" y="0"/>
                  </a:lnTo>
                  <a:lnTo>
                    <a:pt x="6" y="0"/>
                  </a:lnTo>
                  <a:lnTo>
                    <a:pt x="9" y="2"/>
                  </a:lnTo>
                  <a:lnTo>
                    <a:pt x="0" y="2"/>
                  </a:lnTo>
                  <a:lnTo>
                    <a:pt x="9" y="2"/>
                  </a:lnTo>
                  <a:lnTo>
                    <a:pt x="9" y="6"/>
                  </a:lnTo>
                  <a:lnTo>
                    <a:pt x="0" y="6"/>
                  </a:lnTo>
                  <a:lnTo>
                    <a:pt x="3" y="6"/>
                  </a:lnTo>
                  <a:lnTo>
                    <a:pt x="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8" name="Freeform 4214">
              <a:extLst>
                <a:ext uri="{FF2B5EF4-FFF2-40B4-BE49-F238E27FC236}">
                  <a16:creationId xmlns:a16="http://schemas.microsoft.com/office/drawing/2014/main" id="{48BCA066-7399-4B20-A272-7C89834D0FB8}"/>
                </a:ext>
              </a:extLst>
            </p:cNvPr>
            <p:cNvSpPr>
              <a:spLocks/>
            </p:cNvSpPr>
            <p:nvPr/>
          </p:nvSpPr>
          <p:spPr bwMode="auto">
            <a:xfrm>
              <a:off x="1596" y="3139"/>
              <a:ext cx="1"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23"/>
                  </a:lnTo>
                  <a:lnTo>
                    <a:pt x="3" y="23"/>
                  </a:lnTo>
                  <a:lnTo>
                    <a:pt x="3" y="0"/>
                  </a:lnTo>
                  <a:lnTo>
                    <a:pt x="6" y="4"/>
                  </a:lnTo>
                  <a:lnTo>
                    <a:pt x="6" y="23"/>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099" name="Freeform 4215">
              <a:extLst>
                <a:ext uri="{FF2B5EF4-FFF2-40B4-BE49-F238E27FC236}">
                  <a16:creationId xmlns:a16="http://schemas.microsoft.com/office/drawing/2014/main" id="{3E1EFF79-BC90-4A1E-B969-1E00D2CEA478}"/>
                </a:ext>
              </a:extLst>
            </p:cNvPr>
            <p:cNvSpPr>
              <a:spLocks/>
            </p:cNvSpPr>
            <p:nvPr/>
          </p:nvSpPr>
          <p:spPr bwMode="auto">
            <a:xfrm>
              <a:off x="1596" y="3139"/>
              <a:ext cx="5" cy="2"/>
            </a:xfrm>
            <a:custGeom>
              <a:avLst/>
              <a:gdLst>
                <a:gd name="T0" fmla="*/ 1 w 21"/>
                <a:gd name="T1" fmla="*/ 1 h 6"/>
                <a:gd name="T2" fmla="*/ 1 w 21"/>
                <a:gd name="T3" fmla="*/ 0 h 6"/>
                <a:gd name="T4" fmla="*/ 4 w 21"/>
                <a:gd name="T5" fmla="*/ 0 h 6"/>
                <a:gd name="T6" fmla="*/ 5 w 21"/>
                <a:gd name="T7" fmla="*/ 1 h 6"/>
                <a:gd name="T8" fmla="*/ 0 w 21"/>
                <a:gd name="T9" fmla="*/ 1 h 6"/>
                <a:gd name="T10" fmla="*/ 0 w 21"/>
                <a:gd name="T11" fmla="*/ 1 h 6"/>
                <a:gd name="T12" fmla="*/ 5 w 21"/>
                <a:gd name="T13" fmla="*/ 1 h 6"/>
                <a:gd name="T14" fmla="*/ 5 w 21"/>
                <a:gd name="T15" fmla="*/ 2 h 6"/>
                <a:gd name="T16" fmla="*/ 0 w 21"/>
                <a:gd name="T17" fmla="*/ 2 h 6"/>
                <a:gd name="T18" fmla="*/ 1 w 21"/>
                <a:gd name="T19" fmla="*/ 2 h 6"/>
                <a:gd name="T20" fmla="*/ 4 w 2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6">
                  <a:moveTo>
                    <a:pt x="3" y="4"/>
                  </a:moveTo>
                  <a:lnTo>
                    <a:pt x="3" y="0"/>
                  </a:lnTo>
                  <a:lnTo>
                    <a:pt x="18" y="0"/>
                  </a:lnTo>
                  <a:lnTo>
                    <a:pt x="21" y="4"/>
                  </a:lnTo>
                  <a:lnTo>
                    <a:pt x="0" y="4"/>
                  </a:lnTo>
                  <a:lnTo>
                    <a:pt x="21" y="4"/>
                  </a:lnTo>
                  <a:lnTo>
                    <a:pt x="21" y="6"/>
                  </a:lnTo>
                  <a:lnTo>
                    <a:pt x="0" y="6"/>
                  </a:lnTo>
                  <a:lnTo>
                    <a:pt x="3" y="6"/>
                  </a:lnTo>
                  <a:lnTo>
                    <a:pt x="1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0" name="Freeform 4216">
              <a:extLst>
                <a:ext uri="{FF2B5EF4-FFF2-40B4-BE49-F238E27FC236}">
                  <a16:creationId xmlns:a16="http://schemas.microsoft.com/office/drawing/2014/main" id="{E4237B1B-2527-49E0-B3C5-2BA40C27E576}"/>
                </a:ext>
              </a:extLst>
            </p:cNvPr>
            <p:cNvSpPr>
              <a:spLocks/>
            </p:cNvSpPr>
            <p:nvPr/>
          </p:nvSpPr>
          <p:spPr bwMode="auto">
            <a:xfrm>
              <a:off x="1600" y="3136"/>
              <a:ext cx="1"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3" y="0"/>
                  </a:lnTo>
                  <a:lnTo>
                    <a:pt x="3" y="19"/>
                  </a:lnTo>
                  <a:lnTo>
                    <a:pt x="3" y="0"/>
                  </a:lnTo>
                  <a:lnTo>
                    <a:pt x="6" y="0"/>
                  </a:lnTo>
                  <a:lnTo>
                    <a:pt x="6" y="19"/>
                  </a:lnTo>
                  <a:lnTo>
                    <a:pt x="6" y="17"/>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1" name="Freeform 4217">
              <a:extLst>
                <a:ext uri="{FF2B5EF4-FFF2-40B4-BE49-F238E27FC236}">
                  <a16:creationId xmlns:a16="http://schemas.microsoft.com/office/drawing/2014/main" id="{644D4E19-3D20-47E8-9A81-87A13EBF6139}"/>
                </a:ext>
              </a:extLst>
            </p:cNvPr>
            <p:cNvSpPr>
              <a:spLocks/>
            </p:cNvSpPr>
            <p:nvPr/>
          </p:nvSpPr>
          <p:spPr bwMode="auto">
            <a:xfrm>
              <a:off x="1600" y="3136"/>
              <a:ext cx="5" cy="2"/>
            </a:xfrm>
            <a:custGeom>
              <a:avLst/>
              <a:gdLst>
                <a:gd name="T0" fmla="*/ 1 w 21"/>
                <a:gd name="T1" fmla="*/ 1 h 6"/>
                <a:gd name="T2" fmla="*/ 1 w 21"/>
                <a:gd name="T3" fmla="*/ 0 h 6"/>
                <a:gd name="T4" fmla="*/ 4 w 21"/>
                <a:gd name="T5" fmla="*/ 0 h 6"/>
                <a:gd name="T6" fmla="*/ 5 w 21"/>
                <a:gd name="T7" fmla="*/ 0 h 6"/>
                <a:gd name="T8" fmla="*/ 1 w 21"/>
                <a:gd name="T9" fmla="*/ 0 h 6"/>
                <a:gd name="T10" fmla="*/ 0 w 21"/>
                <a:gd name="T11" fmla="*/ 1 h 6"/>
                <a:gd name="T12" fmla="*/ 5 w 21"/>
                <a:gd name="T13" fmla="*/ 1 h 6"/>
                <a:gd name="T14" fmla="*/ 5 w 21"/>
                <a:gd name="T15" fmla="*/ 1 h 6"/>
                <a:gd name="T16" fmla="*/ 1 w 21"/>
                <a:gd name="T17" fmla="*/ 1 h 6"/>
                <a:gd name="T18" fmla="*/ 1 w 21"/>
                <a:gd name="T19" fmla="*/ 2 h 6"/>
                <a:gd name="T20" fmla="*/ 4 w 2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6">
                  <a:moveTo>
                    <a:pt x="3" y="4"/>
                  </a:moveTo>
                  <a:lnTo>
                    <a:pt x="3" y="0"/>
                  </a:lnTo>
                  <a:lnTo>
                    <a:pt x="18" y="0"/>
                  </a:lnTo>
                  <a:lnTo>
                    <a:pt x="21" y="0"/>
                  </a:lnTo>
                  <a:lnTo>
                    <a:pt x="3" y="0"/>
                  </a:lnTo>
                  <a:lnTo>
                    <a:pt x="0" y="4"/>
                  </a:lnTo>
                  <a:lnTo>
                    <a:pt x="21" y="4"/>
                  </a:lnTo>
                  <a:lnTo>
                    <a:pt x="3" y="4"/>
                  </a:lnTo>
                  <a:lnTo>
                    <a:pt x="3" y="6"/>
                  </a:lnTo>
                  <a:lnTo>
                    <a:pt x="18"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2" name="Freeform 4218">
              <a:extLst>
                <a:ext uri="{FF2B5EF4-FFF2-40B4-BE49-F238E27FC236}">
                  <a16:creationId xmlns:a16="http://schemas.microsoft.com/office/drawing/2014/main" id="{CDFC1AAC-9E86-4C8B-B5A7-41006FF2F55A}"/>
                </a:ext>
              </a:extLst>
            </p:cNvPr>
            <p:cNvSpPr>
              <a:spLocks/>
            </p:cNvSpPr>
            <p:nvPr/>
          </p:nvSpPr>
          <p:spPr bwMode="auto">
            <a:xfrm>
              <a:off x="1603" y="3132"/>
              <a:ext cx="2" cy="6"/>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3" y="0"/>
                  </a:lnTo>
                  <a:lnTo>
                    <a:pt x="3" y="20"/>
                  </a:lnTo>
                  <a:lnTo>
                    <a:pt x="3" y="22"/>
                  </a:lnTo>
                  <a:lnTo>
                    <a:pt x="3" y="0"/>
                  </a:lnTo>
                  <a:lnTo>
                    <a:pt x="6" y="0"/>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3" name="Freeform 4219">
              <a:extLst>
                <a:ext uri="{FF2B5EF4-FFF2-40B4-BE49-F238E27FC236}">
                  <a16:creationId xmlns:a16="http://schemas.microsoft.com/office/drawing/2014/main" id="{12E50862-5E9B-4288-97AD-6ABDDB9CE1EA}"/>
                </a:ext>
              </a:extLst>
            </p:cNvPr>
            <p:cNvSpPr>
              <a:spLocks/>
            </p:cNvSpPr>
            <p:nvPr/>
          </p:nvSpPr>
          <p:spPr bwMode="auto">
            <a:xfrm>
              <a:off x="1603" y="3132"/>
              <a:ext cx="12" cy="2"/>
            </a:xfrm>
            <a:custGeom>
              <a:avLst/>
              <a:gdLst>
                <a:gd name="T0" fmla="*/ 1 w 47"/>
                <a:gd name="T1" fmla="*/ 1 h 7"/>
                <a:gd name="T2" fmla="*/ 1 w 47"/>
                <a:gd name="T3" fmla="*/ 0 h 7"/>
                <a:gd name="T4" fmla="*/ 11 w 47"/>
                <a:gd name="T5" fmla="*/ 0 h 7"/>
                <a:gd name="T6" fmla="*/ 12 w 47"/>
                <a:gd name="T7" fmla="*/ 0 h 7"/>
                <a:gd name="T8" fmla="*/ 1 w 47"/>
                <a:gd name="T9" fmla="*/ 0 h 7"/>
                <a:gd name="T10" fmla="*/ 0 w 47"/>
                <a:gd name="T11" fmla="*/ 1 h 7"/>
                <a:gd name="T12" fmla="*/ 12 w 47"/>
                <a:gd name="T13" fmla="*/ 1 h 7"/>
                <a:gd name="T14" fmla="*/ 12 w 47"/>
                <a:gd name="T15" fmla="*/ 2 h 7"/>
                <a:gd name="T16" fmla="*/ 1 w 47"/>
                <a:gd name="T17" fmla="*/ 2 h 7"/>
                <a:gd name="T18" fmla="*/ 1 w 47"/>
                <a:gd name="T19" fmla="*/ 2 h 7"/>
                <a:gd name="T20" fmla="*/ 11 w 4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7">
                  <a:moveTo>
                    <a:pt x="3" y="3"/>
                  </a:moveTo>
                  <a:lnTo>
                    <a:pt x="3" y="0"/>
                  </a:lnTo>
                  <a:lnTo>
                    <a:pt x="44" y="0"/>
                  </a:lnTo>
                  <a:lnTo>
                    <a:pt x="47" y="0"/>
                  </a:lnTo>
                  <a:lnTo>
                    <a:pt x="3" y="0"/>
                  </a:lnTo>
                  <a:lnTo>
                    <a:pt x="0" y="3"/>
                  </a:lnTo>
                  <a:lnTo>
                    <a:pt x="47" y="3"/>
                  </a:lnTo>
                  <a:lnTo>
                    <a:pt x="47" y="7"/>
                  </a:lnTo>
                  <a:lnTo>
                    <a:pt x="3" y="7"/>
                  </a:lnTo>
                  <a:lnTo>
                    <a:pt x="44"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4" name="Freeform 4220">
              <a:extLst>
                <a:ext uri="{FF2B5EF4-FFF2-40B4-BE49-F238E27FC236}">
                  <a16:creationId xmlns:a16="http://schemas.microsoft.com/office/drawing/2014/main" id="{C9CB35F3-D009-42CD-B014-B3E4D220B404}"/>
                </a:ext>
              </a:extLst>
            </p:cNvPr>
            <p:cNvSpPr>
              <a:spLocks/>
            </p:cNvSpPr>
            <p:nvPr/>
          </p:nvSpPr>
          <p:spPr bwMode="auto">
            <a:xfrm>
              <a:off x="1614" y="3128"/>
              <a:ext cx="1"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2"/>
                  </a:lnTo>
                  <a:lnTo>
                    <a:pt x="0" y="0"/>
                  </a:lnTo>
                  <a:lnTo>
                    <a:pt x="0" y="22"/>
                  </a:lnTo>
                  <a:lnTo>
                    <a:pt x="3" y="22"/>
                  </a:lnTo>
                  <a:lnTo>
                    <a:pt x="3" y="0"/>
                  </a:lnTo>
                  <a:lnTo>
                    <a:pt x="6" y="0"/>
                  </a:lnTo>
                  <a:lnTo>
                    <a:pt x="6" y="22"/>
                  </a:lnTo>
                  <a:lnTo>
                    <a:pt x="6" y="18"/>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5" name="Freeform 4221">
              <a:extLst>
                <a:ext uri="{FF2B5EF4-FFF2-40B4-BE49-F238E27FC236}">
                  <a16:creationId xmlns:a16="http://schemas.microsoft.com/office/drawing/2014/main" id="{3EE45A92-2677-47AA-ABC5-6195A34E9668}"/>
                </a:ext>
              </a:extLst>
            </p:cNvPr>
            <p:cNvSpPr>
              <a:spLocks/>
            </p:cNvSpPr>
            <p:nvPr/>
          </p:nvSpPr>
          <p:spPr bwMode="auto">
            <a:xfrm>
              <a:off x="1614" y="3128"/>
              <a:ext cx="4" cy="2"/>
            </a:xfrm>
            <a:custGeom>
              <a:avLst/>
              <a:gdLst>
                <a:gd name="T0" fmla="*/ 1 w 18"/>
                <a:gd name="T1" fmla="*/ 1 h 6"/>
                <a:gd name="T2" fmla="*/ 1 w 18"/>
                <a:gd name="T3" fmla="*/ 0 h 6"/>
                <a:gd name="T4" fmla="*/ 3 w 18"/>
                <a:gd name="T5" fmla="*/ 0 h 6"/>
                <a:gd name="T6" fmla="*/ 4 w 18"/>
                <a:gd name="T7" fmla="*/ 0 h 6"/>
                <a:gd name="T8" fmla="*/ 0 w 18"/>
                <a:gd name="T9" fmla="*/ 0 h 6"/>
                <a:gd name="T10" fmla="*/ 0 w 18"/>
                <a:gd name="T11" fmla="*/ 1 h 6"/>
                <a:gd name="T12" fmla="*/ 4 w 18"/>
                <a:gd name="T13" fmla="*/ 1 h 6"/>
                <a:gd name="T14" fmla="*/ 4 w 18"/>
                <a:gd name="T15" fmla="*/ 2 h 6"/>
                <a:gd name="T16" fmla="*/ 0 w 18"/>
                <a:gd name="T17" fmla="*/ 2 h 6"/>
                <a:gd name="T18" fmla="*/ 1 w 18"/>
                <a:gd name="T19" fmla="*/ 2 h 6"/>
                <a:gd name="T20" fmla="*/ 3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3" y="2"/>
                  </a:moveTo>
                  <a:lnTo>
                    <a:pt x="3" y="0"/>
                  </a:lnTo>
                  <a:lnTo>
                    <a:pt x="15" y="0"/>
                  </a:lnTo>
                  <a:lnTo>
                    <a:pt x="18" y="0"/>
                  </a:lnTo>
                  <a:lnTo>
                    <a:pt x="0" y="0"/>
                  </a:lnTo>
                  <a:lnTo>
                    <a:pt x="0" y="2"/>
                  </a:lnTo>
                  <a:lnTo>
                    <a:pt x="18" y="2"/>
                  </a:lnTo>
                  <a:lnTo>
                    <a:pt x="18" y="6"/>
                  </a:lnTo>
                  <a:lnTo>
                    <a:pt x="0" y="6"/>
                  </a:lnTo>
                  <a:lnTo>
                    <a:pt x="3" y="6"/>
                  </a:lnTo>
                  <a:lnTo>
                    <a:pt x="15"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6" name="Freeform 4222">
              <a:extLst>
                <a:ext uri="{FF2B5EF4-FFF2-40B4-BE49-F238E27FC236}">
                  <a16:creationId xmlns:a16="http://schemas.microsoft.com/office/drawing/2014/main" id="{47A71370-686A-4CBF-94DB-AD421D4E4435}"/>
                </a:ext>
              </a:extLst>
            </p:cNvPr>
            <p:cNvSpPr>
              <a:spLocks/>
            </p:cNvSpPr>
            <p:nvPr/>
          </p:nvSpPr>
          <p:spPr bwMode="auto">
            <a:xfrm>
              <a:off x="1617" y="3124"/>
              <a:ext cx="1" cy="6"/>
            </a:xfrm>
            <a:custGeom>
              <a:avLst/>
              <a:gdLst>
                <a:gd name="T0" fmla="*/ 1 w 6"/>
                <a:gd name="T1" fmla="*/ 5 h 23"/>
                <a:gd name="T2" fmla="*/ 0 w 6"/>
                <a:gd name="T3" fmla="*/ 5 h 23"/>
                <a:gd name="T4" fmla="*/ 0 w 6"/>
                <a:gd name="T5" fmla="*/ 1 h 23"/>
                <a:gd name="T6" fmla="*/ 1 w 6"/>
                <a:gd name="T7" fmla="*/ 1 h 23"/>
                <a:gd name="T8" fmla="*/ 1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4"/>
                  </a:lnTo>
                  <a:lnTo>
                    <a:pt x="3" y="23"/>
                  </a:lnTo>
                  <a:lnTo>
                    <a:pt x="3" y="0"/>
                  </a:lnTo>
                  <a:lnTo>
                    <a:pt x="6" y="4"/>
                  </a:lnTo>
                  <a:lnTo>
                    <a:pt x="6" y="23"/>
                  </a:lnTo>
                  <a:lnTo>
                    <a:pt x="6" y="19"/>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7" name="Freeform 4223">
              <a:extLst>
                <a:ext uri="{FF2B5EF4-FFF2-40B4-BE49-F238E27FC236}">
                  <a16:creationId xmlns:a16="http://schemas.microsoft.com/office/drawing/2014/main" id="{4E2EB9A4-C00D-4FD4-82F1-8AC16C96A4F2}"/>
                </a:ext>
              </a:extLst>
            </p:cNvPr>
            <p:cNvSpPr>
              <a:spLocks/>
            </p:cNvSpPr>
            <p:nvPr/>
          </p:nvSpPr>
          <p:spPr bwMode="auto">
            <a:xfrm>
              <a:off x="1617" y="3124"/>
              <a:ext cx="3" cy="2"/>
            </a:xfrm>
            <a:custGeom>
              <a:avLst/>
              <a:gdLst>
                <a:gd name="T0" fmla="*/ 1 w 15"/>
                <a:gd name="T1" fmla="*/ 1 h 6"/>
                <a:gd name="T2" fmla="*/ 1 w 15"/>
                <a:gd name="T3" fmla="*/ 0 h 6"/>
                <a:gd name="T4" fmla="*/ 2 w 15"/>
                <a:gd name="T5" fmla="*/ 0 h 6"/>
                <a:gd name="T6" fmla="*/ 2 w 15"/>
                <a:gd name="T7" fmla="*/ 1 h 6"/>
                <a:gd name="T8" fmla="*/ 1 w 15"/>
                <a:gd name="T9" fmla="*/ 1 h 6"/>
                <a:gd name="T10" fmla="*/ 0 w 15"/>
                <a:gd name="T11" fmla="*/ 1 h 6"/>
                <a:gd name="T12" fmla="*/ 3 w 15"/>
                <a:gd name="T13" fmla="*/ 1 h 6"/>
                <a:gd name="T14" fmla="*/ 2 w 15"/>
                <a:gd name="T15" fmla="*/ 2 h 6"/>
                <a:gd name="T16" fmla="*/ 1 w 15"/>
                <a:gd name="T17" fmla="*/ 2 h 6"/>
                <a:gd name="T18" fmla="*/ 1 w 15"/>
                <a:gd name="T19" fmla="*/ 2 h 6"/>
                <a:gd name="T20" fmla="*/ 2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4"/>
                  </a:moveTo>
                  <a:lnTo>
                    <a:pt x="3" y="0"/>
                  </a:lnTo>
                  <a:lnTo>
                    <a:pt x="12" y="0"/>
                  </a:lnTo>
                  <a:lnTo>
                    <a:pt x="12" y="4"/>
                  </a:lnTo>
                  <a:lnTo>
                    <a:pt x="3" y="4"/>
                  </a:lnTo>
                  <a:lnTo>
                    <a:pt x="0" y="4"/>
                  </a:lnTo>
                  <a:lnTo>
                    <a:pt x="15" y="4"/>
                  </a:lnTo>
                  <a:lnTo>
                    <a:pt x="12" y="6"/>
                  </a:lnTo>
                  <a:lnTo>
                    <a:pt x="3" y="6"/>
                  </a:lnTo>
                  <a:lnTo>
                    <a:pt x="12"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8" name="Freeform 4224">
              <a:extLst>
                <a:ext uri="{FF2B5EF4-FFF2-40B4-BE49-F238E27FC236}">
                  <a16:creationId xmlns:a16="http://schemas.microsoft.com/office/drawing/2014/main" id="{DBC99273-5A98-410F-ACD8-C68732E09D20}"/>
                </a:ext>
              </a:extLst>
            </p:cNvPr>
            <p:cNvSpPr>
              <a:spLocks/>
            </p:cNvSpPr>
            <p:nvPr/>
          </p:nvSpPr>
          <p:spPr bwMode="auto">
            <a:xfrm>
              <a:off x="1619" y="3121"/>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0" y="0"/>
                  </a:lnTo>
                  <a:lnTo>
                    <a:pt x="0" y="19"/>
                  </a:lnTo>
                  <a:lnTo>
                    <a:pt x="3" y="19"/>
                  </a:lnTo>
                  <a:lnTo>
                    <a:pt x="3" y="0"/>
                  </a:lnTo>
                  <a:lnTo>
                    <a:pt x="3" y="19"/>
                  </a:lnTo>
                  <a:lnTo>
                    <a:pt x="6" y="17"/>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09" name="Freeform 4225">
              <a:extLst>
                <a:ext uri="{FF2B5EF4-FFF2-40B4-BE49-F238E27FC236}">
                  <a16:creationId xmlns:a16="http://schemas.microsoft.com/office/drawing/2014/main" id="{8D7140A0-8E55-4E4E-9702-4B679B4646FB}"/>
                </a:ext>
              </a:extLst>
            </p:cNvPr>
            <p:cNvSpPr>
              <a:spLocks/>
            </p:cNvSpPr>
            <p:nvPr/>
          </p:nvSpPr>
          <p:spPr bwMode="auto">
            <a:xfrm>
              <a:off x="1619" y="3121"/>
              <a:ext cx="2" cy="1"/>
            </a:xfrm>
            <a:custGeom>
              <a:avLst/>
              <a:gdLst>
                <a:gd name="T0" fmla="*/ 1 w 9"/>
                <a:gd name="T1" fmla="*/ 1 h 6"/>
                <a:gd name="T2" fmla="*/ 1 w 9"/>
                <a:gd name="T3" fmla="*/ 0 h 6"/>
                <a:gd name="T4" fmla="*/ 1 w 9"/>
                <a:gd name="T5" fmla="*/ 0 h 6"/>
                <a:gd name="T6" fmla="*/ 1 w 9"/>
                <a:gd name="T7" fmla="*/ 0 h 6"/>
                <a:gd name="T8" fmla="*/ 0 w 9"/>
                <a:gd name="T9" fmla="*/ 0 h 6"/>
                <a:gd name="T10" fmla="*/ 0 w 9"/>
                <a:gd name="T11" fmla="*/ 1 h 6"/>
                <a:gd name="T12" fmla="*/ 2 w 9"/>
                <a:gd name="T13" fmla="*/ 1 h 6"/>
                <a:gd name="T14" fmla="*/ 1 w 9"/>
                <a:gd name="T15" fmla="*/ 1 h 6"/>
                <a:gd name="T16" fmla="*/ 0 w 9"/>
                <a:gd name="T17" fmla="*/ 1 h 6"/>
                <a:gd name="T18" fmla="*/ 1 w 9"/>
                <a:gd name="T19" fmla="*/ 1 h 6"/>
                <a:gd name="T20" fmla="*/ 1 w 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4"/>
                  </a:moveTo>
                  <a:lnTo>
                    <a:pt x="3" y="0"/>
                  </a:lnTo>
                  <a:lnTo>
                    <a:pt x="6" y="0"/>
                  </a:lnTo>
                  <a:lnTo>
                    <a:pt x="0" y="0"/>
                  </a:lnTo>
                  <a:lnTo>
                    <a:pt x="0" y="4"/>
                  </a:lnTo>
                  <a:lnTo>
                    <a:pt x="9" y="4"/>
                  </a:lnTo>
                  <a:lnTo>
                    <a:pt x="6" y="4"/>
                  </a:lnTo>
                  <a:lnTo>
                    <a:pt x="0" y="4"/>
                  </a:lnTo>
                  <a:lnTo>
                    <a:pt x="3" y="6"/>
                  </a:lnTo>
                  <a:lnTo>
                    <a:pt x="6" y="6"/>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10" name="Freeform 4226">
              <a:extLst>
                <a:ext uri="{FF2B5EF4-FFF2-40B4-BE49-F238E27FC236}">
                  <a16:creationId xmlns:a16="http://schemas.microsoft.com/office/drawing/2014/main" id="{F3C8CAB8-B893-443A-8C29-D670E0A8DCB7}"/>
                </a:ext>
              </a:extLst>
            </p:cNvPr>
            <p:cNvSpPr>
              <a:spLocks/>
            </p:cNvSpPr>
            <p:nvPr/>
          </p:nvSpPr>
          <p:spPr bwMode="auto">
            <a:xfrm>
              <a:off x="1620" y="3117"/>
              <a:ext cx="1"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0"/>
                  </a:lnTo>
                  <a:lnTo>
                    <a:pt x="0" y="20"/>
                  </a:lnTo>
                  <a:lnTo>
                    <a:pt x="3" y="22"/>
                  </a:lnTo>
                  <a:lnTo>
                    <a:pt x="3" y="0"/>
                  </a:lnTo>
                  <a:lnTo>
                    <a:pt x="3" y="20"/>
                  </a:lnTo>
                  <a:lnTo>
                    <a:pt x="6" y="20"/>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20111" name="Freeform 4227">
              <a:extLst>
                <a:ext uri="{FF2B5EF4-FFF2-40B4-BE49-F238E27FC236}">
                  <a16:creationId xmlns:a16="http://schemas.microsoft.com/office/drawing/2014/main" id="{058E06FD-EC94-4837-868C-403EDB0C34FC}"/>
                </a:ext>
              </a:extLst>
            </p:cNvPr>
            <p:cNvSpPr>
              <a:spLocks/>
            </p:cNvSpPr>
            <p:nvPr/>
          </p:nvSpPr>
          <p:spPr bwMode="auto">
            <a:xfrm>
              <a:off x="1620" y="3117"/>
              <a:ext cx="2" cy="1"/>
            </a:xfrm>
            <a:custGeom>
              <a:avLst/>
              <a:gdLst>
                <a:gd name="T0" fmla="*/ 1 w 9"/>
                <a:gd name="T1" fmla="*/ 0 h 7"/>
                <a:gd name="T2" fmla="*/ 1 w 9"/>
                <a:gd name="T3" fmla="*/ 0 h 7"/>
                <a:gd name="T4" fmla="*/ 1 w 9"/>
                <a:gd name="T5" fmla="*/ 0 h 7"/>
                <a:gd name="T6" fmla="*/ 1 w 9"/>
                <a:gd name="T7" fmla="*/ 0 h 7"/>
                <a:gd name="T8" fmla="*/ 0 w 9"/>
                <a:gd name="T9" fmla="*/ 0 h 7"/>
                <a:gd name="T10" fmla="*/ 0 w 9"/>
                <a:gd name="T11" fmla="*/ 0 h 7"/>
                <a:gd name="T12" fmla="*/ 2 w 9"/>
                <a:gd name="T13" fmla="*/ 0 h 7"/>
                <a:gd name="T14" fmla="*/ 1 w 9"/>
                <a:gd name="T15" fmla="*/ 1 h 7"/>
                <a:gd name="T16" fmla="*/ 0 w 9"/>
                <a:gd name="T17" fmla="*/ 1 h 7"/>
                <a:gd name="T18" fmla="*/ 1 w 9"/>
                <a:gd name="T19" fmla="*/ 1 h 7"/>
                <a:gd name="T20" fmla="*/ 1 w 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3"/>
                  </a:moveTo>
                  <a:lnTo>
                    <a:pt x="3" y="0"/>
                  </a:lnTo>
                  <a:lnTo>
                    <a:pt x="6" y="0"/>
                  </a:lnTo>
                  <a:lnTo>
                    <a:pt x="0" y="0"/>
                  </a:lnTo>
                  <a:lnTo>
                    <a:pt x="0" y="3"/>
                  </a:lnTo>
                  <a:lnTo>
                    <a:pt x="9" y="3"/>
                  </a:lnTo>
                  <a:lnTo>
                    <a:pt x="6" y="7"/>
                  </a:lnTo>
                  <a:lnTo>
                    <a:pt x="0" y="7"/>
                  </a:lnTo>
                  <a:lnTo>
                    <a:pt x="3" y="7"/>
                  </a:lnTo>
                  <a:lnTo>
                    <a:pt x="6" y="7"/>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8577" name="Group 5577">
            <a:extLst>
              <a:ext uri="{FF2B5EF4-FFF2-40B4-BE49-F238E27FC236}">
                <a16:creationId xmlns:a16="http://schemas.microsoft.com/office/drawing/2014/main" id="{7899DE89-72AE-4EEC-99FC-C73D0C66047B}"/>
              </a:ext>
            </a:extLst>
          </p:cNvPr>
          <p:cNvGrpSpPr>
            <a:grpSpLocks/>
          </p:cNvGrpSpPr>
          <p:nvPr/>
        </p:nvGrpSpPr>
        <p:grpSpPr bwMode="auto">
          <a:xfrm>
            <a:off x="2571750" y="4152900"/>
            <a:ext cx="539750" cy="749300"/>
            <a:chOff x="1620" y="2646"/>
            <a:chExt cx="340" cy="472"/>
          </a:xfrm>
        </p:grpSpPr>
        <p:sp>
          <p:nvSpPr>
            <p:cNvPr id="19712" name="Freeform 4229">
              <a:extLst>
                <a:ext uri="{FF2B5EF4-FFF2-40B4-BE49-F238E27FC236}">
                  <a16:creationId xmlns:a16="http://schemas.microsoft.com/office/drawing/2014/main" id="{561B67EE-5142-4EF4-8030-A3ACC5654918}"/>
                </a:ext>
              </a:extLst>
            </p:cNvPr>
            <p:cNvSpPr>
              <a:spLocks/>
            </p:cNvSpPr>
            <p:nvPr/>
          </p:nvSpPr>
          <p:spPr bwMode="auto">
            <a:xfrm>
              <a:off x="1620" y="3111"/>
              <a:ext cx="2" cy="7"/>
            </a:xfrm>
            <a:custGeom>
              <a:avLst/>
              <a:gdLst>
                <a:gd name="T0" fmla="*/ 1 w 6"/>
                <a:gd name="T1" fmla="*/ 6 h 30"/>
                <a:gd name="T2" fmla="*/ 0 w 6"/>
                <a:gd name="T3" fmla="*/ 6 h 30"/>
                <a:gd name="T4" fmla="*/ 0 w 6"/>
                <a:gd name="T5" fmla="*/ 1 h 30"/>
                <a:gd name="T6" fmla="*/ 0 w 6"/>
                <a:gd name="T7" fmla="*/ 0 h 30"/>
                <a:gd name="T8" fmla="*/ 0 w 6"/>
                <a:gd name="T9" fmla="*/ 7 h 30"/>
                <a:gd name="T10" fmla="*/ 1 w 6"/>
                <a:gd name="T11" fmla="*/ 7 h 30"/>
                <a:gd name="T12" fmla="*/ 1 w 6"/>
                <a:gd name="T13" fmla="*/ 0 h 30"/>
                <a:gd name="T14" fmla="*/ 1 w 6"/>
                <a:gd name="T15" fmla="*/ 0 h 30"/>
                <a:gd name="T16" fmla="*/ 1 w 6"/>
                <a:gd name="T17" fmla="*/ 7 h 30"/>
                <a:gd name="T18" fmla="*/ 2 w 6"/>
                <a:gd name="T19" fmla="*/ 6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3" y="26"/>
                  </a:moveTo>
                  <a:lnTo>
                    <a:pt x="0" y="26"/>
                  </a:lnTo>
                  <a:lnTo>
                    <a:pt x="0" y="4"/>
                  </a:lnTo>
                  <a:lnTo>
                    <a:pt x="0" y="0"/>
                  </a:lnTo>
                  <a:lnTo>
                    <a:pt x="0" y="30"/>
                  </a:lnTo>
                  <a:lnTo>
                    <a:pt x="3" y="30"/>
                  </a:lnTo>
                  <a:lnTo>
                    <a:pt x="3" y="0"/>
                  </a:lnTo>
                  <a:lnTo>
                    <a:pt x="3"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3" name="Freeform 4230">
              <a:extLst>
                <a:ext uri="{FF2B5EF4-FFF2-40B4-BE49-F238E27FC236}">
                  <a16:creationId xmlns:a16="http://schemas.microsoft.com/office/drawing/2014/main" id="{FE84D00A-904C-4589-8FB3-D703CA78C73D}"/>
                </a:ext>
              </a:extLst>
            </p:cNvPr>
            <p:cNvSpPr>
              <a:spLocks/>
            </p:cNvSpPr>
            <p:nvPr/>
          </p:nvSpPr>
          <p:spPr bwMode="auto">
            <a:xfrm>
              <a:off x="1620" y="3111"/>
              <a:ext cx="4" cy="2"/>
            </a:xfrm>
            <a:custGeom>
              <a:avLst/>
              <a:gdLst>
                <a:gd name="T0" fmla="*/ 1 w 15"/>
                <a:gd name="T1" fmla="*/ 1 h 6"/>
                <a:gd name="T2" fmla="*/ 1 w 15"/>
                <a:gd name="T3" fmla="*/ 0 h 6"/>
                <a:gd name="T4" fmla="*/ 3 w 15"/>
                <a:gd name="T5" fmla="*/ 0 h 6"/>
                <a:gd name="T6" fmla="*/ 3 w 15"/>
                <a:gd name="T7" fmla="*/ 0 h 6"/>
                <a:gd name="T8" fmla="*/ 0 w 15"/>
                <a:gd name="T9" fmla="*/ 0 h 6"/>
                <a:gd name="T10" fmla="*/ 0 w 15"/>
                <a:gd name="T11" fmla="*/ 1 h 6"/>
                <a:gd name="T12" fmla="*/ 4 w 15"/>
                <a:gd name="T13" fmla="*/ 1 h 6"/>
                <a:gd name="T14" fmla="*/ 3 w 15"/>
                <a:gd name="T15" fmla="*/ 1 h 6"/>
                <a:gd name="T16" fmla="*/ 0 w 15"/>
                <a:gd name="T17" fmla="*/ 1 h 6"/>
                <a:gd name="T18" fmla="*/ 1 w 15"/>
                <a:gd name="T19" fmla="*/ 2 h 6"/>
                <a:gd name="T20" fmla="*/ 3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4"/>
                  </a:moveTo>
                  <a:lnTo>
                    <a:pt x="3" y="0"/>
                  </a:lnTo>
                  <a:lnTo>
                    <a:pt x="12" y="0"/>
                  </a:lnTo>
                  <a:lnTo>
                    <a:pt x="0" y="0"/>
                  </a:lnTo>
                  <a:lnTo>
                    <a:pt x="0" y="4"/>
                  </a:lnTo>
                  <a:lnTo>
                    <a:pt x="15" y="4"/>
                  </a:lnTo>
                  <a:lnTo>
                    <a:pt x="12" y="4"/>
                  </a:lnTo>
                  <a:lnTo>
                    <a:pt x="0" y="4"/>
                  </a:lnTo>
                  <a:lnTo>
                    <a:pt x="3"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4" name="Freeform 4231">
              <a:extLst>
                <a:ext uri="{FF2B5EF4-FFF2-40B4-BE49-F238E27FC236}">
                  <a16:creationId xmlns:a16="http://schemas.microsoft.com/office/drawing/2014/main" id="{EEDBF699-9A91-48F7-A3D9-05E9AB737800}"/>
                </a:ext>
              </a:extLst>
            </p:cNvPr>
            <p:cNvSpPr>
              <a:spLocks/>
            </p:cNvSpPr>
            <p:nvPr/>
          </p:nvSpPr>
          <p:spPr bwMode="auto">
            <a:xfrm>
              <a:off x="1623" y="3107"/>
              <a:ext cx="1"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4"/>
                  </a:lnTo>
                  <a:lnTo>
                    <a:pt x="0" y="0"/>
                  </a:lnTo>
                  <a:lnTo>
                    <a:pt x="0" y="20"/>
                  </a:lnTo>
                  <a:lnTo>
                    <a:pt x="3" y="22"/>
                  </a:lnTo>
                  <a:lnTo>
                    <a:pt x="3" y="0"/>
                  </a:lnTo>
                  <a:lnTo>
                    <a:pt x="3" y="2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5" name="Freeform 4232">
              <a:extLst>
                <a:ext uri="{FF2B5EF4-FFF2-40B4-BE49-F238E27FC236}">
                  <a16:creationId xmlns:a16="http://schemas.microsoft.com/office/drawing/2014/main" id="{BD881C15-157D-408D-A090-126A5355C61A}"/>
                </a:ext>
              </a:extLst>
            </p:cNvPr>
            <p:cNvSpPr>
              <a:spLocks/>
            </p:cNvSpPr>
            <p:nvPr/>
          </p:nvSpPr>
          <p:spPr bwMode="auto">
            <a:xfrm>
              <a:off x="1623" y="3107"/>
              <a:ext cx="3" cy="2"/>
            </a:xfrm>
            <a:custGeom>
              <a:avLst/>
              <a:gdLst>
                <a:gd name="T0" fmla="*/ 1 w 12"/>
                <a:gd name="T1" fmla="*/ 1 h 7"/>
                <a:gd name="T2" fmla="*/ 1 w 12"/>
                <a:gd name="T3" fmla="*/ 0 h 7"/>
                <a:gd name="T4" fmla="*/ 2 w 12"/>
                <a:gd name="T5" fmla="*/ 0 h 7"/>
                <a:gd name="T6" fmla="*/ 3 w 12"/>
                <a:gd name="T7" fmla="*/ 0 h 7"/>
                <a:gd name="T8" fmla="*/ 0 w 12"/>
                <a:gd name="T9" fmla="*/ 0 h 7"/>
                <a:gd name="T10" fmla="*/ 0 w 12"/>
                <a:gd name="T11" fmla="*/ 1 h 7"/>
                <a:gd name="T12" fmla="*/ 3 w 12"/>
                <a:gd name="T13" fmla="*/ 1 h 7"/>
                <a:gd name="T14" fmla="*/ 3 w 12"/>
                <a:gd name="T15" fmla="*/ 2 h 7"/>
                <a:gd name="T16" fmla="*/ 0 w 12"/>
                <a:gd name="T17" fmla="*/ 2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4"/>
                  </a:moveTo>
                  <a:lnTo>
                    <a:pt x="3" y="0"/>
                  </a:lnTo>
                  <a:lnTo>
                    <a:pt x="9" y="0"/>
                  </a:lnTo>
                  <a:lnTo>
                    <a:pt x="12" y="0"/>
                  </a:lnTo>
                  <a:lnTo>
                    <a:pt x="0" y="0"/>
                  </a:lnTo>
                  <a:lnTo>
                    <a:pt x="0" y="4"/>
                  </a:lnTo>
                  <a:lnTo>
                    <a:pt x="12" y="4"/>
                  </a:lnTo>
                  <a:lnTo>
                    <a:pt x="12" y="7"/>
                  </a:lnTo>
                  <a:lnTo>
                    <a:pt x="0"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6" name="Freeform 4233">
              <a:extLst>
                <a:ext uri="{FF2B5EF4-FFF2-40B4-BE49-F238E27FC236}">
                  <a16:creationId xmlns:a16="http://schemas.microsoft.com/office/drawing/2014/main" id="{2E250370-0958-425D-9374-BDC8A285D15E}"/>
                </a:ext>
              </a:extLst>
            </p:cNvPr>
            <p:cNvSpPr>
              <a:spLocks/>
            </p:cNvSpPr>
            <p:nvPr/>
          </p:nvSpPr>
          <p:spPr bwMode="auto">
            <a:xfrm>
              <a:off x="1624" y="3103"/>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7" name="Freeform 4234">
              <a:extLst>
                <a:ext uri="{FF2B5EF4-FFF2-40B4-BE49-F238E27FC236}">
                  <a16:creationId xmlns:a16="http://schemas.microsoft.com/office/drawing/2014/main" id="{CBD11EE9-4B1E-4D64-A636-2738FD9DC5E9}"/>
                </a:ext>
              </a:extLst>
            </p:cNvPr>
            <p:cNvSpPr>
              <a:spLocks/>
            </p:cNvSpPr>
            <p:nvPr/>
          </p:nvSpPr>
          <p:spPr bwMode="auto">
            <a:xfrm>
              <a:off x="1624" y="3103"/>
              <a:ext cx="3" cy="2"/>
            </a:xfrm>
            <a:custGeom>
              <a:avLst/>
              <a:gdLst>
                <a:gd name="T0" fmla="*/ 1 w 12"/>
                <a:gd name="T1" fmla="*/ 1 h 6"/>
                <a:gd name="T2" fmla="*/ 1 w 12"/>
                <a:gd name="T3" fmla="*/ 0 h 6"/>
                <a:gd name="T4" fmla="*/ 2 w 12"/>
                <a:gd name="T5" fmla="*/ 0 h 6"/>
                <a:gd name="T6" fmla="*/ 3 w 12"/>
                <a:gd name="T7" fmla="*/ 1 h 6"/>
                <a:gd name="T8" fmla="*/ 0 w 12"/>
                <a:gd name="T9" fmla="*/ 1 h 6"/>
                <a:gd name="T10" fmla="*/ 0 w 12"/>
                <a:gd name="T11" fmla="*/ 1 h 6"/>
                <a:gd name="T12" fmla="*/ 3 w 12"/>
                <a:gd name="T13" fmla="*/ 1 h 6"/>
                <a:gd name="T14" fmla="*/ 3 w 12"/>
                <a:gd name="T15" fmla="*/ 2 h 6"/>
                <a:gd name="T16" fmla="*/ 0 w 12"/>
                <a:gd name="T17" fmla="*/ 2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2"/>
                  </a:moveTo>
                  <a:lnTo>
                    <a:pt x="3" y="0"/>
                  </a:lnTo>
                  <a:lnTo>
                    <a:pt x="9" y="0"/>
                  </a:lnTo>
                  <a:lnTo>
                    <a:pt x="12" y="2"/>
                  </a:lnTo>
                  <a:lnTo>
                    <a:pt x="0" y="2"/>
                  </a:lnTo>
                  <a:lnTo>
                    <a:pt x="12" y="2"/>
                  </a:lnTo>
                  <a:lnTo>
                    <a:pt x="12" y="6"/>
                  </a:lnTo>
                  <a:lnTo>
                    <a:pt x="0"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8" name="Freeform 4235">
              <a:extLst>
                <a:ext uri="{FF2B5EF4-FFF2-40B4-BE49-F238E27FC236}">
                  <a16:creationId xmlns:a16="http://schemas.microsoft.com/office/drawing/2014/main" id="{77208E16-376A-4C02-A474-0BB3CC52D85B}"/>
                </a:ext>
              </a:extLst>
            </p:cNvPr>
            <p:cNvSpPr>
              <a:spLocks/>
            </p:cNvSpPr>
            <p:nvPr/>
          </p:nvSpPr>
          <p:spPr bwMode="auto">
            <a:xfrm>
              <a:off x="1626" y="3096"/>
              <a:ext cx="1" cy="9"/>
            </a:xfrm>
            <a:custGeom>
              <a:avLst/>
              <a:gdLst>
                <a:gd name="T0" fmla="*/ 1 w 6"/>
                <a:gd name="T1" fmla="*/ 8 h 36"/>
                <a:gd name="T2" fmla="*/ 0 w 6"/>
                <a:gd name="T3" fmla="*/ 8 h 36"/>
                <a:gd name="T4" fmla="*/ 0 w 6"/>
                <a:gd name="T5" fmla="*/ 1 h 36"/>
                <a:gd name="T6" fmla="*/ 0 w 6"/>
                <a:gd name="T7" fmla="*/ 0 h 36"/>
                <a:gd name="T8" fmla="*/ 0 w 6"/>
                <a:gd name="T9" fmla="*/ 9 h 36"/>
                <a:gd name="T10" fmla="*/ 1 w 6"/>
                <a:gd name="T11" fmla="*/ 9 h 36"/>
                <a:gd name="T12" fmla="*/ 1 w 6"/>
                <a:gd name="T13" fmla="*/ 0 h 36"/>
                <a:gd name="T14" fmla="*/ 1 w 6"/>
                <a:gd name="T15" fmla="*/ 0 h 36"/>
                <a:gd name="T16" fmla="*/ 1 w 6"/>
                <a:gd name="T17" fmla="*/ 9 h 36"/>
                <a:gd name="T18" fmla="*/ 1 w 6"/>
                <a:gd name="T19" fmla="*/ 8 h 36"/>
                <a:gd name="T20" fmla="*/ 1 w 6"/>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6">
                  <a:moveTo>
                    <a:pt x="3" y="32"/>
                  </a:moveTo>
                  <a:lnTo>
                    <a:pt x="0" y="32"/>
                  </a:lnTo>
                  <a:lnTo>
                    <a:pt x="0" y="4"/>
                  </a:lnTo>
                  <a:lnTo>
                    <a:pt x="0" y="0"/>
                  </a:lnTo>
                  <a:lnTo>
                    <a:pt x="0" y="36"/>
                  </a:lnTo>
                  <a:lnTo>
                    <a:pt x="3" y="36"/>
                  </a:lnTo>
                  <a:lnTo>
                    <a:pt x="3" y="0"/>
                  </a:lnTo>
                  <a:lnTo>
                    <a:pt x="6" y="0"/>
                  </a:lnTo>
                  <a:lnTo>
                    <a:pt x="6" y="36"/>
                  </a:lnTo>
                  <a:lnTo>
                    <a:pt x="6" y="32"/>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9" name="Freeform 4236">
              <a:extLst>
                <a:ext uri="{FF2B5EF4-FFF2-40B4-BE49-F238E27FC236}">
                  <a16:creationId xmlns:a16="http://schemas.microsoft.com/office/drawing/2014/main" id="{D42ACB9D-FE16-4EDB-9FCF-4BD5C7FF5929}"/>
                </a:ext>
              </a:extLst>
            </p:cNvPr>
            <p:cNvSpPr>
              <a:spLocks/>
            </p:cNvSpPr>
            <p:nvPr/>
          </p:nvSpPr>
          <p:spPr bwMode="auto">
            <a:xfrm>
              <a:off x="1626" y="3096"/>
              <a:ext cx="3" cy="1"/>
            </a:xfrm>
            <a:custGeom>
              <a:avLst/>
              <a:gdLst>
                <a:gd name="T0" fmla="*/ 1 w 14"/>
                <a:gd name="T1" fmla="*/ 1 h 7"/>
                <a:gd name="T2" fmla="*/ 1 w 14"/>
                <a:gd name="T3" fmla="*/ 0 h 7"/>
                <a:gd name="T4" fmla="*/ 2 w 14"/>
                <a:gd name="T5" fmla="*/ 0 h 7"/>
                <a:gd name="T6" fmla="*/ 3 w 14"/>
                <a:gd name="T7" fmla="*/ 0 h 7"/>
                <a:gd name="T8" fmla="*/ 0 w 14"/>
                <a:gd name="T9" fmla="*/ 0 h 7"/>
                <a:gd name="T10" fmla="*/ 0 w 14"/>
                <a:gd name="T11" fmla="*/ 1 h 7"/>
                <a:gd name="T12" fmla="*/ 3 w 14"/>
                <a:gd name="T13" fmla="*/ 1 h 7"/>
                <a:gd name="T14" fmla="*/ 3 w 14"/>
                <a:gd name="T15" fmla="*/ 1 h 7"/>
                <a:gd name="T16" fmla="*/ 0 w 14"/>
                <a:gd name="T17" fmla="*/ 1 h 7"/>
                <a:gd name="T18" fmla="*/ 1 w 14"/>
                <a:gd name="T19" fmla="*/ 1 h 7"/>
                <a:gd name="T20" fmla="*/ 2 w 1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3" y="4"/>
                  </a:moveTo>
                  <a:lnTo>
                    <a:pt x="3" y="0"/>
                  </a:lnTo>
                  <a:lnTo>
                    <a:pt x="11" y="0"/>
                  </a:lnTo>
                  <a:lnTo>
                    <a:pt x="14" y="0"/>
                  </a:lnTo>
                  <a:lnTo>
                    <a:pt x="0" y="0"/>
                  </a:lnTo>
                  <a:lnTo>
                    <a:pt x="0" y="4"/>
                  </a:lnTo>
                  <a:lnTo>
                    <a:pt x="14" y="4"/>
                  </a:lnTo>
                  <a:lnTo>
                    <a:pt x="0" y="4"/>
                  </a:lnTo>
                  <a:lnTo>
                    <a:pt x="3" y="7"/>
                  </a:lnTo>
                  <a:lnTo>
                    <a:pt x="1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0" name="Freeform 4237">
              <a:extLst>
                <a:ext uri="{FF2B5EF4-FFF2-40B4-BE49-F238E27FC236}">
                  <a16:creationId xmlns:a16="http://schemas.microsoft.com/office/drawing/2014/main" id="{5389C585-E8F4-4525-9DCA-0C13A61D82B1}"/>
                </a:ext>
              </a:extLst>
            </p:cNvPr>
            <p:cNvSpPr>
              <a:spLocks/>
            </p:cNvSpPr>
            <p:nvPr/>
          </p:nvSpPr>
          <p:spPr bwMode="auto">
            <a:xfrm>
              <a:off x="1628" y="3092"/>
              <a:ext cx="1" cy="5"/>
            </a:xfrm>
            <a:custGeom>
              <a:avLst/>
              <a:gdLst>
                <a:gd name="T0" fmla="*/ 0 w 5"/>
                <a:gd name="T1" fmla="*/ 4 h 22"/>
                <a:gd name="T2" fmla="*/ 0 w 5"/>
                <a:gd name="T3" fmla="*/ 4 h 22"/>
                <a:gd name="T4" fmla="*/ 0 w 5"/>
                <a:gd name="T5" fmla="*/ 0 h 22"/>
                <a:gd name="T6" fmla="*/ 0 w 5"/>
                <a:gd name="T7" fmla="*/ 0 h 22"/>
                <a:gd name="T8" fmla="*/ 0 w 5"/>
                <a:gd name="T9" fmla="*/ 4 h 22"/>
                <a:gd name="T10" fmla="*/ 0 w 5"/>
                <a:gd name="T11" fmla="*/ 5 h 22"/>
                <a:gd name="T12" fmla="*/ 0 w 5"/>
                <a:gd name="T13" fmla="*/ 0 h 22"/>
                <a:gd name="T14" fmla="*/ 1 w 5"/>
                <a:gd name="T15" fmla="*/ 0 h 22"/>
                <a:gd name="T16" fmla="*/ 1 w 5"/>
                <a:gd name="T17" fmla="*/ 4 h 22"/>
                <a:gd name="T18" fmla="*/ 1 w 5"/>
                <a:gd name="T19" fmla="*/ 4 h 22"/>
                <a:gd name="T20" fmla="*/ 1 w 5"/>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2" y="19"/>
                  </a:moveTo>
                  <a:lnTo>
                    <a:pt x="0" y="19"/>
                  </a:lnTo>
                  <a:lnTo>
                    <a:pt x="0" y="2"/>
                  </a:lnTo>
                  <a:lnTo>
                    <a:pt x="0" y="0"/>
                  </a:lnTo>
                  <a:lnTo>
                    <a:pt x="0" y="19"/>
                  </a:lnTo>
                  <a:lnTo>
                    <a:pt x="2" y="22"/>
                  </a:lnTo>
                  <a:lnTo>
                    <a:pt x="2" y="0"/>
                  </a:lnTo>
                  <a:lnTo>
                    <a:pt x="5" y="0"/>
                  </a:lnTo>
                  <a:lnTo>
                    <a:pt x="5" y="19"/>
                  </a:lnTo>
                  <a:lnTo>
                    <a:pt x="5"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1" name="Freeform 4238">
              <a:extLst>
                <a:ext uri="{FF2B5EF4-FFF2-40B4-BE49-F238E27FC236}">
                  <a16:creationId xmlns:a16="http://schemas.microsoft.com/office/drawing/2014/main" id="{D778AA79-B708-401F-865F-D2FA28FBAD60}"/>
                </a:ext>
              </a:extLst>
            </p:cNvPr>
            <p:cNvSpPr>
              <a:spLocks/>
            </p:cNvSpPr>
            <p:nvPr/>
          </p:nvSpPr>
          <p:spPr bwMode="auto">
            <a:xfrm>
              <a:off x="1628" y="3092"/>
              <a:ext cx="8" cy="1"/>
            </a:xfrm>
            <a:custGeom>
              <a:avLst/>
              <a:gdLst>
                <a:gd name="T0" fmla="*/ 1 w 32"/>
                <a:gd name="T1" fmla="*/ 0 h 6"/>
                <a:gd name="T2" fmla="*/ 1 w 32"/>
                <a:gd name="T3" fmla="*/ 0 h 6"/>
                <a:gd name="T4" fmla="*/ 7 w 32"/>
                <a:gd name="T5" fmla="*/ 0 h 6"/>
                <a:gd name="T6" fmla="*/ 7 w 32"/>
                <a:gd name="T7" fmla="*/ 0 h 6"/>
                <a:gd name="T8" fmla="*/ 0 w 32"/>
                <a:gd name="T9" fmla="*/ 0 h 6"/>
                <a:gd name="T10" fmla="*/ 0 w 32"/>
                <a:gd name="T11" fmla="*/ 0 h 6"/>
                <a:gd name="T12" fmla="*/ 8 w 32"/>
                <a:gd name="T13" fmla="*/ 0 h 6"/>
                <a:gd name="T14" fmla="*/ 7 w 32"/>
                <a:gd name="T15" fmla="*/ 1 h 6"/>
                <a:gd name="T16" fmla="*/ 0 w 32"/>
                <a:gd name="T17" fmla="*/ 1 h 6"/>
                <a:gd name="T18" fmla="*/ 1 w 32"/>
                <a:gd name="T19" fmla="*/ 1 h 6"/>
                <a:gd name="T20" fmla="*/ 7 w 3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2" y="2"/>
                  </a:moveTo>
                  <a:lnTo>
                    <a:pt x="2" y="0"/>
                  </a:lnTo>
                  <a:lnTo>
                    <a:pt x="29" y="0"/>
                  </a:lnTo>
                  <a:lnTo>
                    <a:pt x="0" y="0"/>
                  </a:lnTo>
                  <a:lnTo>
                    <a:pt x="0" y="2"/>
                  </a:lnTo>
                  <a:lnTo>
                    <a:pt x="32" y="2"/>
                  </a:lnTo>
                  <a:lnTo>
                    <a:pt x="29" y="6"/>
                  </a:lnTo>
                  <a:lnTo>
                    <a:pt x="0" y="6"/>
                  </a:lnTo>
                  <a:lnTo>
                    <a:pt x="2" y="6"/>
                  </a:lnTo>
                  <a:lnTo>
                    <a:pt x="2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2" name="Freeform 4239">
              <a:extLst>
                <a:ext uri="{FF2B5EF4-FFF2-40B4-BE49-F238E27FC236}">
                  <a16:creationId xmlns:a16="http://schemas.microsoft.com/office/drawing/2014/main" id="{737992C0-C442-4566-9EC8-1FBEBA06534D}"/>
                </a:ext>
              </a:extLst>
            </p:cNvPr>
            <p:cNvSpPr>
              <a:spLocks/>
            </p:cNvSpPr>
            <p:nvPr/>
          </p:nvSpPr>
          <p:spPr bwMode="auto">
            <a:xfrm>
              <a:off x="1634" y="3088"/>
              <a:ext cx="2" cy="5"/>
            </a:xfrm>
            <a:custGeom>
              <a:avLst/>
              <a:gdLst>
                <a:gd name="T0" fmla="*/ 1 w 6"/>
                <a:gd name="T1" fmla="*/ 4 h 23"/>
                <a:gd name="T2" fmla="*/ 0 w 6"/>
                <a:gd name="T3" fmla="*/ 4 h 23"/>
                <a:gd name="T4" fmla="*/ 0 w 6"/>
                <a:gd name="T5" fmla="*/ 1 h 23"/>
                <a:gd name="T6" fmla="*/ 0 w 6"/>
                <a:gd name="T7" fmla="*/ 1 h 23"/>
                <a:gd name="T8" fmla="*/ 0 w 6"/>
                <a:gd name="T9" fmla="*/ 5 h 23"/>
                <a:gd name="T10" fmla="*/ 1 w 6"/>
                <a:gd name="T11" fmla="*/ 5 h 23"/>
                <a:gd name="T12" fmla="*/ 1 w 6"/>
                <a:gd name="T13" fmla="*/ 0 h 23"/>
                <a:gd name="T14" fmla="*/ 1 w 6"/>
                <a:gd name="T15" fmla="*/ 1 h 23"/>
                <a:gd name="T16" fmla="*/ 1 w 6"/>
                <a:gd name="T17" fmla="*/ 5 h 23"/>
                <a:gd name="T18" fmla="*/ 2 w 6"/>
                <a:gd name="T19" fmla="*/ 4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23"/>
                  </a:lnTo>
                  <a:lnTo>
                    <a:pt x="3" y="23"/>
                  </a:lnTo>
                  <a:lnTo>
                    <a:pt x="3" y="0"/>
                  </a:lnTo>
                  <a:lnTo>
                    <a:pt x="3" y="4"/>
                  </a:lnTo>
                  <a:lnTo>
                    <a:pt x="3"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3" name="Freeform 4240">
              <a:extLst>
                <a:ext uri="{FF2B5EF4-FFF2-40B4-BE49-F238E27FC236}">
                  <a16:creationId xmlns:a16="http://schemas.microsoft.com/office/drawing/2014/main" id="{74D91012-A50E-4962-841D-0F5D7D0EAD57}"/>
                </a:ext>
              </a:extLst>
            </p:cNvPr>
            <p:cNvSpPr>
              <a:spLocks/>
            </p:cNvSpPr>
            <p:nvPr/>
          </p:nvSpPr>
          <p:spPr bwMode="auto">
            <a:xfrm>
              <a:off x="1634" y="3088"/>
              <a:ext cx="6" cy="1"/>
            </a:xfrm>
            <a:custGeom>
              <a:avLst/>
              <a:gdLst>
                <a:gd name="T0" fmla="*/ 1 w 24"/>
                <a:gd name="T1" fmla="*/ 1 h 6"/>
                <a:gd name="T2" fmla="*/ 1 w 24"/>
                <a:gd name="T3" fmla="*/ 0 h 6"/>
                <a:gd name="T4" fmla="*/ 5 w 24"/>
                <a:gd name="T5" fmla="*/ 0 h 6"/>
                <a:gd name="T6" fmla="*/ 6 w 24"/>
                <a:gd name="T7" fmla="*/ 1 h 6"/>
                <a:gd name="T8" fmla="*/ 0 w 24"/>
                <a:gd name="T9" fmla="*/ 1 h 6"/>
                <a:gd name="T10" fmla="*/ 0 w 24"/>
                <a:gd name="T11" fmla="*/ 1 h 6"/>
                <a:gd name="T12" fmla="*/ 6 w 24"/>
                <a:gd name="T13" fmla="*/ 1 h 6"/>
                <a:gd name="T14" fmla="*/ 6 w 24"/>
                <a:gd name="T15" fmla="*/ 1 h 6"/>
                <a:gd name="T16" fmla="*/ 0 w 24"/>
                <a:gd name="T17" fmla="*/ 1 h 6"/>
                <a:gd name="T18" fmla="*/ 1 w 24"/>
                <a:gd name="T19" fmla="*/ 1 h 6"/>
                <a:gd name="T20" fmla="*/ 5 w 24"/>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3" y="4"/>
                  </a:moveTo>
                  <a:lnTo>
                    <a:pt x="3" y="0"/>
                  </a:lnTo>
                  <a:lnTo>
                    <a:pt x="21" y="0"/>
                  </a:lnTo>
                  <a:lnTo>
                    <a:pt x="24" y="4"/>
                  </a:lnTo>
                  <a:lnTo>
                    <a:pt x="0" y="4"/>
                  </a:lnTo>
                  <a:lnTo>
                    <a:pt x="24" y="4"/>
                  </a:lnTo>
                  <a:lnTo>
                    <a:pt x="24" y="6"/>
                  </a:lnTo>
                  <a:lnTo>
                    <a:pt x="0" y="6"/>
                  </a:lnTo>
                  <a:lnTo>
                    <a:pt x="3" y="6"/>
                  </a:lnTo>
                  <a:lnTo>
                    <a:pt x="21"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4" name="Freeform 4241">
              <a:extLst>
                <a:ext uri="{FF2B5EF4-FFF2-40B4-BE49-F238E27FC236}">
                  <a16:creationId xmlns:a16="http://schemas.microsoft.com/office/drawing/2014/main" id="{E6ADDCD9-77FD-4CCB-8B29-FDB93144FDAC}"/>
                </a:ext>
              </a:extLst>
            </p:cNvPr>
            <p:cNvSpPr>
              <a:spLocks/>
            </p:cNvSpPr>
            <p:nvPr/>
          </p:nvSpPr>
          <p:spPr bwMode="auto">
            <a:xfrm>
              <a:off x="1639" y="3082"/>
              <a:ext cx="1" cy="7"/>
            </a:xfrm>
            <a:custGeom>
              <a:avLst/>
              <a:gdLst>
                <a:gd name="T0" fmla="*/ 1 w 6"/>
                <a:gd name="T1" fmla="*/ 7 h 28"/>
                <a:gd name="T2" fmla="*/ 0 w 6"/>
                <a:gd name="T3" fmla="*/ 7 h 28"/>
                <a:gd name="T4" fmla="*/ 0 w 6"/>
                <a:gd name="T5" fmla="*/ 1 h 28"/>
                <a:gd name="T6" fmla="*/ 0 w 6"/>
                <a:gd name="T7" fmla="*/ 0 h 28"/>
                <a:gd name="T8" fmla="*/ 0 w 6"/>
                <a:gd name="T9" fmla="*/ 7 h 28"/>
                <a:gd name="T10" fmla="*/ 1 w 6"/>
                <a:gd name="T11" fmla="*/ 7 h 28"/>
                <a:gd name="T12" fmla="*/ 1 w 6"/>
                <a:gd name="T13" fmla="*/ 0 h 28"/>
                <a:gd name="T14" fmla="*/ 1 w 6"/>
                <a:gd name="T15" fmla="*/ 0 h 28"/>
                <a:gd name="T16" fmla="*/ 1 w 6"/>
                <a:gd name="T17" fmla="*/ 7 h 28"/>
                <a:gd name="T18" fmla="*/ 1 w 6"/>
                <a:gd name="T19" fmla="*/ 7 h 28"/>
                <a:gd name="T20" fmla="*/ 1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3" y="26"/>
                  </a:moveTo>
                  <a:lnTo>
                    <a:pt x="0" y="26"/>
                  </a:lnTo>
                  <a:lnTo>
                    <a:pt x="0" y="3"/>
                  </a:lnTo>
                  <a:lnTo>
                    <a:pt x="0" y="0"/>
                  </a:lnTo>
                  <a:lnTo>
                    <a:pt x="0" y="28"/>
                  </a:lnTo>
                  <a:lnTo>
                    <a:pt x="3" y="28"/>
                  </a:lnTo>
                  <a:lnTo>
                    <a:pt x="3" y="0"/>
                  </a:lnTo>
                  <a:lnTo>
                    <a:pt x="6" y="0"/>
                  </a:lnTo>
                  <a:lnTo>
                    <a:pt x="6" y="28"/>
                  </a:lnTo>
                  <a:lnTo>
                    <a:pt x="6" y="2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5" name="Freeform 4242">
              <a:extLst>
                <a:ext uri="{FF2B5EF4-FFF2-40B4-BE49-F238E27FC236}">
                  <a16:creationId xmlns:a16="http://schemas.microsoft.com/office/drawing/2014/main" id="{A4C86720-417A-42E1-81D4-5DB21DD1B562}"/>
                </a:ext>
              </a:extLst>
            </p:cNvPr>
            <p:cNvSpPr>
              <a:spLocks/>
            </p:cNvSpPr>
            <p:nvPr/>
          </p:nvSpPr>
          <p:spPr bwMode="auto">
            <a:xfrm>
              <a:off x="1639" y="3082"/>
              <a:ext cx="2" cy="2"/>
            </a:xfrm>
            <a:custGeom>
              <a:avLst/>
              <a:gdLst>
                <a:gd name="T0" fmla="*/ 1 w 9"/>
                <a:gd name="T1" fmla="*/ 1 h 6"/>
                <a:gd name="T2" fmla="*/ 1 w 9"/>
                <a:gd name="T3" fmla="*/ 0 h 6"/>
                <a:gd name="T4" fmla="*/ 1 w 9"/>
                <a:gd name="T5" fmla="*/ 0 h 6"/>
                <a:gd name="T6" fmla="*/ 2 w 9"/>
                <a:gd name="T7" fmla="*/ 0 h 6"/>
                <a:gd name="T8" fmla="*/ 0 w 9"/>
                <a:gd name="T9" fmla="*/ 0 h 6"/>
                <a:gd name="T10" fmla="*/ 0 w 9"/>
                <a:gd name="T11" fmla="*/ 1 h 6"/>
                <a:gd name="T12" fmla="*/ 2 w 9"/>
                <a:gd name="T13" fmla="*/ 1 h 6"/>
                <a:gd name="T14" fmla="*/ 2 w 9"/>
                <a:gd name="T15" fmla="*/ 2 h 6"/>
                <a:gd name="T16" fmla="*/ 0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3"/>
                  </a:moveTo>
                  <a:lnTo>
                    <a:pt x="3" y="0"/>
                  </a:lnTo>
                  <a:lnTo>
                    <a:pt x="6" y="0"/>
                  </a:lnTo>
                  <a:lnTo>
                    <a:pt x="9" y="0"/>
                  </a:lnTo>
                  <a:lnTo>
                    <a:pt x="0" y="0"/>
                  </a:lnTo>
                  <a:lnTo>
                    <a:pt x="0" y="3"/>
                  </a:lnTo>
                  <a:lnTo>
                    <a:pt x="9" y="3"/>
                  </a:lnTo>
                  <a:lnTo>
                    <a:pt x="9" y="6"/>
                  </a:lnTo>
                  <a:lnTo>
                    <a:pt x="0" y="6"/>
                  </a:lnTo>
                  <a:lnTo>
                    <a:pt x="3"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6" name="Freeform 4243">
              <a:extLst>
                <a:ext uri="{FF2B5EF4-FFF2-40B4-BE49-F238E27FC236}">
                  <a16:creationId xmlns:a16="http://schemas.microsoft.com/office/drawing/2014/main" id="{4D9223D9-FE6F-410C-AD6C-9BB2F08596B7}"/>
                </a:ext>
              </a:extLst>
            </p:cNvPr>
            <p:cNvSpPr>
              <a:spLocks/>
            </p:cNvSpPr>
            <p:nvPr/>
          </p:nvSpPr>
          <p:spPr bwMode="auto">
            <a:xfrm>
              <a:off x="1640" y="3078"/>
              <a:ext cx="1"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0" y="22"/>
                  </a:lnTo>
                  <a:lnTo>
                    <a:pt x="3" y="22"/>
                  </a:lnTo>
                  <a:lnTo>
                    <a:pt x="3" y="0"/>
                  </a:lnTo>
                  <a:lnTo>
                    <a:pt x="6" y="3"/>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7" name="Freeform 4244">
              <a:extLst>
                <a:ext uri="{FF2B5EF4-FFF2-40B4-BE49-F238E27FC236}">
                  <a16:creationId xmlns:a16="http://schemas.microsoft.com/office/drawing/2014/main" id="{D332FE22-F2C9-42B6-93BD-87208B7B5344}"/>
                </a:ext>
              </a:extLst>
            </p:cNvPr>
            <p:cNvSpPr>
              <a:spLocks/>
            </p:cNvSpPr>
            <p:nvPr/>
          </p:nvSpPr>
          <p:spPr bwMode="auto">
            <a:xfrm>
              <a:off x="1640" y="3078"/>
              <a:ext cx="3" cy="2"/>
            </a:xfrm>
            <a:custGeom>
              <a:avLst/>
              <a:gdLst>
                <a:gd name="T0" fmla="*/ 1 w 15"/>
                <a:gd name="T1" fmla="*/ 1 h 7"/>
                <a:gd name="T2" fmla="*/ 1 w 15"/>
                <a:gd name="T3" fmla="*/ 0 h 7"/>
                <a:gd name="T4" fmla="*/ 2 w 15"/>
                <a:gd name="T5" fmla="*/ 0 h 7"/>
                <a:gd name="T6" fmla="*/ 3 w 15"/>
                <a:gd name="T7" fmla="*/ 1 h 7"/>
                <a:gd name="T8" fmla="*/ 0 w 15"/>
                <a:gd name="T9" fmla="*/ 1 h 7"/>
                <a:gd name="T10" fmla="*/ 0 w 15"/>
                <a:gd name="T11" fmla="*/ 1 h 7"/>
                <a:gd name="T12" fmla="*/ 3 w 15"/>
                <a:gd name="T13" fmla="*/ 1 h 7"/>
                <a:gd name="T14" fmla="*/ 3 w 15"/>
                <a:gd name="T15" fmla="*/ 2 h 7"/>
                <a:gd name="T16" fmla="*/ 0 w 15"/>
                <a:gd name="T17" fmla="*/ 2 h 7"/>
                <a:gd name="T18" fmla="*/ 1 w 15"/>
                <a:gd name="T19" fmla="*/ 2 h 7"/>
                <a:gd name="T20" fmla="*/ 2 w 1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3"/>
                  </a:moveTo>
                  <a:lnTo>
                    <a:pt x="3" y="0"/>
                  </a:lnTo>
                  <a:lnTo>
                    <a:pt x="12" y="0"/>
                  </a:lnTo>
                  <a:lnTo>
                    <a:pt x="15" y="3"/>
                  </a:lnTo>
                  <a:lnTo>
                    <a:pt x="0" y="3"/>
                  </a:lnTo>
                  <a:lnTo>
                    <a:pt x="15" y="3"/>
                  </a:lnTo>
                  <a:lnTo>
                    <a:pt x="15" y="7"/>
                  </a:lnTo>
                  <a:lnTo>
                    <a:pt x="0" y="7"/>
                  </a:lnTo>
                  <a:lnTo>
                    <a:pt x="3"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8" name="Freeform 4245">
              <a:extLst>
                <a:ext uri="{FF2B5EF4-FFF2-40B4-BE49-F238E27FC236}">
                  <a16:creationId xmlns:a16="http://schemas.microsoft.com/office/drawing/2014/main" id="{05B6176C-030C-4D43-B24E-2FFCBC75709D}"/>
                </a:ext>
              </a:extLst>
            </p:cNvPr>
            <p:cNvSpPr>
              <a:spLocks/>
            </p:cNvSpPr>
            <p:nvPr/>
          </p:nvSpPr>
          <p:spPr bwMode="auto">
            <a:xfrm>
              <a:off x="1642" y="3075"/>
              <a:ext cx="1"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0" y="0"/>
                  </a:lnTo>
                  <a:lnTo>
                    <a:pt x="0" y="20"/>
                  </a:lnTo>
                  <a:lnTo>
                    <a:pt x="3" y="20"/>
                  </a:lnTo>
                  <a:lnTo>
                    <a:pt x="3"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29" name="Freeform 4246">
              <a:extLst>
                <a:ext uri="{FF2B5EF4-FFF2-40B4-BE49-F238E27FC236}">
                  <a16:creationId xmlns:a16="http://schemas.microsoft.com/office/drawing/2014/main" id="{95EB9A53-3EE6-4DD2-9892-8C3CCDCDA427}"/>
                </a:ext>
              </a:extLst>
            </p:cNvPr>
            <p:cNvSpPr>
              <a:spLocks/>
            </p:cNvSpPr>
            <p:nvPr/>
          </p:nvSpPr>
          <p:spPr bwMode="auto">
            <a:xfrm>
              <a:off x="1642" y="3075"/>
              <a:ext cx="9" cy="2"/>
            </a:xfrm>
            <a:custGeom>
              <a:avLst/>
              <a:gdLst>
                <a:gd name="T0" fmla="*/ 1 w 35"/>
                <a:gd name="T1" fmla="*/ 1 h 7"/>
                <a:gd name="T2" fmla="*/ 1 w 35"/>
                <a:gd name="T3" fmla="*/ 0 h 7"/>
                <a:gd name="T4" fmla="*/ 8 w 35"/>
                <a:gd name="T5" fmla="*/ 0 h 7"/>
                <a:gd name="T6" fmla="*/ 8 w 35"/>
                <a:gd name="T7" fmla="*/ 0 h 7"/>
                <a:gd name="T8" fmla="*/ 0 w 35"/>
                <a:gd name="T9" fmla="*/ 0 h 7"/>
                <a:gd name="T10" fmla="*/ 0 w 35"/>
                <a:gd name="T11" fmla="*/ 1 h 7"/>
                <a:gd name="T12" fmla="*/ 9 w 35"/>
                <a:gd name="T13" fmla="*/ 1 h 7"/>
                <a:gd name="T14" fmla="*/ 8 w 35"/>
                <a:gd name="T15" fmla="*/ 1 h 7"/>
                <a:gd name="T16" fmla="*/ 0 w 35"/>
                <a:gd name="T17" fmla="*/ 1 h 7"/>
                <a:gd name="T18" fmla="*/ 1 w 35"/>
                <a:gd name="T19" fmla="*/ 2 h 7"/>
                <a:gd name="T20" fmla="*/ 8 w 3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
                  <a:moveTo>
                    <a:pt x="3" y="3"/>
                  </a:moveTo>
                  <a:lnTo>
                    <a:pt x="3" y="0"/>
                  </a:lnTo>
                  <a:lnTo>
                    <a:pt x="32" y="0"/>
                  </a:lnTo>
                  <a:lnTo>
                    <a:pt x="0" y="0"/>
                  </a:lnTo>
                  <a:lnTo>
                    <a:pt x="0" y="3"/>
                  </a:lnTo>
                  <a:lnTo>
                    <a:pt x="35" y="3"/>
                  </a:lnTo>
                  <a:lnTo>
                    <a:pt x="32" y="3"/>
                  </a:lnTo>
                  <a:lnTo>
                    <a:pt x="0" y="3"/>
                  </a:lnTo>
                  <a:lnTo>
                    <a:pt x="3" y="7"/>
                  </a:lnTo>
                  <a:lnTo>
                    <a:pt x="3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0" name="Freeform 4247">
              <a:extLst>
                <a:ext uri="{FF2B5EF4-FFF2-40B4-BE49-F238E27FC236}">
                  <a16:creationId xmlns:a16="http://schemas.microsoft.com/office/drawing/2014/main" id="{8CC9C338-712A-4780-9140-707958E44218}"/>
                </a:ext>
              </a:extLst>
            </p:cNvPr>
            <p:cNvSpPr>
              <a:spLocks/>
            </p:cNvSpPr>
            <p:nvPr/>
          </p:nvSpPr>
          <p:spPr bwMode="auto">
            <a:xfrm>
              <a:off x="1649" y="3071"/>
              <a:ext cx="2" cy="6"/>
            </a:xfrm>
            <a:custGeom>
              <a:avLst/>
              <a:gdLst>
                <a:gd name="T0" fmla="*/ 1 w 5"/>
                <a:gd name="T1" fmla="*/ 5 h 24"/>
                <a:gd name="T2" fmla="*/ 0 w 5"/>
                <a:gd name="T3" fmla="*/ 5 h 24"/>
                <a:gd name="T4" fmla="*/ 0 w 5"/>
                <a:gd name="T5" fmla="*/ 1 h 24"/>
                <a:gd name="T6" fmla="*/ 0 w 5"/>
                <a:gd name="T7" fmla="*/ 0 h 24"/>
                <a:gd name="T8" fmla="*/ 0 w 5"/>
                <a:gd name="T9" fmla="*/ 5 h 24"/>
                <a:gd name="T10" fmla="*/ 1 w 5"/>
                <a:gd name="T11" fmla="*/ 6 h 24"/>
                <a:gd name="T12" fmla="*/ 1 w 5"/>
                <a:gd name="T13" fmla="*/ 0 h 24"/>
                <a:gd name="T14" fmla="*/ 1 w 5"/>
                <a:gd name="T15" fmla="*/ 0 h 24"/>
                <a:gd name="T16" fmla="*/ 1 w 5"/>
                <a:gd name="T17" fmla="*/ 5 h 24"/>
                <a:gd name="T18" fmla="*/ 2 w 5"/>
                <a:gd name="T19" fmla="*/ 5 h 24"/>
                <a:gd name="T20" fmla="*/ 2 w 5"/>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4">
                  <a:moveTo>
                    <a:pt x="2" y="20"/>
                  </a:moveTo>
                  <a:lnTo>
                    <a:pt x="0" y="20"/>
                  </a:lnTo>
                  <a:lnTo>
                    <a:pt x="0" y="4"/>
                  </a:lnTo>
                  <a:lnTo>
                    <a:pt x="0" y="0"/>
                  </a:lnTo>
                  <a:lnTo>
                    <a:pt x="0" y="20"/>
                  </a:lnTo>
                  <a:lnTo>
                    <a:pt x="2" y="24"/>
                  </a:lnTo>
                  <a:lnTo>
                    <a:pt x="2" y="0"/>
                  </a:lnTo>
                  <a:lnTo>
                    <a:pt x="2" y="20"/>
                  </a:lnTo>
                  <a:lnTo>
                    <a:pt x="5" y="20"/>
                  </a:lnTo>
                  <a:lnTo>
                    <a:pt x="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1" name="Freeform 4248">
              <a:extLst>
                <a:ext uri="{FF2B5EF4-FFF2-40B4-BE49-F238E27FC236}">
                  <a16:creationId xmlns:a16="http://schemas.microsoft.com/office/drawing/2014/main" id="{FEDEE75D-93F7-4BCA-BD7D-7358758A6C7C}"/>
                </a:ext>
              </a:extLst>
            </p:cNvPr>
            <p:cNvSpPr>
              <a:spLocks/>
            </p:cNvSpPr>
            <p:nvPr/>
          </p:nvSpPr>
          <p:spPr bwMode="auto">
            <a:xfrm>
              <a:off x="1649" y="3071"/>
              <a:ext cx="13" cy="1"/>
            </a:xfrm>
            <a:custGeom>
              <a:avLst/>
              <a:gdLst>
                <a:gd name="T0" fmla="*/ 1 w 50"/>
                <a:gd name="T1" fmla="*/ 1 h 7"/>
                <a:gd name="T2" fmla="*/ 1 w 50"/>
                <a:gd name="T3" fmla="*/ 0 h 7"/>
                <a:gd name="T4" fmla="*/ 12 w 50"/>
                <a:gd name="T5" fmla="*/ 0 h 7"/>
                <a:gd name="T6" fmla="*/ 13 w 50"/>
                <a:gd name="T7" fmla="*/ 0 h 7"/>
                <a:gd name="T8" fmla="*/ 0 w 50"/>
                <a:gd name="T9" fmla="*/ 0 h 7"/>
                <a:gd name="T10" fmla="*/ 0 w 50"/>
                <a:gd name="T11" fmla="*/ 1 h 7"/>
                <a:gd name="T12" fmla="*/ 13 w 50"/>
                <a:gd name="T13" fmla="*/ 1 h 7"/>
                <a:gd name="T14" fmla="*/ 13 w 50"/>
                <a:gd name="T15" fmla="*/ 1 h 7"/>
                <a:gd name="T16" fmla="*/ 0 w 50"/>
                <a:gd name="T17" fmla="*/ 1 h 7"/>
                <a:gd name="T18" fmla="*/ 1 w 50"/>
                <a:gd name="T19" fmla="*/ 1 h 7"/>
                <a:gd name="T20" fmla="*/ 12 w 5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
                  <a:moveTo>
                    <a:pt x="2" y="4"/>
                  </a:moveTo>
                  <a:lnTo>
                    <a:pt x="2" y="0"/>
                  </a:lnTo>
                  <a:lnTo>
                    <a:pt x="47" y="0"/>
                  </a:lnTo>
                  <a:lnTo>
                    <a:pt x="50" y="0"/>
                  </a:lnTo>
                  <a:lnTo>
                    <a:pt x="0" y="0"/>
                  </a:lnTo>
                  <a:lnTo>
                    <a:pt x="0" y="4"/>
                  </a:lnTo>
                  <a:lnTo>
                    <a:pt x="50" y="4"/>
                  </a:lnTo>
                  <a:lnTo>
                    <a:pt x="50" y="7"/>
                  </a:lnTo>
                  <a:lnTo>
                    <a:pt x="0" y="7"/>
                  </a:lnTo>
                  <a:lnTo>
                    <a:pt x="2" y="7"/>
                  </a:lnTo>
                  <a:lnTo>
                    <a:pt x="47"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2" name="Freeform 4249">
              <a:extLst>
                <a:ext uri="{FF2B5EF4-FFF2-40B4-BE49-F238E27FC236}">
                  <a16:creationId xmlns:a16="http://schemas.microsoft.com/office/drawing/2014/main" id="{6025BA09-F85E-43B8-AB74-630F498E9C44}"/>
                </a:ext>
              </a:extLst>
            </p:cNvPr>
            <p:cNvSpPr>
              <a:spLocks/>
            </p:cNvSpPr>
            <p:nvPr/>
          </p:nvSpPr>
          <p:spPr bwMode="auto">
            <a:xfrm>
              <a:off x="1660" y="3067"/>
              <a:ext cx="2" cy="5"/>
            </a:xfrm>
            <a:custGeom>
              <a:avLst/>
              <a:gdLst>
                <a:gd name="T0" fmla="*/ 1 w 6"/>
                <a:gd name="T1" fmla="*/ 4 h 22"/>
                <a:gd name="T2" fmla="*/ 0 w 6"/>
                <a:gd name="T3" fmla="*/ 4 h 22"/>
                <a:gd name="T4" fmla="*/ 0 w 6"/>
                <a:gd name="T5" fmla="*/ 0 h 22"/>
                <a:gd name="T6" fmla="*/ 1 w 6"/>
                <a:gd name="T7" fmla="*/ 0 h 22"/>
                <a:gd name="T8" fmla="*/ 1 w 6"/>
                <a:gd name="T9" fmla="*/ 5 h 22"/>
                <a:gd name="T10" fmla="*/ 1 w 6"/>
                <a:gd name="T11" fmla="*/ 5 h 22"/>
                <a:gd name="T12" fmla="*/ 1 w 6"/>
                <a:gd name="T13" fmla="*/ 0 h 22"/>
                <a:gd name="T14" fmla="*/ 2 w 6"/>
                <a:gd name="T15" fmla="*/ 0 h 22"/>
                <a:gd name="T16" fmla="*/ 2 w 6"/>
                <a:gd name="T17" fmla="*/ 5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3" y="0"/>
                  </a:lnTo>
                  <a:lnTo>
                    <a:pt x="3" y="22"/>
                  </a:lnTo>
                  <a:lnTo>
                    <a:pt x="3" y="0"/>
                  </a:lnTo>
                  <a:lnTo>
                    <a:pt x="6" y="0"/>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3" name="Freeform 4250">
              <a:extLst>
                <a:ext uri="{FF2B5EF4-FFF2-40B4-BE49-F238E27FC236}">
                  <a16:creationId xmlns:a16="http://schemas.microsoft.com/office/drawing/2014/main" id="{FDE60DCB-5E5F-481E-BA6B-A45108707943}"/>
                </a:ext>
              </a:extLst>
            </p:cNvPr>
            <p:cNvSpPr>
              <a:spLocks/>
            </p:cNvSpPr>
            <p:nvPr/>
          </p:nvSpPr>
          <p:spPr bwMode="auto">
            <a:xfrm>
              <a:off x="1660" y="3067"/>
              <a:ext cx="3" cy="2"/>
            </a:xfrm>
            <a:custGeom>
              <a:avLst/>
              <a:gdLst>
                <a:gd name="T0" fmla="*/ 1 w 9"/>
                <a:gd name="T1" fmla="*/ 1 h 6"/>
                <a:gd name="T2" fmla="*/ 1 w 9"/>
                <a:gd name="T3" fmla="*/ 0 h 6"/>
                <a:gd name="T4" fmla="*/ 2 w 9"/>
                <a:gd name="T5" fmla="*/ 0 h 6"/>
                <a:gd name="T6" fmla="*/ 3 w 9"/>
                <a:gd name="T7" fmla="*/ 0 h 6"/>
                <a:gd name="T8" fmla="*/ 1 w 9"/>
                <a:gd name="T9" fmla="*/ 0 h 6"/>
                <a:gd name="T10" fmla="*/ 0 w 9"/>
                <a:gd name="T11" fmla="*/ 1 h 6"/>
                <a:gd name="T12" fmla="*/ 3 w 9"/>
                <a:gd name="T13" fmla="*/ 1 h 6"/>
                <a:gd name="T14" fmla="*/ 3 w 9"/>
                <a:gd name="T15" fmla="*/ 2 h 6"/>
                <a:gd name="T16" fmla="*/ 1 w 9"/>
                <a:gd name="T17" fmla="*/ 2 h 6"/>
                <a:gd name="T18" fmla="*/ 1 w 9"/>
                <a:gd name="T19" fmla="*/ 2 h 6"/>
                <a:gd name="T20" fmla="*/ 2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2"/>
                  </a:moveTo>
                  <a:lnTo>
                    <a:pt x="3" y="0"/>
                  </a:lnTo>
                  <a:lnTo>
                    <a:pt x="6" y="0"/>
                  </a:lnTo>
                  <a:lnTo>
                    <a:pt x="9" y="0"/>
                  </a:lnTo>
                  <a:lnTo>
                    <a:pt x="3" y="0"/>
                  </a:lnTo>
                  <a:lnTo>
                    <a:pt x="0" y="2"/>
                  </a:lnTo>
                  <a:lnTo>
                    <a:pt x="9" y="2"/>
                  </a:lnTo>
                  <a:lnTo>
                    <a:pt x="9" y="6"/>
                  </a:lnTo>
                  <a:lnTo>
                    <a:pt x="3"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4" name="Freeform 4251">
              <a:extLst>
                <a:ext uri="{FF2B5EF4-FFF2-40B4-BE49-F238E27FC236}">
                  <a16:creationId xmlns:a16="http://schemas.microsoft.com/office/drawing/2014/main" id="{C29F5E15-D499-4D99-9BA9-D3A570472767}"/>
                </a:ext>
              </a:extLst>
            </p:cNvPr>
            <p:cNvSpPr>
              <a:spLocks/>
            </p:cNvSpPr>
            <p:nvPr/>
          </p:nvSpPr>
          <p:spPr bwMode="auto">
            <a:xfrm>
              <a:off x="1661" y="3063"/>
              <a:ext cx="2" cy="6"/>
            </a:xfrm>
            <a:custGeom>
              <a:avLst/>
              <a:gdLst>
                <a:gd name="T0" fmla="*/ 1 w 6"/>
                <a:gd name="T1" fmla="*/ 5 h 22"/>
                <a:gd name="T2" fmla="*/ 0 w 6"/>
                <a:gd name="T3" fmla="*/ 5 h 22"/>
                <a:gd name="T4" fmla="*/ 0 w 6"/>
                <a:gd name="T5" fmla="*/ 1 h 22"/>
                <a:gd name="T6" fmla="*/ 1 w 6"/>
                <a:gd name="T7" fmla="*/ 1 h 22"/>
                <a:gd name="T8" fmla="*/ 1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3"/>
                  </a:lnTo>
                  <a:lnTo>
                    <a:pt x="3" y="3"/>
                  </a:lnTo>
                  <a:lnTo>
                    <a:pt x="3" y="22"/>
                  </a:lnTo>
                  <a:lnTo>
                    <a:pt x="3" y="0"/>
                  </a:lnTo>
                  <a:lnTo>
                    <a:pt x="6" y="3"/>
                  </a:lnTo>
                  <a:lnTo>
                    <a:pt x="6" y="22"/>
                  </a:lnTo>
                  <a:lnTo>
                    <a:pt x="6" y="1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5" name="Freeform 4252">
              <a:extLst>
                <a:ext uri="{FF2B5EF4-FFF2-40B4-BE49-F238E27FC236}">
                  <a16:creationId xmlns:a16="http://schemas.microsoft.com/office/drawing/2014/main" id="{C7BC7DC1-DEC8-47D2-A175-A65CB2DA5DC1}"/>
                </a:ext>
              </a:extLst>
            </p:cNvPr>
            <p:cNvSpPr>
              <a:spLocks/>
            </p:cNvSpPr>
            <p:nvPr/>
          </p:nvSpPr>
          <p:spPr bwMode="auto">
            <a:xfrm>
              <a:off x="1661" y="3063"/>
              <a:ext cx="4" cy="1"/>
            </a:xfrm>
            <a:custGeom>
              <a:avLst/>
              <a:gdLst>
                <a:gd name="T0" fmla="*/ 1 w 15"/>
                <a:gd name="T1" fmla="*/ 1 h 5"/>
                <a:gd name="T2" fmla="*/ 1 w 15"/>
                <a:gd name="T3" fmla="*/ 0 h 5"/>
                <a:gd name="T4" fmla="*/ 3 w 15"/>
                <a:gd name="T5" fmla="*/ 0 h 5"/>
                <a:gd name="T6" fmla="*/ 3 w 15"/>
                <a:gd name="T7" fmla="*/ 1 h 5"/>
                <a:gd name="T8" fmla="*/ 1 w 15"/>
                <a:gd name="T9" fmla="*/ 1 h 5"/>
                <a:gd name="T10" fmla="*/ 0 w 15"/>
                <a:gd name="T11" fmla="*/ 1 h 5"/>
                <a:gd name="T12" fmla="*/ 4 w 15"/>
                <a:gd name="T13" fmla="*/ 1 h 5"/>
                <a:gd name="T14" fmla="*/ 3 w 15"/>
                <a:gd name="T15" fmla="*/ 1 h 5"/>
                <a:gd name="T16" fmla="*/ 1 w 15"/>
                <a:gd name="T17" fmla="*/ 1 h 5"/>
                <a:gd name="T18" fmla="*/ 1 w 15"/>
                <a:gd name="T19" fmla="*/ 1 h 5"/>
                <a:gd name="T20" fmla="*/ 3 w 15"/>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5">
                  <a:moveTo>
                    <a:pt x="3" y="3"/>
                  </a:moveTo>
                  <a:lnTo>
                    <a:pt x="3" y="0"/>
                  </a:lnTo>
                  <a:lnTo>
                    <a:pt x="12" y="0"/>
                  </a:lnTo>
                  <a:lnTo>
                    <a:pt x="12" y="3"/>
                  </a:lnTo>
                  <a:lnTo>
                    <a:pt x="3" y="3"/>
                  </a:lnTo>
                  <a:lnTo>
                    <a:pt x="0" y="3"/>
                  </a:lnTo>
                  <a:lnTo>
                    <a:pt x="15" y="3"/>
                  </a:lnTo>
                  <a:lnTo>
                    <a:pt x="12" y="5"/>
                  </a:lnTo>
                  <a:lnTo>
                    <a:pt x="3" y="5"/>
                  </a:lnTo>
                  <a:lnTo>
                    <a:pt x="12"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6" name="Freeform 4253">
              <a:extLst>
                <a:ext uri="{FF2B5EF4-FFF2-40B4-BE49-F238E27FC236}">
                  <a16:creationId xmlns:a16="http://schemas.microsoft.com/office/drawing/2014/main" id="{88282065-5BA2-4B66-A072-4ECC85BD562E}"/>
                </a:ext>
              </a:extLst>
            </p:cNvPr>
            <p:cNvSpPr>
              <a:spLocks/>
            </p:cNvSpPr>
            <p:nvPr/>
          </p:nvSpPr>
          <p:spPr bwMode="auto">
            <a:xfrm>
              <a:off x="1663" y="3060"/>
              <a:ext cx="2" cy="4"/>
            </a:xfrm>
            <a:custGeom>
              <a:avLst/>
              <a:gdLst>
                <a:gd name="T0" fmla="*/ 1 w 6"/>
                <a:gd name="T1" fmla="*/ 4 h 18"/>
                <a:gd name="T2" fmla="*/ 0 w 6"/>
                <a:gd name="T3" fmla="*/ 4 h 18"/>
                <a:gd name="T4" fmla="*/ 0 w 6"/>
                <a:gd name="T5" fmla="*/ 1 h 18"/>
                <a:gd name="T6" fmla="*/ 0 w 6"/>
                <a:gd name="T7" fmla="*/ 0 h 18"/>
                <a:gd name="T8" fmla="*/ 0 w 6"/>
                <a:gd name="T9" fmla="*/ 4 h 18"/>
                <a:gd name="T10" fmla="*/ 1 w 6"/>
                <a:gd name="T11" fmla="*/ 4 h 18"/>
                <a:gd name="T12" fmla="*/ 1 w 6"/>
                <a:gd name="T13" fmla="*/ 0 h 18"/>
                <a:gd name="T14" fmla="*/ 1 w 6"/>
                <a:gd name="T15" fmla="*/ 0 h 18"/>
                <a:gd name="T16" fmla="*/ 1 w 6"/>
                <a:gd name="T17" fmla="*/ 4 h 18"/>
                <a:gd name="T18" fmla="*/ 2 w 6"/>
                <a:gd name="T19" fmla="*/ 4 h 18"/>
                <a:gd name="T20" fmla="*/ 2 w 6"/>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8">
                  <a:moveTo>
                    <a:pt x="3" y="16"/>
                  </a:moveTo>
                  <a:lnTo>
                    <a:pt x="0" y="16"/>
                  </a:lnTo>
                  <a:lnTo>
                    <a:pt x="0" y="3"/>
                  </a:lnTo>
                  <a:lnTo>
                    <a:pt x="0" y="0"/>
                  </a:lnTo>
                  <a:lnTo>
                    <a:pt x="0" y="18"/>
                  </a:lnTo>
                  <a:lnTo>
                    <a:pt x="3" y="18"/>
                  </a:lnTo>
                  <a:lnTo>
                    <a:pt x="3" y="0"/>
                  </a:lnTo>
                  <a:lnTo>
                    <a:pt x="3" y="18"/>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7" name="Freeform 4254">
              <a:extLst>
                <a:ext uri="{FF2B5EF4-FFF2-40B4-BE49-F238E27FC236}">
                  <a16:creationId xmlns:a16="http://schemas.microsoft.com/office/drawing/2014/main" id="{22BCE966-C06E-4526-8740-F0378D5482F9}"/>
                </a:ext>
              </a:extLst>
            </p:cNvPr>
            <p:cNvSpPr>
              <a:spLocks/>
            </p:cNvSpPr>
            <p:nvPr/>
          </p:nvSpPr>
          <p:spPr bwMode="auto">
            <a:xfrm>
              <a:off x="1663" y="3060"/>
              <a:ext cx="8" cy="1"/>
            </a:xfrm>
            <a:custGeom>
              <a:avLst/>
              <a:gdLst>
                <a:gd name="T0" fmla="*/ 1 w 29"/>
                <a:gd name="T1" fmla="*/ 0 h 7"/>
                <a:gd name="T2" fmla="*/ 1 w 29"/>
                <a:gd name="T3" fmla="*/ 0 h 7"/>
                <a:gd name="T4" fmla="*/ 7 w 29"/>
                <a:gd name="T5" fmla="*/ 0 h 7"/>
                <a:gd name="T6" fmla="*/ 8 w 29"/>
                <a:gd name="T7" fmla="*/ 0 h 7"/>
                <a:gd name="T8" fmla="*/ 0 w 29"/>
                <a:gd name="T9" fmla="*/ 0 h 7"/>
                <a:gd name="T10" fmla="*/ 0 w 29"/>
                <a:gd name="T11" fmla="*/ 0 h 7"/>
                <a:gd name="T12" fmla="*/ 8 w 29"/>
                <a:gd name="T13" fmla="*/ 0 h 7"/>
                <a:gd name="T14" fmla="*/ 8 w 29"/>
                <a:gd name="T15" fmla="*/ 0 h 7"/>
                <a:gd name="T16" fmla="*/ 0 w 29"/>
                <a:gd name="T17" fmla="*/ 0 h 7"/>
                <a:gd name="T18" fmla="*/ 1 w 29"/>
                <a:gd name="T19" fmla="*/ 1 h 7"/>
                <a:gd name="T20" fmla="*/ 7 w 2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7">
                  <a:moveTo>
                    <a:pt x="3" y="3"/>
                  </a:moveTo>
                  <a:lnTo>
                    <a:pt x="3" y="0"/>
                  </a:lnTo>
                  <a:lnTo>
                    <a:pt x="27" y="0"/>
                  </a:lnTo>
                  <a:lnTo>
                    <a:pt x="29" y="0"/>
                  </a:lnTo>
                  <a:lnTo>
                    <a:pt x="0" y="0"/>
                  </a:lnTo>
                  <a:lnTo>
                    <a:pt x="0" y="3"/>
                  </a:lnTo>
                  <a:lnTo>
                    <a:pt x="29" y="3"/>
                  </a:lnTo>
                  <a:lnTo>
                    <a:pt x="0" y="3"/>
                  </a:lnTo>
                  <a:lnTo>
                    <a:pt x="3" y="7"/>
                  </a:lnTo>
                  <a:lnTo>
                    <a:pt x="27"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8" name="Freeform 4255">
              <a:extLst>
                <a:ext uri="{FF2B5EF4-FFF2-40B4-BE49-F238E27FC236}">
                  <a16:creationId xmlns:a16="http://schemas.microsoft.com/office/drawing/2014/main" id="{529369A8-C9AD-40CF-BDFE-AAC2E3915C4A}"/>
                </a:ext>
              </a:extLst>
            </p:cNvPr>
            <p:cNvSpPr>
              <a:spLocks/>
            </p:cNvSpPr>
            <p:nvPr/>
          </p:nvSpPr>
          <p:spPr bwMode="auto">
            <a:xfrm>
              <a:off x="1669" y="3053"/>
              <a:ext cx="2" cy="8"/>
            </a:xfrm>
            <a:custGeom>
              <a:avLst/>
              <a:gdLst>
                <a:gd name="T0" fmla="*/ 1 w 5"/>
                <a:gd name="T1" fmla="*/ 7 h 33"/>
                <a:gd name="T2" fmla="*/ 0 w 5"/>
                <a:gd name="T3" fmla="*/ 7 h 33"/>
                <a:gd name="T4" fmla="*/ 0 w 5"/>
                <a:gd name="T5" fmla="*/ 1 h 33"/>
                <a:gd name="T6" fmla="*/ 0 w 5"/>
                <a:gd name="T7" fmla="*/ 1 h 33"/>
                <a:gd name="T8" fmla="*/ 0 w 5"/>
                <a:gd name="T9" fmla="*/ 7 h 33"/>
                <a:gd name="T10" fmla="*/ 1 w 5"/>
                <a:gd name="T11" fmla="*/ 8 h 33"/>
                <a:gd name="T12" fmla="*/ 1 w 5"/>
                <a:gd name="T13" fmla="*/ 0 h 33"/>
                <a:gd name="T14" fmla="*/ 2 w 5"/>
                <a:gd name="T15" fmla="*/ 1 h 33"/>
                <a:gd name="T16" fmla="*/ 2 w 5"/>
                <a:gd name="T17" fmla="*/ 7 h 33"/>
                <a:gd name="T18" fmla="*/ 2 w 5"/>
                <a:gd name="T19" fmla="*/ 7 h 33"/>
                <a:gd name="T20" fmla="*/ 2 w 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33">
                  <a:moveTo>
                    <a:pt x="3" y="29"/>
                  </a:moveTo>
                  <a:lnTo>
                    <a:pt x="0" y="29"/>
                  </a:lnTo>
                  <a:lnTo>
                    <a:pt x="0" y="3"/>
                  </a:lnTo>
                  <a:lnTo>
                    <a:pt x="0" y="29"/>
                  </a:lnTo>
                  <a:lnTo>
                    <a:pt x="3" y="33"/>
                  </a:lnTo>
                  <a:lnTo>
                    <a:pt x="3" y="0"/>
                  </a:lnTo>
                  <a:lnTo>
                    <a:pt x="5" y="3"/>
                  </a:lnTo>
                  <a:lnTo>
                    <a:pt x="5" y="29"/>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39" name="Freeform 4256">
              <a:extLst>
                <a:ext uri="{FF2B5EF4-FFF2-40B4-BE49-F238E27FC236}">
                  <a16:creationId xmlns:a16="http://schemas.microsoft.com/office/drawing/2014/main" id="{571D9F35-E2C1-4995-B3D6-24FFE1112524}"/>
                </a:ext>
              </a:extLst>
            </p:cNvPr>
            <p:cNvSpPr>
              <a:spLocks/>
            </p:cNvSpPr>
            <p:nvPr/>
          </p:nvSpPr>
          <p:spPr bwMode="auto">
            <a:xfrm>
              <a:off x="1669" y="3053"/>
              <a:ext cx="2" cy="2"/>
            </a:xfrm>
            <a:custGeom>
              <a:avLst/>
              <a:gdLst>
                <a:gd name="T0" fmla="*/ 1 w 8"/>
                <a:gd name="T1" fmla="*/ 1 h 7"/>
                <a:gd name="T2" fmla="*/ 1 w 8"/>
                <a:gd name="T3" fmla="*/ 0 h 7"/>
                <a:gd name="T4" fmla="*/ 1 w 8"/>
                <a:gd name="T5" fmla="*/ 0 h 7"/>
                <a:gd name="T6" fmla="*/ 2 w 8"/>
                <a:gd name="T7" fmla="*/ 1 h 7"/>
                <a:gd name="T8" fmla="*/ 0 w 8"/>
                <a:gd name="T9" fmla="*/ 1 h 7"/>
                <a:gd name="T10" fmla="*/ 0 w 8"/>
                <a:gd name="T11" fmla="*/ 1 h 7"/>
                <a:gd name="T12" fmla="*/ 2 w 8"/>
                <a:gd name="T13" fmla="*/ 1 h 7"/>
                <a:gd name="T14" fmla="*/ 2 w 8"/>
                <a:gd name="T15" fmla="*/ 2 h 7"/>
                <a:gd name="T16" fmla="*/ 0 w 8"/>
                <a:gd name="T17" fmla="*/ 2 h 7"/>
                <a:gd name="T18" fmla="*/ 1 w 8"/>
                <a:gd name="T19" fmla="*/ 2 h 7"/>
                <a:gd name="T20" fmla="*/ 1 w 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7">
                  <a:moveTo>
                    <a:pt x="3" y="3"/>
                  </a:moveTo>
                  <a:lnTo>
                    <a:pt x="3" y="0"/>
                  </a:lnTo>
                  <a:lnTo>
                    <a:pt x="5" y="0"/>
                  </a:lnTo>
                  <a:lnTo>
                    <a:pt x="8" y="3"/>
                  </a:lnTo>
                  <a:lnTo>
                    <a:pt x="0" y="3"/>
                  </a:lnTo>
                  <a:lnTo>
                    <a:pt x="8" y="3"/>
                  </a:lnTo>
                  <a:lnTo>
                    <a:pt x="8" y="7"/>
                  </a:lnTo>
                  <a:lnTo>
                    <a:pt x="0" y="7"/>
                  </a:lnTo>
                  <a:lnTo>
                    <a:pt x="3" y="7"/>
                  </a:lnTo>
                  <a:lnTo>
                    <a:pt x="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0" name="Freeform 4257">
              <a:extLst>
                <a:ext uri="{FF2B5EF4-FFF2-40B4-BE49-F238E27FC236}">
                  <a16:creationId xmlns:a16="http://schemas.microsoft.com/office/drawing/2014/main" id="{C4AE6A1B-D033-4CC6-ADA8-83308AABCF62}"/>
                </a:ext>
              </a:extLst>
            </p:cNvPr>
            <p:cNvSpPr>
              <a:spLocks/>
            </p:cNvSpPr>
            <p:nvPr/>
          </p:nvSpPr>
          <p:spPr bwMode="auto">
            <a:xfrm>
              <a:off x="1670" y="3050"/>
              <a:ext cx="1" cy="5"/>
            </a:xfrm>
            <a:custGeom>
              <a:avLst/>
              <a:gdLst>
                <a:gd name="T0" fmla="*/ 0 w 5"/>
                <a:gd name="T1" fmla="*/ 4 h 20"/>
                <a:gd name="T2" fmla="*/ 0 w 5"/>
                <a:gd name="T3" fmla="*/ 4 h 20"/>
                <a:gd name="T4" fmla="*/ 0 w 5"/>
                <a:gd name="T5" fmla="*/ 1 h 20"/>
                <a:gd name="T6" fmla="*/ 0 w 5"/>
                <a:gd name="T7" fmla="*/ 0 h 20"/>
                <a:gd name="T8" fmla="*/ 0 w 5"/>
                <a:gd name="T9" fmla="*/ 5 h 20"/>
                <a:gd name="T10" fmla="*/ 0 w 5"/>
                <a:gd name="T11" fmla="*/ 5 h 20"/>
                <a:gd name="T12" fmla="*/ 0 w 5"/>
                <a:gd name="T13" fmla="*/ 0 h 20"/>
                <a:gd name="T14" fmla="*/ 1 w 5"/>
                <a:gd name="T15" fmla="*/ 0 h 20"/>
                <a:gd name="T16" fmla="*/ 1 w 5"/>
                <a:gd name="T17" fmla="*/ 5 h 20"/>
                <a:gd name="T18" fmla="*/ 1 w 5"/>
                <a:gd name="T19" fmla="*/ 4 h 20"/>
                <a:gd name="T20" fmla="*/ 1 w 5"/>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0">
                  <a:moveTo>
                    <a:pt x="2" y="16"/>
                  </a:moveTo>
                  <a:lnTo>
                    <a:pt x="0" y="16"/>
                  </a:lnTo>
                  <a:lnTo>
                    <a:pt x="0" y="3"/>
                  </a:lnTo>
                  <a:lnTo>
                    <a:pt x="0" y="0"/>
                  </a:lnTo>
                  <a:lnTo>
                    <a:pt x="0" y="20"/>
                  </a:lnTo>
                  <a:lnTo>
                    <a:pt x="2" y="20"/>
                  </a:lnTo>
                  <a:lnTo>
                    <a:pt x="2" y="0"/>
                  </a:lnTo>
                  <a:lnTo>
                    <a:pt x="5" y="0"/>
                  </a:lnTo>
                  <a:lnTo>
                    <a:pt x="5" y="20"/>
                  </a:lnTo>
                  <a:lnTo>
                    <a:pt x="5" y="16"/>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1" name="Freeform 4258">
              <a:extLst>
                <a:ext uri="{FF2B5EF4-FFF2-40B4-BE49-F238E27FC236}">
                  <a16:creationId xmlns:a16="http://schemas.microsoft.com/office/drawing/2014/main" id="{70F07688-CF90-43F0-BB65-9FA0F6F57266}"/>
                </a:ext>
              </a:extLst>
            </p:cNvPr>
            <p:cNvSpPr>
              <a:spLocks/>
            </p:cNvSpPr>
            <p:nvPr/>
          </p:nvSpPr>
          <p:spPr bwMode="auto">
            <a:xfrm>
              <a:off x="1670" y="3050"/>
              <a:ext cx="2" cy="2"/>
            </a:xfrm>
            <a:custGeom>
              <a:avLst/>
              <a:gdLst>
                <a:gd name="T0" fmla="*/ 1 w 8"/>
                <a:gd name="T1" fmla="*/ 1 h 7"/>
                <a:gd name="T2" fmla="*/ 1 w 8"/>
                <a:gd name="T3" fmla="*/ 0 h 7"/>
                <a:gd name="T4" fmla="*/ 1 w 8"/>
                <a:gd name="T5" fmla="*/ 0 h 7"/>
                <a:gd name="T6" fmla="*/ 2 w 8"/>
                <a:gd name="T7" fmla="*/ 0 h 7"/>
                <a:gd name="T8" fmla="*/ 0 w 8"/>
                <a:gd name="T9" fmla="*/ 0 h 7"/>
                <a:gd name="T10" fmla="*/ 0 w 8"/>
                <a:gd name="T11" fmla="*/ 1 h 7"/>
                <a:gd name="T12" fmla="*/ 2 w 8"/>
                <a:gd name="T13" fmla="*/ 1 h 7"/>
                <a:gd name="T14" fmla="*/ 2 w 8"/>
                <a:gd name="T15" fmla="*/ 1 h 7"/>
                <a:gd name="T16" fmla="*/ 0 w 8"/>
                <a:gd name="T17" fmla="*/ 1 h 7"/>
                <a:gd name="T18" fmla="*/ 1 w 8"/>
                <a:gd name="T19" fmla="*/ 2 h 7"/>
                <a:gd name="T20" fmla="*/ 1 w 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7">
                  <a:moveTo>
                    <a:pt x="2" y="3"/>
                  </a:moveTo>
                  <a:lnTo>
                    <a:pt x="2" y="0"/>
                  </a:lnTo>
                  <a:lnTo>
                    <a:pt x="5" y="0"/>
                  </a:lnTo>
                  <a:lnTo>
                    <a:pt x="8" y="0"/>
                  </a:lnTo>
                  <a:lnTo>
                    <a:pt x="0" y="0"/>
                  </a:lnTo>
                  <a:lnTo>
                    <a:pt x="0" y="3"/>
                  </a:lnTo>
                  <a:lnTo>
                    <a:pt x="8" y="3"/>
                  </a:lnTo>
                  <a:lnTo>
                    <a:pt x="0" y="3"/>
                  </a:lnTo>
                  <a:lnTo>
                    <a:pt x="2" y="7"/>
                  </a:lnTo>
                  <a:lnTo>
                    <a:pt x="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2" name="Freeform 4259">
              <a:extLst>
                <a:ext uri="{FF2B5EF4-FFF2-40B4-BE49-F238E27FC236}">
                  <a16:creationId xmlns:a16="http://schemas.microsoft.com/office/drawing/2014/main" id="{4162B906-5024-4855-A06C-3E60C163BB4B}"/>
                </a:ext>
              </a:extLst>
            </p:cNvPr>
            <p:cNvSpPr>
              <a:spLocks/>
            </p:cNvSpPr>
            <p:nvPr/>
          </p:nvSpPr>
          <p:spPr bwMode="auto">
            <a:xfrm>
              <a:off x="1671" y="3046"/>
              <a:ext cx="1" cy="6"/>
            </a:xfrm>
            <a:custGeom>
              <a:avLst/>
              <a:gdLst>
                <a:gd name="T0" fmla="*/ 1 w 6"/>
                <a:gd name="T1" fmla="*/ 5 h 24"/>
                <a:gd name="T2" fmla="*/ 0 w 6"/>
                <a:gd name="T3" fmla="*/ 5 h 24"/>
                <a:gd name="T4" fmla="*/ 0 w 6"/>
                <a:gd name="T5" fmla="*/ 1 h 24"/>
                <a:gd name="T6" fmla="*/ 0 w 6"/>
                <a:gd name="T7" fmla="*/ 0 h 24"/>
                <a:gd name="T8" fmla="*/ 0 w 6"/>
                <a:gd name="T9" fmla="*/ 5 h 24"/>
                <a:gd name="T10" fmla="*/ 1 w 6"/>
                <a:gd name="T11" fmla="*/ 6 h 24"/>
                <a:gd name="T12" fmla="*/ 1 w 6"/>
                <a:gd name="T13" fmla="*/ 0 h 24"/>
                <a:gd name="T14" fmla="*/ 1 w 6"/>
                <a:gd name="T15" fmla="*/ 0 h 24"/>
                <a:gd name="T16" fmla="*/ 1 w 6"/>
                <a:gd name="T17" fmla="*/ 5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0"/>
                  </a:lnTo>
                  <a:lnTo>
                    <a:pt x="0" y="20"/>
                  </a:lnTo>
                  <a:lnTo>
                    <a:pt x="3" y="24"/>
                  </a:lnTo>
                  <a:lnTo>
                    <a:pt x="3"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3" name="Freeform 4260">
              <a:extLst>
                <a:ext uri="{FF2B5EF4-FFF2-40B4-BE49-F238E27FC236}">
                  <a16:creationId xmlns:a16="http://schemas.microsoft.com/office/drawing/2014/main" id="{A82A5577-984A-474E-9F92-D3F8FD66B1E7}"/>
                </a:ext>
              </a:extLst>
            </p:cNvPr>
            <p:cNvSpPr>
              <a:spLocks/>
            </p:cNvSpPr>
            <p:nvPr/>
          </p:nvSpPr>
          <p:spPr bwMode="auto">
            <a:xfrm>
              <a:off x="1671" y="3046"/>
              <a:ext cx="2" cy="1"/>
            </a:xfrm>
            <a:custGeom>
              <a:avLst/>
              <a:gdLst>
                <a:gd name="T0" fmla="*/ 1 w 9"/>
                <a:gd name="T1" fmla="*/ 1 h 7"/>
                <a:gd name="T2" fmla="*/ 1 w 9"/>
                <a:gd name="T3" fmla="*/ 0 h 7"/>
                <a:gd name="T4" fmla="*/ 1 w 9"/>
                <a:gd name="T5" fmla="*/ 0 h 7"/>
                <a:gd name="T6" fmla="*/ 2 w 9"/>
                <a:gd name="T7" fmla="*/ 0 h 7"/>
                <a:gd name="T8" fmla="*/ 0 w 9"/>
                <a:gd name="T9" fmla="*/ 0 h 7"/>
                <a:gd name="T10" fmla="*/ 0 w 9"/>
                <a:gd name="T11" fmla="*/ 1 h 7"/>
                <a:gd name="T12" fmla="*/ 2 w 9"/>
                <a:gd name="T13" fmla="*/ 1 h 7"/>
                <a:gd name="T14" fmla="*/ 2 w 9"/>
                <a:gd name="T15" fmla="*/ 1 h 7"/>
                <a:gd name="T16" fmla="*/ 0 w 9"/>
                <a:gd name="T17" fmla="*/ 1 h 7"/>
                <a:gd name="T18" fmla="*/ 1 w 9"/>
                <a:gd name="T19" fmla="*/ 1 h 7"/>
                <a:gd name="T20" fmla="*/ 1 w 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9" y="0"/>
                  </a:lnTo>
                  <a:lnTo>
                    <a:pt x="0" y="0"/>
                  </a:lnTo>
                  <a:lnTo>
                    <a:pt x="0" y="4"/>
                  </a:lnTo>
                  <a:lnTo>
                    <a:pt x="9" y="4"/>
                  </a:lnTo>
                  <a:lnTo>
                    <a:pt x="9" y="7"/>
                  </a:lnTo>
                  <a:lnTo>
                    <a:pt x="0" y="7"/>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4" name="Freeform 4261">
              <a:extLst>
                <a:ext uri="{FF2B5EF4-FFF2-40B4-BE49-F238E27FC236}">
                  <a16:creationId xmlns:a16="http://schemas.microsoft.com/office/drawing/2014/main" id="{CD9497D6-BE50-44E1-86F1-37155397348B}"/>
                </a:ext>
              </a:extLst>
            </p:cNvPr>
            <p:cNvSpPr>
              <a:spLocks/>
            </p:cNvSpPr>
            <p:nvPr/>
          </p:nvSpPr>
          <p:spPr bwMode="auto">
            <a:xfrm>
              <a:off x="1671" y="3038"/>
              <a:ext cx="2" cy="9"/>
            </a:xfrm>
            <a:custGeom>
              <a:avLst/>
              <a:gdLst>
                <a:gd name="T0" fmla="*/ 1 w 6"/>
                <a:gd name="T1" fmla="*/ 8 h 38"/>
                <a:gd name="T2" fmla="*/ 0 w 6"/>
                <a:gd name="T3" fmla="*/ 8 h 38"/>
                <a:gd name="T4" fmla="*/ 0 w 6"/>
                <a:gd name="T5" fmla="*/ 1 h 38"/>
                <a:gd name="T6" fmla="*/ 0 w 6"/>
                <a:gd name="T7" fmla="*/ 1 h 38"/>
                <a:gd name="T8" fmla="*/ 0 w 6"/>
                <a:gd name="T9" fmla="*/ 9 h 38"/>
                <a:gd name="T10" fmla="*/ 1 w 6"/>
                <a:gd name="T11" fmla="*/ 9 h 38"/>
                <a:gd name="T12" fmla="*/ 1 w 6"/>
                <a:gd name="T13" fmla="*/ 0 h 38"/>
                <a:gd name="T14" fmla="*/ 2 w 6"/>
                <a:gd name="T15" fmla="*/ 1 h 38"/>
                <a:gd name="T16" fmla="*/ 2 w 6"/>
                <a:gd name="T17" fmla="*/ 9 h 38"/>
                <a:gd name="T18" fmla="*/ 2 w 6"/>
                <a:gd name="T19" fmla="*/ 8 h 38"/>
                <a:gd name="T20" fmla="*/ 2 w 6"/>
                <a:gd name="T21" fmla="*/ 1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8">
                  <a:moveTo>
                    <a:pt x="3" y="35"/>
                  </a:moveTo>
                  <a:lnTo>
                    <a:pt x="0" y="35"/>
                  </a:lnTo>
                  <a:lnTo>
                    <a:pt x="0" y="3"/>
                  </a:lnTo>
                  <a:lnTo>
                    <a:pt x="0" y="38"/>
                  </a:lnTo>
                  <a:lnTo>
                    <a:pt x="3" y="38"/>
                  </a:lnTo>
                  <a:lnTo>
                    <a:pt x="3" y="0"/>
                  </a:lnTo>
                  <a:lnTo>
                    <a:pt x="6" y="3"/>
                  </a:lnTo>
                  <a:lnTo>
                    <a:pt x="6" y="38"/>
                  </a:lnTo>
                  <a:lnTo>
                    <a:pt x="6" y="3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5" name="Freeform 4262">
              <a:extLst>
                <a:ext uri="{FF2B5EF4-FFF2-40B4-BE49-F238E27FC236}">
                  <a16:creationId xmlns:a16="http://schemas.microsoft.com/office/drawing/2014/main" id="{4F2878C8-3546-4018-9E9A-D11B7AF9FE70}"/>
                </a:ext>
              </a:extLst>
            </p:cNvPr>
            <p:cNvSpPr>
              <a:spLocks/>
            </p:cNvSpPr>
            <p:nvPr/>
          </p:nvSpPr>
          <p:spPr bwMode="auto">
            <a:xfrm>
              <a:off x="1671" y="3038"/>
              <a:ext cx="3" cy="2"/>
            </a:xfrm>
            <a:custGeom>
              <a:avLst/>
              <a:gdLst>
                <a:gd name="T0" fmla="*/ 1 w 9"/>
                <a:gd name="T1" fmla="*/ 1 h 7"/>
                <a:gd name="T2" fmla="*/ 1 w 9"/>
                <a:gd name="T3" fmla="*/ 0 h 7"/>
                <a:gd name="T4" fmla="*/ 2 w 9"/>
                <a:gd name="T5" fmla="*/ 0 h 7"/>
                <a:gd name="T6" fmla="*/ 3 w 9"/>
                <a:gd name="T7" fmla="*/ 1 h 7"/>
                <a:gd name="T8" fmla="*/ 0 w 9"/>
                <a:gd name="T9" fmla="*/ 1 h 7"/>
                <a:gd name="T10" fmla="*/ 0 w 9"/>
                <a:gd name="T11" fmla="*/ 1 h 7"/>
                <a:gd name="T12" fmla="*/ 3 w 9"/>
                <a:gd name="T13" fmla="*/ 1 h 7"/>
                <a:gd name="T14" fmla="*/ 3 w 9"/>
                <a:gd name="T15" fmla="*/ 2 h 7"/>
                <a:gd name="T16" fmla="*/ 0 w 9"/>
                <a:gd name="T17" fmla="*/ 2 h 7"/>
                <a:gd name="T18" fmla="*/ 1 w 9"/>
                <a:gd name="T19" fmla="*/ 2 h 7"/>
                <a:gd name="T20" fmla="*/ 2 w 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3"/>
                  </a:moveTo>
                  <a:lnTo>
                    <a:pt x="3" y="0"/>
                  </a:lnTo>
                  <a:lnTo>
                    <a:pt x="6" y="0"/>
                  </a:lnTo>
                  <a:lnTo>
                    <a:pt x="9" y="3"/>
                  </a:lnTo>
                  <a:lnTo>
                    <a:pt x="0" y="3"/>
                  </a:lnTo>
                  <a:lnTo>
                    <a:pt x="9" y="3"/>
                  </a:lnTo>
                  <a:lnTo>
                    <a:pt x="9" y="7"/>
                  </a:lnTo>
                  <a:lnTo>
                    <a:pt x="0" y="7"/>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6" name="Freeform 4263">
              <a:extLst>
                <a:ext uri="{FF2B5EF4-FFF2-40B4-BE49-F238E27FC236}">
                  <a16:creationId xmlns:a16="http://schemas.microsoft.com/office/drawing/2014/main" id="{20EEA60F-A06D-4465-8877-282EB7468D76}"/>
                </a:ext>
              </a:extLst>
            </p:cNvPr>
            <p:cNvSpPr>
              <a:spLocks/>
            </p:cNvSpPr>
            <p:nvPr/>
          </p:nvSpPr>
          <p:spPr bwMode="auto">
            <a:xfrm>
              <a:off x="1672" y="3035"/>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0" y="0"/>
                  </a:lnTo>
                  <a:lnTo>
                    <a:pt x="0" y="20"/>
                  </a:lnTo>
                  <a:lnTo>
                    <a:pt x="3" y="20"/>
                  </a:lnTo>
                  <a:lnTo>
                    <a:pt x="3"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7" name="Freeform 4264">
              <a:extLst>
                <a:ext uri="{FF2B5EF4-FFF2-40B4-BE49-F238E27FC236}">
                  <a16:creationId xmlns:a16="http://schemas.microsoft.com/office/drawing/2014/main" id="{BF8B1CF1-0895-4E44-B964-D595828ED7B3}"/>
                </a:ext>
              </a:extLst>
            </p:cNvPr>
            <p:cNvSpPr>
              <a:spLocks/>
            </p:cNvSpPr>
            <p:nvPr/>
          </p:nvSpPr>
          <p:spPr bwMode="auto">
            <a:xfrm>
              <a:off x="1672" y="3035"/>
              <a:ext cx="4" cy="1"/>
            </a:xfrm>
            <a:custGeom>
              <a:avLst/>
              <a:gdLst>
                <a:gd name="T0" fmla="*/ 1 w 15"/>
                <a:gd name="T1" fmla="*/ 0 h 7"/>
                <a:gd name="T2" fmla="*/ 1 w 15"/>
                <a:gd name="T3" fmla="*/ 0 h 7"/>
                <a:gd name="T4" fmla="*/ 3 w 15"/>
                <a:gd name="T5" fmla="*/ 0 h 7"/>
                <a:gd name="T6" fmla="*/ 4 w 15"/>
                <a:gd name="T7" fmla="*/ 0 h 7"/>
                <a:gd name="T8" fmla="*/ 0 w 15"/>
                <a:gd name="T9" fmla="*/ 0 h 7"/>
                <a:gd name="T10" fmla="*/ 0 w 15"/>
                <a:gd name="T11" fmla="*/ 0 h 7"/>
                <a:gd name="T12" fmla="*/ 4 w 15"/>
                <a:gd name="T13" fmla="*/ 0 h 7"/>
                <a:gd name="T14" fmla="*/ 4 w 15"/>
                <a:gd name="T15" fmla="*/ 0 h 7"/>
                <a:gd name="T16" fmla="*/ 0 w 15"/>
                <a:gd name="T17" fmla="*/ 0 h 7"/>
                <a:gd name="T18" fmla="*/ 1 w 15"/>
                <a:gd name="T19" fmla="*/ 1 h 7"/>
                <a:gd name="T20" fmla="*/ 3 w 15"/>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3"/>
                  </a:moveTo>
                  <a:lnTo>
                    <a:pt x="3" y="0"/>
                  </a:lnTo>
                  <a:lnTo>
                    <a:pt x="12" y="0"/>
                  </a:lnTo>
                  <a:lnTo>
                    <a:pt x="15" y="0"/>
                  </a:lnTo>
                  <a:lnTo>
                    <a:pt x="0" y="0"/>
                  </a:lnTo>
                  <a:lnTo>
                    <a:pt x="0" y="3"/>
                  </a:lnTo>
                  <a:lnTo>
                    <a:pt x="15" y="3"/>
                  </a:lnTo>
                  <a:lnTo>
                    <a:pt x="0" y="3"/>
                  </a:lnTo>
                  <a:lnTo>
                    <a:pt x="3"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8" name="Freeform 4265">
              <a:extLst>
                <a:ext uri="{FF2B5EF4-FFF2-40B4-BE49-F238E27FC236}">
                  <a16:creationId xmlns:a16="http://schemas.microsoft.com/office/drawing/2014/main" id="{B5392DB1-84DE-42BA-9366-23B025B61F64}"/>
                </a:ext>
              </a:extLst>
            </p:cNvPr>
            <p:cNvSpPr>
              <a:spLocks/>
            </p:cNvSpPr>
            <p:nvPr/>
          </p:nvSpPr>
          <p:spPr bwMode="auto">
            <a:xfrm>
              <a:off x="1674" y="3031"/>
              <a:ext cx="2" cy="5"/>
            </a:xfrm>
            <a:custGeom>
              <a:avLst/>
              <a:gdLst>
                <a:gd name="T0" fmla="*/ 1 w 6"/>
                <a:gd name="T1" fmla="*/ 4 h 24"/>
                <a:gd name="T2" fmla="*/ 0 w 6"/>
                <a:gd name="T3" fmla="*/ 4 h 24"/>
                <a:gd name="T4" fmla="*/ 0 w 6"/>
                <a:gd name="T5" fmla="*/ 1 h 24"/>
                <a:gd name="T6" fmla="*/ 1 w 6"/>
                <a:gd name="T7" fmla="*/ 0 h 24"/>
                <a:gd name="T8" fmla="*/ 1 w 6"/>
                <a:gd name="T9" fmla="*/ 4 h 24"/>
                <a:gd name="T10" fmla="*/ 1 w 6"/>
                <a:gd name="T11" fmla="*/ 5 h 24"/>
                <a:gd name="T12" fmla="*/ 1 w 6"/>
                <a:gd name="T13" fmla="*/ 0 h 24"/>
                <a:gd name="T14" fmla="*/ 2 w 6"/>
                <a:gd name="T15" fmla="*/ 0 h 24"/>
                <a:gd name="T16" fmla="*/ 2 w 6"/>
                <a:gd name="T17" fmla="*/ 4 h 24"/>
                <a:gd name="T18" fmla="*/ 2 w 6"/>
                <a:gd name="T19" fmla="*/ 4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3" y="0"/>
                  </a:lnTo>
                  <a:lnTo>
                    <a:pt x="3" y="20"/>
                  </a:lnTo>
                  <a:lnTo>
                    <a:pt x="3" y="24"/>
                  </a:lnTo>
                  <a:lnTo>
                    <a:pt x="3"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49" name="Freeform 4266">
              <a:extLst>
                <a:ext uri="{FF2B5EF4-FFF2-40B4-BE49-F238E27FC236}">
                  <a16:creationId xmlns:a16="http://schemas.microsoft.com/office/drawing/2014/main" id="{2CB526A5-5D5B-49E1-8A32-069F803368AD}"/>
                </a:ext>
              </a:extLst>
            </p:cNvPr>
            <p:cNvSpPr>
              <a:spLocks/>
            </p:cNvSpPr>
            <p:nvPr/>
          </p:nvSpPr>
          <p:spPr bwMode="auto">
            <a:xfrm>
              <a:off x="1674" y="3031"/>
              <a:ext cx="3" cy="1"/>
            </a:xfrm>
            <a:custGeom>
              <a:avLst/>
              <a:gdLst>
                <a:gd name="T0" fmla="*/ 1 w 12"/>
                <a:gd name="T1" fmla="*/ 1 h 7"/>
                <a:gd name="T2" fmla="*/ 1 w 12"/>
                <a:gd name="T3" fmla="*/ 0 h 7"/>
                <a:gd name="T4" fmla="*/ 2 w 12"/>
                <a:gd name="T5" fmla="*/ 0 h 7"/>
                <a:gd name="T6" fmla="*/ 3 w 12"/>
                <a:gd name="T7" fmla="*/ 0 h 7"/>
                <a:gd name="T8" fmla="*/ 1 w 12"/>
                <a:gd name="T9" fmla="*/ 0 h 7"/>
                <a:gd name="T10" fmla="*/ 0 w 12"/>
                <a:gd name="T11" fmla="*/ 1 h 7"/>
                <a:gd name="T12" fmla="*/ 3 w 12"/>
                <a:gd name="T13" fmla="*/ 1 h 7"/>
                <a:gd name="T14" fmla="*/ 3 w 12"/>
                <a:gd name="T15" fmla="*/ 1 h 7"/>
                <a:gd name="T16" fmla="*/ 1 w 12"/>
                <a:gd name="T17" fmla="*/ 1 h 7"/>
                <a:gd name="T18" fmla="*/ 1 w 12"/>
                <a:gd name="T19" fmla="*/ 1 h 7"/>
                <a:gd name="T20" fmla="*/ 2 w 1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4"/>
                  </a:moveTo>
                  <a:lnTo>
                    <a:pt x="3" y="0"/>
                  </a:lnTo>
                  <a:lnTo>
                    <a:pt x="9" y="0"/>
                  </a:lnTo>
                  <a:lnTo>
                    <a:pt x="12" y="0"/>
                  </a:lnTo>
                  <a:lnTo>
                    <a:pt x="3" y="0"/>
                  </a:lnTo>
                  <a:lnTo>
                    <a:pt x="0" y="4"/>
                  </a:lnTo>
                  <a:lnTo>
                    <a:pt x="12" y="4"/>
                  </a:lnTo>
                  <a:lnTo>
                    <a:pt x="12"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0" name="Freeform 4267">
              <a:extLst>
                <a:ext uri="{FF2B5EF4-FFF2-40B4-BE49-F238E27FC236}">
                  <a16:creationId xmlns:a16="http://schemas.microsoft.com/office/drawing/2014/main" id="{B94C13F7-2D1D-4E84-8C1C-DA1AEA8CE509}"/>
                </a:ext>
              </a:extLst>
            </p:cNvPr>
            <p:cNvSpPr>
              <a:spLocks/>
            </p:cNvSpPr>
            <p:nvPr/>
          </p:nvSpPr>
          <p:spPr bwMode="auto">
            <a:xfrm>
              <a:off x="1676" y="3027"/>
              <a:ext cx="1" cy="5"/>
            </a:xfrm>
            <a:custGeom>
              <a:avLst/>
              <a:gdLst>
                <a:gd name="T0" fmla="*/ 1 w 6"/>
                <a:gd name="T1" fmla="*/ 4 h 22"/>
                <a:gd name="T2" fmla="*/ 0 w 6"/>
                <a:gd name="T3" fmla="*/ 4 h 22"/>
                <a:gd name="T4" fmla="*/ 0 w 6"/>
                <a:gd name="T5" fmla="*/ 1 h 22"/>
                <a:gd name="T6" fmla="*/ 1 w 6"/>
                <a:gd name="T7" fmla="*/ 0 h 22"/>
                <a:gd name="T8" fmla="*/ 1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3" y="0"/>
                  </a:lnTo>
                  <a:lnTo>
                    <a:pt x="3" y="22"/>
                  </a:lnTo>
                  <a:lnTo>
                    <a:pt x="3" y="0"/>
                  </a:lnTo>
                  <a:lnTo>
                    <a:pt x="6" y="0"/>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1" name="Freeform 4268">
              <a:extLst>
                <a:ext uri="{FF2B5EF4-FFF2-40B4-BE49-F238E27FC236}">
                  <a16:creationId xmlns:a16="http://schemas.microsoft.com/office/drawing/2014/main" id="{F3D0E0A0-46C1-4C84-B8C7-6F39B2939ED9}"/>
                </a:ext>
              </a:extLst>
            </p:cNvPr>
            <p:cNvSpPr>
              <a:spLocks/>
            </p:cNvSpPr>
            <p:nvPr/>
          </p:nvSpPr>
          <p:spPr bwMode="auto">
            <a:xfrm>
              <a:off x="1676" y="3027"/>
              <a:ext cx="4" cy="1"/>
            </a:xfrm>
            <a:custGeom>
              <a:avLst/>
              <a:gdLst>
                <a:gd name="T0" fmla="*/ 1 w 18"/>
                <a:gd name="T1" fmla="*/ 1 h 6"/>
                <a:gd name="T2" fmla="*/ 1 w 18"/>
                <a:gd name="T3" fmla="*/ 0 h 6"/>
                <a:gd name="T4" fmla="*/ 3 w 18"/>
                <a:gd name="T5" fmla="*/ 0 h 6"/>
                <a:gd name="T6" fmla="*/ 3 w 18"/>
                <a:gd name="T7" fmla="*/ 0 h 6"/>
                <a:gd name="T8" fmla="*/ 1 w 18"/>
                <a:gd name="T9" fmla="*/ 0 h 6"/>
                <a:gd name="T10" fmla="*/ 0 w 18"/>
                <a:gd name="T11" fmla="*/ 1 h 6"/>
                <a:gd name="T12" fmla="*/ 4 w 18"/>
                <a:gd name="T13" fmla="*/ 1 h 6"/>
                <a:gd name="T14" fmla="*/ 3 w 18"/>
                <a:gd name="T15" fmla="*/ 1 h 6"/>
                <a:gd name="T16" fmla="*/ 1 w 18"/>
                <a:gd name="T17" fmla="*/ 1 h 6"/>
                <a:gd name="T18" fmla="*/ 1 w 18"/>
                <a:gd name="T19" fmla="*/ 1 h 6"/>
                <a:gd name="T20" fmla="*/ 3 w 18"/>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3" y="3"/>
                  </a:moveTo>
                  <a:lnTo>
                    <a:pt x="3" y="0"/>
                  </a:lnTo>
                  <a:lnTo>
                    <a:pt x="15" y="0"/>
                  </a:lnTo>
                  <a:lnTo>
                    <a:pt x="3" y="0"/>
                  </a:lnTo>
                  <a:lnTo>
                    <a:pt x="0" y="3"/>
                  </a:lnTo>
                  <a:lnTo>
                    <a:pt x="18" y="3"/>
                  </a:lnTo>
                  <a:lnTo>
                    <a:pt x="15" y="6"/>
                  </a:lnTo>
                  <a:lnTo>
                    <a:pt x="3" y="6"/>
                  </a:lnTo>
                  <a:lnTo>
                    <a:pt x="15"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2" name="Freeform 4269">
              <a:extLst>
                <a:ext uri="{FF2B5EF4-FFF2-40B4-BE49-F238E27FC236}">
                  <a16:creationId xmlns:a16="http://schemas.microsoft.com/office/drawing/2014/main" id="{BA9BF0A6-2394-4A02-A14A-06A34D371090}"/>
                </a:ext>
              </a:extLst>
            </p:cNvPr>
            <p:cNvSpPr>
              <a:spLocks/>
            </p:cNvSpPr>
            <p:nvPr/>
          </p:nvSpPr>
          <p:spPr bwMode="auto">
            <a:xfrm>
              <a:off x="1679" y="3021"/>
              <a:ext cx="1" cy="7"/>
            </a:xfrm>
            <a:custGeom>
              <a:avLst/>
              <a:gdLst>
                <a:gd name="T0" fmla="*/ 1 w 6"/>
                <a:gd name="T1" fmla="*/ 6 h 29"/>
                <a:gd name="T2" fmla="*/ 0 w 6"/>
                <a:gd name="T3" fmla="*/ 6 h 29"/>
                <a:gd name="T4" fmla="*/ 0 w 6"/>
                <a:gd name="T5" fmla="*/ 1 h 29"/>
                <a:gd name="T6" fmla="*/ 0 w 6"/>
                <a:gd name="T7" fmla="*/ 0 h 29"/>
                <a:gd name="T8" fmla="*/ 0 w 6"/>
                <a:gd name="T9" fmla="*/ 7 h 29"/>
                <a:gd name="T10" fmla="*/ 1 w 6"/>
                <a:gd name="T11" fmla="*/ 7 h 29"/>
                <a:gd name="T12" fmla="*/ 1 w 6"/>
                <a:gd name="T13" fmla="*/ 0 h 29"/>
                <a:gd name="T14" fmla="*/ 1 w 6"/>
                <a:gd name="T15" fmla="*/ 0 h 29"/>
                <a:gd name="T16" fmla="*/ 1 w 6"/>
                <a:gd name="T17" fmla="*/ 7 h 29"/>
                <a:gd name="T18" fmla="*/ 1 w 6"/>
                <a:gd name="T19" fmla="*/ 6 h 29"/>
                <a:gd name="T20" fmla="*/ 1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3" y="26"/>
                  </a:moveTo>
                  <a:lnTo>
                    <a:pt x="0" y="26"/>
                  </a:lnTo>
                  <a:lnTo>
                    <a:pt x="0" y="3"/>
                  </a:lnTo>
                  <a:lnTo>
                    <a:pt x="0" y="0"/>
                  </a:lnTo>
                  <a:lnTo>
                    <a:pt x="0" y="29"/>
                  </a:lnTo>
                  <a:lnTo>
                    <a:pt x="3" y="29"/>
                  </a:lnTo>
                  <a:lnTo>
                    <a:pt x="3" y="0"/>
                  </a:lnTo>
                  <a:lnTo>
                    <a:pt x="3" y="29"/>
                  </a:lnTo>
                  <a:lnTo>
                    <a:pt x="6" y="2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3" name="Freeform 4270">
              <a:extLst>
                <a:ext uri="{FF2B5EF4-FFF2-40B4-BE49-F238E27FC236}">
                  <a16:creationId xmlns:a16="http://schemas.microsoft.com/office/drawing/2014/main" id="{63773554-A186-4DA3-81E7-93F45845A120}"/>
                </a:ext>
              </a:extLst>
            </p:cNvPr>
            <p:cNvSpPr>
              <a:spLocks/>
            </p:cNvSpPr>
            <p:nvPr/>
          </p:nvSpPr>
          <p:spPr bwMode="auto">
            <a:xfrm>
              <a:off x="1679" y="3021"/>
              <a:ext cx="3" cy="2"/>
            </a:xfrm>
            <a:custGeom>
              <a:avLst/>
              <a:gdLst>
                <a:gd name="T0" fmla="*/ 1 w 12"/>
                <a:gd name="T1" fmla="*/ 1 h 6"/>
                <a:gd name="T2" fmla="*/ 1 w 12"/>
                <a:gd name="T3" fmla="*/ 0 h 6"/>
                <a:gd name="T4" fmla="*/ 2 w 12"/>
                <a:gd name="T5" fmla="*/ 0 h 6"/>
                <a:gd name="T6" fmla="*/ 2 w 12"/>
                <a:gd name="T7" fmla="*/ 0 h 6"/>
                <a:gd name="T8" fmla="*/ 0 w 12"/>
                <a:gd name="T9" fmla="*/ 0 h 6"/>
                <a:gd name="T10" fmla="*/ 0 w 12"/>
                <a:gd name="T11" fmla="*/ 1 h 6"/>
                <a:gd name="T12" fmla="*/ 3 w 12"/>
                <a:gd name="T13" fmla="*/ 1 h 6"/>
                <a:gd name="T14" fmla="*/ 2 w 12"/>
                <a:gd name="T15" fmla="*/ 2 h 6"/>
                <a:gd name="T16" fmla="*/ 0 w 12"/>
                <a:gd name="T17" fmla="*/ 2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3"/>
                  </a:moveTo>
                  <a:lnTo>
                    <a:pt x="3" y="0"/>
                  </a:lnTo>
                  <a:lnTo>
                    <a:pt x="9" y="0"/>
                  </a:lnTo>
                  <a:lnTo>
                    <a:pt x="0" y="0"/>
                  </a:lnTo>
                  <a:lnTo>
                    <a:pt x="0" y="3"/>
                  </a:lnTo>
                  <a:lnTo>
                    <a:pt x="12" y="3"/>
                  </a:lnTo>
                  <a:lnTo>
                    <a:pt x="9" y="6"/>
                  </a:lnTo>
                  <a:lnTo>
                    <a:pt x="0"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4" name="Freeform 4271">
              <a:extLst>
                <a:ext uri="{FF2B5EF4-FFF2-40B4-BE49-F238E27FC236}">
                  <a16:creationId xmlns:a16="http://schemas.microsoft.com/office/drawing/2014/main" id="{DD05288C-A30A-4FEE-94AE-7C51D8377C47}"/>
                </a:ext>
              </a:extLst>
            </p:cNvPr>
            <p:cNvSpPr>
              <a:spLocks/>
            </p:cNvSpPr>
            <p:nvPr/>
          </p:nvSpPr>
          <p:spPr bwMode="auto">
            <a:xfrm>
              <a:off x="1680" y="3017"/>
              <a:ext cx="2"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4"/>
                  </a:lnTo>
                  <a:lnTo>
                    <a:pt x="0" y="0"/>
                  </a:lnTo>
                  <a:lnTo>
                    <a:pt x="0" y="22"/>
                  </a:lnTo>
                  <a:lnTo>
                    <a:pt x="3" y="22"/>
                  </a:lnTo>
                  <a:lnTo>
                    <a:pt x="3" y="0"/>
                  </a:lnTo>
                  <a:lnTo>
                    <a:pt x="3" y="22"/>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5" name="Freeform 4272">
              <a:extLst>
                <a:ext uri="{FF2B5EF4-FFF2-40B4-BE49-F238E27FC236}">
                  <a16:creationId xmlns:a16="http://schemas.microsoft.com/office/drawing/2014/main" id="{1B957E85-7E6A-4318-9D39-173094C20C0C}"/>
                </a:ext>
              </a:extLst>
            </p:cNvPr>
            <p:cNvSpPr>
              <a:spLocks/>
            </p:cNvSpPr>
            <p:nvPr/>
          </p:nvSpPr>
          <p:spPr bwMode="auto">
            <a:xfrm>
              <a:off x="1680" y="3017"/>
              <a:ext cx="4" cy="2"/>
            </a:xfrm>
            <a:custGeom>
              <a:avLst/>
              <a:gdLst>
                <a:gd name="T0" fmla="*/ 1 w 15"/>
                <a:gd name="T1" fmla="*/ 1 h 7"/>
                <a:gd name="T2" fmla="*/ 1 w 15"/>
                <a:gd name="T3" fmla="*/ 0 h 7"/>
                <a:gd name="T4" fmla="*/ 3 w 15"/>
                <a:gd name="T5" fmla="*/ 0 h 7"/>
                <a:gd name="T6" fmla="*/ 4 w 15"/>
                <a:gd name="T7" fmla="*/ 0 h 7"/>
                <a:gd name="T8" fmla="*/ 0 w 15"/>
                <a:gd name="T9" fmla="*/ 0 h 7"/>
                <a:gd name="T10" fmla="*/ 0 w 15"/>
                <a:gd name="T11" fmla="*/ 1 h 7"/>
                <a:gd name="T12" fmla="*/ 4 w 15"/>
                <a:gd name="T13" fmla="*/ 1 h 7"/>
                <a:gd name="T14" fmla="*/ 4 w 15"/>
                <a:gd name="T15" fmla="*/ 2 h 7"/>
                <a:gd name="T16" fmla="*/ 0 w 15"/>
                <a:gd name="T17" fmla="*/ 2 h 7"/>
                <a:gd name="T18" fmla="*/ 1 w 15"/>
                <a:gd name="T19" fmla="*/ 2 h 7"/>
                <a:gd name="T20" fmla="*/ 3 w 1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4"/>
                  </a:moveTo>
                  <a:lnTo>
                    <a:pt x="3" y="0"/>
                  </a:lnTo>
                  <a:lnTo>
                    <a:pt x="12" y="0"/>
                  </a:lnTo>
                  <a:lnTo>
                    <a:pt x="15" y="0"/>
                  </a:lnTo>
                  <a:lnTo>
                    <a:pt x="0" y="0"/>
                  </a:lnTo>
                  <a:lnTo>
                    <a:pt x="0" y="4"/>
                  </a:lnTo>
                  <a:lnTo>
                    <a:pt x="15" y="4"/>
                  </a:lnTo>
                  <a:lnTo>
                    <a:pt x="15" y="7"/>
                  </a:lnTo>
                  <a:lnTo>
                    <a:pt x="0" y="7"/>
                  </a:lnTo>
                  <a:lnTo>
                    <a:pt x="3"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6" name="Freeform 4273">
              <a:extLst>
                <a:ext uri="{FF2B5EF4-FFF2-40B4-BE49-F238E27FC236}">
                  <a16:creationId xmlns:a16="http://schemas.microsoft.com/office/drawing/2014/main" id="{6BC58B97-0C6F-44C4-BC8D-A10844A9306F}"/>
                </a:ext>
              </a:extLst>
            </p:cNvPr>
            <p:cNvSpPr>
              <a:spLocks/>
            </p:cNvSpPr>
            <p:nvPr/>
          </p:nvSpPr>
          <p:spPr bwMode="auto">
            <a:xfrm>
              <a:off x="1683" y="3013"/>
              <a:ext cx="1"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3"/>
                  </a:lnTo>
                  <a:lnTo>
                    <a:pt x="0" y="23"/>
                  </a:lnTo>
                  <a:lnTo>
                    <a:pt x="3" y="23"/>
                  </a:lnTo>
                  <a:lnTo>
                    <a:pt x="3" y="0"/>
                  </a:lnTo>
                  <a:lnTo>
                    <a:pt x="6" y="3"/>
                  </a:lnTo>
                  <a:lnTo>
                    <a:pt x="6" y="23"/>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7" name="Freeform 4274">
              <a:extLst>
                <a:ext uri="{FF2B5EF4-FFF2-40B4-BE49-F238E27FC236}">
                  <a16:creationId xmlns:a16="http://schemas.microsoft.com/office/drawing/2014/main" id="{DA61F35E-5340-430A-835E-4F258E183B01}"/>
                </a:ext>
              </a:extLst>
            </p:cNvPr>
            <p:cNvSpPr>
              <a:spLocks/>
            </p:cNvSpPr>
            <p:nvPr/>
          </p:nvSpPr>
          <p:spPr bwMode="auto">
            <a:xfrm>
              <a:off x="1683" y="3013"/>
              <a:ext cx="3" cy="2"/>
            </a:xfrm>
            <a:custGeom>
              <a:avLst/>
              <a:gdLst>
                <a:gd name="T0" fmla="*/ 1 w 12"/>
                <a:gd name="T1" fmla="*/ 1 h 7"/>
                <a:gd name="T2" fmla="*/ 1 w 12"/>
                <a:gd name="T3" fmla="*/ 0 h 7"/>
                <a:gd name="T4" fmla="*/ 2 w 12"/>
                <a:gd name="T5" fmla="*/ 0 h 7"/>
                <a:gd name="T6" fmla="*/ 3 w 12"/>
                <a:gd name="T7" fmla="*/ 1 h 7"/>
                <a:gd name="T8" fmla="*/ 0 w 12"/>
                <a:gd name="T9" fmla="*/ 1 h 7"/>
                <a:gd name="T10" fmla="*/ 0 w 12"/>
                <a:gd name="T11" fmla="*/ 1 h 7"/>
                <a:gd name="T12" fmla="*/ 3 w 12"/>
                <a:gd name="T13" fmla="*/ 1 h 7"/>
                <a:gd name="T14" fmla="*/ 3 w 12"/>
                <a:gd name="T15" fmla="*/ 2 h 7"/>
                <a:gd name="T16" fmla="*/ 0 w 12"/>
                <a:gd name="T17" fmla="*/ 2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12" y="3"/>
                  </a:lnTo>
                  <a:lnTo>
                    <a:pt x="0" y="3"/>
                  </a:lnTo>
                  <a:lnTo>
                    <a:pt x="12" y="3"/>
                  </a:lnTo>
                  <a:lnTo>
                    <a:pt x="12" y="7"/>
                  </a:lnTo>
                  <a:lnTo>
                    <a:pt x="0"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8" name="Freeform 4275">
              <a:extLst>
                <a:ext uri="{FF2B5EF4-FFF2-40B4-BE49-F238E27FC236}">
                  <a16:creationId xmlns:a16="http://schemas.microsoft.com/office/drawing/2014/main" id="{5B6713C7-75EC-4EEB-892A-186EB5B21B7F}"/>
                </a:ext>
              </a:extLst>
            </p:cNvPr>
            <p:cNvSpPr>
              <a:spLocks/>
            </p:cNvSpPr>
            <p:nvPr/>
          </p:nvSpPr>
          <p:spPr bwMode="auto">
            <a:xfrm>
              <a:off x="1684" y="3010"/>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0" y="0"/>
                  </a:lnTo>
                  <a:lnTo>
                    <a:pt x="0" y="19"/>
                  </a:lnTo>
                  <a:lnTo>
                    <a:pt x="3" y="19"/>
                  </a:lnTo>
                  <a:lnTo>
                    <a:pt x="3" y="0"/>
                  </a:lnTo>
                  <a:lnTo>
                    <a:pt x="6" y="0"/>
                  </a:lnTo>
                  <a:lnTo>
                    <a:pt x="6"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59" name="Freeform 4276">
              <a:extLst>
                <a:ext uri="{FF2B5EF4-FFF2-40B4-BE49-F238E27FC236}">
                  <a16:creationId xmlns:a16="http://schemas.microsoft.com/office/drawing/2014/main" id="{C915812D-C063-40A1-B67D-7CBA57683445}"/>
                </a:ext>
              </a:extLst>
            </p:cNvPr>
            <p:cNvSpPr>
              <a:spLocks/>
            </p:cNvSpPr>
            <p:nvPr/>
          </p:nvSpPr>
          <p:spPr bwMode="auto">
            <a:xfrm>
              <a:off x="1684" y="3010"/>
              <a:ext cx="3" cy="2"/>
            </a:xfrm>
            <a:custGeom>
              <a:avLst/>
              <a:gdLst>
                <a:gd name="T0" fmla="*/ 1 w 12"/>
                <a:gd name="T1" fmla="*/ 1 h 6"/>
                <a:gd name="T2" fmla="*/ 1 w 12"/>
                <a:gd name="T3" fmla="*/ 0 h 6"/>
                <a:gd name="T4" fmla="*/ 2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2"/>
                  </a:moveTo>
                  <a:lnTo>
                    <a:pt x="3" y="0"/>
                  </a:lnTo>
                  <a:lnTo>
                    <a:pt x="9" y="0"/>
                  </a:lnTo>
                  <a:lnTo>
                    <a:pt x="12" y="0"/>
                  </a:lnTo>
                  <a:lnTo>
                    <a:pt x="0" y="0"/>
                  </a:lnTo>
                  <a:lnTo>
                    <a:pt x="0" y="2"/>
                  </a:lnTo>
                  <a:lnTo>
                    <a:pt x="12" y="2"/>
                  </a:lnTo>
                  <a:lnTo>
                    <a:pt x="0" y="2"/>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0" name="Freeform 4277">
              <a:extLst>
                <a:ext uri="{FF2B5EF4-FFF2-40B4-BE49-F238E27FC236}">
                  <a16:creationId xmlns:a16="http://schemas.microsoft.com/office/drawing/2014/main" id="{3776B26B-3B85-4258-B1A1-6C094D854EB7}"/>
                </a:ext>
              </a:extLst>
            </p:cNvPr>
            <p:cNvSpPr>
              <a:spLocks/>
            </p:cNvSpPr>
            <p:nvPr/>
          </p:nvSpPr>
          <p:spPr bwMode="auto">
            <a:xfrm>
              <a:off x="1686" y="3006"/>
              <a:ext cx="1"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19"/>
                  </a:lnTo>
                  <a:lnTo>
                    <a:pt x="3" y="23"/>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1" name="Freeform 4278">
              <a:extLst>
                <a:ext uri="{FF2B5EF4-FFF2-40B4-BE49-F238E27FC236}">
                  <a16:creationId xmlns:a16="http://schemas.microsoft.com/office/drawing/2014/main" id="{A93EA310-6748-4C5A-9AD4-339DC5DB9BD8}"/>
                </a:ext>
              </a:extLst>
            </p:cNvPr>
            <p:cNvSpPr>
              <a:spLocks/>
            </p:cNvSpPr>
            <p:nvPr/>
          </p:nvSpPr>
          <p:spPr bwMode="auto">
            <a:xfrm>
              <a:off x="1686" y="3006"/>
              <a:ext cx="2" cy="1"/>
            </a:xfrm>
            <a:custGeom>
              <a:avLst/>
              <a:gdLst>
                <a:gd name="T0" fmla="*/ 1 w 9"/>
                <a:gd name="T1" fmla="*/ 1 h 6"/>
                <a:gd name="T2" fmla="*/ 1 w 9"/>
                <a:gd name="T3" fmla="*/ 0 h 6"/>
                <a:gd name="T4" fmla="*/ 1 w 9"/>
                <a:gd name="T5" fmla="*/ 0 h 6"/>
                <a:gd name="T6" fmla="*/ 2 w 9"/>
                <a:gd name="T7" fmla="*/ 0 h 6"/>
                <a:gd name="T8" fmla="*/ 0 w 9"/>
                <a:gd name="T9" fmla="*/ 0 h 6"/>
                <a:gd name="T10" fmla="*/ 0 w 9"/>
                <a:gd name="T11" fmla="*/ 1 h 6"/>
                <a:gd name="T12" fmla="*/ 2 w 9"/>
                <a:gd name="T13" fmla="*/ 1 h 6"/>
                <a:gd name="T14" fmla="*/ 2 w 9"/>
                <a:gd name="T15" fmla="*/ 1 h 6"/>
                <a:gd name="T16" fmla="*/ 0 w 9"/>
                <a:gd name="T17" fmla="*/ 1 h 6"/>
                <a:gd name="T18" fmla="*/ 1 w 9"/>
                <a:gd name="T19" fmla="*/ 1 h 6"/>
                <a:gd name="T20" fmla="*/ 1 w 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4"/>
                  </a:moveTo>
                  <a:lnTo>
                    <a:pt x="3" y="0"/>
                  </a:lnTo>
                  <a:lnTo>
                    <a:pt x="6" y="0"/>
                  </a:lnTo>
                  <a:lnTo>
                    <a:pt x="9" y="0"/>
                  </a:lnTo>
                  <a:lnTo>
                    <a:pt x="0" y="0"/>
                  </a:lnTo>
                  <a:lnTo>
                    <a:pt x="0" y="4"/>
                  </a:lnTo>
                  <a:lnTo>
                    <a:pt x="9" y="4"/>
                  </a:lnTo>
                  <a:lnTo>
                    <a:pt x="9" y="6"/>
                  </a:lnTo>
                  <a:lnTo>
                    <a:pt x="0" y="6"/>
                  </a:lnTo>
                  <a:lnTo>
                    <a:pt x="3"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2" name="Freeform 4279">
              <a:extLst>
                <a:ext uri="{FF2B5EF4-FFF2-40B4-BE49-F238E27FC236}">
                  <a16:creationId xmlns:a16="http://schemas.microsoft.com/office/drawing/2014/main" id="{F238738B-AF36-48C1-BB9E-00FFCE4DC880}"/>
                </a:ext>
              </a:extLst>
            </p:cNvPr>
            <p:cNvSpPr>
              <a:spLocks/>
            </p:cNvSpPr>
            <p:nvPr/>
          </p:nvSpPr>
          <p:spPr bwMode="auto">
            <a:xfrm>
              <a:off x="1686" y="3002"/>
              <a:ext cx="2"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0"/>
                  </a:lnTo>
                  <a:lnTo>
                    <a:pt x="0" y="22"/>
                  </a:lnTo>
                  <a:lnTo>
                    <a:pt x="3" y="22"/>
                  </a:lnTo>
                  <a:lnTo>
                    <a:pt x="3" y="0"/>
                  </a:lnTo>
                  <a:lnTo>
                    <a:pt x="6" y="0"/>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3" name="Freeform 4280">
              <a:extLst>
                <a:ext uri="{FF2B5EF4-FFF2-40B4-BE49-F238E27FC236}">
                  <a16:creationId xmlns:a16="http://schemas.microsoft.com/office/drawing/2014/main" id="{C573BEC5-DB63-4C58-B643-44ACE94A5887}"/>
                </a:ext>
              </a:extLst>
            </p:cNvPr>
            <p:cNvSpPr>
              <a:spLocks/>
            </p:cNvSpPr>
            <p:nvPr/>
          </p:nvSpPr>
          <p:spPr bwMode="auto">
            <a:xfrm>
              <a:off x="1686" y="3002"/>
              <a:ext cx="6" cy="1"/>
            </a:xfrm>
            <a:custGeom>
              <a:avLst/>
              <a:gdLst>
                <a:gd name="T0" fmla="*/ 1 w 23"/>
                <a:gd name="T1" fmla="*/ 0 h 7"/>
                <a:gd name="T2" fmla="*/ 1 w 23"/>
                <a:gd name="T3" fmla="*/ 0 h 7"/>
                <a:gd name="T4" fmla="*/ 5 w 23"/>
                <a:gd name="T5" fmla="*/ 0 h 7"/>
                <a:gd name="T6" fmla="*/ 6 w 23"/>
                <a:gd name="T7" fmla="*/ 0 h 7"/>
                <a:gd name="T8" fmla="*/ 0 w 23"/>
                <a:gd name="T9" fmla="*/ 0 h 7"/>
                <a:gd name="T10" fmla="*/ 0 w 23"/>
                <a:gd name="T11" fmla="*/ 0 h 7"/>
                <a:gd name="T12" fmla="*/ 6 w 23"/>
                <a:gd name="T13" fmla="*/ 0 h 7"/>
                <a:gd name="T14" fmla="*/ 6 w 23"/>
                <a:gd name="T15" fmla="*/ 1 h 7"/>
                <a:gd name="T16" fmla="*/ 0 w 23"/>
                <a:gd name="T17" fmla="*/ 1 h 7"/>
                <a:gd name="T18" fmla="*/ 1 w 23"/>
                <a:gd name="T19" fmla="*/ 1 h 7"/>
                <a:gd name="T20" fmla="*/ 5 w 23"/>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7">
                  <a:moveTo>
                    <a:pt x="3" y="3"/>
                  </a:moveTo>
                  <a:lnTo>
                    <a:pt x="3" y="0"/>
                  </a:lnTo>
                  <a:lnTo>
                    <a:pt x="20" y="0"/>
                  </a:lnTo>
                  <a:lnTo>
                    <a:pt x="23" y="0"/>
                  </a:lnTo>
                  <a:lnTo>
                    <a:pt x="0" y="0"/>
                  </a:lnTo>
                  <a:lnTo>
                    <a:pt x="0" y="3"/>
                  </a:lnTo>
                  <a:lnTo>
                    <a:pt x="23" y="3"/>
                  </a:lnTo>
                  <a:lnTo>
                    <a:pt x="23" y="7"/>
                  </a:lnTo>
                  <a:lnTo>
                    <a:pt x="0" y="7"/>
                  </a:lnTo>
                  <a:lnTo>
                    <a:pt x="3" y="7"/>
                  </a:lnTo>
                  <a:lnTo>
                    <a:pt x="2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4" name="Freeform 4281">
              <a:extLst>
                <a:ext uri="{FF2B5EF4-FFF2-40B4-BE49-F238E27FC236}">
                  <a16:creationId xmlns:a16="http://schemas.microsoft.com/office/drawing/2014/main" id="{45861669-6BC7-41E1-A4F4-2B12476FC45A}"/>
                </a:ext>
              </a:extLst>
            </p:cNvPr>
            <p:cNvSpPr>
              <a:spLocks/>
            </p:cNvSpPr>
            <p:nvPr/>
          </p:nvSpPr>
          <p:spPr bwMode="auto">
            <a:xfrm>
              <a:off x="1691" y="2998"/>
              <a:ext cx="1" cy="5"/>
            </a:xfrm>
            <a:custGeom>
              <a:avLst/>
              <a:gdLst>
                <a:gd name="T0" fmla="*/ 1 w 6"/>
                <a:gd name="T1" fmla="*/ 4 h 24"/>
                <a:gd name="T2" fmla="*/ 0 w 6"/>
                <a:gd name="T3" fmla="*/ 4 h 24"/>
                <a:gd name="T4" fmla="*/ 0 w 6"/>
                <a:gd name="T5" fmla="*/ 1 h 24"/>
                <a:gd name="T6" fmla="*/ 1 w 6"/>
                <a:gd name="T7" fmla="*/ 1 h 24"/>
                <a:gd name="T8" fmla="*/ 1 w 6"/>
                <a:gd name="T9" fmla="*/ 5 h 24"/>
                <a:gd name="T10" fmla="*/ 1 w 6"/>
                <a:gd name="T11" fmla="*/ 5 h 24"/>
                <a:gd name="T12" fmla="*/ 1 w 6"/>
                <a:gd name="T13" fmla="*/ 0 h 24"/>
                <a:gd name="T14" fmla="*/ 1 w 6"/>
                <a:gd name="T15" fmla="*/ 1 h 24"/>
                <a:gd name="T16" fmla="*/ 1 w 6"/>
                <a:gd name="T17" fmla="*/ 5 h 24"/>
                <a:gd name="T18" fmla="*/ 1 w 6"/>
                <a:gd name="T19" fmla="*/ 4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3" y="4"/>
                  </a:lnTo>
                  <a:lnTo>
                    <a:pt x="3" y="24"/>
                  </a:lnTo>
                  <a:lnTo>
                    <a:pt x="3" y="0"/>
                  </a:lnTo>
                  <a:lnTo>
                    <a:pt x="6" y="4"/>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5" name="Freeform 4282">
              <a:extLst>
                <a:ext uri="{FF2B5EF4-FFF2-40B4-BE49-F238E27FC236}">
                  <a16:creationId xmlns:a16="http://schemas.microsoft.com/office/drawing/2014/main" id="{A4FAE6D4-5F69-4279-B4C3-4969BD6EAF39}"/>
                </a:ext>
              </a:extLst>
            </p:cNvPr>
            <p:cNvSpPr>
              <a:spLocks/>
            </p:cNvSpPr>
            <p:nvPr/>
          </p:nvSpPr>
          <p:spPr bwMode="auto">
            <a:xfrm>
              <a:off x="1691" y="2998"/>
              <a:ext cx="5" cy="1"/>
            </a:xfrm>
            <a:custGeom>
              <a:avLst/>
              <a:gdLst>
                <a:gd name="T0" fmla="*/ 1 w 21"/>
                <a:gd name="T1" fmla="*/ 1 h 7"/>
                <a:gd name="T2" fmla="*/ 1 w 21"/>
                <a:gd name="T3" fmla="*/ 0 h 7"/>
                <a:gd name="T4" fmla="*/ 4 w 21"/>
                <a:gd name="T5" fmla="*/ 0 h 7"/>
                <a:gd name="T6" fmla="*/ 4 w 21"/>
                <a:gd name="T7" fmla="*/ 1 h 7"/>
                <a:gd name="T8" fmla="*/ 1 w 21"/>
                <a:gd name="T9" fmla="*/ 1 h 7"/>
                <a:gd name="T10" fmla="*/ 0 w 21"/>
                <a:gd name="T11" fmla="*/ 1 h 7"/>
                <a:gd name="T12" fmla="*/ 5 w 21"/>
                <a:gd name="T13" fmla="*/ 1 h 7"/>
                <a:gd name="T14" fmla="*/ 4 w 21"/>
                <a:gd name="T15" fmla="*/ 1 h 7"/>
                <a:gd name="T16" fmla="*/ 1 w 21"/>
                <a:gd name="T17" fmla="*/ 1 h 7"/>
                <a:gd name="T18" fmla="*/ 1 w 21"/>
                <a:gd name="T19" fmla="*/ 1 h 7"/>
                <a:gd name="T20" fmla="*/ 4 w 21"/>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7">
                  <a:moveTo>
                    <a:pt x="3" y="4"/>
                  </a:moveTo>
                  <a:lnTo>
                    <a:pt x="3" y="0"/>
                  </a:lnTo>
                  <a:lnTo>
                    <a:pt x="18" y="0"/>
                  </a:lnTo>
                  <a:lnTo>
                    <a:pt x="18" y="4"/>
                  </a:lnTo>
                  <a:lnTo>
                    <a:pt x="3" y="4"/>
                  </a:lnTo>
                  <a:lnTo>
                    <a:pt x="0" y="4"/>
                  </a:lnTo>
                  <a:lnTo>
                    <a:pt x="21" y="4"/>
                  </a:lnTo>
                  <a:lnTo>
                    <a:pt x="18" y="7"/>
                  </a:lnTo>
                  <a:lnTo>
                    <a:pt x="3"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6" name="Freeform 4283">
              <a:extLst>
                <a:ext uri="{FF2B5EF4-FFF2-40B4-BE49-F238E27FC236}">
                  <a16:creationId xmlns:a16="http://schemas.microsoft.com/office/drawing/2014/main" id="{07D53FB6-C3C8-4025-AE2A-0C8A7975AE73}"/>
                </a:ext>
              </a:extLst>
            </p:cNvPr>
            <p:cNvSpPr>
              <a:spLocks/>
            </p:cNvSpPr>
            <p:nvPr/>
          </p:nvSpPr>
          <p:spPr bwMode="auto">
            <a:xfrm>
              <a:off x="1694" y="2988"/>
              <a:ext cx="2" cy="11"/>
            </a:xfrm>
            <a:custGeom>
              <a:avLst/>
              <a:gdLst>
                <a:gd name="T0" fmla="*/ 1 w 6"/>
                <a:gd name="T1" fmla="*/ 10 h 44"/>
                <a:gd name="T2" fmla="*/ 0 w 6"/>
                <a:gd name="T3" fmla="*/ 10 h 44"/>
                <a:gd name="T4" fmla="*/ 0 w 6"/>
                <a:gd name="T5" fmla="*/ 1 h 44"/>
                <a:gd name="T6" fmla="*/ 0 w 6"/>
                <a:gd name="T7" fmla="*/ 1 h 44"/>
                <a:gd name="T8" fmla="*/ 0 w 6"/>
                <a:gd name="T9" fmla="*/ 11 h 44"/>
                <a:gd name="T10" fmla="*/ 1 w 6"/>
                <a:gd name="T11" fmla="*/ 11 h 44"/>
                <a:gd name="T12" fmla="*/ 1 w 6"/>
                <a:gd name="T13" fmla="*/ 0 h 44"/>
                <a:gd name="T14" fmla="*/ 1 w 6"/>
                <a:gd name="T15" fmla="*/ 1 h 44"/>
                <a:gd name="T16" fmla="*/ 1 w 6"/>
                <a:gd name="T17" fmla="*/ 11 h 44"/>
                <a:gd name="T18" fmla="*/ 2 w 6"/>
                <a:gd name="T19" fmla="*/ 10 h 44"/>
                <a:gd name="T20" fmla="*/ 2 w 6"/>
                <a:gd name="T21" fmla="*/ 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4">
                  <a:moveTo>
                    <a:pt x="3" y="41"/>
                  </a:moveTo>
                  <a:lnTo>
                    <a:pt x="0" y="41"/>
                  </a:lnTo>
                  <a:lnTo>
                    <a:pt x="0" y="2"/>
                  </a:lnTo>
                  <a:lnTo>
                    <a:pt x="0" y="44"/>
                  </a:lnTo>
                  <a:lnTo>
                    <a:pt x="3" y="44"/>
                  </a:lnTo>
                  <a:lnTo>
                    <a:pt x="3" y="0"/>
                  </a:lnTo>
                  <a:lnTo>
                    <a:pt x="3" y="2"/>
                  </a:lnTo>
                  <a:lnTo>
                    <a:pt x="3" y="44"/>
                  </a:lnTo>
                  <a:lnTo>
                    <a:pt x="6" y="41"/>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7" name="Freeform 4284">
              <a:extLst>
                <a:ext uri="{FF2B5EF4-FFF2-40B4-BE49-F238E27FC236}">
                  <a16:creationId xmlns:a16="http://schemas.microsoft.com/office/drawing/2014/main" id="{8479699D-66F2-4606-924E-A240184008C5}"/>
                </a:ext>
              </a:extLst>
            </p:cNvPr>
            <p:cNvSpPr>
              <a:spLocks/>
            </p:cNvSpPr>
            <p:nvPr/>
          </p:nvSpPr>
          <p:spPr bwMode="auto">
            <a:xfrm>
              <a:off x="1694" y="2988"/>
              <a:ext cx="3" cy="2"/>
            </a:xfrm>
            <a:custGeom>
              <a:avLst/>
              <a:gdLst>
                <a:gd name="T0" fmla="*/ 1 w 12"/>
                <a:gd name="T1" fmla="*/ 1 h 6"/>
                <a:gd name="T2" fmla="*/ 1 w 12"/>
                <a:gd name="T3" fmla="*/ 0 h 6"/>
                <a:gd name="T4" fmla="*/ 2 w 12"/>
                <a:gd name="T5" fmla="*/ 0 h 6"/>
                <a:gd name="T6" fmla="*/ 2 w 12"/>
                <a:gd name="T7" fmla="*/ 1 h 6"/>
                <a:gd name="T8" fmla="*/ 0 w 12"/>
                <a:gd name="T9" fmla="*/ 1 h 6"/>
                <a:gd name="T10" fmla="*/ 0 w 12"/>
                <a:gd name="T11" fmla="*/ 1 h 6"/>
                <a:gd name="T12" fmla="*/ 3 w 12"/>
                <a:gd name="T13" fmla="*/ 1 h 6"/>
                <a:gd name="T14" fmla="*/ 2 w 12"/>
                <a:gd name="T15" fmla="*/ 2 h 6"/>
                <a:gd name="T16" fmla="*/ 0 w 12"/>
                <a:gd name="T17" fmla="*/ 2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2"/>
                  </a:moveTo>
                  <a:lnTo>
                    <a:pt x="3" y="0"/>
                  </a:lnTo>
                  <a:lnTo>
                    <a:pt x="9" y="0"/>
                  </a:lnTo>
                  <a:lnTo>
                    <a:pt x="9" y="2"/>
                  </a:lnTo>
                  <a:lnTo>
                    <a:pt x="0" y="2"/>
                  </a:lnTo>
                  <a:lnTo>
                    <a:pt x="12" y="2"/>
                  </a:lnTo>
                  <a:lnTo>
                    <a:pt x="9" y="6"/>
                  </a:lnTo>
                  <a:lnTo>
                    <a:pt x="0"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8" name="Freeform 4285">
              <a:extLst>
                <a:ext uri="{FF2B5EF4-FFF2-40B4-BE49-F238E27FC236}">
                  <a16:creationId xmlns:a16="http://schemas.microsoft.com/office/drawing/2014/main" id="{2AF4D39C-6394-4C50-B4C8-1D78BCC84414}"/>
                </a:ext>
              </a:extLst>
            </p:cNvPr>
            <p:cNvSpPr>
              <a:spLocks/>
            </p:cNvSpPr>
            <p:nvPr/>
          </p:nvSpPr>
          <p:spPr bwMode="auto">
            <a:xfrm>
              <a:off x="1696" y="2985"/>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0" y="0"/>
                  </a:lnTo>
                  <a:lnTo>
                    <a:pt x="0" y="19"/>
                  </a:lnTo>
                  <a:lnTo>
                    <a:pt x="3" y="19"/>
                  </a:lnTo>
                  <a:lnTo>
                    <a:pt x="3" y="0"/>
                  </a:lnTo>
                  <a:lnTo>
                    <a:pt x="3"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69" name="Freeform 4286">
              <a:extLst>
                <a:ext uri="{FF2B5EF4-FFF2-40B4-BE49-F238E27FC236}">
                  <a16:creationId xmlns:a16="http://schemas.microsoft.com/office/drawing/2014/main" id="{449AC063-6881-4CCA-A67B-7A1A766F41BA}"/>
                </a:ext>
              </a:extLst>
            </p:cNvPr>
            <p:cNvSpPr>
              <a:spLocks/>
            </p:cNvSpPr>
            <p:nvPr/>
          </p:nvSpPr>
          <p:spPr bwMode="auto">
            <a:xfrm>
              <a:off x="1696" y="2985"/>
              <a:ext cx="3" cy="2"/>
            </a:xfrm>
            <a:custGeom>
              <a:avLst/>
              <a:gdLst>
                <a:gd name="T0" fmla="*/ 1 w 12"/>
                <a:gd name="T1" fmla="*/ 1 h 6"/>
                <a:gd name="T2" fmla="*/ 1 w 12"/>
                <a:gd name="T3" fmla="*/ 0 h 6"/>
                <a:gd name="T4" fmla="*/ 2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2"/>
                  </a:moveTo>
                  <a:lnTo>
                    <a:pt x="3" y="0"/>
                  </a:lnTo>
                  <a:lnTo>
                    <a:pt x="9" y="0"/>
                  </a:lnTo>
                  <a:lnTo>
                    <a:pt x="12" y="0"/>
                  </a:lnTo>
                  <a:lnTo>
                    <a:pt x="0" y="0"/>
                  </a:lnTo>
                  <a:lnTo>
                    <a:pt x="0" y="2"/>
                  </a:lnTo>
                  <a:lnTo>
                    <a:pt x="12" y="2"/>
                  </a:lnTo>
                  <a:lnTo>
                    <a:pt x="0" y="2"/>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0" name="Freeform 4287">
              <a:extLst>
                <a:ext uri="{FF2B5EF4-FFF2-40B4-BE49-F238E27FC236}">
                  <a16:creationId xmlns:a16="http://schemas.microsoft.com/office/drawing/2014/main" id="{CF1A18AD-EF43-4C16-9D0C-42D562E0D6FB}"/>
                </a:ext>
              </a:extLst>
            </p:cNvPr>
            <p:cNvSpPr>
              <a:spLocks/>
            </p:cNvSpPr>
            <p:nvPr/>
          </p:nvSpPr>
          <p:spPr bwMode="auto">
            <a:xfrm>
              <a:off x="1697" y="2981"/>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2 w 6"/>
                <a:gd name="T15" fmla="*/ 0 h 23"/>
                <a:gd name="T16" fmla="*/ 2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19"/>
                  </a:lnTo>
                  <a:lnTo>
                    <a:pt x="3" y="23"/>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1" name="Freeform 4288">
              <a:extLst>
                <a:ext uri="{FF2B5EF4-FFF2-40B4-BE49-F238E27FC236}">
                  <a16:creationId xmlns:a16="http://schemas.microsoft.com/office/drawing/2014/main" id="{01B532A7-DD0B-4BD7-9452-C328AE2CA316}"/>
                </a:ext>
              </a:extLst>
            </p:cNvPr>
            <p:cNvSpPr>
              <a:spLocks/>
            </p:cNvSpPr>
            <p:nvPr/>
          </p:nvSpPr>
          <p:spPr bwMode="auto">
            <a:xfrm>
              <a:off x="1697" y="2981"/>
              <a:ext cx="3" cy="1"/>
            </a:xfrm>
            <a:custGeom>
              <a:avLst/>
              <a:gdLst>
                <a:gd name="T0" fmla="*/ 1 w 12"/>
                <a:gd name="T1" fmla="*/ 1 h 6"/>
                <a:gd name="T2" fmla="*/ 1 w 12"/>
                <a:gd name="T3" fmla="*/ 0 h 6"/>
                <a:gd name="T4" fmla="*/ 2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1 h 6"/>
                <a:gd name="T20" fmla="*/ 2 w 1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4"/>
                  </a:moveTo>
                  <a:lnTo>
                    <a:pt x="3" y="0"/>
                  </a:lnTo>
                  <a:lnTo>
                    <a:pt x="9" y="0"/>
                  </a:lnTo>
                  <a:lnTo>
                    <a:pt x="12" y="0"/>
                  </a:lnTo>
                  <a:lnTo>
                    <a:pt x="0" y="0"/>
                  </a:lnTo>
                  <a:lnTo>
                    <a:pt x="0" y="4"/>
                  </a:lnTo>
                  <a:lnTo>
                    <a:pt x="12" y="4"/>
                  </a:lnTo>
                  <a:lnTo>
                    <a:pt x="12" y="6"/>
                  </a:lnTo>
                  <a:lnTo>
                    <a:pt x="0"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2" name="Freeform 4289">
              <a:extLst>
                <a:ext uri="{FF2B5EF4-FFF2-40B4-BE49-F238E27FC236}">
                  <a16:creationId xmlns:a16="http://schemas.microsoft.com/office/drawing/2014/main" id="{DB0A3666-9AAE-483F-86C3-A3D4BC3776CF}"/>
                </a:ext>
              </a:extLst>
            </p:cNvPr>
            <p:cNvSpPr>
              <a:spLocks/>
            </p:cNvSpPr>
            <p:nvPr/>
          </p:nvSpPr>
          <p:spPr bwMode="auto">
            <a:xfrm>
              <a:off x="1699" y="2977"/>
              <a:ext cx="1" cy="5"/>
            </a:xfrm>
            <a:custGeom>
              <a:avLst/>
              <a:gdLst>
                <a:gd name="T0" fmla="*/ 1 w 6"/>
                <a:gd name="T1" fmla="*/ 5 h 22"/>
                <a:gd name="T2" fmla="*/ 0 w 6"/>
                <a:gd name="T3" fmla="*/ 5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22"/>
                  </a:lnTo>
                  <a:lnTo>
                    <a:pt x="3" y="22"/>
                  </a:lnTo>
                  <a:lnTo>
                    <a:pt x="3"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3" name="Freeform 4290">
              <a:extLst>
                <a:ext uri="{FF2B5EF4-FFF2-40B4-BE49-F238E27FC236}">
                  <a16:creationId xmlns:a16="http://schemas.microsoft.com/office/drawing/2014/main" id="{7A391C10-F815-4BE9-97FF-9C403AA0B83E}"/>
                </a:ext>
              </a:extLst>
            </p:cNvPr>
            <p:cNvSpPr>
              <a:spLocks/>
            </p:cNvSpPr>
            <p:nvPr/>
          </p:nvSpPr>
          <p:spPr bwMode="auto">
            <a:xfrm>
              <a:off x="1699" y="2977"/>
              <a:ext cx="3" cy="1"/>
            </a:xfrm>
            <a:custGeom>
              <a:avLst/>
              <a:gdLst>
                <a:gd name="T0" fmla="*/ 1 w 12"/>
                <a:gd name="T1" fmla="*/ 0 h 7"/>
                <a:gd name="T2" fmla="*/ 1 w 12"/>
                <a:gd name="T3" fmla="*/ 0 h 7"/>
                <a:gd name="T4" fmla="*/ 2 w 12"/>
                <a:gd name="T5" fmla="*/ 0 h 7"/>
                <a:gd name="T6" fmla="*/ 3 w 12"/>
                <a:gd name="T7" fmla="*/ 0 h 7"/>
                <a:gd name="T8" fmla="*/ 0 w 12"/>
                <a:gd name="T9" fmla="*/ 0 h 7"/>
                <a:gd name="T10" fmla="*/ 0 w 12"/>
                <a:gd name="T11" fmla="*/ 0 h 7"/>
                <a:gd name="T12" fmla="*/ 3 w 12"/>
                <a:gd name="T13" fmla="*/ 0 h 7"/>
                <a:gd name="T14" fmla="*/ 3 w 12"/>
                <a:gd name="T15" fmla="*/ 1 h 7"/>
                <a:gd name="T16" fmla="*/ 0 w 12"/>
                <a:gd name="T17" fmla="*/ 1 h 7"/>
                <a:gd name="T18" fmla="*/ 1 w 12"/>
                <a:gd name="T19" fmla="*/ 1 h 7"/>
                <a:gd name="T20" fmla="*/ 2 w 1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12" y="3"/>
                  </a:lnTo>
                  <a:lnTo>
                    <a:pt x="0" y="3"/>
                  </a:lnTo>
                  <a:lnTo>
                    <a:pt x="12" y="3"/>
                  </a:lnTo>
                  <a:lnTo>
                    <a:pt x="12" y="7"/>
                  </a:lnTo>
                  <a:lnTo>
                    <a:pt x="0"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4" name="Freeform 4291">
              <a:extLst>
                <a:ext uri="{FF2B5EF4-FFF2-40B4-BE49-F238E27FC236}">
                  <a16:creationId xmlns:a16="http://schemas.microsoft.com/office/drawing/2014/main" id="{F8E6A605-00FA-4ED5-B9E4-4502C3C9794D}"/>
                </a:ext>
              </a:extLst>
            </p:cNvPr>
            <p:cNvSpPr>
              <a:spLocks/>
            </p:cNvSpPr>
            <p:nvPr/>
          </p:nvSpPr>
          <p:spPr bwMode="auto">
            <a:xfrm>
              <a:off x="1700" y="2973"/>
              <a:ext cx="2" cy="5"/>
            </a:xfrm>
            <a:custGeom>
              <a:avLst/>
              <a:gdLst>
                <a:gd name="T0" fmla="*/ 1 w 6"/>
                <a:gd name="T1" fmla="*/ 4 h 24"/>
                <a:gd name="T2" fmla="*/ 0 w 6"/>
                <a:gd name="T3" fmla="*/ 4 h 24"/>
                <a:gd name="T4" fmla="*/ 0 w 6"/>
                <a:gd name="T5" fmla="*/ 1 h 24"/>
                <a:gd name="T6" fmla="*/ 0 w 6"/>
                <a:gd name="T7" fmla="*/ 1 h 24"/>
                <a:gd name="T8" fmla="*/ 0 w 6"/>
                <a:gd name="T9" fmla="*/ 5 h 24"/>
                <a:gd name="T10" fmla="*/ 1 w 6"/>
                <a:gd name="T11" fmla="*/ 5 h 24"/>
                <a:gd name="T12" fmla="*/ 1 w 6"/>
                <a:gd name="T13" fmla="*/ 0 h 24"/>
                <a:gd name="T14" fmla="*/ 2 w 6"/>
                <a:gd name="T15" fmla="*/ 1 h 24"/>
                <a:gd name="T16" fmla="*/ 2 w 6"/>
                <a:gd name="T17" fmla="*/ 5 h 24"/>
                <a:gd name="T18" fmla="*/ 2 w 6"/>
                <a:gd name="T19" fmla="*/ 4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24"/>
                  </a:lnTo>
                  <a:lnTo>
                    <a:pt x="3" y="24"/>
                  </a:lnTo>
                  <a:lnTo>
                    <a:pt x="3" y="0"/>
                  </a:lnTo>
                  <a:lnTo>
                    <a:pt x="6" y="4"/>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5" name="Freeform 4292">
              <a:extLst>
                <a:ext uri="{FF2B5EF4-FFF2-40B4-BE49-F238E27FC236}">
                  <a16:creationId xmlns:a16="http://schemas.microsoft.com/office/drawing/2014/main" id="{25E88FC2-1C74-4B1D-B048-047A581F602C}"/>
                </a:ext>
              </a:extLst>
            </p:cNvPr>
            <p:cNvSpPr>
              <a:spLocks/>
            </p:cNvSpPr>
            <p:nvPr/>
          </p:nvSpPr>
          <p:spPr bwMode="auto">
            <a:xfrm>
              <a:off x="1700" y="2973"/>
              <a:ext cx="20" cy="1"/>
            </a:xfrm>
            <a:custGeom>
              <a:avLst/>
              <a:gdLst>
                <a:gd name="T0" fmla="*/ 1 w 77"/>
                <a:gd name="T1" fmla="*/ 1 h 7"/>
                <a:gd name="T2" fmla="*/ 1 w 77"/>
                <a:gd name="T3" fmla="*/ 0 h 7"/>
                <a:gd name="T4" fmla="*/ 19 w 77"/>
                <a:gd name="T5" fmla="*/ 0 h 7"/>
                <a:gd name="T6" fmla="*/ 20 w 77"/>
                <a:gd name="T7" fmla="*/ 1 h 7"/>
                <a:gd name="T8" fmla="*/ 0 w 77"/>
                <a:gd name="T9" fmla="*/ 1 h 7"/>
                <a:gd name="T10" fmla="*/ 0 w 77"/>
                <a:gd name="T11" fmla="*/ 1 h 7"/>
                <a:gd name="T12" fmla="*/ 20 w 77"/>
                <a:gd name="T13" fmla="*/ 1 h 7"/>
                <a:gd name="T14" fmla="*/ 20 w 77"/>
                <a:gd name="T15" fmla="*/ 1 h 7"/>
                <a:gd name="T16" fmla="*/ 0 w 77"/>
                <a:gd name="T17" fmla="*/ 1 h 7"/>
                <a:gd name="T18" fmla="*/ 1 w 77"/>
                <a:gd name="T19" fmla="*/ 1 h 7"/>
                <a:gd name="T20" fmla="*/ 19 w 77"/>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7">
                  <a:moveTo>
                    <a:pt x="3" y="4"/>
                  </a:moveTo>
                  <a:lnTo>
                    <a:pt x="3" y="0"/>
                  </a:lnTo>
                  <a:lnTo>
                    <a:pt x="74" y="0"/>
                  </a:lnTo>
                  <a:lnTo>
                    <a:pt x="77" y="4"/>
                  </a:lnTo>
                  <a:lnTo>
                    <a:pt x="0" y="4"/>
                  </a:lnTo>
                  <a:lnTo>
                    <a:pt x="77" y="4"/>
                  </a:lnTo>
                  <a:lnTo>
                    <a:pt x="77" y="7"/>
                  </a:lnTo>
                  <a:lnTo>
                    <a:pt x="0" y="7"/>
                  </a:lnTo>
                  <a:lnTo>
                    <a:pt x="3" y="7"/>
                  </a:lnTo>
                  <a:lnTo>
                    <a:pt x="7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6" name="Freeform 4293">
              <a:extLst>
                <a:ext uri="{FF2B5EF4-FFF2-40B4-BE49-F238E27FC236}">
                  <a16:creationId xmlns:a16="http://schemas.microsoft.com/office/drawing/2014/main" id="{71BAEFD5-3172-4DB6-A37A-71A224BAF751}"/>
                </a:ext>
              </a:extLst>
            </p:cNvPr>
            <p:cNvSpPr>
              <a:spLocks/>
            </p:cNvSpPr>
            <p:nvPr/>
          </p:nvSpPr>
          <p:spPr bwMode="auto">
            <a:xfrm>
              <a:off x="1718" y="2964"/>
              <a:ext cx="2" cy="10"/>
            </a:xfrm>
            <a:custGeom>
              <a:avLst/>
              <a:gdLst>
                <a:gd name="T0" fmla="*/ 1 w 6"/>
                <a:gd name="T1" fmla="*/ 9 h 42"/>
                <a:gd name="T2" fmla="*/ 0 w 6"/>
                <a:gd name="T3" fmla="*/ 9 h 42"/>
                <a:gd name="T4" fmla="*/ 0 w 6"/>
                <a:gd name="T5" fmla="*/ 1 h 42"/>
                <a:gd name="T6" fmla="*/ 1 w 6"/>
                <a:gd name="T7" fmla="*/ 0 h 42"/>
                <a:gd name="T8" fmla="*/ 1 w 6"/>
                <a:gd name="T9" fmla="*/ 10 h 42"/>
                <a:gd name="T10" fmla="*/ 1 w 6"/>
                <a:gd name="T11" fmla="*/ 10 h 42"/>
                <a:gd name="T12" fmla="*/ 1 w 6"/>
                <a:gd name="T13" fmla="*/ 0 h 42"/>
                <a:gd name="T14" fmla="*/ 2 w 6"/>
                <a:gd name="T15" fmla="*/ 0 h 42"/>
                <a:gd name="T16" fmla="*/ 2 w 6"/>
                <a:gd name="T17" fmla="*/ 10 h 42"/>
                <a:gd name="T18" fmla="*/ 2 w 6"/>
                <a:gd name="T19" fmla="*/ 9 h 42"/>
                <a:gd name="T20" fmla="*/ 2 w 6"/>
                <a:gd name="T21" fmla="*/ 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2">
                  <a:moveTo>
                    <a:pt x="3" y="39"/>
                  </a:moveTo>
                  <a:lnTo>
                    <a:pt x="0" y="39"/>
                  </a:lnTo>
                  <a:lnTo>
                    <a:pt x="0" y="4"/>
                  </a:lnTo>
                  <a:lnTo>
                    <a:pt x="3" y="0"/>
                  </a:lnTo>
                  <a:lnTo>
                    <a:pt x="3" y="42"/>
                  </a:lnTo>
                  <a:lnTo>
                    <a:pt x="3" y="0"/>
                  </a:lnTo>
                  <a:lnTo>
                    <a:pt x="6" y="0"/>
                  </a:lnTo>
                  <a:lnTo>
                    <a:pt x="6" y="42"/>
                  </a:lnTo>
                  <a:lnTo>
                    <a:pt x="6" y="3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7" name="Freeform 4294">
              <a:extLst>
                <a:ext uri="{FF2B5EF4-FFF2-40B4-BE49-F238E27FC236}">
                  <a16:creationId xmlns:a16="http://schemas.microsoft.com/office/drawing/2014/main" id="{3CE7241C-341B-4063-AE79-CBD15EE3135C}"/>
                </a:ext>
              </a:extLst>
            </p:cNvPr>
            <p:cNvSpPr>
              <a:spLocks/>
            </p:cNvSpPr>
            <p:nvPr/>
          </p:nvSpPr>
          <p:spPr bwMode="auto">
            <a:xfrm>
              <a:off x="1718" y="2964"/>
              <a:ext cx="2" cy="1"/>
            </a:xfrm>
            <a:custGeom>
              <a:avLst/>
              <a:gdLst>
                <a:gd name="T0" fmla="*/ 1 w 9"/>
                <a:gd name="T1" fmla="*/ 1 h 7"/>
                <a:gd name="T2" fmla="*/ 1 w 9"/>
                <a:gd name="T3" fmla="*/ 0 h 7"/>
                <a:gd name="T4" fmla="*/ 1 w 9"/>
                <a:gd name="T5" fmla="*/ 0 h 7"/>
                <a:gd name="T6" fmla="*/ 2 w 9"/>
                <a:gd name="T7" fmla="*/ 0 h 7"/>
                <a:gd name="T8" fmla="*/ 1 w 9"/>
                <a:gd name="T9" fmla="*/ 0 h 7"/>
                <a:gd name="T10" fmla="*/ 0 w 9"/>
                <a:gd name="T11" fmla="*/ 1 h 7"/>
                <a:gd name="T12" fmla="*/ 2 w 9"/>
                <a:gd name="T13" fmla="*/ 1 h 7"/>
                <a:gd name="T14" fmla="*/ 2 w 9"/>
                <a:gd name="T15" fmla="*/ 1 h 7"/>
                <a:gd name="T16" fmla="*/ 1 w 9"/>
                <a:gd name="T17" fmla="*/ 1 h 7"/>
                <a:gd name="T18" fmla="*/ 1 w 9"/>
                <a:gd name="T19" fmla="*/ 1 h 7"/>
                <a:gd name="T20" fmla="*/ 1 w 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9" y="0"/>
                  </a:lnTo>
                  <a:lnTo>
                    <a:pt x="3" y="0"/>
                  </a:lnTo>
                  <a:lnTo>
                    <a:pt x="0" y="4"/>
                  </a:lnTo>
                  <a:lnTo>
                    <a:pt x="9" y="4"/>
                  </a:lnTo>
                  <a:lnTo>
                    <a:pt x="3" y="4"/>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8" name="Freeform 4295">
              <a:extLst>
                <a:ext uri="{FF2B5EF4-FFF2-40B4-BE49-F238E27FC236}">
                  <a16:creationId xmlns:a16="http://schemas.microsoft.com/office/drawing/2014/main" id="{B24F2A76-E0D2-4A30-824A-2AE6F1A5716B}"/>
                </a:ext>
              </a:extLst>
            </p:cNvPr>
            <p:cNvSpPr>
              <a:spLocks/>
            </p:cNvSpPr>
            <p:nvPr/>
          </p:nvSpPr>
          <p:spPr bwMode="auto">
            <a:xfrm>
              <a:off x="1719" y="2952"/>
              <a:ext cx="1" cy="13"/>
            </a:xfrm>
            <a:custGeom>
              <a:avLst/>
              <a:gdLst>
                <a:gd name="T0" fmla="*/ 1 w 6"/>
                <a:gd name="T1" fmla="*/ 12 h 55"/>
                <a:gd name="T2" fmla="*/ 0 w 6"/>
                <a:gd name="T3" fmla="*/ 12 h 55"/>
                <a:gd name="T4" fmla="*/ 0 w 6"/>
                <a:gd name="T5" fmla="*/ 1 h 55"/>
                <a:gd name="T6" fmla="*/ 1 w 6"/>
                <a:gd name="T7" fmla="*/ 1 h 55"/>
                <a:gd name="T8" fmla="*/ 1 w 6"/>
                <a:gd name="T9" fmla="*/ 12 h 55"/>
                <a:gd name="T10" fmla="*/ 1 w 6"/>
                <a:gd name="T11" fmla="*/ 13 h 55"/>
                <a:gd name="T12" fmla="*/ 1 w 6"/>
                <a:gd name="T13" fmla="*/ 0 h 55"/>
                <a:gd name="T14" fmla="*/ 1 w 6"/>
                <a:gd name="T15" fmla="*/ 1 h 55"/>
                <a:gd name="T16" fmla="*/ 1 w 6"/>
                <a:gd name="T17" fmla="*/ 12 h 55"/>
                <a:gd name="T18" fmla="*/ 1 w 6"/>
                <a:gd name="T19" fmla="*/ 12 h 55"/>
                <a:gd name="T20" fmla="*/ 1 w 6"/>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55">
                  <a:moveTo>
                    <a:pt x="3" y="52"/>
                  </a:moveTo>
                  <a:lnTo>
                    <a:pt x="0" y="52"/>
                  </a:lnTo>
                  <a:lnTo>
                    <a:pt x="0" y="3"/>
                  </a:lnTo>
                  <a:lnTo>
                    <a:pt x="3" y="3"/>
                  </a:lnTo>
                  <a:lnTo>
                    <a:pt x="3" y="52"/>
                  </a:lnTo>
                  <a:lnTo>
                    <a:pt x="3" y="55"/>
                  </a:lnTo>
                  <a:lnTo>
                    <a:pt x="3" y="0"/>
                  </a:lnTo>
                  <a:lnTo>
                    <a:pt x="6" y="3"/>
                  </a:lnTo>
                  <a:lnTo>
                    <a:pt x="6" y="52"/>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79" name="Freeform 4296">
              <a:extLst>
                <a:ext uri="{FF2B5EF4-FFF2-40B4-BE49-F238E27FC236}">
                  <a16:creationId xmlns:a16="http://schemas.microsoft.com/office/drawing/2014/main" id="{9232FE34-C093-4C4F-BCBB-041FC5D0AE94}"/>
                </a:ext>
              </a:extLst>
            </p:cNvPr>
            <p:cNvSpPr>
              <a:spLocks/>
            </p:cNvSpPr>
            <p:nvPr/>
          </p:nvSpPr>
          <p:spPr bwMode="auto">
            <a:xfrm>
              <a:off x="1719" y="2952"/>
              <a:ext cx="2" cy="1"/>
            </a:xfrm>
            <a:custGeom>
              <a:avLst/>
              <a:gdLst>
                <a:gd name="T0" fmla="*/ 1 w 9"/>
                <a:gd name="T1" fmla="*/ 0 h 7"/>
                <a:gd name="T2" fmla="*/ 1 w 9"/>
                <a:gd name="T3" fmla="*/ 0 h 7"/>
                <a:gd name="T4" fmla="*/ 1 w 9"/>
                <a:gd name="T5" fmla="*/ 0 h 7"/>
                <a:gd name="T6" fmla="*/ 2 w 9"/>
                <a:gd name="T7" fmla="*/ 0 h 7"/>
                <a:gd name="T8" fmla="*/ 1 w 9"/>
                <a:gd name="T9" fmla="*/ 0 h 7"/>
                <a:gd name="T10" fmla="*/ 0 w 9"/>
                <a:gd name="T11" fmla="*/ 0 h 7"/>
                <a:gd name="T12" fmla="*/ 2 w 9"/>
                <a:gd name="T13" fmla="*/ 0 h 7"/>
                <a:gd name="T14" fmla="*/ 2 w 9"/>
                <a:gd name="T15" fmla="*/ 1 h 7"/>
                <a:gd name="T16" fmla="*/ 1 w 9"/>
                <a:gd name="T17" fmla="*/ 1 h 7"/>
                <a:gd name="T18" fmla="*/ 1 w 9"/>
                <a:gd name="T19" fmla="*/ 1 h 7"/>
                <a:gd name="T20" fmla="*/ 1 w 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3"/>
                  </a:moveTo>
                  <a:lnTo>
                    <a:pt x="3" y="0"/>
                  </a:lnTo>
                  <a:lnTo>
                    <a:pt x="6" y="0"/>
                  </a:lnTo>
                  <a:lnTo>
                    <a:pt x="9" y="3"/>
                  </a:lnTo>
                  <a:lnTo>
                    <a:pt x="3" y="3"/>
                  </a:lnTo>
                  <a:lnTo>
                    <a:pt x="0" y="3"/>
                  </a:lnTo>
                  <a:lnTo>
                    <a:pt x="9" y="3"/>
                  </a:lnTo>
                  <a:lnTo>
                    <a:pt x="9" y="7"/>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0" name="Freeform 4297">
              <a:extLst>
                <a:ext uri="{FF2B5EF4-FFF2-40B4-BE49-F238E27FC236}">
                  <a16:creationId xmlns:a16="http://schemas.microsoft.com/office/drawing/2014/main" id="{3E70E3E2-4309-46C3-B3B1-75507B7F2565}"/>
                </a:ext>
              </a:extLst>
            </p:cNvPr>
            <p:cNvSpPr>
              <a:spLocks/>
            </p:cNvSpPr>
            <p:nvPr/>
          </p:nvSpPr>
          <p:spPr bwMode="auto">
            <a:xfrm>
              <a:off x="1720" y="2949"/>
              <a:ext cx="1" cy="4"/>
            </a:xfrm>
            <a:custGeom>
              <a:avLst/>
              <a:gdLst>
                <a:gd name="T0" fmla="*/ 1 w 6"/>
                <a:gd name="T1" fmla="*/ 3 h 19"/>
                <a:gd name="T2" fmla="*/ 0 w 6"/>
                <a:gd name="T3" fmla="*/ 3 h 19"/>
                <a:gd name="T4" fmla="*/ 0 w 6"/>
                <a:gd name="T5" fmla="*/ 1 h 19"/>
                <a:gd name="T6" fmla="*/ 1 w 6"/>
                <a:gd name="T7" fmla="*/ 0 h 19"/>
                <a:gd name="T8" fmla="*/ 1 w 6"/>
                <a:gd name="T9" fmla="*/ 4 h 19"/>
                <a:gd name="T10" fmla="*/ 1 w 6"/>
                <a:gd name="T11" fmla="*/ 4 h 19"/>
                <a:gd name="T12" fmla="*/ 1 w 6"/>
                <a:gd name="T13" fmla="*/ 0 h 19"/>
                <a:gd name="T14" fmla="*/ 1 w 6"/>
                <a:gd name="T15" fmla="*/ 0 h 19"/>
                <a:gd name="T16" fmla="*/ 1 w 6"/>
                <a:gd name="T17" fmla="*/ 4 h 19"/>
                <a:gd name="T18" fmla="*/ 1 w 6"/>
                <a:gd name="T19" fmla="*/ 3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3"/>
                  </a:lnTo>
                  <a:lnTo>
                    <a:pt x="3" y="0"/>
                  </a:lnTo>
                  <a:lnTo>
                    <a:pt x="3" y="19"/>
                  </a:lnTo>
                  <a:lnTo>
                    <a:pt x="3" y="0"/>
                  </a:lnTo>
                  <a:lnTo>
                    <a:pt x="6" y="0"/>
                  </a:lnTo>
                  <a:lnTo>
                    <a:pt x="6" y="19"/>
                  </a:lnTo>
                  <a:lnTo>
                    <a:pt x="6" y="1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1" name="Freeform 4298">
              <a:extLst>
                <a:ext uri="{FF2B5EF4-FFF2-40B4-BE49-F238E27FC236}">
                  <a16:creationId xmlns:a16="http://schemas.microsoft.com/office/drawing/2014/main" id="{AC2266D8-8FB1-47B8-AE95-8DA236652A7C}"/>
                </a:ext>
              </a:extLst>
            </p:cNvPr>
            <p:cNvSpPr>
              <a:spLocks/>
            </p:cNvSpPr>
            <p:nvPr/>
          </p:nvSpPr>
          <p:spPr bwMode="auto">
            <a:xfrm>
              <a:off x="1720" y="2949"/>
              <a:ext cx="3" cy="1"/>
            </a:xfrm>
            <a:custGeom>
              <a:avLst/>
              <a:gdLst>
                <a:gd name="T0" fmla="*/ 1 w 15"/>
                <a:gd name="T1" fmla="*/ 1 h 6"/>
                <a:gd name="T2" fmla="*/ 1 w 15"/>
                <a:gd name="T3" fmla="*/ 0 h 6"/>
                <a:gd name="T4" fmla="*/ 2 w 15"/>
                <a:gd name="T5" fmla="*/ 0 h 6"/>
                <a:gd name="T6" fmla="*/ 2 w 15"/>
                <a:gd name="T7" fmla="*/ 0 h 6"/>
                <a:gd name="T8" fmla="*/ 1 w 15"/>
                <a:gd name="T9" fmla="*/ 0 h 6"/>
                <a:gd name="T10" fmla="*/ 0 w 15"/>
                <a:gd name="T11" fmla="*/ 1 h 6"/>
                <a:gd name="T12" fmla="*/ 3 w 15"/>
                <a:gd name="T13" fmla="*/ 1 h 6"/>
                <a:gd name="T14" fmla="*/ 2 w 15"/>
                <a:gd name="T15" fmla="*/ 1 h 6"/>
                <a:gd name="T16" fmla="*/ 1 w 15"/>
                <a:gd name="T17" fmla="*/ 1 h 6"/>
                <a:gd name="T18" fmla="*/ 1 w 15"/>
                <a:gd name="T19" fmla="*/ 1 h 6"/>
                <a:gd name="T20" fmla="*/ 2 w 1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3"/>
                  </a:moveTo>
                  <a:lnTo>
                    <a:pt x="3" y="0"/>
                  </a:lnTo>
                  <a:lnTo>
                    <a:pt x="12" y="0"/>
                  </a:lnTo>
                  <a:lnTo>
                    <a:pt x="3" y="0"/>
                  </a:lnTo>
                  <a:lnTo>
                    <a:pt x="0" y="3"/>
                  </a:lnTo>
                  <a:lnTo>
                    <a:pt x="15" y="3"/>
                  </a:lnTo>
                  <a:lnTo>
                    <a:pt x="12" y="3"/>
                  </a:lnTo>
                  <a:lnTo>
                    <a:pt x="3" y="3"/>
                  </a:lnTo>
                  <a:lnTo>
                    <a:pt x="3"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2" name="Freeform 4299">
              <a:extLst>
                <a:ext uri="{FF2B5EF4-FFF2-40B4-BE49-F238E27FC236}">
                  <a16:creationId xmlns:a16="http://schemas.microsoft.com/office/drawing/2014/main" id="{2779D79A-141D-4CA5-8AA0-1DF0EFB05BE9}"/>
                </a:ext>
              </a:extLst>
            </p:cNvPr>
            <p:cNvSpPr>
              <a:spLocks/>
            </p:cNvSpPr>
            <p:nvPr/>
          </p:nvSpPr>
          <p:spPr bwMode="auto">
            <a:xfrm>
              <a:off x="1722" y="2941"/>
              <a:ext cx="1" cy="9"/>
            </a:xfrm>
            <a:custGeom>
              <a:avLst/>
              <a:gdLst>
                <a:gd name="T0" fmla="*/ 1 w 6"/>
                <a:gd name="T1" fmla="*/ 8 h 39"/>
                <a:gd name="T2" fmla="*/ 0 w 6"/>
                <a:gd name="T3" fmla="*/ 8 h 39"/>
                <a:gd name="T4" fmla="*/ 0 w 6"/>
                <a:gd name="T5" fmla="*/ 1 h 39"/>
                <a:gd name="T6" fmla="*/ 0 w 6"/>
                <a:gd name="T7" fmla="*/ 0 h 39"/>
                <a:gd name="T8" fmla="*/ 0 w 6"/>
                <a:gd name="T9" fmla="*/ 8 h 39"/>
                <a:gd name="T10" fmla="*/ 1 w 6"/>
                <a:gd name="T11" fmla="*/ 9 h 39"/>
                <a:gd name="T12" fmla="*/ 1 w 6"/>
                <a:gd name="T13" fmla="*/ 0 h 39"/>
                <a:gd name="T14" fmla="*/ 1 w 6"/>
                <a:gd name="T15" fmla="*/ 0 h 39"/>
                <a:gd name="T16" fmla="*/ 1 w 6"/>
                <a:gd name="T17" fmla="*/ 8 h 39"/>
                <a:gd name="T18" fmla="*/ 1 w 6"/>
                <a:gd name="T19" fmla="*/ 8 h 39"/>
                <a:gd name="T20" fmla="*/ 1 w 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9">
                  <a:moveTo>
                    <a:pt x="3" y="36"/>
                  </a:moveTo>
                  <a:lnTo>
                    <a:pt x="0" y="36"/>
                  </a:lnTo>
                  <a:lnTo>
                    <a:pt x="0" y="4"/>
                  </a:lnTo>
                  <a:lnTo>
                    <a:pt x="0" y="0"/>
                  </a:lnTo>
                  <a:lnTo>
                    <a:pt x="0" y="36"/>
                  </a:lnTo>
                  <a:lnTo>
                    <a:pt x="3" y="39"/>
                  </a:lnTo>
                  <a:lnTo>
                    <a:pt x="3" y="0"/>
                  </a:lnTo>
                  <a:lnTo>
                    <a:pt x="3" y="36"/>
                  </a:lnTo>
                  <a:lnTo>
                    <a:pt x="6" y="3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3" name="Freeform 4300">
              <a:extLst>
                <a:ext uri="{FF2B5EF4-FFF2-40B4-BE49-F238E27FC236}">
                  <a16:creationId xmlns:a16="http://schemas.microsoft.com/office/drawing/2014/main" id="{55F4E8AB-23CF-42B8-B188-A386A05D8ADA}"/>
                </a:ext>
              </a:extLst>
            </p:cNvPr>
            <p:cNvSpPr>
              <a:spLocks/>
            </p:cNvSpPr>
            <p:nvPr/>
          </p:nvSpPr>
          <p:spPr bwMode="auto">
            <a:xfrm>
              <a:off x="1722" y="2941"/>
              <a:ext cx="5" cy="1"/>
            </a:xfrm>
            <a:custGeom>
              <a:avLst/>
              <a:gdLst>
                <a:gd name="T0" fmla="*/ 1 w 21"/>
                <a:gd name="T1" fmla="*/ 1 h 7"/>
                <a:gd name="T2" fmla="*/ 1 w 21"/>
                <a:gd name="T3" fmla="*/ 0 h 7"/>
                <a:gd name="T4" fmla="*/ 4 w 21"/>
                <a:gd name="T5" fmla="*/ 0 h 7"/>
                <a:gd name="T6" fmla="*/ 4 w 21"/>
                <a:gd name="T7" fmla="*/ 0 h 7"/>
                <a:gd name="T8" fmla="*/ 0 w 21"/>
                <a:gd name="T9" fmla="*/ 0 h 7"/>
                <a:gd name="T10" fmla="*/ 0 w 21"/>
                <a:gd name="T11" fmla="*/ 1 h 7"/>
                <a:gd name="T12" fmla="*/ 5 w 21"/>
                <a:gd name="T13" fmla="*/ 1 h 7"/>
                <a:gd name="T14" fmla="*/ 4 w 21"/>
                <a:gd name="T15" fmla="*/ 1 h 7"/>
                <a:gd name="T16" fmla="*/ 0 w 21"/>
                <a:gd name="T17" fmla="*/ 1 h 7"/>
                <a:gd name="T18" fmla="*/ 1 w 21"/>
                <a:gd name="T19" fmla="*/ 1 h 7"/>
                <a:gd name="T20" fmla="*/ 4 w 21"/>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7">
                  <a:moveTo>
                    <a:pt x="3" y="4"/>
                  </a:moveTo>
                  <a:lnTo>
                    <a:pt x="3" y="0"/>
                  </a:lnTo>
                  <a:lnTo>
                    <a:pt x="18" y="0"/>
                  </a:lnTo>
                  <a:lnTo>
                    <a:pt x="0" y="0"/>
                  </a:lnTo>
                  <a:lnTo>
                    <a:pt x="0" y="4"/>
                  </a:lnTo>
                  <a:lnTo>
                    <a:pt x="21" y="4"/>
                  </a:lnTo>
                  <a:lnTo>
                    <a:pt x="18" y="7"/>
                  </a:lnTo>
                  <a:lnTo>
                    <a:pt x="0" y="7"/>
                  </a:lnTo>
                  <a:lnTo>
                    <a:pt x="3"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4" name="Freeform 4301">
              <a:extLst>
                <a:ext uri="{FF2B5EF4-FFF2-40B4-BE49-F238E27FC236}">
                  <a16:creationId xmlns:a16="http://schemas.microsoft.com/office/drawing/2014/main" id="{846D5EE4-D426-4B49-B2F4-4C01A7DE690B}"/>
                </a:ext>
              </a:extLst>
            </p:cNvPr>
            <p:cNvSpPr>
              <a:spLocks/>
            </p:cNvSpPr>
            <p:nvPr/>
          </p:nvSpPr>
          <p:spPr bwMode="auto">
            <a:xfrm>
              <a:off x="1726" y="2937"/>
              <a:ext cx="1"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3" y="2"/>
                  </a:lnTo>
                  <a:lnTo>
                    <a:pt x="3"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5" name="Freeform 4302">
              <a:extLst>
                <a:ext uri="{FF2B5EF4-FFF2-40B4-BE49-F238E27FC236}">
                  <a16:creationId xmlns:a16="http://schemas.microsoft.com/office/drawing/2014/main" id="{0FDD66FB-EDD0-43C4-B825-06122B987E31}"/>
                </a:ext>
              </a:extLst>
            </p:cNvPr>
            <p:cNvSpPr>
              <a:spLocks/>
            </p:cNvSpPr>
            <p:nvPr/>
          </p:nvSpPr>
          <p:spPr bwMode="auto">
            <a:xfrm>
              <a:off x="1726" y="2937"/>
              <a:ext cx="3" cy="1"/>
            </a:xfrm>
            <a:custGeom>
              <a:avLst/>
              <a:gdLst>
                <a:gd name="T0" fmla="*/ 1 w 12"/>
                <a:gd name="T1" fmla="*/ 0 h 6"/>
                <a:gd name="T2" fmla="*/ 1 w 12"/>
                <a:gd name="T3" fmla="*/ 0 h 6"/>
                <a:gd name="T4" fmla="*/ 2 w 12"/>
                <a:gd name="T5" fmla="*/ 0 h 6"/>
                <a:gd name="T6" fmla="*/ 3 w 12"/>
                <a:gd name="T7" fmla="*/ 0 h 6"/>
                <a:gd name="T8" fmla="*/ 0 w 12"/>
                <a:gd name="T9" fmla="*/ 0 h 6"/>
                <a:gd name="T10" fmla="*/ 0 w 12"/>
                <a:gd name="T11" fmla="*/ 0 h 6"/>
                <a:gd name="T12" fmla="*/ 3 w 12"/>
                <a:gd name="T13" fmla="*/ 0 h 6"/>
                <a:gd name="T14" fmla="*/ 3 w 12"/>
                <a:gd name="T15" fmla="*/ 1 h 6"/>
                <a:gd name="T16" fmla="*/ 0 w 12"/>
                <a:gd name="T17" fmla="*/ 1 h 6"/>
                <a:gd name="T18" fmla="*/ 1 w 12"/>
                <a:gd name="T19" fmla="*/ 1 h 6"/>
                <a:gd name="T20" fmla="*/ 2 w 1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2"/>
                  </a:moveTo>
                  <a:lnTo>
                    <a:pt x="3" y="0"/>
                  </a:lnTo>
                  <a:lnTo>
                    <a:pt x="9" y="0"/>
                  </a:lnTo>
                  <a:lnTo>
                    <a:pt x="12" y="2"/>
                  </a:lnTo>
                  <a:lnTo>
                    <a:pt x="0" y="2"/>
                  </a:lnTo>
                  <a:lnTo>
                    <a:pt x="12" y="2"/>
                  </a:lnTo>
                  <a:lnTo>
                    <a:pt x="12" y="6"/>
                  </a:lnTo>
                  <a:lnTo>
                    <a:pt x="0"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6" name="Freeform 4303">
              <a:extLst>
                <a:ext uri="{FF2B5EF4-FFF2-40B4-BE49-F238E27FC236}">
                  <a16:creationId xmlns:a16="http://schemas.microsoft.com/office/drawing/2014/main" id="{551973C2-1FE7-4296-92B3-952B0DFB570D}"/>
                </a:ext>
              </a:extLst>
            </p:cNvPr>
            <p:cNvSpPr>
              <a:spLocks/>
            </p:cNvSpPr>
            <p:nvPr/>
          </p:nvSpPr>
          <p:spPr bwMode="auto">
            <a:xfrm>
              <a:off x="1727" y="2931"/>
              <a:ext cx="2" cy="7"/>
            </a:xfrm>
            <a:custGeom>
              <a:avLst/>
              <a:gdLst>
                <a:gd name="T0" fmla="*/ 1 w 6"/>
                <a:gd name="T1" fmla="*/ 6 h 30"/>
                <a:gd name="T2" fmla="*/ 0 w 6"/>
                <a:gd name="T3" fmla="*/ 6 h 30"/>
                <a:gd name="T4" fmla="*/ 0 w 6"/>
                <a:gd name="T5" fmla="*/ 1 h 30"/>
                <a:gd name="T6" fmla="*/ 0 w 6"/>
                <a:gd name="T7" fmla="*/ 0 h 30"/>
                <a:gd name="T8" fmla="*/ 0 w 6"/>
                <a:gd name="T9" fmla="*/ 7 h 30"/>
                <a:gd name="T10" fmla="*/ 1 w 6"/>
                <a:gd name="T11" fmla="*/ 7 h 30"/>
                <a:gd name="T12" fmla="*/ 1 w 6"/>
                <a:gd name="T13" fmla="*/ 0 h 30"/>
                <a:gd name="T14" fmla="*/ 2 w 6"/>
                <a:gd name="T15" fmla="*/ 0 h 30"/>
                <a:gd name="T16" fmla="*/ 2 w 6"/>
                <a:gd name="T17" fmla="*/ 7 h 30"/>
                <a:gd name="T18" fmla="*/ 2 w 6"/>
                <a:gd name="T19" fmla="*/ 6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3" y="26"/>
                  </a:moveTo>
                  <a:lnTo>
                    <a:pt x="0" y="26"/>
                  </a:lnTo>
                  <a:lnTo>
                    <a:pt x="0" y="4"/>
                  </a:lnTo>
                  <a:lnTo>
                    <a:pt x="0" y="0"/>
                  </a:lnTo>
                  <a:lnTo>
                    <a:pt x="0" y="30"/>
                  </a:lnTo>
                  <a:lnTo>
                    <a:pt x="3" y="30"/>
                  </a:lnTo>
                  <a:lnTo>
                    <a:pt x="3" y="0"/>
                  </a:lnTo>
                  <a:lnTo>
                    <a:pt x="6" y="0"/>
                  </a:lnTo>
                  <a:lnTo>
                    <a:pt x="6"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7" name="Freeform 4304">
              <a:extLst>
                <a:ext uri="{FF2B5EF4-FFF2-40B4-BE49-F238E27FC236}">
                  <a16:creationId xmlns:a16="http://schemas.microsoft.com/office/drawing/2014/main" id="{FEFA190D-EAC5-452C-AFC4-78500832BB9C}"/>
                </a:ext>
              </a:extLst>
            </p:cNvPr>
            <p:cNvSpPr>
              <a:spLocks/>
            </p:cNvSpPr>
            <p:nvPr/>
          </p:nvSpPr>
          <p:spPr bwMode="auto">
            <a:xfrm>
              <a:off x="1727" y="2931"/>
              <a:ext cx="2" cy="1"/>
            </a:xfrm>
            <a:custGeom>
              <a:avLst/>
              <a:gdLst>
                <a:gd name="T0" fmla="*/ 1 w 9"/>
                <a:gd name="T1" fmla="*/ 1 h 7"/>
                <a:gd name="T2" fmla="*/ 1 w 9"/>
                <a:gd name="T3" fmla="*/ 0 h 7"/>
                <a:gd name="T4" fmla="*/ 1 w 9"/>
                <a:gd name="T5" fmla="*/ 0 h 7"/>
                <a:gd name="T6" fmla="*/ 2 w 9"/>
                <a:gd name="T7" fmla="*/ 0 h 7"/>
                <a:gd name="T8" fmla="*/ 0 w 9"/>
                <a:gd name="T9" fmla="*/ 0 h 7"/>
                <a:gd name="T10" fmla="*/ 0 w 9"/>
                <a:gd name="T11" fmla="*/ 1 h 7"/>
                <a:gd name="T12" fmla="*/ 2 w 9"/>
                <a:gd name="T13" fmla="*/ 1 h 7"/>
                <a:gd name="T14" fmla="*/ 2 w 9"/>
                <a:gd name="T15" fmla="*/ 1 h 7"/>
                <a:gd name="T16" fmla="*/ 0 w 9"/>
                <a:gd name="T17" fmla="*/ 1 h 7"/>
                <a:gd name="T18" fmla="*/ 1 w 9"/>
                <a:gd name="T19" fmla="*/ 1 h 7"/>
                <a:gd name="T20" fmla="*/ 1 w 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9" y="0"/>
                  </a:lnTo>
                  <a:lnTo>
                    <a:pt x="0" y="0"/>
                  </a:lnTo>
                  <a:lnTo>
                    <a:pt x="0" y="4"/>
                  </a:lnTo>
                  <a:lnTo>
                    <a:pt x="9" y="4"/>
                  </a:lnTo>
                  <a:lnTo>
                    <a:pt x="9" y="7"/>
                  </a:lnTo>
                  <a:lnTo>
                    <a:pt x="0" y="7"/>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8" name="Freeform 4305">
              <a:extLst>
                <a:ext uri="{FF2B5EF4-FFF2-40B4-BE49-F238E27FC236}">
                  <a16:creationId xmlns:a16="http://schemas.microsoft.com/office/drawing/2014/main" id="{B8098209-C8AA-47D5-9241-41387CD2D749}"/>
                </a:ext>
              </a:extLst>
            </p:cNvPr>
            <p:cNvSpPr>
              <a:spLocks/>
            </p:cNvSpPr>
            <p:nvPr/>
          </p:nvSpPr>
          <p:spPr bwMode="auto">
            <a:xfrm>
              <a:off x="1728" y="2927"/>
              <a:ext cx="1"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89" name="Freeform 4306">
              <a:extLst>
                <a:ext uri="{FF2B5EF4-FFF2-40B4-BE49-F238E27FC236}">
                  <a16:creationId xmlns:a16="http://schemas.microsoft.com/office/drawing/2014/main" id="{A0C2CE69-DB9B-490A-B71D-71BB6D5C2B92}"/>
                </a:ext>
              </a:extLst>
            </p:cNvPr>
            <p:cNvSpPr>
              <a:spLocks/>
            </p:cNvSpPr>
            <p:nvPr/>
          </p:nvSpPr>
          <p:spPr bwMode="auto">
            <a:xfrm>
              <a:off x="1728" y="2927"/>
              <a:ext cx="4" cy="2"/>
            </a:xfrm>
            <a:custGeom>
              <a:avLst/>
              <a:gdLst>
                <a:gd name="T0" fmla="*/ 1 w 17"/>
                <a:gd name="T1" fmla="*/ 1 h 6"/>
                <a:gd name="T2" fmla="*/ 1 w 17"/>
                <a:gd name="T3" fmla="*/ 0 h 6"/>
                <a:gd name="T4" fmla="*/ 4 w 17"/>
                <a:gd name="T5" fmla="*/ 0 h 6"/>
                <a:gd name="T6" fmla="*/ 4 w 17"/>
                <a:gd name="T7" fmla="*/ 1 h 6"/>
                <a:gd name="T8" fmla="*/ 0 w 17"/>
                <a:gd name="T9" fmla="*/ 1 h 6"/>
                <a:gd name="T10" fmla="*/ 0 w 17"/>
                <a:gd name="T11" fmla="*/ 1 h 6"/>
                <a:gd name="T12" fmla="*/ 4 w 17"/>
                <a:gd name="T13" fmla="*/ 1 h 6"/>
                <a:gd name="T14" fmla="*/ 4 w 17"/>
                <a:gd name="T15" fmla="*/ 2 h 6"/>
                <a:gd name="T16" fmla="*/ 0 w 17"/>
                <a:gd name="T17" fmla="*/ 2 h 6"/>
                <a:gd name="T18" fmla="*/ 1 w 17"/>
                <a:gd name="T19" fmla="*/ 2 h 6"/>
                <a:gd name="T20" fmla="*/ 4 w 17"/>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6">
                  <a:moveTo>
                    <a:pt x="3" y="2"/>
                  </a:moveTo>
                  <a:lnTo>
                    <a:pt x="3" y="0"/>
                  </a:lnTo>
                  <a:lnTo>
                    <a:pt x="15" y="0"/>
                  </a:lnTo>
                  <a:lnTo>
                    <a:pt x="17" y="2"/>
                  </a:lnTo>
                  <a:lnTo>
                    <a:pt x="0" y="2"/>
                  </a:lnTo>
                  <a:lnTo>
                    <a:pt x="17" y="2"/>
                  </a:lnTo>
                  <a:lnTo>
                    <a:pt x="17" y="6"/>
                  </a:lnTo>
                  <a:lnTo>
                    <a:pt x="0" y="6"/>
                  </a:lnTo>
                  <a:lnTo>
                    <a:pt x="3" y="6"/>
                  </a:lnTo>
                  <a:lnTo>
                    <a:pt x="15"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0" name="Freeform 4307">
              <a:extLst>
                <a:ext uri="{FF2B5EF4-FFF2-40B4-BE49-F238E27FC236}">
                  <a16:creationId xmlns:a16="http://schemas.microsoft.com/office/drawing/2014/main" id="{0A6A36BC-F913-45C2-BB7E-379982631A7B}"/>
                </a:ext>
              </a:extLst>
            </p:cNvPr>
            <p:cNvSpPr>
              <a:spLocks/>
            </p:cNvSpPr>
            <p:nvPr/>
          </p:nvSpPr>
          <p:spPr bwMode="auto">
            <a:xfrm>
              <a:off x="1731" y="2924"/>
              <a:ext cx="1" cy="5"/>
            </a:xfrm>
            <a:custGeom>
              <a:avLst/>
              <a:gdLst>
                <a:gd name="T0" fmla="*/ 1 w 5"/>
                <a:gd name="T1" fmla="*/ 4 h 19"/>
                <a:gd name="T2" fmla="*/ 0 w 5"/>
                <a:gd name="T3" fmla="*/ 4 h 19"/>
                <a:gd name="T4" fmla="*/ 0 w 5"/>
                <a:gd name="T5" fmla="*/ 1 h 19"/>
                <a:gd name="T6" fmla="*/ 0 w 5"/>
                <a:gd name="T7" fmla="*/ 0 h 19"/>
                <a:gd name="T8" fmla="*/ 0 w 5"/>
                <a:gd name="T9" fmla="*/ 5 h 19"/>
                <a:gd name="T10" fmla="*/ 1 w 5"/>
                <a:gd name="T11" fmla="*/ 5 h 19"/>
                <a:gd name="T12" fmla="*/ 1 w 5"/>
                <a:gd name="T13" fmla="*/ 0 h 19"/>
                <a:gd name="T14" fmla="*/ 1 w 5"/>
                <a:gd name="T15" fmla="*/ 0 h 19"/>
                <a:gd name="T16" fmla="*/ 1 w 5"/>
                <a:gd name="T17" fmla="*/ 5 h 19"/>
                <a:gd name="T18" fmla="*/ 1 w 5"/>
                <a:gd name="T19" fmla="*/ 4 h 19"/>
                <a:gd name="T20" fmla="*/ 1 w 5"/>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9">
                  <a:moveTo>
                    <a:pt x="3" y="15"/>
                  </a:moveTo>
                  <a:lnTo>
                    <a:pt x="0" y="15"/>
                  </a:lnTo>
                  <a:lnTo>
                    <a:pt x="0" y="4"/>
                  </a:lnTo>
                  <a:lnTo>
                    <a:pt x="0" y="0"/>
                  </a:lnTo>
                  <a:lnTo>
                    <a:pt x="0" y="19"/>
                  </a:lnTo>
                  <a:lnTo>
                    <a:pt x="3" y="19"/>
                  </a:lnTo>
                  <a:lnTo>
                    <a:pt x="3" y="0"/>
                  </a:lnTo>
                  <a:lnTo>
                    <a:pt x="5" y="0"/>
                  </a:lnTo>
                  <a:lnTo>
                    <a:pt x="5" y="19"/>
                  </a:lnTo>
                  <a:lnTo>
                    <a:pt x="5" y="15"/>
                  </a:lnTo>
                  <a:lnTo>
                    <a:pt x="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1" name="Freeform 4308">
              <a:extLst>
                <a:ext uri="{FF2B5EF4-FFF2-40B4-BE49-F238E27FC236}">
                  <a16:creationId xmlns:a16="http://schemas.microsoft.com/office/drawing/2014/main" id="{9242EADF-EBFD-45F8-8B4F-45BCDF59E4F5}"/>
                </a:ext>
              </a:extLst>
            </p:cNvPr>
            <p:cNvSpPr>
              <a:spLocks/>
            </p:cNvSpPr>
            <p:nvPr/>
          </p:nvSpPr>
          <p:spPr bwMode="auto">
            <a:xfrm>
              <a:off x="1731" y="2924"/>
              <a:ext cx="7" cy="1"/>
            </a:xfrm>
            <a:custGeom>
              <a:avLst/>
              <a:gdLst>
                <a:gd name="T0" fmla="*/ 1 w 29"/>
                <a:gd name="T1" fmla="*/ 1 h 6"/>
                <a:gd name="T2" fmla="*/ 1 w 29"/>
                <a:gd name="T3" fmla="*/ 0 h 6"/>
                <a:gd name="T4" fmla="*/ 6 w 29"/>
                <a:gd name="T5" fmla="*/ 0 h 6"/>
                <a:gd name="T6" fmla="*/ 6 w 29"/>
                <a:gd name="T7" fmla="*/ 0 h 6"/>
                <a:gd name="T8" fmla="*/ 0 w 29"/>
                <a:gd name="T9" fmla="*/ 0 h 6"/>
                <a:gd name="T10" fmla="*/ 0 w 29"/>
                <a:gd name="T11" fmla="*/ 1 h 6"/>
                <a:gd name="T12" fmla="*/ 7 w 29"/>
                <a:gd name="T13" fmla="*/ 1 h 6"/>
                <a:gd name="T14" fmla="*/ 6 w 29"/>
                <a:gd name="T15" fmla="*/ 1 h 6"/>
                <a:gd name="T16" fmla="*/ 0 w 29"/>
                <a:gd name="T17" fmla="*/ 1 h 6"/>
                <a:gd name="T18" fmla="*/ 1 w 29"/>
                <a:gd name="T19" fmla="*/ 1 h 6"/>
                <a:gd name="T20" fmla="*/ 6 w 2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6">
                  <a:moveTo>
                    <a:pt x="3" y="4"/>
                  </a:moveTo>
                  <a:lnTo>
                    <a:pt x="3" y="0"/>
                  </a:lnTo>
                  <a:lnTo>
                    <a:pt x="26" y="0"/>
                  </a:lnTo>
                  <a:lnTo>
                    <a:pt x="0" y="0"/>
                  </a:lnTo>
                  <a:lnTo>
                    <a:pt x="0" y="4"/>
                  </a:lnTo>
                  <a:lnTo>
                    <a:pt x="29" y="4"/>
                  </a:lnTo>
                  <a:lnTo>
                    <a:pt x="26" y="4"/>
                  </a:lnTo>
                  <a:lnTo>
                    <a:pt x="0" y="4"/>
                  </a:lnTo>
                  <a:lnTo>
                    <a:pt x="3" y="6"/>
                  </a:lnTo>
                  <a:lnTo>
                    <a:pt x="2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2" name="Freeform 4309">
              <a:extLst>
                <a:ext uri="{FF2B5EF4-FFF2-40B4-BE49-F238E27FC236}">
                  <a16:creationId xmlns:a16="http://schemas.microsoft.com/office/drawing/2014/main" id="{7B85840C-3F71-4184-9D65-399076386E09}"/>
                </a:ext>
              </a:extLst>
            </p:cNvPr>
            <p:cNvSpPr>
              <a:spLocks/>
            </p:cNvSpPr>
            <p:nvPr/>
          </p:nvSpPr>
          <p:spPr bwMode="auto">
            <a:xfrm>
              <a:off x="1737" y="2916"/>
              <a:ext cx="1" cy="9"/>
            </a:xfrm>
            <a:custGeom>
              <a:avLst/>
              <a:gdLst>
                <a:gd name="T0" fmla="*/ 1 w 6"/>
                <a:gd name="T1" fmla="*/ 9 h 39"/>
                <a:gd name="T2" fmla="*/ 0 w 6"/>
                <a:gd name="T3" fmla="*/ 9 h 39"/>
                <a:gd name="T4" fmla="*/ 0 w 6"/>
                <a:gd name="T5" fmla="*/ 1 h 39"/>
                <a:gd name="T6" fmla="*/ 0 w 6"/>
                <a:gd name="T7" fmla="*/ 0 h 39"/>
                <a:gd name="T8" fmla="*/ 0 w 6"/>
                <a:gd name="T9" fmla="*/ 9 h 39"/>
                <a:gd name="T10" fmla="*/ 1 w 6"/>
                <a:gd name="T11" fmla="*/ 9 h 39"/>
                <a:gd name="T12" fmla="*/ 1 w 6"/>
                <a:gd name="T13" fmla="*/ 0 h 39"/>
                <a:gd name="T14" fmla="*/ 1 w 6"/>
                <a:gd name="T15" fmla="*/ 0 h 39"/>
                <a:gd name="T16" fmla="*/ 1 w 6"/>
                <a:gd name="T17" fmla="*/ 9 h 39"/>
                <a:gd name="T18" fmla="*/ 1 w 6"/>
                <a:gd name="T19" fmla="*/ 9 h 39"/>
                <a:gd name="T20" fmla="*/ 1 w 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9">
                  <a:moveTo>
                    <a:pt x="3" y="37"/>
                  </a:moveTo>
                  <a:lnTo>
                    <a:pt x="0" y="37"/>
                  </a:lnTo>
                  <a:lnTo>
                    <a:pt x="0" y="4"/>
                  </a:lnTo>
                  <a:lnTo>
                    <a:pt x="0" y="0"/>
                  </a:lnTo>
                  <a:lnTo>
                    <a:pt x="0" y="37"/>
                  </a:lnTo>
                  <a:lnTo>
                    <a:pt x="3" y="39"/>
                  </a:lnTo>
                  <a:lnTo>
                    <a:pt x="3" y="0"/>
                  </a:lnTo>
                  <a:lnTo>
                    <a:pt x="3" y="37"/>
                  </a:lnTo>
                  <a:lnTo>
                    <a:pt x="6" y="3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3" name="Freeform 4310">
              <a:extLst>
                <a:ext uri="{FF2B5EF4-FFF2-40B4-BE49-F238E27FC236}">
                  <a16:creationId xmlns:a16="http://schemas.microsoft.com/office/drawing/2014/main" id="{2273788C-F3DA-4D46-9B11-B29FBF62742E}"/>
                </a:ext>
              </a:extLst>
            </p:cNvPr>
            <p:cNvSpPr>
              <a:spLocks/>
            </p:cNvSpPr>
            <p:nvPr/>
          </p:nvSpPr>
          <p:spPr bwMode="auto">
            <a:xfrm>
              <a:off x="1737" y="2916"/>
              <a:ext cx="2" cy="1"/>
            </a:xfrm>
            <a:custGeom>
              <a:avLst/>
              <a:gdLst>
                <a:gd name="T0" fmla="*/ 1 w 9"/>
                <a:gd name="T1" fmla="*/ 1 h 7"/>
                <a:gd name="T2" fmla="*/ 1 w 9"/>
                <a:gd name="T3" fmla="*/ 0 h 7"/>
                <a:gd name="T4" fmla="*/ 1 w 9"/>
                <a:gd name="T5" fmla="*/ 0 h 7"/>
                <a:gd name="T6" fmla="*/ 1 w 9"/>
                <a:gd name="T7" fmla="*/ 0 h 7"/>
                <a:gd name="T8" fmla="*/ 0 w 9"/>
                <a:gd name="T9" fmla="*/ 0 h 7"/>
                <a:gd name="T10" fmla="*/ 0 w 9"/>
                <a:gd name="T11" fmla="*/ 1 h 7"/>
                <a:gd name="T12" fmla="*/ 2 w 9"/>
                <a:gd name="T13" fmla="*/ 1 h 7"/>
                <a:gd name="T14" fmla="*/ 1 w 9"/>
                <a:gd name="T15" fmla="*/ 1 h 7"/>
                <a:gd name="T16" fmla="*/ 0 w 9"/>
                <a:gd name="T17" fmla="*/ 1 h 7"/>
                <a:gd name="T18" fmla="*/ 1 w 9"/>
                <a:gd name="T19" fmla="*/ 1 h 7"/>
                <a:gd name="T20" fmla="*/ 1 w 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0" y="0"/>
                  </a:lnTo>
                  <a:lnTo>
                    <a:pt x="0" y="4"/>
                  </a:lnTo>
                  <a:lnTo>
                    <a:pt x="9" y="4"/>
                  </a:lnTo>
                  <a:lnTo>
                    <a:pt x="6" y="7"/>
                  </a:lnTo>
                  <a:lnTo>
                    <a:pt x="0" y="7"/>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4" name="Freeform 4311">
              <a:extLst>
                <a:ext uri="{FF2B5EF4-FFF2-40B4-BE49-F238E27FC236}">
                  <a16:creationId xmlns:a16="http://schemas.microsoft.com/office/drawing/2014/main" id="{5154510D-0685-4583-A8E5-75098B2BAB28}"/>
                </a:ext>
              </a:extLst>
            </p:cNvPr>
            <p:cNvSpPr>
              <a:spLocks/>
            </p:cNvSpPr>
            <p:nvPr/>
          </p:nvSpPr>
          <p:spPr bwMode="auto">
            <a:xfrm>
              <a:off x="1737" y="2912"/>
              <a:ext cx="2"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3" y="2"/>
                  </a:lnTo>
                  <a:lnTo>
                    <a:pt x="3"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5" name="Freeform 4312">
              <a:extLst>
                <a:ext uri="{FF2B5EF4-FFF2-40B4-BE49-F238E27FC236}">
                  <a16:creationId xmlns:a16="http://schemas.microsoft.com/office/drawing/2014/main" id="{07028171-81F8-440E-8DC6-B424EBFDDC70}"/>
                </a:ext>
              </a:extLst>
            </p:cNvPr>
            <p:cNvSpPr>
              <a:spLocks/>
            </p:cNvSpPr>
            <p:nvPr/>
          </p:nvSpPr>
          <p:spPr bwMode="auto">
            <a:xfrm>
              <a:off x="1737" y="2912"/>
              <a:ext cx="5" cy="1"/>
            </a:xfrm>
            <a:custGeom>
              <a:avLst/>
              <a:gdLst>
                <a:gd name="T0" fmla="*/ 1 w 18"/>
                <a:gd name="T1" fmla="*/ 0 h 6"/>
                <a:gd name="T2" fmla="*/ 1 w 18"/>
                <a:gd name="T3" fmla="*/ 0 h 6"/>
                <a:gd name="T4" fmla="*/ 4 w 18"/>
                <a:gd name="T5" fmla="*/ 0 h 6"/>
                <a:gd name="T6" fmla="*/ 4 w 18"/>
                <a:gd name="T7" fmla="*/ 0 h 6"/>
                <a:gd name="T8" fmla="*/ 0 w 18"/>
                <a:gd name="T9" fmla="*/ 0 h 6"/>
                <a:gd name="T10" fmla="*/ 0 w 18"/>
                <a:gd name="T11" fmla="*/ 0 h 6"/>
                <a:gd name="T12" fmla="*/ 5 w 18"/>
                <a:gd name="T13" fmla="*/ 0 h 6"/>
                <a:gd name="T14" fmla="*/ 4 w 18"/>
                <a:gd name="T15" fmla="*/ 1 h 6"/>
                <a:gd name="T16" fmla="*/ 0 w 18"/>
                <a:gd name="T17" fmla="*/ 1 h 6"/>
                <a:gd name="T18" fmla="*/ 1 w 18"/>
                <a:gd name="T19" fmla="*/ 1 h 6"/>
                <a:gd name="T20" fmla="*/ 4 w 18"/>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3" y="2"/>
                  </a:moveTo>
                  <a:lnTo>
                    <a:pt x="3" y="0"/>
                  </a:lnTo>
                  <a:lnTo>
                    <a:pt x="15" y="0"/>
                  </a:lnTo>
                  <a:lnTo>
                    <a:pt x="15" y="2"/>
                  </a:lnTo>
                  <a:lnTo>
                    <a:pt x="0" y="2"/>
                  </a:lnTo>
                  <a:lnTo>
                    <a:pt x="18" y="2"/>
                  </a:lnTo>
                  <a:lnTo>
                    <a:pt x="15" y="6"/>
                  </a:lnTo>
                  <a:lnTo>
                    <a:pt x="0" y="6"/>
                  </a:lnTo>
                  <a:lnTo>
                    <a:pt x="3" y="6"/>
                  </a:lnTo>
                  <a:lnTo>
                    <a:pt x="15"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6" name="Freeform 4313">
              <a:extLst>
                <a:ext uri="{FF2B5EF4-FFF2-40B4-BE49-F238E27FC236}">
                  <a16:creationId xmlns:a16="http://schemas.microsoft.com/office/drawing/2014/main" id="{466E9683-E133-4857-8746-8F2E68FBB179}"/>
                </a:ext>
              </a:extLst>
            </p:cNvPr>
            <p:cNvSpPr>
              <a:spLocks/>
            </p:cNvSpPr>
            <p:nvPr/>
          </p:nvSpPr>
          <p:spPr bwMode="auto">
            <a:xfrm>
              <a:off x="1740" y="2908"/>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0" y="0"/>
                  </a:lnTo>
                  <a:lnTo>
                    <a:pt x="0" y="19"/>
                  </a:lnTo>
                  <a:lnTo>
                    <a:pt x="3" y="19"/>
                  </a:lnTo>
                  <a:lnTo>
                    <a:pt x="3" y="0"/>
                  </a:lnTo>
                  <a:lnTo>
                    <a:pt x="3"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7" name="Freeform 4314">
              <a:extLst>
                <a:ext uri="{FF2B5EF4-FFF2-40B4-BE49-F238E27FC236}">
                  <a16:creationId xmlns:a16="http://schemas.microsoft.com/office/drawing/2014/main" id="{5047F000-31B6-4091-A26B-48977238F707}"/>
                </a:ext>
              </a:extLst>
            </p:cNvPr>
            <p:cNvSpPr>
              <a:spLocks/>
            </p:cNvSpPr>
            <p:nvPr/>
          </p:nvSpPr>
          <p:spPr bwMode="auto">
            <a:xfrm>
              <a:off x="1740" y="2908"/>
              <a:ext cx="5" cy="2"/>
            </a:xfrm>
            <a:custGeom>
              <a:avLst/>
              <a:gdLst>
                <a:gd name="T0" fmla="*/ 1 w 18"/>
                <a:gd name="T1" fmla="*/ 1 h 6"/>
                <a:gd name="T2" fmla="*/ 1 w 18"/>
                <a:gd name="T3" fmla="*/ 0 h 6"/>
                <a:gd name="T4" fmla="*/ 4 w 18"/>
                <a:gd name="T5" fmla="*/ 0 h 6"/>
                <a:gd name="T6" fmla="*/ 5 w 18"/>
                <a:gd name="T7" fmla="*/ 0 h 6"/>
                <a:gd name="T8" fmla="*/ 0 w 18"/>
                <a:gd name="T9" fmla="*/ 0 h 6"/>
                <a:gd name="T10" fmla="*/ 0 w 18"/>
                <a:gd name="T11" fmla="*/ 1 h 6"/>
                <a:gd name="T12" fmla="*/ 5 w 18"/>
                <a:gd name="T13" fmla="*/ 1 h 6"/>
                <a:gd name="T14" fmla="*/ 5 w 18"/>
                <a:gd name="T15" fmla="*/ 1 h 6"/>
                <a:gd name="T16" fmla="*/ 0 w 18"/>
                <a:gd name="T17" fmla="*/ 1 h 6"/>
                <a:gd name="T18" fmla="*/ 1 w 18"/>
                <a:gd name="T19" fmla="*/ 2 h 6"/>
                <a:gd name="T20" fmla="*/ 4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3" y="2"/>
                  </a:moveTo>
                  <a:lnTo>
                    <a:pt x="3" y="0"/>
                  </a:lnTo>
                  <a:lnTo>
                    <a:pt x="15" y="0"/>
                  </a:lnTo>
                  <a:lnTo>
                    <a:pt x="18" y="0"/>
                  </a:lnTo>
                  <a:lnTo>
                    <a:pt x="0" y="0"/>
                  </a:lnTo>
                  <a:lnTo>
                    <a:pt x="0" y="2"/>
                  </a:lnTo>
                  <a:lnTo>
                    <a:pt x="18" y="2"/>
                  </a:lnTo>
                  <a:lnTo>
                    <a:pt x="0" y="2"/>
                  </a:lnTo>
                  <a:lnTo>
                    <a:pt x="3" y="6"/>
                  </a:lnTo>
                  <a:lnTo>
                    <a:pt x="15"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8" name="Freeform 4315">
              <a:extLst>
                <a:ext uri="{FF2B5EF4-FFF2-40B4-BE49-F238E27FC236}">
                  <a16:creationId xmlns:a16="http://schemas.microsoft.com/office/drawing/2014/main" id="{EB068847-7FBD-481A-A14C-2AF14A380022}"/>
                </a:ext>
              </a:extLst>
            </p:cNvPr>
            <p:cNvSpPr>
              <a:spLocks/>
            </p:cNvSpPr>
            <p:nvPr/>
          </p:nvSpPr>
          <p:spPr bwMode="auto">
            <a:xfrm>
              <a:off x="1743" y="2902"/>
              <a:ext cx="2" cy="8"/>
            </a:xfrm>
            <a:custGeom>
              <a:avLst/>
              <a:gdLst>
                <a:gd name="T0" fmla="*/ 1 w 6"/>
                <a:gd name="T1" fmla="*/ 7 h 32"/>
                <a:gd name="T2" fmla="*/ 0 w 6"/>
                <a:gd name="T3" fmla="*/ 7 h 32"/>
                <a:gd name="T4" fmla="*/ 0 w 6"/>
                <a:gd name="T5" fmla="*/ 1 h 32"/>
                <a:gd name="T6" fmla="*/ 0 w 6"/>
                <a:gd name="T7" fmla="*/ 1 h 32"/>
                <a:gd name="T8" fmla="*/ 0 w 6"/>
                <a:gd name="T9" fmla="*/ 7 h 32"/>
                <a:gd name="T10" fmla="*/ 1 w 6"/>
                <a:gd name="T11" fmla="*/ 8 h 32"/>
                <a:gd name="T12" fmla="*/ 1 w 6"/>
                <a:gd name="T13" fmla="*/ 0 h 32"/>
                <a:gd name="T14" fmla="*/ 2 w 6"/>
                <a:gd name="T15" fmla="*/ 1 h 32"/>
                <a:gd name="T16" fmla="*/ 2 w 6"/>
                <a:gd name="T17" fmla="*/ 7 h 32"/>
                <a:gd name="T18" fmla="*/ 2 w 6"/>
                <a:gd name="T19" fmla="*/ 7 h 32"/>
                <a:gd name="T20" fmla="*/ 2 w 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2">
                  <a:moveTo>
                    <a:pt x="3" y="28"/>
                  </a:moveTo>
                  <a:lnTo>
                    <a:pt x="0" y="28"/>
                  </a:lnTo>
                  <a:lnTo>
                    <a:pt x="0" y="4"/>
                  </a:lnTo>
                  <a:lnTo>
                    <a:pt x="0" y="28"/>
                  </a:lnTo>
                  <a:lnTo>
                    <a:pt x="3" y="32"/>
                  </a:lnTo>
                  <a:lnTo>
                    <a:pt x="3" y="0"/>
                  </a:lnTo>
                  <a:lnTo>
                    <a:pt x="6" y="4"/>
                  </a:lnTo>
                  <a:lnTo>
                    <a:pt x="6" y="28"/>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99" name="Freeform 4316">
              <a:extLst>
                <a:ext uri="{FF2B5EF4-FFF2-40B4-BE49-F238E27FC236}">
                  <a16:creationId xmlns:a16="http://schemas.microsoft.com/office/drawing/2014/main" id="{0AAC02EE-933D-4B60-9B10-8993B039F3EE}"/>
                </a:ext>
              </a:extLst>
            </p:cNvPr>
            <p:cNvSpPr>
              <a:spLocks/>
            </p:cNvSpPr>
            <p:nvPr/>
          </p:nvSpPr>
          <p:spPr bwMode="auto">
            <a:xfrm>
              <a:off x="1743" y="2902"/>
              <a:ext cx="3" cy="2"/>
            </a:xfrm>
            <a:custGeom>
              <a:avLst/>
              <a:gdLst>
                <a:gd name="T0" fmla="*/ 1 w 9"/>
                <a:gd name="T1" fmla="*/ 1 h 6"/>
                <a:gd name="T2" fmla="*/ 1 w 9"/>
                <a:gd name="T3" fmla="*/ 0 h 6"/>
                <a:gd name="T4" fmla="*/ 2 w 9"/>
                <a:gd name="T5" fmla="*/ 0 h 6"/>
                <a:gd name="T6" fmla="*/ 3 w 9"/>
                <a:gd name="T7" fmla="*/ 1 h 6"/>
                <a:gd name="T8" fmla="*/ 0 w 9"/>
                <a:gd name="T9" fmla="*/ 1 h 6"/>
                <a:gd name="T10" fmla="*/ 0 w 9"/>
                <a:gd name="T11" fmla="*/ 1 h 6"/>
                <a:gd name="T12" fmla="*/ 3 w 9"/>
                <a:gd name="T13" fmla="*/ 1 h 6"/>
                <a:gd name="T14" fmla="*/ 3 w 9"/>
                <a:gd name="T15" fmla="*/ 2 h 6"/>
                <a:gd name="T16" fmla="*/ 0 w 9"/>
                <a:gd name="T17" fmla="*/ 2 h 6"/>
                <a:gd name="T18" fmla="*/ 1 w 9"/>
                <a:gd name="T19" fmla="*/ 2 h 6"/>
                <a:gd name="T20" fmla="*/ 2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4"/>
                  </a:moveTo>
                  <a:lnTo>
                    <a:pt x="3" y="0"/>
                  </a:lnTo>
                  <a:lnTo>
                    <a:pt x="6" y="0"/>
                  </a:lnTo>
                  <a:lnTo>
                    <a:pt x="9" y="4"/>
                  </a:lnTo>
                  <a:lnTo>
                    <a:pt x="0" y="4"/>
                  </a:lnTo>
                  <a:lnTo>
                    <a:pt x="9" y="4"/>
                  </a:lnTo>
                  <a:lnTo>
                    <a:pt x="9" y="6"/>
                  </a:lnTo>
                  <a:lnTo>
                    <a:pt x="0" y="6"/>
                  </a:lnTo>
                  <a:lnTo>
                    <a:pt x="3"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0" name="Freeform 4317">
              <a:extLst>
                <a:ext uri="{FF2B5EF4-FFF2-40B4-BE49-F238E27FC236}">
                  <a16:creationId xmlns:a16="http://schemas.microsoft.com/office/drawing/2014/main" id="{07D45BAD-F9FC-4497-B505-79463A94C662}"/>
                </a:ext>
              </a:extLst>
            </p:cNvPr>
            <p:cNvSpPr>
              <a:spLocks/>
            </p:cNvSpPr>
            <p:nvPr/>
          </p:nvSpPr>
          <p:spPr bwMode="auto">
            <a:xfrm>
              <a:off x="1744" y="2899"/>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0" y="0"/>
                  </a:lnTo>
                  <a:lnTo>
                    <a:pt x="0" y="19"/>
                  </a:lnTo>
                  <a:lnTo>
                    <a:pt x="3" y="19"/>
                  </a:lnTo>
                  <a:lnTo>
                    <a:pt x="3"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1" name="Freeform 4318">
              <a:extLst>
                <a:ext uri="{FF2B5EF4-FFF2-40B4-BE49-F238E27FC236}">
                  <a16:creationId xmlns:a16="http://schemas.microsoft.com/office/drawing/2014/main" id="{3A35841E-743D-4E41-A02E-9E5F0223D8F3}"/>
                </a:ext>
              </a:extLst>
            </p:cNvPr>
            <p:cNvSpPr>
              <a:spLocks/>
            </p:cNvSpPr>
            <p:nvPr/>
          </p:nvSpPr>
          <p:spPr bwMode="auto">
            <a:xfrm>
              <a:off x="1744" y="2899"/>
              <a:ext cx="2" cy="1"/>
            </a:xfrm>
            <a:custGeom>
              <a:avLst/>
              <a:gdLst>
                <a:gd name="T0" fmla="*/ 1 w 9"/>
                <a:gd name="T1" fmla="*/ 1 h 6"/>
                <a:gd name="T2" fmla="*/ 1 w 9"/>
                <a:gd name="T3" fmla="*/ 0 h 6"/>
                <a:gd name="T4" fmla="*/ 1 w 9"/>
                <a:gd name="T5" fmla="*/ 0 h 6"/>
                <a:gd name="T6" fmla="*/ 2 w 9"/>
                <a:gd name="T7" fmla="*/ 0 h 6"/>
                <a:gd name="T8" fmla="*/ 0 w 9"/>
                <a:gd name="T9" fmla="*/ 0 h 6"/>
                <a:gd name="T10" fmla="*/ 0 w 9"/>
                <a:gd name="T11" fmla="*/ 1 h 6"/>
                <a:gd name="T12" fmla="*/ 2 w 9"/>
                <a:gd name="T13" fmla="*/ 1 h 6"/>
                <a:gd name="T14" fmla="*/ 2 w 9"/>
                <a:gd name="T15" fmla="*/ 1 h 6"/>
                <a:gd name="T16" fmla="*/ 0 w 9"/>
                <a:gd name="T17" fmla="*/ 1 h 6"/>
                <a:gd name="T18" fmla="*/ 1 w 9"/>
                <a:gd name="T19" fmla="*/ 1 h 6"/>
                <a:gd name="T20" fmla="*/ 1 w 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4"/>
                  </a:moveTo>
                  <a:lnTo>
                    <a:pt x="3" y="0"/>
                  </a:lnTo>
                  <a:lnTo>
                    <a:pt x="6" y="0"/>
                  </a:lnTo>
                  <a:lnTo>
                    <a:pt x="9" y="0"/>
                  </a:lnTo>
                  <a:lnTo>
                    <a:pt x="0" y="0"/>
                  </a:lnTo>
                  <a:lnTo>
                    <a:pt x="0" y="4"/>
                  </a:lnTo>
                  <a:lnTo>
                    <a:pt x="9" y="4"/>
                  </a:lnTo>
                  <a:lnTo>
                    <a:pt x="0" y="4"/>
                  </a:lnTo>
                  <a:lnTo>
                    <a:pt x="3"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2" name="Freeform 4319">
              <a:extLst>
                <a:ext uri="{FF2B5EF4-FFF2-40B4-BE49-F238E27FC236}">
                  <a16:creationId xmlns:a16="http://schemas.microsoft.com/office/drawing/2014/main" id="{E5A5DFC2-9CB4-4C45-A860-F70A45937808}"/>
                </a:ext>
              </a:extLst>
            </p:cNvPr>
            <p:cNvSpPr>
              <a:spLocks/>
            </p:cNvSpPr>
            <p:nvPr/>
          </p:nvSpPr>
          <p:spPr bwMode="auto">
            <a:xfrm>
              <a:off x="1745" y="2887"/>
              <a:ext cx="1" cy="13"/>
            </a:xfrm>
            <a:custGeom>
              <a:avLst/>
              <a:gdLst>
                <a:gd name="T0" fmla="*/ 1 w 6"/>
                <a:gd name="T1" fmla="*/ 13 h 54"/>
                <a:gd name="T2" fmla="*/ 0 w 6"/>
                <a:gd name="T3" fmla="*/ 13 h 54"/>
                <a:gd name="T4" fmla="*/ 0 w 6"/>
                <a:gd name="T5" fmla="*/ 0 h 54"/>
                <a:gd name="T6" fmla="*/ 0 w 6"/>
                <a:gd name="T7" fmla="*/ 0 h 54"/>
                <a:gd name="T8" fmla="*/ 0 w 6"/>
                <a:gd name="T9" fmla="*/ 13 h 54"/>
                <a:gd name="T10" fmla="*/ 1 w 6"/>
                <a:gd name="T11" fmla="*/ 13 h 54"/>
                <a:gd name="T12" fmla="*/ 1 w 6"/>
                <a:gd name="T13" fmla="*/ 0 h 54"/>
                <a:gd name="T14" fmla="*/ 1 w 6"/>
                <a:gd name="T15" fmla="*/ 0 h 54"/>
                <a:gd name="T16" fmla="*/ 1 w 6"/>
                <a:gd name="T17" fmla="*/ 13 h 54"/>
                <a:gd name="T18" fmla="*/ 1 w 6"/>
                <a:gd name="T19" fmla="*/ 13 h 54"/>
                <a:gd name="T20" fmla="*/ 1 w 6"/>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54">
                  <a:moveTo>
                    <a:pt x="3" y="52"/>
                  </a:moveTo>
                  <a:lnTo>
                    <a:pt x="0" y="52"/>
                  </a:lnTo>
                  <a:lnTo>
                    <a:pt x="0" y="2"/>
                  </a:lnTo>
                  <a:lnTo>
                    <a:pt x="0" y="52"/>
                  </a:lnTo>
                  <a:lnTo>
                    <a:pt x="3" y="54"/>
                  </a:lnTo>
                  <a:lnTo>
                    <a:pt x="3" y="0"/>
                  </a:lnTo>
                  <a:lnTo>
                    <a:pt x="6" y="2"/>
                  </a:lnTo>
                  <a:lnTo>
                    <a:pt x="6" y="52"/>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3" name="Freeform 4320">
              <a:extLst>
                <a:ext uri="{FF2B5EF4-FFF2-40B4-BE49-F238E27FC236}">
                  <a16:creationId xmlns:a16="http://schemas.microsoft.com/office/drawing/2014/main" id="{46EC2A4A-38D4-440A-8E90-3E6831E7E61B}"/>
                </a:ext>
              </a:extLst>
            </p:cNvPr>
            <p:cNvSpPr>
              <a:spLocks/>
            </p:cNvSpPr>
            <p:nvPr/>
          </p:nvSpPr>
          <p:spPr bwMode="auto">
            <a:xfrm>
              <a:off x="1745" y="2887"/>
              <a:ext cx="16" cy="1"/>
            </a:xfrm>
            <a:custGeom>
              <a:avLst/>
              <a:gdLst>
                <a:gd name="T0" fmla="*/ 1 w 65"/>
                <a:gd name="T1" fmla="*/ 0 h 6"/>
                <a:gd name="T2" fmla="*/ 1 w 65"/>
                <a:gd name="T3" fmla="*/ 0 h 6"/>
                <a:gd name="T4" fmla="*/ 15 w 65"/>
                <a:gd name="T5" fmla="*/ 0 h 6"/>
                <a:gd name="T6" fmla="*/ 16 w 65"/>
                <a:gd name="T7" fmla="*/ 0 h 6"/>
                <a:gd name="T8" fmla="*/ 0 w 65"/>
                <a:gd name="T9" fmla="*/ 0 h 6"/>
                <a:gd name="T10" fmla="*/ 0 w 65"/>
                <a:gd name="T11" fmla="*/ 0 h 6"/>
                <a:gd name="T12" fmla="*/ 16 w 65"/>
                <a:gd name="T13" fmla="*/ 0 h 6"/>
                <a:gd name="T14" fmla="*/ 16 w 65"/>
                <a:gd name="T15" fmla="*/ 1 h 6"/>
                <a:gd name="T16" fmla="*/ 0 w 65"/>
                <a:gd name="T17" fmla="*/ 1 h 6"/>
                <a:gd name="T18" fmla="*/ 1 w 65"/>
                <a:gd name="T19" fmla="*/ 1 h 6"/>
                <a:gd name="T20" fmla="*/ 15 w 6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6">
                  <a:moveTo>
                    <a:pt x="3" y="2"/>
                  </a:moveTo>
                  <a:lnTo>
                    <a:pt x="3" y="0"/>
                  </a:lnTo>
                  <a:lnTo>
                    <a:pt x="62" y="0"/>
                  </a:lnTo>
                  <a:lnTo>
                    <a:pt x="65" y="2"/>
                  </a:lnTo>
                  <a:lnTo>
                    <a:pt x="0" y="2"/>
                  </a:lnTo>
                  <a:lnTo>
                    <a:pt x="65" y="2"/>
                  </a:lnTo>
                  <a:lnTo>
                    <a:pt x="65" y="6"/>
                  </a:lnTo>
                  <a:lnTo>
                    <a:pt x="0" y="6"/>
                  </a:lnTo>
                  <a:lnTo>
                    <a:pt x="3" y="6"/>
                  </a:lnTo>
                  <a:lnTo>
                    <a:pt x="6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4" name="Freeform 4321">
              <a:extLst>
                <a:ext uri="{FF2B5EF4-FFF2-40B4-BE49-F238E27FC236}">
                  <a16:creationId xmlns:a16="http://schemas.microsoft.com/office/drawing/2014/main" id="{65D38FEB-F2E6-49C7-BBC9-4689E6343D53}"/>
                </a:ext>
              </a:extLst>
            </p:cNvPr>
            <p:cNvSpPr>
              <a:spLocks/>
            </p:cNvSpPr>
            <p:nvPr/>
          </p:nvSpPr>
          <p:spPr bwMode="auto">
            <a:xfrm>
              <a:off x="1760" y="2883"/>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3"/>
                  </a:lnTo>
                  <a:lnTo>
                    <a:pt x="0" y="0"/>
                  </a:lnTo>
                  <a:lnTo>
                    <a:pt x="0" y="19"/>
                  </a:lnTo>
                  <a:lnTo>
                    <a:pt x="3" y="19"/>
                  </a:lnTo>
                  <a:lnTo>
                    <a:pt x="3" y="0"/>
                  </a:lnTo>
                  <a:lnTo>
                    <a:pt x="6" y="0"/>
                  </a:lnTo>
                  <a:lnTo>
                    <a:pt x="6" y="19"/>
                  </a:lnTo>
                  <a:lnTo>
                    <a:pt x="6" y="1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5" name="Freeform 4322">
              <a:extLst>
                <a:ext uri="{FF2B5EF4-FFF2-40B4-BE49-F238E27FC236}">
                  <a16:creationId xmlns:a16="http://schemas.microsoft.com/office/drawing/2014/main" id="{76E1EF82-CA2E-4F74-BD76-43C9CDC2BD31}"/>
                </a:ext>
              </a:extLst>
            </p:cNvPr>
            <p:cNvSpPr>
              <a:spLocks/>
            </p:cNvSpPr>
            <p:nvPr/>
          </p:nvSpPr>
          <p:spPr bwMode="auto">
            <a:xfrm>
              <a:off x="1760" y="2883"/>
              <a:ext cx="6" cy="2"/>
            </a:xfrm>
            <a:custGeom>
              <a:avLst/>
              <a:gdLst>
                <a:gd name="T0" fmla="*/ 1 w 27"/>
                <a:gd name="T1" fmla="*/ 1 h 6"/>
                <a:gd name="T2" fmla="*/ 1 w 27"/>
                <a:gd name="T3" fmla="*/ 0 h 6"/>
                <a:gd name="T4" fmla="*/ 5 w 27"/>
                <a:gd name="T5" fmla="*/ 0 h 6"/>
                <a:gd name="T6" fmla="*/ 6 w 27"/>
                <a:gd name="T7" fmla="*/ 0 h 6"/>
                <a:gd name="T8" fmla="*/ 0 w 27"/>
                <a:gd name="T9" fmla="*/ 0 h 6"/>
                <a:gd name="T10" fmla="*/ 0 w 27"/>
                <a:gd name="T11" fmla="*/ 1 h 6"/>
                <a:gd name="T12" fmla="*/ 6 w 27"/>
                <a:gd name="T13" fmla="*/ 1 h 6"/>
                <a:gd name="T14" fmla="*/ 6 w 27"/>
                <a:gd name="T15" fmla="*/ 1 h 6"/>
                <a:gd name="T16" fmla="*/ 0 w 27"/>
                <a:gd name="T17" fmla="*/ 1 h 6"/>
                <a:gd name="T18" fmla="*/ 1 w 27"/>
                <a:gd name="T19" fmla="*/ 2 h 6"/>
                <a:gd name="T20" fmla="*/ 5 w 27"/>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6">
                  <a:moveTo>
                    <a:pt x="3" y="3"/>
                  </a:moveTo>
                  <a:lnTo>
                    <a:pt x="3" y="0"/>
                  </a:lnTo>
                  <a:lnTo>
                    <a:pt x="24" y="0"/>
                  </a:lnTo>
                  <a:lnTo>
                    <a:pt x="27" y="0"/>
                  </a:lnTo>
                  <a:lnTo>
                    <a:pt x="0" y="0"/>
                  </a:lnTo>
                  <a:lnTo>
                    <a:pt x="0" y="3"/>
                  </a:lnTo>
                  <a:lnTo>
                    <a:pt x="27" y="3"/>
                  </a:lnTo>
                  <a:lnTo>
                    <a:pt x="0" y="3"/>
                  </a:lnTo>
                  <a:lnTo>
                    <a:pt x="3" y="6"/>
                  </a:lnTo>
                  <a:lnTo>
                    <a:pt x="2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6" name="Freeform 4323">
              <a:extLst>
                <a:ext uri="{FF2B5EF4-FFF2-40B4-BE49-F238E27FC236}">
                  <a16:creationId xmlns:a16="http://schemas.microsoft.com/office/drawing/2014/main" id="{59C37667-F407-4FA2-9972-3C44E7D1972E}"/>
                </a:ext>
              </a:extLst>
            </p:cNvPr>
            <p:cNvSpPr>
              <a:spLocks/>
            </p:cNvSpPr>
            <p:nvPr/>
          </p:nvSpPr>
          <p:spPr bwMode="auto">
            <a:xfrm>
              <a:off x="1765" y="2880"/>
              <a:ext cx="1" cy="5"/>
            </a:xfrm>
            <a:custGeom>
              <a:avLst/>
              <a:gdLst>
                <a:gd name="T0" fmla="*/ 1 w 6"/>
                <a:gd name="T1" fmla="*/ 4 h 22"/>
                <a:gd name="T2" fmla="*/ 0 w 6"/>
                <a:gd name="T3" fmla="*/ 4 h 22"/>
                <a:gd name="T4" fmla="*/ 0 w 6"/>
                <a:gd name="T5" fmla="*/ 1 h 22"/>
                <a:gd name="T6" fmla="*/ 1 w 6"/>
                <a:gd name="T7" fmla="*/ 0 h 22"/>
                <a:gd name="T8" fmla="*/ 1 w 6"/>
                <a:gd name="T9" fmla="*/ 4 h 22"/>
                <a:gd name="T10" fmla="*/ 1 w 6"/>
                <a:gd name="T11" fmla="*/ 5 h 22"/>
                <a:gd name="T12" fmla="*/ 1 w 6"/>
                <a:gd name="T13" fmla="*/ 0 h 22"/>
                <a:gd name="T14" fmla="*/ 1 w 6"/>
                <a:gd name="T15" fmla="*/ 0 h 22"/>
                <a:gd name="T16" fmla="*/ 1 w 6"/>
                <a:gd name="T17" fmla="*/ 4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3" y="0"/>
                  </a:lnTo>
                  <a:lnTo>
                    <a:pt x="3" y="19"/>
                  </a:lnTo>
                  <a:lnTo>
                    <a:pt x="3" y="22"/>
                  </a:lnTo>
                  <a:lnTo>
                    <a:pt x="3" y="0"/>
                  </a:lnTo>
                  <a:lnTo>
                    <a:pt x="6" y="0"/>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7" name="Freeform 4324">
              <a:extLst>
                <a:ext uri="{FF2B5EF4-FFF2-40B4-BE49-F238E27FC236}">
                  <a16:creationId xmlns:a16="http://schemas.microsoft.com/office/drawing/2014/main" id="{C240B070-A331-44CE-AC8D-C8FD0D5121F1}"/>
                </a:ext>
              </a:extLst>
            </p:cNvPr>
            <p:cNvSpPr>
              <a:spLocks/>
            </p:cNvSpPr>
            <p:nvPr/>
          </p:nvSpPr>
          <p:spPr bwMode="auto">
            <a:xfrm>
              <a:off x="1765" y="2880"/>
              <a:ext cx="3" cy="1"/>
            </a:xfrm>
            <a:custGeom>
              <a:avLst/>
              <a:gdLst>
                <a:gd name="T0" fmla="*/ 1 w 12"/>
                <a:gd name="T1" fmla="*/ 0 h 7"/>
                <a:gd name="T2" fmla="*/ 1 w 12"/>
                <a:gd name="T3" fmla="*/ 0 h 7"/>
                <a:gd name="T4" fmla="*/ 2 w 12"/>
                <a:gd name="T5" fmla="*/ 0 h 7"/>
                <a:gd name="T6" fmla="*/ 2 w 12"/>
                <a:gd name="T7" fmla="*/ 0 h 7"/>
                <a:gd name="T8" fmla="*/ 1 w 12"/>
                <a:gd name="T9" fmla="*/ 0 h 7"/>
                <a:gd name="T10" fmla="*/ 0 w 12"/>
                <a:gd name="T11" fmla="*/ 0 h 7"/>
                <a:gd name="T12" fmla="*/ 3 w 12"/>
                <a:gd name="T13" fmla="*/ 0 h 7"/>
                <a:gd name="T14" fmla="*/ 2 w 12"/>
                <a:gd name="T15" fmla="*/ 1 h 7"/>
                <a:gd name="T16" fmla="*/ 1 w 12"/>
                <a:gd name="T17" fmla="*/ 1 h 7"/>
                <a:gd name="T18" fmla="*/ 1 w 12"/>
                <a:gd name="T19" fmla="*/ 1 h 7"/>
                <a:gd name="T20" fmla="*/ 2 w 1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3" y="0"/>
                  </a:lnTo>
                  <a:lnTo>
                    <a:pt x="0" y="3"/>
                  </a:lnTo>
                  <a:lnTo>
                    <a:pt x="12" y="3"/>
                  </a:lnTo>
                  <a:lnTo>
                    <a:pt x="9"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8" name="Freeform 4325">
              <a:extLst>
                <a:ext uri="{FF2B5EF4-FFF2-40B4-BE49-F238E27FC236}">
                  <a16:creationId xmlns:a16="http://schemas.microsoft.com/office/drawing/2014/main" id="{39CE05FF-0E48-4B97-AB83-49FB8D7EC9F6}"/>
                </a:ext>
              </a:extLst>
            </p:cNvPr>
            <p:cNvSpPr>
              <a:spLocks/>
            </p:cNvSpPr>
            <p:nvPr/>
          </p:nvSpPr>
          <p:spPr bwMode="auto">
            <a:xfrm>
              <a:off x="1766" y="2874"/>
              <a:ext cx="2" cy="7"/>
            </a:xfrm>
            <a:custGeom>
              <a:avLst/>
              <a:gdLst>
                <a:gd name="T0" fmla="*/ 1 w 6"/>
                <a:gd name="T1" fmla="*/ 6 h 30"/>
                <a:gd name="T2" fmla="*/ 0 w 6"/>
                <a:gd name="T3" fmla="*/ 6 h 30"/>
                <a:gd name="T4" fmla="*/ 0 w 6"/>
                <a:gd name="T5" fmla="*/ 1 h 30"/>
                <a:gd name="T6" fmla="*/ 0 w 6"/>
                <a:gd name="T7" fmla="*/ 0 h 30"/>
                <a:gd name="T8" fmla="*/ 0 w 6"/>
                <a:gd name="T9" fmla="*/ 7 h 30"/>
                <a:gd name="T10" fmla="*/ 1 w 6"/>
                <a:gd name="T11" fmla="*/ 7 h 30"/>
                <a:gd name="T12" fmla="*/ 1 w 6"/>
                <a:gd name="T13" fmla="*/ 0 h 30"/>
                <a:gd name="T14" fmla="*/ 1 w 6"/>
                <a:gd name="T15" fmla="*/ 0 h 30"/>
                <a:gd name="T16" fmla="*/ 1 w 6"/>
                <a:gd name="T17" fmla="*/ 7 h 30"/>
                <a:gd name="T18" fmla="*/ 2 w 6"/>
                <a:gd name="T19" fmla="*/ 6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3" y="26"/>
                  </a:moveTo>
                  <a:lnTo>
                    <a:pt x="0" y="26"/>
                  </a:lnTo>
                  <a:lnTo>
                    <a:pt x="0" y="4"/>
                  </a:lnTo>
                  <a:lnTo>
                    <a:pt x="0" y="0"/>
                  </a:lnTo>
                  <a:lnTo>
                    <a:pt x="0" y="30"/>
                  </a:lnTo>
                  <a:lnTo>
                    <a:pt x="3" y="30"/>
                  </a:lnTo>
                  <a:lnTo>
                    <a:pt x="3" y="0"/>
                  </a:lnTo>
                  <a:lnTo>
                    <a:pt x="3"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09" name="Freeform 4326">
              <a:extLst>
                <a:ext uri="{FF2B5EF4-FFF2-40B4-BE49-F238E27FC236}">
                  <a16:creationId xmlns:a16="http://schemas.microsoft.com/office/drawing/2014/main" id="{461ADB88-7C1A-4D67-B528-3E109DB0FDD0}"/>
                </a:ext>
              </a:extLst>
            </p:cNvPr>
            <p:cNvSpPr>
              <a:spLocks/>
            </p:cNvSpPr>
            <p:nvPr/>
          </p:nvSpPr>
          <p:spPr bwMode="auto">
            <a:xfrm>
              <a:off x="1766" y="2874"/>
              <a:ext cx="4" cy="1"/>
            </a:xfrm>
            <a:custGeom>
              <a:avLst/>
              <a:gdLst>
                <a:gd name="T0" fmla="*/ 1 w 15"/>
                <a:gd name="T1" fmla="*/ 1 h 7"/>
                <a:gd name="T2" fmla="*/ 1 w 15"/>
                <a:gd name="T3" fmla="*/ 0 h 7"/>
                <a:gd name="T4" fmla="*/ 3 w 15"/>
                <a:gd name="T5" fmla="*/ 0 h 7"/>
                <a:gd name="T6" fmla="*/ 3 w 15"/>
                <a:gd name="T7" fmla="*/ 0 h 7"/>
                <a:gd name="T8" fmla="*/ 0 w 15"/>
                <a:gd name="T9" fmla="*/ 0 h 7"/>
                <a:gd name="T10" fmla="*/ 0 w 15"/>
                <a:gd name="T11" fmla="*/ 1 h 7"/>
                <a:gd name="T12" fmla="*/ 4 w 15"/>
                <a:gd name="T13" fmla="*/ 1 h 7"/>
                <a:gd name="T14" fmla="*/ 3 w 15"/>
                <a:gd name="T15" fmla="*/ 1 h 7"/>
                <a:gd name="T16" fmla="*/ 0 w 15"/>
                <a:gd name="T17" fmla="*/ 1 h 7"/>
                <a:gd name="T18" fmla="*/ 1 w 15"/>
                <a:gd name="T19" fmla="*/ 1 h 7"/>
                <a:gd name="T20" fmla="*/ 3 w 15"/>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4"/>
                  </a:moveTo>
                  <a:lnTo>
                    <a:pt x="3" y="0"/>
                  </a:lnTo>
                  <a:lnTo>
                    <a:pt x="12" y="0"/>
                  </a:lnTo>
                  <a:lnTo>
                    <a:pt x="0" y="0"/>
                  </a:lnTo>
                  <a:lnTo>
                    <a:pt x="0" y="4"/>
                  </a:lnTo>
                  <a:lnTo>
                    <a:pt x="15" y="4"/>
                  </a:lnTo>
                  <a:lnTo>
                    <a:pt x="12" y="4"/>
                  </a:lnTo>
                  <a:lnTo>
                    <a:pt x="0" y="4"/>
                  </a:lnTo>
                  <a:lnTo>
                    <a:pt x="3"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0" name="Freeform 4327">
              <a:extLst>
                <a:ext uri="{FF2B5EF4-FFF2-40B4-BE49-F238E27FC236}">
                  <a16:creationId xmlns:a16="http://schemas.microsoft.com/office/drawing/2014/main" id="{348D3951-B8FE-4726-B61B-BD73D82C7247}"/>
                </a:ext>
              </a:extLst>
            </p:cNvPr>
            <p:cNvSpPr>
              <a:spLocks/>
            </p:cNvSpPr>
            <p:nvPr/>
          </p:nvSpPr>
          <p:spPr bwMode="auto">
            <a:xfrm>
              <a:off x="1769" y="2870"/>
              <a:ext cx="1" cy="5"/>
            </a:xfrm>
            <a:custGeom>
              <a:avLst/>
              <a:gdLst>
                <a:gd name="T0" fmla="*/ 1 w 6"/>
                <a:gd name="T1" fmla="*/ 4 h 23"/>
                <a:gd name="T2" fmla="*/ 0 w 6"/>
                <a:gd name="T3" fmla="*/ 4 h 23"/>
                <a:gd name="T4" fmla="*/ 0 w 6"/>
                <a:gd name="T5" fmla="*/ 1 h 23"/>
                <a:gd name="T6" fmla="*/ 0 w 6"/>
                <a:gd name="T7" fmla="*/ 0 h 23"/>
                <a:gd name="T8" fmla="*/ 0 w 6"/>
                <a:gd name="T9" fmla="*/ 4 h 23"/>
                <a:gd name="T10" fmla="*/ 1 w 6"/>
                <a:gd name="T11" fmla="*/ 5 h 23"/>
                <a:gd name="T12" fmla="*/ 1 w 6"/>
                <a:gd name="T13" fmla="*/ 0 h 23"/>
                <a:gd name="T14" fmla="*/ 1 w 6"/>
                <a:gd name="T15" fmla="*/ 0 h 23"/>
                <a:gd name="T16" fmla="*/ 1 w 6"/>
                <a:gd name="T17" fmla="*/ 4 h 23"/>
                <a:gd name="T18" fmla="*/ 1 w 6"/>
                <a:gd name="T19" fmla="*/ 4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3"/>
                  </a:lnTo>
                  <a:lnTo>
                    <a:pt x="0" y="0"/>
                  </a:lnTo>
                  <a:lnTo>
                    <a:pt x="0" y="20"/>
                  </a:lnTo>
                  <a:lnTo>
                    <a:pt x="3" y="23"/>
                  </a:lnTo>
                  <a:lnTo>
                    <a:pt x="3" y="0"/>
                  </a:lnTo>
                  <a:lnTo>
                    <a:pt x="3" y="2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1" name="Freeform 4328">
              <a:extLst>
                <a:ext uri="{FF2B5EF4-FFF2-40B4-BE49-F238E27FC236}">
                  <a16:creationId xmlns:a16="http://schemas.microsoft.com/office/drawing/2014/main" id="{9F4C9A0B-90C9-4785-BDD6-248E49273E5A}"/>
                </a:ext>
              </a:extLst>
            </p:cNvPr>
            <p:cNvSpPr>
              <a:spLocks/>
            </p:cNvSpPr>
            <p:nvPr/>
          </p:nvSpPr>
          <p:spPr bwMode="auto">
            <a:xfrm>
              <a:off x="1769" y="2870"/>
              <a:ext cx="5" cy="1"/>
            </a:xfrm>
            <a:custGeom>
              <a:avLst/>
              <a:gdLst>
                <a:gd name="T0" fmla="*/ 1 w 20"/>
                <a:gd name="T1" fmla="*/ 0 h 7"/>
                <a:gd name="T2" fmla="*/ 1 w 20"/>
                <a:gd name="T3" fmla="*/ 0 h 7"/>
                <a:gd name="T4" fmla="*/ 5 w 20"/>
                <a:gd name="T5" fmla="*/ 0 h 7"/>
                <a:gd name="T6" fmla="*/ 5 w 20"/>
                <a:gd name="T7" fmla="*/ 0 h 7"/>
                <a:gd name="T8" fmla="*/ 0 w 20"/>
                <a:gd name="T9" fmla="*/ 0 h 7"/>
                <a:gd name="T10" fmla="*/ 0 w 20"/>
                <a:gd name="T11" fmla="*/ 0 h 7"/>
                <a:gd name="T12" fmla="*/ 5 w 20"/>
                <a:gd name="T13" fmla="*/ 0 h 7"/>
                <a:gd name="T14" fmla="*/ 5 w 20"/>
                <a:gd name="T15" fmla="*/ 1 h 7"/>
                <a:gd name="T16" fmla="*/ 0 w 20"/>
                <a:gd name="T17" fmla="*/ 1 h 7"/>
                <a:gd name="T18" fmla="*/ 1 w 20"/>
                <a:gd name="T19" fmla="*/ 1 h 7"/>
                <a:gd name="T20" fmla="*/ 5 w 2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7">
                  <a:moveTo>
                    <a:pt x="3" y="3"/>
                  </a:moveTo>
                  <a:lnTo>
                    <a:pt x="3" y="0"/>
                  </a:lnTo>
                  <a:lnTo>
                    <a:pt x="18" y="0"/>
                  </a:lnTo>
                  <a:lnTo>
                    <a:pt x="20" y="0"/>
                  </a:lnTo>
                  <a:lnTo>
                    <a:pt x="0" y="0"/>
                  </a:lnTo>
                  <a:lnTo>
                    <a:pt x="0" y="3"/>
                  </a:lnTo>
                  <a:lnTo>
                    <a:pt x="20" y="3"/>
                  </a:lnTo>
                  <a:lnTo>
                    <a:pt x="20" y="7"/>
                  </a:lnTo>
                  <a:lnTo>
                    <a:pt x="0" y="7"/>
                  </a:lnTo>
                  <a:lnTo>
                    <a:pt x="3"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2" name="Freeform 4329">
              <a:extLst>
                <a:ext uri="{FF2B5EF4-FFF2-40B4-BE49-F238E27FC236}">
                  <a16:creationId xmlns:a16="http://schemas.microsoft.com/office/drawing/2014/main" id="{6C5017AA-8DD9-424A-896F-36EA02BBFDE5}"/>
                </a:ext>
              </a:extLst>
            </p:cNvPr>
            <p:cNvSpPr>
              <a:spLocks/>
            </p:cNvSpPr>
            <p:nvPr/>
          </p:nvSpPr>
          <p:spPr bwMode="auto">
            <a:xfrm>
              <a:off x="1772" y="2866"/>
              <a:ext cx="2" cy="5"/>
            </a:xfrm>
            <a:custGeom>
              <a:avLst/>
              <a:gdLst>
                <a:gd name="T0" fmla="*/ 1 w 6"/>
                <a:gd name="T1" fmla="*/ 4 h 23"/>
                <a:gd name="T2" fmla="*/ 0 w 6"/>
                <a:gd name="T3" fmla="*/ 4 h 23"/>
                <a:gd name="T4" fmla="*/ 0 w 6"/>
                <a:gd name="T5" fmla="*/ 1 h 23"/>
                <a:gd name="T6" fmla="*/ 0 w 6"/>
                <a:gd name="T7" fmla="*/ 0 h 23"/>
                <a:gd name="T8" fmla="*/ 0 w 6"/>
                <a:gd name="T9" fmla="*/ 5 h 23"/>
                <a:gd name="T10" fmla="*/ 1 w 6"/>
                <a:gd name="T11" fmla="*/ 5 h 23"/>
                <a:gd name="T12" fmla="*/ 1 w 6"/>
                <a:gd name="T13" fmla="*/ 0 h 23"/>
                <a:gd name="T14" fmla="*/ 2 w 6"/>
                <a:gd name="T15" fmla="*/ 0 h 23"/>
                <a:gd name="T16" fmla="*/ 2 w 6"/>
                <a:gd name="T17" fmla="*/ 5 h 23"/>
                <a:gd name="T18" fmla="*/ 2 w 6"/>
                <a:gd name="T19" fmla="*/ 4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4"/>
                  </a:lnTo>
                  <a:lnTo>
                    <a:pt x="0" y="0"/>
                  </a:lnTo>
                  <a:lnTo>
                    <a:pt x="0" y="23"/>
                  </a:lnTo>
                  <a:lnTo>
                    <a:pt x="4" y="23"/>
                  </a:lnTo>
                  <a:lnTo>
                    <a:pt x="4" y="0"/>
                  </a:lnTo>
                  <a:lnTo>
                    <a:pt x="6" y="0"/>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3" name="Freeform 4330">
              <a:extLst>
                <a:ext uri="{FF2B5EF4-FFF2-40B4-BE49-F238E27FC236}">
                  <a16:creationId xmlns:a16="http://schemas.microsoft.com/office/drawing/2014/main" id="{1D28C724-E2D7-42D3-8D04-4DC71041188F}"/>
                </a:ext>
              </a:extLst>
            </p:cNvPr>
            <p:cNvSpPr>
              <a:spLocks/>
            </p:cNvSpPr>
            <p:nvPr/>
          </p:nvSpPr>
          <p:spPr bwMode="auto">
            <a:xfrm>
              <a:off x="1772" y="2866"/>
              <a:ext cx="5" cy="1"/>
            </a:xfrm>
            <a:custGeom>
              <a:avLst/>
              <a:gdLst>
                <a:gd name="T0" fmla="*/ 1 w 18"/>
                <a:gd name="T1" fmla="*/ 1 h 6"/>
                <a:gd name="T2" fmla="*/ 1 w 18"/>
                <a:gd name="T3" fmla="*/ 0 h 6"/>
                <a:gd name="T4" fmla="*/ 4 w 18"/>
                <a:gd name="T5" fmla="*/ 0 h 6"/>
                <a:gd name="T6" fmla="*/ 5 w 18"/>
                <a:gd name="T7" fmla="*/ 0 h 6"/>
                <a:gd name="T8" fmla="*/ 0 w 18"/>
                <a:gd name="T9" fmla="*/ 0 h 6"/>
                <a:gd name="T10" fmla="*/ 0 w 18"/>
                <a:gd name="T11" fmla="*/ 1 h 6"/>
                <a:gd name="T12" fmla="*/ 5 w 18"/>
                <a:gd name="T13" fmla="*/ 1 h 6"/>
                <a:gd name="T14" fmla="*/ 5 w 18"/>
                <a:gd name="T15" fmla="*/ 1 h 6"/>
                <a:gd name="T16" fmla="*/ 0 w 18"/>
                <a:gd name="T17" fmla="*/ 1 h 6"/>
                <a:gd name="T18" fmla="*/ 1 w 18"/>
                <a:gd name="T19" fmla="*/ 1 h 6"/>
                <a:gd name="T20" fmla="*/ 4 w 18"/>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4" y="4"/>
                  </a:moveTo>
                  <a:lnTo>
                    <a:pt x="4" y="0"/>
                  </a:lnTo>
                  <a:lnTo>
                    <a:pt x="15" y="0"/>
                  </a:lnTo>
                  <a:lnTo>
                    <a:pt x="18" y="0"/>
                  </a:lnTo>
                  <a:lnTo>
                    <a:pt x="0" y="0"/>
                  </a:lnTo>
                  <a:lnTo>
                    <a:pt x="0" y="4"/>
                  </a:lnTo>
                  <a:lnTo>
                    <a:pt x="18" y="4"/>
                  </a:lnTo>
                  <a:lnTo>
                    <a:pt x="18" y="6"/>
                  </a:lnTo>
                  <a:lnTo>
                    <a:pt x="0" y="6"/>
                  </a:lnTo>
                  <a:lnTo>
                    <a:pt x="4" y="6"/>
                  </a:lnTo>
                  <a:lnTo>
                    <a:pt x="15"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4" name="Freeform 4331">
              <a:extLst>
                <a:ext uri="{FF2B5EF4-FFF2-40B4-BE49-F238E27FC236}">
                  <a16:creationId xmlns:a16="http://schemas.microsoft.com/office/drawing/2014/main" id="{AF8DE175-A210-4B79-9B07-124A5D9F664E}"/>
                </a:ext>
              </a:extLst>
            </p:cNvPr>
            <p:cNvSpPr>
              <a:spLocks/>
            </p:cNvSpPr>
            <p:nvPr/>
          </p:nvSpPr>
          <p:spPr bwMode="auto">
            <a:xfrm>
              <a:off x="1775" y="2862"/>
              <a:ext cx="2" cy="5"/>
            </a:xfrm>
            <a:custGeom>
              <a:avLst/>
              <a:gdLst>
                <a:gd name="T0" fmla="*/ 1 w 6"/>
                <a:gd name="T1" fmla="*/ 5 h 22"/>
                <a:gd name="T2" fmla="*/ 0 w 6"/>
                <a:gd name="T3" fmla="*/ 5 h 22"/>
                <a:gd name="T4" fmla="*/ 0 w 6"/>
                <a:gd name="T5" fmla="*/ 1 h 22"/>
                <a:gd name="T6" fmla="*/ 0 w 6"/>
                <a:gd name="T7" fmla="*/ 1 h 22"/>
                <a:gd name="T8" fmla="*/ 0 w 6"/>
                <a:gd name="T9" fmla="*/ 5 h 22"/>
                <a:gd name="T10" fmla="*/ 1 w 6"/>
                <a:gd name="T11" fmla="*/ 5 h 22"/>
                <a:gd name="T12" fmla="*/ 1 w 6"/>
                <a:gd name="T13" fmla="*/ 0 h 22"/>
                <a:gd name="T14" fmla="*/ 2 w 6"/>
                <a:gd name="T15" fmla="*/ 1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22"/>
                  </a:lnTo>
                  <a:lnTo>
                    <a:pt x="3" y="22"/>
                  </a:lnTo>
                  <a:lnTo>
                    <a:pt x="3"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5" name="Freeform 4332">
              <a:extLst>
                <a:ext uri="{FF2B5EF4-FFF2-40B4-BE49-F238E27FC236}">
                  <a16:creationId xmlns:a16="http://schemas.microsoft.com/office/drawing/2014/main" id="{CA5501A5-7507-4C4C-BA84-2C0C11FB00AC}"/>
                </a:ext>
              </a:extLst>
            </p:cNvPr>
            <p:cNvSpPr>
              <a:spLocks/>
            </p:cNvSpPr>
            <p:nvPr/>
          </p:nvSpPr>
          <p:spPr bwMode="auto">
            <a:xfrm>
              <a:off x="1775" y="2862"/>
              <a:ext cx="5" cy="1"/>
            </a:xfrm>
            <a:custGeom>
              <a:avLst/>
              <a:gdLst>
                <a:gd name="T0" fmla="*/ 1 w 21"/>
                <a:gd name="T1" fmla="*/ 0 h 7"/>
                <a:gd name="T2" fmla="*/ 1 w 21"/>
                <a:gd name="T3" fmla="*/ 0 h 7"/>
                <a:gd name="T4" fmla="*/ 4 w 21"/>
                <a:gd name="T5" fmla="*/ 0 h 7"/>
                <a:gd name="T6" fmla="*/ 5 w 21"/>
                <a:gd name="T7" fmla="*/ 0 h 7"/>
                <a:gd name="T8" fmla="*/ 0 w 21"/>
                <a:gd name="T9" fmla="*/ 0 h 7"/>
                <a:gd name="T10" fmla="*/ 0 w 21"/>
                <a:gd name="T11" fmla="*/ 0 h 7"/>
                <a:gd name="T12" fmla="*/ 5 w 21"/>
                <a:gd name="T13" fmla="*/ 0 h 7"/>
                <a:gd name="T14" fmla="*/ 5 w 21"/>
                <a:gd name="T15" fmla="*/ 1 h 7"/>
                <a:gd name="T16" fmla="*/ 0 w 21"/>
                <a:gd name="T17" fmla="*/ 1 h 7"/>
                <a:gd name="T18" fmla="*/ 1 w 21"/>
                <a:gd name="T19" fmla="*/ 1 h 7"/>
                <a:gd name="T20" fmla="*/ 4 w 21"/>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7">
                  <a:moveTo>
                    <a:pt x="3" y="3"/>
                  </a:moveTo>
                  <a:lnTo>
                    <a:pt x="3" y="0"/>
                  </a:lnTo>
                  <a:lnTo>
                    <a:pt x="18" y="0"/>
                  </a:lnTo>
                  <a:lnTo>
                    <a:pt x="21" y="3"/>
                  </a:lnTo>
                  <a:lnTo>
                    <a:pt x="0" y="3"/>
                  </a:lnTo>
                  <a:lnTo>
                    <a:pt x="21" y="3"/>
                  </a:lnTo>
                  <a:lnTo>
                    <a:pt x="21" y="7"/>
                  </a:lnTo>
                  <a:lnTo>
                    <a:pt x="0" y="7"/>
                  </a:lnTo>
                  <a:lnTo>
                    <a:pt x="3"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6" name="Freeform 4333">
              <a:extLst>
                <a:ext uri="{FF2B5EF4-FFF2-40B4-BE49-F238E27FC236}">
                  <a16:creationId xmlns:a16="http://schemas.microsoft.com/office/drawing/2014/main" id="{B1037681-EA7C-435E-9C9D-809144DB0AC9}"/>
                </a:ext>
              </a:extLst>
            </p:cNvPr>
            <p:cNvSpPr>
              <a:spLocks/>
            </p:cNvSpPr>
            <p:nvPr/>
          </p:nvSpPr>
          <p:spPr bwMode="auto">
            <a:xfrm>
              <a:off x="1779" y="2859"/>
              <a:ext cx="1" cy="4"/>
            </a:xfrm>
            <a:custGeom>
              <a:avLst/>
              <a:gdLst>
                <a:gd name="T0" fmla="*/ 1 w 6"/>
                <a:gd name="T1" fmla="*/ 3 h 20"/>
                <a:gd name="T2" fmla="*/ 0 w 6"/>
                <a:gd name="T3" fmla="*/ 3 h 20"/>
                <a:gd name="T4" fmla="*/ 0 w 6"/>
                <a:gd name="T5" fmla="*/ 1 h 20"/>
                <a:gd name="T6" fmla="*/ 1 w 6"/>
                <a:gd name="T7" fmla="*/ 0 h 20"/>
                <a:gd name="T8" fmla="*/ 1 w 6"/>
                <a:gd name="T9" fmla="*/ 4 h 20"/>
                <a:gd name="T10" fmla="*/ 1 w 6"/>
                <a:gd name="T11" fmla="*/ 4 h 20"/>
                <a:gd name="T12" fmla="*/ 1 w 6"/>
                <a:gd name="T13" fmla="*/ 0 h 20"/>
                <a:gd name="T14" fmla="*/ 1 w 6"/>
                <a:gd name="T15" fmla="*/ 0 h 20"/>
                <a:gd name="T16" fmla="*/ 1 w 6"/>
                <a:gd name="T17" fmla="*/ 4 h 20"/>
                <a:gd name="T18" fmla="*/ 1 w 6"/>
                <a:gd name="T19" fmla="*/ 3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3" y="0"/>
                  </a:lnTo>
                  <a:lnTo>
                    <a:pt x="3" y="20"/>
                  </a:lnTo>
                  <a:lnTo>
                    <a:pt x="3"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7" name="Freeform 4334">
              <a:extLst>
                <a:ext uri="{FF2B5EF4-FFF2-40B4-BE49-F238E27FC236}">
                  <a16:creationId xmlns:a16="http://schemas.microsoft.com/office/drawing/2014/main" id="{3B41EA7B-9FFC-4E62-84F1-E56F11D21BEE}"/>
                </a:ext>
              </a:extLst>
            </p:cNvPr>
            <p:cNvSpPr>
              <a:spLocks/>
            </p:cNvSpPr>
            <p:nvPr/>
          </p:nvSpPr>
          <p:spPr bwMode="auto">
            <a:xfrm>
              <a:off x="1779" y="2859"/>
              <a:ext cx="4" cy="1"/>
            </a:xfrm>
            <a:custGeom>
              <a:avLst/>
              <a:gdLst>
                <a:gd name="T0" fmla="*/ 1 w 18"/>
                <a:gd name="T1" fmla="*/ 0 h 7"/>
                <a:gd name="T2" fmla="*/ 1 w 18"/>
                <a:gd name="T3" fmla="*/ 0 h 7"/>
                <a:gd name="T4" fmla="*/ 3 w 18"/>
                <a:gd name="T5" fmla="*/ 0 h 7"/>
                <a:gd name="T6" fmla="*/ 3 w 18"/>
                <a:gd name="T7" fmla="*/ 0 h 7"/>
                <a:gd name="T8" fmla="*/ 1 w 18"/>
                <a:gd name="T9" fmla="*/ 0 h 7"/>
                <a:gd name="T10" fmla="*/ 0 w 18"/>
                <a:gd name="T11" fmla="*/ 0 h 7"/>
                <a:gd name="T12" fmla="*/ 4 w 18"/>
                <a:gd name="T13" fmla="*/ 0 h 7"/>
                <a:gd name="T14" fmla="*/ 3 w 18"/>
                <a:gd name="T15" fmla="*/ 0 h 7"/>
                <a:gd name="T16" fmla="*/ 1 w 18"/>
                <a:gd name="T17" fmla="*/ 0 h 7"/>
                <a:gd name="T18" fmla="*/ 1 w 18"/>
                <a:gd name="T19" fmla="*/ 1 h 7"/>
                <a:gd name="T20" fmla="*/ 3 w 1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3" y="3"/>
                  </a:moveTo>
                  <a:lnTo>
                    <a:pt x="3" y="0"/>
                  </a:lnTo>
                  <a:lnTo>
                    <a:pt x="15" y="0"/>
                  </a:lnTo>
                  <a:lnTo>
                    <a:pt x="3" y="0"/>
                  </a:lnTo>
                  <a:lnTo>
                    <a:pt x="0" y="3"/>
                  </a:lnTo>
                  <a:lnTo>
                    <a:pt x="18" y="3"/>
                  </a:lnTo>
                  <a:lnTo>
                    <a:pt x="15" y="3"/>
                  </a:lnTo>
                  <a:lnTo>
                    <a:pt x="3" y="3"/>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8" name="Freeform 4335">
              <a:extLst>
                <a:ext uri="{FF2B5EF4-FFF2-40B4-BE49-F238E27FC236}">
                  <a16:creationId xmlns:a16="http://schemas.microsoft.com/office/drawing/2014/main" id="{763D8126-769D-4466-82BC-0FBB6DD55385}"/>
                </a:ext>
              </a:extLst>
            </p:cNvPr>
            <p:cNvSpPr>
              <a:spLocks/>
            </p:cNvSpPr>
            <p:nvPr/>
          </p:nvSpPr>
          <p:spPr bwMode="auto">
            <a:xfrm>
              <a:off x="1782" y="2855"/>
              <a:ext cx="1"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1 w 6"/>
                <a:gd name="T15" fmla="*/ 0 h 22"/>
                <a:gd name="T16" fmla="*/ 1 w 6"/>
                <a:gd name="T17" fmla="*/ 4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2"/>
                  </a:lnTo>
                  <a:lnTo>
                    <a:pt x="0" y="0"/>
                  </a:lnTo>
                  <a:lnTo>
                    <a:pt x="0" y="18"/>
                  </a:lnTo>
                  <a:lnTo>
                    <a:pt x="3" y="22"/>
                  </a:lnTo>
                  <a:lnTo>
                    <a:pt x="3" y="0"/>
                  </a:lnTo>
                  <a:lnTo>
                    <a:pt x="3" y="18"/>
                  </a:lnTo>
                  <a:lnTo>
                    <a:pt x="6" y="18"/>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19" name="Freeform 4336">
              <a:extLst>
                <a:ext uri="{FF2B5EF4-FFF2-40B4-BE49-F238E27FC236}">
                  <a16:creationId xmlns:a16="http://schemas.microsoft.com/office/drawing/2014/main" id="{D7702F95-49E0-4AB7-BCC6-20951A5DEB5C}"/>
                </a:ext>
              </a:extLst>
            </p:cNvPr>
            <p:cNvSpPr>
              <a:spLocks/>
            </p:cNvSpPr>
            <p:nvPr/>
          </p:nvSpPr>
          <p:spPr bwMode="auto">
            <a:xfrm>
              <a:off x="1782" y="2855"/>
              <a:ext cx="2" cy="1"/>
            </a:xfrm>
            <a:custGeom>
              <a:avLst/>
              <a:gdLst>
                <a:gd name="T0" fmla="*/ 1 w 9"/>
                <a:gd name="T1" fmla="*/ 0 h 6"/>
                <a:gd name="T2" fmla="*/ 1 w 9"/>
                <a:gd name="T3" fmla="*/ 0 h 6"/>
                <a:gd name="T4" fmla="*/ 1 w 9"/>
                <a:gd name="T5" fmla="*/ 0 h 6"/>
                <a:gd name="T6" fmla="*/ 1 w 9"/>
                <a:gd name="T7" fmla="*/ 0 h 6"/>
                <a:gd name="T8" fmla="*/ 0 w 9"/>
                <a:gd name="T9" fmla="*/ 0 h 6"/>
                <a:gd name="T10" fmla="*/ 0 w 9"/>
                <a:gd name="T11" fmla="*/ 0 h 6"/>
                <a:gd name="T12" fmla="*/ 2 w 9"/>
                <a:gd name="T13" fmla="*/ 0 h 6"/>
                <a:gd name="T14" fmla="*/ 1 w 9"/>
                <a:gd name="T15" fmla="*/ 1 h 6"/>
                <a:gd name="T16" fmla="*/ 0 w 9"/>
                <a:gd name="T17" fmla="*/ 1 h 6"/>
                <a:gd name="T18" fmla="*/ 1 w 9"/>
                <a:gd name="T19" fmla="*/ 1 h 6"/>
                <a:gd name="T20" fmla="*/ 1 w 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2"/>
                  </a:moveTo>
                  <a:lnTo>
                    <a:pt x="3" y="0"/>
                  </a:lnTo>
                  <a:lnTo>
                    <a:pt x="6" y="0"/>
                  </a:lnTo>
                  <a:lnTo>
                    <a:pt x="0" y="0"/>
                  </a:lnTo>
                  <a:lnTo>
                    <a:pt x="0" y="2"/>
                  </a:lnTo>
                  <a:lnTo>
                    <a:pt x="9" y="2"/>
                  </a:lnTo>
                  <a:lnTo>
                    <a:pt x="6" y="6"/>
                  </a:lnTo>
                  <a:lnTo>
                    <a:pt x="0" y="6"/>
                  </a:lnTo>
                  <a:lnTo>
                    <a:pt x="3"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0" name="Freeform 4337">
              <a:extLst>
                <a:ext uri="{FF2B5EF4-FFF2-40B4-BE49-F238E27FC236}">
                  <a16:creationId xmlns:a16="http://schemas.microsoft.com/office/drawing/2014/main" id="{934D3594-BE00-4901-8EEB-0E400C93A464}"/>
                </a:ext>
              </a:extLst>
            </p:cNvPr>
            <p:cNvSpPr>
              <a:spLocks/>
            </p:cNvSpPr>
            <p:nvPr/>
          </p:nvSpPr>
          <p:spPr bwMode="auto">
            <a:xfrm>
              <a:off x="1783" y="2850"/>
              <a:ext cx="1" cy="6"/>
            </a:xfrm>
            <a:custGeom>
              <a:avLst/>
              <a:gdLst>
                <a:gd name="T0" fmla="*/ 1 w 6"/>
                <a:gd name="T1" fmla="*/ 5 h 23"/>
                <a:gd name="T2" fmla="*/ 0 w 6"/>
                <a:gd name="T3" fmla="*/ 5 h 23"/>
                <a:gd name="T4" fmla="*/ 0 w 6"/>
                <a:gd name="T5" fmla="*/ 1 h 23"/>
                <a:gd name="T6" fmla="*/ 0 w 6"/>
                <a:gd name="T7" fmla="*/ 0 h 23"/>
                <a:gd name="T8" fmla="*/ 0 w 6"/>
                <a:gd name="T9" fmla="*/ 6 h 23"/>
                <a:gd name="T10" fmla="*/ 1 w 6"/>
                <a:gd name="T11" fmla="*/ 6 h 23"/>
                <a:gd name="T12" fmla="*/ 1 w 6"/>
                <a:gd name="T13" fmla="*/ 0 h 23"/>
                <a:gd name="T14" fmla="*/ 1 w 6"/>
                <a:gd name="T15" fmla="*/ 0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23"/>
                  </a:lnTo>
                  <a:lnTo>
                    <a:pt x="3" y="23"/>
                  </a:lnTo>
                  <a:lnTo>
                    <a:pt x="3" y="0"/>
                  </a:lnTo>
                  <a:lnTo>
                    <a:pt x="3"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1" name="Freeform 4338">
              <a:extLst>
                <a:ext uri="{FF2B5EF4-FFF2-40B4-BE49-F238E27FC236}">
                  <a16:creationId xmlns:a16="http://schemas.microsoft.com/office/drawing/2014/main" id="{A00945A7-D9E1-4E71-BB0E-3B9D2C95BC38}"/>
                </a:ext>
              </a:extLst>
            </p:cNvPr>
            <p:cNvSpPr>
              <a:spLocks/>
            </p:cNvSpPr>
            <p:nvPr/>
          </p:nvSpPr>
          <p:spPr bwMode="auto">
            <a:xfrm>
              <a:off x="1783" y="2850"/>
              <a:ext cx="3" cy="2"/>
            </a:xfrm>
            <a:custGeom>
              <a:avLst/>
              <a:gdLst>
                <a:gd name="T0" fmla="*/ 1 w 15"/>
                <a:gd name="T1" fmla="*/ 1 h 6"/>
                <a:gd name="T2" fmla="*/ 1 w 15"/>
                <a:gd name="T3" fmla="*/ 0 h 6"/>
                <a:gd name="T4" fmla="*/ 2 w 15"/>
                <a:gd name="T5" fmla="*/ 0 h 6"/>
                <a:gd name="T6" fmla="*/ 3 w 15"/>
                <a:gd name="T7" fmla="*/ 0 h 6"/>
                <a:gd name="T8" fmla="*/ 0 w 15"/>
                <a:gd name="T9" fmla="*/ 0 h 6"/>
                <a:gd name="T10" fmla="*/ 0 w 15"/>
                <a:gd name="T11" fmla="*/ 1 h 6"/>
                <a:gd name="T12" fmla="*/ 3 w 15"/>
                <a:gd name="T13" fmla="*/ 1 h 6"/>
                <a:gd name="T14" fmla="*/ 3 w 15"/>
                <a:gd name="T15" fmla="*/ 2 h 6"/>
                <a:gd name="T16" fmla="*/ 0 w 15"/>
                <a:gd name="T17" fmla="*/ 2 h 6"/>
                <a:gd name="T18" fmla="*/ 1 w 15"/>
                <a:gd name="T19" fmla="*/ 2 h 6"/>
                <a:gd name="T20" fmla="*/ 2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4"/>
                  </a:moveTo>
                  <a:lnTo>
                    <a:pt x="3" y="0"/>
                  </a:lnTo>
                  <a:lnTo>
                    <a:pt x="12" y="0"/>
                  </a:lnTo>
                  <a:lnTo>
                    <a:pt x="15" y="0"/>
                  </a:lnTo>
                  <a:lnTo>
                    <a:pt x="0" y="0"/>
                  </a:lnTo>
                  <a:lnTo>
                    <a:pt x="0" y="4"/>
                  </a:lnTo>
                  <a:lnTo>
                    <a:pt x="15" y="4"/>
                  </a:lnTo>
                  <a:lnTo>
                    <a:pt x="15" y="6"/>
                  </a:lnTo>
                  <a:lnTo>
                    <a:pt x="0" y="6"/>
                  </a:lnTo>
                  <a:lnTo>
                    <a:pt x="3"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2" name="Freeform 4339">
              <a:extLst>
                <a:ext uri="{FF2B5EF4-FFF2-40B4-BE49-F238E27FC236}">
                  <a16:creationId xmlns:a16="http://schemas.microsoft.com/office/drawing/2014/main" id="{0306D89D-E78F-45B6-BC6C-68E0746EE88F}"/>
                </a:ext>
              </a:extLst>
            </p:cNvPr>
            <p:cNvSpPr>
              <a:spLocks/>
            </p:cNvSpPr>
            <p:nvPr/>
          </p:nvSpPr>
          <p:spPr bwMode="auto">
            <a:xfrm>
              <a:off x="1785" y="2847"/>
              <a:ext cx="1" cy="5"/>
            </a:xfrm>
            <a:custGeom>
              <a:avLst/>
              <a:gdLst>
                <a:gd name="T0" fmla="*/ 1 w 6"/>
                <a:gd name="T1" fmla="*/ 5 h 22"/>
                <a:gd name="T2" fmla="*/ 0 w 6"/>
                <a:gd name="T3" fmla="*/ 5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22"/>
                  </a:lnTo>
                  <a:lnTo>
                    <a:pt x="3" y="22"/>
                  </a:lnTo>
                  <a:lnTo>
                    <a:pt x="3"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3" name="Freeform 4340">
              <a:extLst>
                <a:ext uri="{FF2B5EF4-FFF2-40B4-BE49-F238E27FC236}">
                  <a16:creationId xmlns:a16="http://schemas.microsoft.com/office/drawing/2014/main" id="{912F1E79-77DB-419C-891C-CF916A12CA11}"/>
                </a:ext>
              </a:extLst>
            </p:cNvPr>
            <p:cNvSpPr>
              <a:spLocks/>
            </p:cNvSpPr>
            <p:nvPr/>
          </p:nvSpPr>
          <p:spPr bwMode="auto">
            <a:xfrm>
              <a:off x="1785" y="2847"/>
              <a:ext cx="4" cy="1"/>
            </a:xfrm>
            <a:custGeom>
              <a:avLst/>
              <a:gdLst>
                <a:gd name="T0" fmla="*/ 1 w 18"/>
                <a:gd name="T1" fmla="*/ 0 h 7"/>
                <a:gd name="T2" fmla="*/ 1 w 18"/>
                <a:gd name="T3" fmla="*/ 0 h 7"/>
                <a:gd name="T4" fmla="*/ 3 w 18"/>
                <a:gd name="T5" fmla="*/ 0 h 7"/>
                <a:gd name="T6" fmla="*/ 4 w 18"/>
                <a:gd name="T7" fmla="*/ 0 h 7"/>
                <a:gd name="T8" fmla="*/ 0 w 18"/>
                <a:gd name="T9" fmla="*/ 0 h 7"/>
                <a:gd name="T10" fmla="*/ 0 w 18"/>
                <a:gd name="T11" fmla="*/ 0 h 7"/>
                <a:gd name="T12" fmla="*/ 4 w 18"/>
                <a:gd name="T13" fmla="*/ 0 h 7"/>
                <a:gd name="T14" fmla="*/ 4 w 18"/>
                <a:gd name="T15" fmla="*/ 1 h 7"/>
                <a:gd name="T16" fmla="*/ 0 w 18"/>
                <a:gd name="T17" fmla="*/ 1 h 7"/>
                <a:gd name="T18" fmla="*/ 1 w 18"/>
                <a:gd name="T19" fmla="*/ 1 h 7"/>
                <a:gd name="T20" fmla="*/ 3 w 1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3" y="3"/>
                  </a:moveTo>
                  <a:lnTo>
                    <a:pt x="3" y="0"/>
                  </a:lnTo>
                  <a:lnTo>
                    <a:pt x="15" y="0"/>
                  </a:lnTo>
                  <a:lnTo>
                    <a:pt x="18" y="3"/>
                  </a:lnTo>
                  <a:lnTo>
                    <a:pt x="0" y="3"/>
                  </a:lnTo>
                  <a:lnTo>
                    <a:pt x="18" y="3"/>
                  </a:lnTo>
                  <a:lnTo>
                    <a:pt x="18" y="7"/>
                  </a:lnTo>
                  <a:lnTo>
                    <a:pt x="0" y="7"/>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4" name="Freeform 4341">
              <a:extLst>
                <a:ext uri="{FF2B5EF4-FFF2-40B4-BE49-F238E27FC236}">
                  <a16:creationId xmlns:a16="http://schemas.microsoft.com/office/drawing/2014/main" id="{902F453B-DAFC-4A58-BF65-2500554F921F}"/>
                </a:ext>
              </a:extLst>
            </p:cNvPr>
            <p:cNvSpPr>
              <a:spLocks/>
            </p:cNvSpPr>
            <p:nvPr/>
          </p:nvSpPr>
          <p:spPr bwMode="auto">
            <a:xfrm>
              <a:off x="1788" y="2841"/>
              <a:ext cx="1" cy="7"/>
            </a:xfrm>
            <a:custGeom>
              <a:avLst/>
              <a:gdLst>
                <a:gd name="T0" fmla="*/ 1 w 6"/>
                <a:gd name="T1" fmla="*/ 6 h 30"/>
                <a:gd name="T2" fmla="*/ 0 w 6"/>
                <a:gd name="T3" fmla="*/ 6 h 30"/>
                <a:gd name="T4" fmla="*/ 0 w 6"/>
                <a:gd name="T5" fmla="*/ 1 h 30"/>
                <a:gd name="T6" fmla="*/ 0 w 6"/>
                <a:gd name="T7" fmla="*/ 1 h 30"/>
                <a:gd name="T8" fmla="*/ 0 w 6"/>
                <a:gd name="T9" fmla="*/ 7 h 30"/>
                <a:gd name="T10" fmla="*/ 1 w 6"/>
                <a:gd name="T11" fmla="*/ 7 h 30"/>
                <a:gd name="T12" fmla="*/ 1 w 6"/>
                <a:gd name="T13" fmla="*/ 0 h 30"/>
                <a:gd name="T14" fmla="*/ 1 w 6"/>
                <a:gd name="T15" fmla="*/ 1 h 30"/>
                <a:gd name="T16" fmla="*/ 1 w 6"/>
                <a:gd name="T17" fmla="*/ 7 h 30"/>
                <a:gd name="T18" fmla="*/ 1 w 6"/>
                <a:gd name="T19" fmla="*/ 6 h 30"/>
                <a:gd name="T20" fmla="*/ 1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3" y="26"/>
                  </a:moveTo>
                  <a:lnTo>
                    <a:pt x="0" y="26"/>
                  </a:lnTo>
                  <a:lnTo>
                    <a:pt x="0" y="4"/>
                  </a:lnTo>
                  <a:lnTo>
                    <a:pt x="0" y="30"/>
                  </a:lnTo>
                  <a:lnTo>
                    <a:pt x="3" y="30"/>
                  </a:lnTo>
                  <a:lnTo>
                    <a:pt x="3" y="0"/>
                  </a:lnTo>
                  <a:lnTo>
                    <a:pt x="6" y="4"/>
                  </a:lnTo>
                  <a:lnTo>
                    <a:pt x="6"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5" name="Freeform 4342">
              <a:extLst>
                <a:ext uri="{FF2B5EF4-FFF2-40B4-BE49-F238E27FC236}">
                  <a16:creationId xmlns:a16="http://schemas.microsoft.com/office/drawing/2014/main" id="{3F34F016-F5F3-4CCF-9CCC-6CC17F461B7C}"/>
                </a:ext>
              </a:extLst>
            </p:cNvPr>
            <p:cNvSpPr>
              <a:spLocks/>
            </p:cNvSpPr>
            <p:nvPr/>
          </p:nvSpPr>
          <p:spPr bwMode="auto">
            <a:xfrm>
              <a:off x="1788" y="2841"/>
              <a:ext cx="14" cy="1"/>
            </a:xfrm>
            <a:custGeom>
              <a:avLst/>
              <a:gdLst>
                <a:gd name="T0" fmla="*/ 1 w 56"/>
                <a:gd name="T1" fmla="*/ 1 h 6"/>
                <a:gd name="T2" fmla="*/ 1 w 56"/>
                <a:gd name="T3" fmla="*/ 0 h 6"/>
                <a:gd name="T4" fmla="*/ 13 w 56"/>
                <a:gd name="T5" fmla="*/ 0 h 6"/>
                <a:gd name="T6" fmla="*/ 14 w 56"/>
                <a:gd name="T7" fmla="*/ 1 h 6"/>
                <a:gd name="T8" fmla="*/ 0 w 56"/>
                <a:gd name="T9" fmla="*/ 1 h 6"/>
                <a:gd name="T10" fmla="*/ 0 w 56"/>
                <a:gd name="T11" fmla="*/ 1 h 6"/>
                <a:gd name="T12" fmla="*/ 14 w 56"/>
                <a:gd name="T13" fmla="*/ 1 h 6"/>
                <a:gd name="T14" fmla="*/ 14 w 56"/>
                <a:gd name="T15" fmla="*/ 1 h 6"/>
                <a:gd name="T16" fmla="*/ 0 w 56"/>
                <a:gd name="T17" fmla="*/ 1 h 6"/>
                <a:gd name="T18" fmla="*/ 1 w 56"/>
                <a:gd name="T19" fmla="*/ 1 h 6"/>
                <a:gd name="T20" fmla="*/ 13 w 5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6">
                  <a:moveTo>
                    <a:pt x="3" y="4"/>
                  </a:moveTo>
                  <a:lnTo>
                    <a:pt x="3" y="0"/>
                  </a:lnTo>
                  <a:lnTo>
                    <a:pt x="53" y="0"/>
                  </a:lnTo>
                  <a:lnTo>
                    <a:pt x="56" y="4"/>
                  </a:lnTo>
                  <a:lnTo>
                    <a:pt x="0" y="4"/>
                  </a:lnTo>
                  <a:lnTo>
                    <a:pt x="56" y="4"/>
                  </a:lnTo>
                  <a:lnTo>
                    <a:pt x="56" y="6"/>
                  </a:lnTo>
                  <a:lnTo>
                    <a:pt x="0" y="6"/>
                  </a:lnTo>
                  <a:lnTo>
                    <a:pt x="3" y="6"/>
                  </a:lnTo>
                  <a:lnTo>
                    <a:pt x="53"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6" name="Freeform 4343">
              <a:extLst>
                <a:ext uri="{FF2B5EF4-FFF2-40B4-BE49-F238E27FC236}">
                  <a16:creationId xmlns:a16="http://schemas.microsoft.com/office/drawing/2014/main" id="{662DAD99-645B-4703-8A2D-2FF11D79B5AF}"/>
                </a:ext>
              </a:extLst>
            </p:cNvPr>
            <p:cNvSpPr>
              <a:spLocks/>
            </p:cNvSpPr>
            <p:nvPr/>
          </p:nvSpPr>
          <p:spPr bwMode="auto">
            <a:xfrm>
              <a:off x="1800" y="2837"/>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0" y="0"/>
                  </a:lnTo>
                  <a:lnTo>
                    <a:pt x="0" y="19"/>
                  </a:lnTo>
                  <a:lnTo>
                    <a:pt x="3" y="19"/>
                  </a:lnTo>
                  <a:lnTo>
                    <a:pt x="3"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7" name="Freeform 4344">
              <a:extLst>
                <a:ext uri="{FF2B5EF4-FFF2-40B4-BE49-F238E27FC236}">
                  <a16:creationId xmlns:a16="http://schemas.microsoft.com/office/drawing/2014/main" id="{D2E1ACA6-3AB2-435B-891F-4BC64872A998}"/>
                </a:ext>
              </a:extLst>
            </p:cNvPr>
            <p:cNvSpPr>
              <a:spLocks/>
            </p:cNvSpPr>
            <p:nvPr/>
          </p:nvSpPr>
          <p:spPr bwMode="auto">
            <a:xfrm>
              <a:off x="1800" y="2837"/>
              <a:ext cx="4" cy="2"/>
            </a:xfrm>
            <a:custGeom>
              <a:avLst/>
              <a:gdLst>
                <a:gd name="T0" fmla="*/ 1 w 15"/>
                <a:gd name="T1" fmla="*/ 1 h 6"/>
                <a:gd name="T2" fmla="*/ 1 w 15"/>
                <a:gd name="T3" fmla="*/ 0 h 6"/>
                <a:gd name="T4" fmla="*/ 3 w 15"/>
                <a:gd name="T5" fmla="*/ 0 h 6"/>
                <a:gd name="T6" fmla="*/ 4 w 15"/>
                <a:gd name="T7" fmla="*/ 0 h 6"/>
                <a:gd name="T8" fmla="*/ 0 w 15"/>
                <a:gd name="T9" fmla="*/ 0 h 6"/>
                <a:gd name="T10" fmla="*/ 0 w 15"/>
                <a:gd name="T11" fmla="*/ 1 h 6"/>
                <a:gd name="T12" fmla="*/ 4 w 15"/>
                <a:gd name="T13" fmla="*/ 1 h 6"/>
                <a:gd name="T14" fmla="*/ 4 w 15"/>
                <a:gd name="T15" fmla="*/ 1 h 6"/>
                <a:gd name="T16" fmla="*/ 0 w 15"/>
                <a:gd name="T17" fmla="*/ 1 h 6"/>
                <a:gd name="T18" fmla="*/ 1 w 15"/>
                <a:gd name="T19" fmla="*/ 2 h 6"/>
                <a:gd name="T20" fmla="*/ 3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4"/>
                  </a:moveTo>
                  <a:lnTo>
                    <a:pt x="3" y="0"/>
                  </a:lnTo>
                  <a:lnTo>
                    <a:pt x="12" y="0"/>
                  </a:lnTo>
                  <a:lnTo>
                    <a:pt x="15" y="0"/>
                  </a:lnTo>
                  <a:lnTo>
                    <a:pt x="0" y="0"/>
                  </a:lnTo>
                  <a:lnTo>
                    <a:pt x="0" y="4"/>
                  </a:lnTo>
                  <a:lnTo>
                    <a:pt x="15" y="4"/>
                  </a:lnTo>
                  <a:lnTo>
                    <a:pt x="0" y="4"/>
                  </a:lnTo>
                  <a:lnTo>
                    <a:pt x="3"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8" name="Freeform 4345">
              <a:extLst>
                <a:ext uri="{FF2B5EF4-FFF2-40B4-BE49-F238E27FC236}">
                  <a16:creationId xmlns:a16="http://schemas.microsoft.com/office/drawing/2014/main" id="{14874A2B-3818-4E91-8FB1-6FAB48F56F49}"/>
                </a:ext>
              </a:extLst>
            </p:cNvPr>
            <p:cNvSpPr>
              <a:spLocks/>
            </p:cNvSpPr>
            <p:nvPr/>
          </p:nvSpPr>
          <p:spPr bwMode="auto">
            <a:xfrm>
              <a:off x="1803" y="2834"/>
              <a:ext cx="1"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4"/>
                  </a:lnTo>
                  <a:lnTo>
                    <a:pt x="0" y="0"/>
                  </a:lnTo>
                  <a:lnTo>
                    <a:pt x="0" y="20"/>
                  </a:lnTo>
                  <a:lnTo>
                    <a:pt x="3" y="22"/>
                  </a:lnTo>
                  <a:lnTo>
                    <a:pt x="3"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29" name="Freeform 4346">
              <a:extLst>
                <a:ext uri="{FF2B5EF4-FFF2-40B4-BE49-F238E27FC236}">
                  <a16:creationId xmlns:a16="http://schemas.microsoft.com/office/drawing/2014/main" id="{9AFAD7D4-06DE-43E6-ACEE-704451CD610D}"/>
                </a:ext>
              </a:extLst>
            </p:cNvPr>
            <p:cNvSpPr>
              <a:spLocks/>
            </p:cNvSpPr>
            <p:nvPr/>
          </p:nvSpPr>
          <p:spPr bwMode="auto">
            <a:xfrm>
              <a:off x="1803" y="2834"/>
              <a:ext cx="10" cy="1"/>
            </a:xfrm>
            <a:custGeom>
              <a:avLst/>
              <a:gdLst>
                <a:gd name="T0" fmla="*/ 1 w 42"/>
                <a:gd name="T1" fmla="*/ 1 h 7"/>
                <a:gd name="T2" fmla="*/ 1 w 42"/>
                <a:gd name="T3" fmla="*/ 0 h 7"/>
                <a:gd name="T4" fmla="*/ 9 w 42"/>
                <a:gd name="T5" fmla="*/ 0 h 7"/>
                <a:gd name="T6" fmla="*/ 9 w 42"/>
                <a:gd name="T7" fmla="*/ 0 h 7"/>
                <a:gd name="T8" fmla="*/ 0 w 42"/>
                <a:gd name="T9" fmla="*/ 0 h 7"/>
                <a:gd name="T10" fmla="*/ 0 w 42"/>
                <a:gd name="T11" fmla="*/ 1 h 7"/>
                <a:gd name="T12" fmla="*/ 10 w 42"/>
                <a:gd name="T13" fmla="*/ 1 h 7"/>
                <a:gd name="T14" fmla="*/ 9 w 42"/>
                <a:gd name="T15" fmla="*/ 1 h 7"/>
                <a:gd name="T16" fmla="*/ 0 w 42"/>
                <a:gd name="T17" fmla="*/ 1 h 7"/>
                <a:gd name="T18" fmla="*/ 1 w 42"/>
                <a:gd name="T19" fmla="*/ 1 h 7"/>
                <a:gd name="T20" fmla="*/ 9 w 4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7">
                  <a:moveTo>
                    <a:pt x="3" y="4"/>
                  </a:moveTo>
                  <a:lnTo>
                    <a:pt x="3" y="0"/>
                  </a:lnTo>
                  <a:lnTo>
                    <a:pt x="39" y="0"/>
                  </a:lnTo>
                  <a:lnTo>
                    <a:pt x="0" y="0"/>
                  </a:lnTo>
                  <a:lnTo>
                    <a:pt x="0" y="4"/>
                  </a:lnTo>
                  <a:lnTo>
                    <a:pt x="42" y="4"/>
                  </a:lnTo>
                  <a:lnTo>
                    <a:pt x="39" y="4"/>
                  </a:lnTo>
                  <a:lnTo>
                    <a:pt x="0" y="4"/>
                  </a:lnTo>
                  <a:lnTo>
                    <a:pt x="3" y="7"/>
                  </a:lnTo>
                  <a:lnTo>
                    <a:pt x="3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0" name="Freeform 4347">
              <a:extLst>
                <a:ext uri="{FF2B5EF4-FFF2-40B4-BE49-F238E27FC236}">
                  <a16:creationId xmlns:a16="http://schemas.microsoft.com/office/drawing/2014/main" id="{7C405ACD-8F28-41B3-9133-905058040C73}"/>
                </a:ext>
              </a:extLst>
            </p:cNvPr>
            <p:cNvSpPr>
              <a:spLocks/>
            </p:cNvSpPr>
            <p:nvPr/>
          </p:nvSpPr>
          <p:spPr bwMode="auto">
            <a:xfrm>
              <a:off x="1812" y="2830"/>
              <a:ext cx="1"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1 w 6"/>
                <a:gd name="T15" fmla="*/ 0 h 22"/>
                <a:gd name="T16" fmla="*/ 1 w 6"/>
                <a:gd name="T17" fmla="*/ 4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0"/>
                  </a:lnTo>
                  <a:lnTo>
                    <a:pt x="0" y="19"/>
                  </a:lnTo>
                  <a:lnTo>
                    <a:pt x="3" y="22"/>
                  </a:lnTo>
                  <a:lnTo>
                    <a:pt x="3" y="0"/>
                  </a:lnTo>
                  <a:lnTo>
                    <a:pt x="3" y="19"/>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1" name="Freeform 4348">
              <a:extLst>
                <a:ext uri="{FF2B5EF4-FFF2-40B4-BE49-F238E27FC236}">
                  <a16:creationId xmlns:a16="http://schemas.microsoft.com/office/drawing/2014/main" id="{BE78B222-8068-4633-AF7D-FCACBAB6BDC5}"/>
                </a:ext>
              </a:extLst>
            </p:cNvPr>
            <p:cNvSpPr>
              <a:spLocks/>
            </p:cNvSpPr>
            <p:nvPr/>
          </p:nvSpPr>
          <p:spPr bwMode="auto">
            <a:xfrm>
              <a:off x="1812" y="2830"/>
              <a:ext cx="11" cy="1"/>
            </a:xfrm>
            <a:custGeom>
              <a:avLst/>
              <a:gdLst>
                <a:gd name="T0" fmla="*/ 1 w 44"/>
                <a:gd name="T1" fmla="*/ 0 h 6"/>
                <a:gd name="T2" fmla="*/ 1 w 44"/>
                <a:gd name="T3" fmla="*/ 0 h 6"/>
                <a:gd name="T4" fmla="*/ 10 w 44"/>
                <a:gd name="T5" fmla="*/ 0 h 6"/>
                <a:gd name="T6" fmla="*/ 11 w 44"/>
                <a:gd name="T7" fmla="*/ 0 h 6"/>
                <a:gd name="T8" fmla="*/ 0 w 44"/>
                <a:gd name="T9" fmla="*/ 0 h 6"/>
                <a:gd name="T10" fmla="*/ 0 w 44"/>
                <a:gd name="T11" fmla="*/ 0 h 6"/>
                <a:gd name="T12" fmla="*/ 11 w 44"/>
                <a:gd name="T13" fmla="*/ 0 h 6"/>
                <a:gd name="T14" fmla="*/ 11 w 44"/>
                <a:gd name="T15" fmla="*/ 1 h 6"/>
                <a:gd name="T16" fmla="*/ 0 w 44"/>
                <a:gd name="T17" fmla="*/ 1 h 6"/>
                <a:gd name="T18" fmla="*/ 1 w 44"/>
                <a:gd name="T19" fmla="*/ 1 h 6"/>
                <a:gd name="T20" fmla="*/ 10 w 44"/>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6">
                  <a:moveTo>
                    <a:pt x="3" y="2"/>
                  </a:moveTo>
                  <a:lnTo>
                    <a:pt x="3" y="0"/>
                  </a:lnTo>
                  <a:lnTo>
                    <a:pt x="41" y="0"/>
                  </a:lnTo>
                  <a:lnTo>
                    <a:pt x="44" y="0"/>
                  </a:lnTo>
                  <a:lnTo>
                    <a:pt x="0" y="0"/>
                  </a:lnTo>
                  <a:lnTo>
                    <a:pt x="0" y="2"/>
                  </a:lnTo>
                  <a:lnTo>
                    <a:pt x="44" y="2"/>
                  </a:lnTo>
                  <a:lnTo>
                    <a:pt x="44" y="6"/>
                  </a:lnTo>
                  <a:lnTo>
                    <a:pt x="0" y="6"/>
                  </a:lnTo>
                  <a:lnTo>
                    <a:pt x="3" y="6"/>
                  </a:lnTo>
                  <a:lnTo>
                    <a:pt x="41"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2" name="Freeform 4349">
              <a:extLst>
                <a:ext uri="{FF2B5EF4-FFF2-40B4-BE49-F238E27FC236}">
                  <a16:creationId xmlns:a16="http://schemas.microsoft.com/office/drawing/2014/main" id="{1B844039-7547-471A-B67D-65BB3E92B992}"/>
                </a:ext>
              </a:extLst>
            </p:cNvPr>
            <p:cNvSpPr>
              <a:spLocks/>
            </p:cNvSpPr>
            <p:nvPr/>
          </p:nvSpPr>
          <p:spPr bwMode="auto">
            <a:xfrm>
              <a:off x="1821" y="2825"/>
              <a:ext cx="2" cy="6"/>
            </a:xfrm>
            <a:custGeom>
              <a:avLst/>
              <a:gdLst>
                <a:gd name="T0" fmla="*/ 1 w 6"/>
                <a:gd name="T1" fmla="*/ 5 h 23"/>
                <a:gd name="T2" fmla="*/ 0 w 6"/>
                <a:gd name="T3" fmla="*/ 5 h 23"/>
                <a:gd name="T4" fmla="*/ 0 w 6"/>
                <a:gd name="T5" fmla="*/ 1 h 23"/>
                <a:gd name="T6" fmla="*/ 1 w 6"/>
                <a:gd name="T7" fmla="*/ 1 h 23"/>
                <a:gd name="T8" fmla="*/ 1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4"/>
                  </a:lnTo>
                  <a:lnTo>
                    <a:pt x="3" y="23"/>
                  </a:lnTo>
                  <a:lnTo>
                    <a:pt x="3"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3" name="Freeform 4350">
              <a:extLst>
                <a:ext uri="{FF2B5EF4-FFF2-40B4-BE49-F238E27FC236}">
                  <a16:creationId xmlns:a16="http://schemas.microsoft.com/office/drawing/2014/main" id="{3E60EEC1-1F0C-404A-9203-6A05835FFE5A}"/>
                </a:ext>
              </a:extLst>
            </p:cNvPr>
            <p:cNvSpPr>
              <a:spLocks/>
            </p:cNvSpPr>
            <p:nvPr/>
          </p:nvSpPr>
          <p:spPr bwMode="auto">
            <a:xfrm>
              <a:off x="1821" y="2825"/>
              <a:ext cx="8" cy="2"/>
            </a:xfrm>
            <a:custGeom>
              <a:avLst/>
              <a:gdLst>
                <a:gd name="T0" fmla="*/ 1 w 33"/>
                <a:gd name="T1" fmla="*/ 1 h 6"/>
                <a:gd name="T2" fmla="*/ 1 w 33"/>
                <a:gd name="T3" fmla="*/ 0 h 6"/>
                <a:gd name="T4" fmla="*/ 7 w 33"/>
                <a:gd name="T5" fmla="*/ 0 h 6"/>
                <a:gd name="T6" fmla="*/ 7 w 33"/>
                <a:gd name="T7" fmla="*/ 1 h 6"/>
                <a:gd name="T8" fmla="*/ 1 w 33"/>
                <a:gd name="T9" fmla="*/ 1 h 6"/>
                <a:gd name="T10" fmla="*/ 0 w 33"/>
                <a:gd name="T11" fmla="*/ 1 h 6"/>
                <a:gd name="T12" fmla="*/ 8 w 33"/>
                <a:gd name="T13" fmla="*/ 1 h 6"/>
                <a:gd name="T14" fmla="*/ 7 w 33"/>
                <a:gd name="T15" fmla="*/ 2 h 6"/>
                <a:gd name="T16" fmla="*/ 1 w 33"/>
                <a:gd name="T17" fmla="*/ 2 h 6"/>
                <a:gd name="T18" fmla="*/ 1 w 33"/>
                <a:gd name="T19" fmla="*/ 2 h 6"/>
                <a:gd name="T20" fmla="*/ 7 w 3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
                  <a:moveTo>
                    <a:pt x="3" y="4"/>
                  </a:moveTo>
                  <a:lnTo>
                    <a:pt x="3" y="0"/>
                  </a:lnTo>
                  <a:lnTo>
                    <a:pt x="30" y="0"/>
                  </a:lnTo>
                  <a:lnTo>
                    <a:pt x="30" y="4"/>
                  </a:lnTo>
                  <a:lnTo>
                    <a:pt x="3" y="4"/>
                  </a:lnTo>
                  <a:lnTo>
                    <a:pt x="0" y="4"/>
                  </a:lnTo>
                  <a:lnTo>
                    <a:pt x="33" y="4"/>
                  </a:lnTo>
                  <a:lnTo>
                    <a:pt x="30" y="6"/>
                  </a:lnTo>
                  <a:lnTo>
                    <a:pt x="3" y="6"/>
                  </a:lnTo>
                  <a:lnTo>
                    <a:pt x="3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4" name="Freeform 4351">
              <a:extLst>
                <a:ext uri="{FF2B5EF4-FFF2-40B4-BE49-F238E27FC236}">
                  <a16:creationId xmlns:a16="http://schemas.microsoft.com/office/drawing/2014/main" id="{2383D926-5FEA-492C-B8C8-5EC36D05BAEC}"/>
                </a:ext>
              </a:extLst>
            </p:cNvPr>
            <p:cNvSpPr>
              <a:spLocks/>
            </p:cNvSpPr>
            <p:nvPr/>
          </p:nvSpPr>
          <p:spPr bwMode="auto">
            <a:xfrm>
              <a:off x="1828" y="2822"/>
              <a:ext cx="1" cy="5"/>
            </a:xfrm>
            <a:custGeom>
              <a:avLst/>
              <a:gdLst>
                <a:gd name="T0" fmla="*/ 1 w 6"/>
                <a:gd name="T1" fmla="*/ 5 h 22"/>
                <a:gd name="T2" fmla="*/ 0 w 6"/>
                <a:gd name="T3" fmla="*/ 5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22"/>
                  </a:lnTo>
                  <a:lnTo>
                    <a:pt x="3" y="22"/>
                  </a:lnTo>
                  <a:lnTo>
                    <a:pt x="3" y="0"/>
                  </a:lnTo>
                  <a:lnTo>
                    <a:pt x="3" y="3"/>
                  </a:lnTo>
                  <a:lnTo>
                    <a:pt x="3"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5" name="Freeform 4352">
              <a:extLst>
                <a:ext uri="{FF2B5EF4-FFF2-40B4-BE49-F238E27FC236}">
                  <a16:creationId xmlns:a16="http://schemas.microsoft.com/office/drawing/2014/main" id="{934AFCF4-3402-4F53-8DC3-822C19A651D3}"/>
                </a:ext>
              </a:extLst>
            </p:cNvPr>
            <p:cNvSpPr>
              <a:spLocks/>
            </p:cNvSpPr>
            <p:nvPr/>
          </p:nvSpPr>
          <p:spPr bwMode="auto">
            <a:xfrm>
              <a:off x="1828" y="2822"/>
              <a:ext cx="3" cy="1"/>
            </a:xfrm>
            <a:custGeom>
              <a:avLst/>
              <a:gdLst>
                <a:gd name="T0" fmla="*/ 1 w 12"/>
                <a:gd name="T1" fmla="*/ 0 h 7"/>
                <a:gd name="T2" fmla="*/ 1 w 12"/>
                <a:gd name="T3" fmla="*/ 0 h 7"/>
                <a:gd name="T4" fmla="*/ 2 w 12"/>
                <a:gd name="T5" fmla="*/ 0 h 7"/>
                <a:gd name="T6" fmla="*/ 3 w 12"/>
                <a:gd name="T7" fmla="*/ 0 h 7"/>
                <a:gd name="T8" fmla="*/ 0 w 12"/>
                <a:gd name="T9" fmla="*/ 0 h 7"/>
                <a:gd name="T10" fmla="*/ 0 w 12"/>
                <a:gd name="T11" fmla="*/ 0 h 7"/>
                <a:gd name="T12" fmla="*/ 3 w 12"/>
                <a:gd name="T13" fmla="*/ 0 h 7"/>
                <a:gd name="T14" fmla="*/ 3 w 12"/>
                <a:gd name="T15" fmla="*/ 1 h 7"/>
                <a:gd name="T16" fmla="*/ 0 w 12"/>
                <a:gd name="T17" fmla="*/ 1 h 7"/>
                <a:gd name="T18" fmla="*/ 1 w 12"/>
                <a:gd name="T19" fmla="*/ 1 h 7"/>
                <a:gd name="T20" fmla="*/ 2 w 1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12" y="3"/>
                  </a:lnTo>
                  <a:lnTo>
                    <a:pt x="0" y="3"/>
                  </a:lnTo>
                  <a:lnTo>
                    <a:pt x="12" y="3"/>
                  </a:lnTo>
                  <a:lnTo>
                    <a:pt x="12" y="7"/>
                  </a:lnTo>
                  <a:lnTo>
                    <a:pt x="0"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6" name="Freeform 4353">
              <a:extLst>
                <a:ext uri="{FF2B5EF4-FFF2-40B4-BE49-F238E27FC236}">
                  <a16:creationId xmlns:a16="http://schemas.microsoft.com/office/drawing/2014/main" id="{6FB9A873-8846-420A-9AC2-AC43128B1CA6}"/>
                </a:ext>
              </a:extLst>
            </p:cNvPr>
            <p:cNvSpPr>
              <a:spLocks/>
            </p:cNvSpPr>
            <p:nvPr/>
          </p:nvSpPr>
          <p:spPr bwMode="auto">
            <a:xfrm>
              <a:off x="1829" y="2818"/>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0" y="0"/>
                  </a:lnTo>
                  <a:lnTo>
                    <a:pt x="0" y="20"/>
                  </a:lnTo>
                  <a:lnTo>
                    <a:pt x="3" y="20"/>
                  </a:lnTo>
                  <a:lnTo>
                    <a:pt x="3"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7" name="Freeform 4354">
              <a:extLst>
                <a:ext uri="{FF2B5EF4-FFF2-40B4-BE49-F238E27FC236}">
                  <a16:creationId xmlns:a16="http://schemas.microsoft.com/office/drawing/2014/main" id="{80860591-ABFD-453F-A495-285E0C190356}"/>
                </a:ext>
              </a:extLst>
            </p:cNvPr>
            <p:cNvSpPr>
              <a:spLocks/>
            </p:cNvSpPr>
            <p:nvPr/>
          </p:nvSpPr>
          <p:spPr bwMode="auto">
            <a:xfrm>
              <a:off x="1829" y="2818"/>
              <a:ext cx="8" cy="2"/>
            </a:xfrm>
            <a:custGeom>
              <a:avLst/>
              <a:gdLst>
                <a:gd name="T0" fmla="*/ 1 w 29"/>
                <a:gd name="T1" fmla="*/ 1 h 7"/>
                <a:gd name="T2" fmla="*/ 1 w 29"/>
                <a:gd name="T3" fmla="*/ 0 h 7"/>
                <a:gd name="T4" fmla="*/ 7 w 29"/>
                <a:gd name="T5" fmla="*/ 0 h 7"/>
                <a:gd name="T6" fmla="*/ 8 w 29"/>
                <a:gd name="T7" fmla="*/ 0 h 7"/>
                <a:gd name="T8" fmla="*/ 0 w 29"/>
                <a:gd name="T9" fmla="*/ 0 h 7"/>
                <a:gd name="T10" fmla="*/ 0 w 29"/>
                <a:gd name="T11" fmla="*/ 1 h 7"/>
                <a:gd name="T12" fmla="*/ 8 w 29"/>
                <a:gd name="T13" fmla="*/ 1 h 7"/>
                <a:gd name="T14" fmla="*/ 8 w 29"/>
                <a:gd name="T15" fmla="*/ 1 h 7"/>
                <a:gd name="T16" fmla="*/ 0 w 29"/>
                <a:gd name="T17" fmla="*/ 1 h 7"/>
                <a:gd name="T18" fmla="*/ 1 w 29"/>
                <a:gd name="T19" fmla="*/ 2 h 7"/>
                <a:gd name="T20" fmla="*/ 7 w 2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7">
                  <a:moveTo>
                    <a:pt x="3" y="3"/>
                  </a:moveTo>
                  <a:lnTo>
                    <a:pt x="3" y="0"/>
                  </a:lnTo>
                  <a:lnTo>
                    <a:pt x="27" y="0"/>
                  </a:lnTo>
                  <a:lnTo>
                    <a:pt x="29" y="0"/>
                  </a:lnTo>
                  <a:lnTo>
                    <a:pt x="0" y="0"/>
                  </a:lnTo>
                  <a:lnTo>
                    <a:pt x="0" y="3"/>
                  </a:lnTo>
                  <a:lnTo>
                    <a:pt x="29" y="3"/>
                  </a:lnTo>
                  <a:lnTo>
                    <a:pt x="0" y="3"/>
                  </a:lnTo>
                  <a:lnTo>
                    <a:pt x="3" y="7"/>
                  </a:lnTo>
                  <a:lnTo>
                    <a:pt x="27"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8" name="Freeform 4355">
              <a:extLst>
                <a:ext uri="{FF2B5EF4-FFF2-40B4-BE49-F238E27FC236}">
                  <a16:creationId xmlns:a16="http://schemas.microsoft.com/office/drawing/2014/main" id="{E86876AC-ACCA-4C1C-8AEA-9436A2DA6A06}"/>
                </a:ext>
              </a:extLst>
            </p:cNvPr>
            <p:cNvSpPr>
              <a:spLocks/>
            </p:cNvSpPr>
            <p:nvPr/>
          </p:nvSpPr>
          <p:spPr bwMode="auto">
            <a:xfrm>
              <a:off x="1835" y="2813"/>
              <a:ext cx="2" cy="7"/>
            </a:xfrm>
            <a:custGeom>
              <a:avLst/>
              <a:gdLst>
                <a:gd name="T0" fmla="*/ 1 w 6"/>
                <a:gd name="T1" fmla="*/ 6 h 29"/>
                <a:gd name="T2" fmla="*/ 0 w 6"/>
                <a:gd name="T3" fmla="*/ 6 h 29"/>
                <a:gd name="T4" fmla="*/ 0 w 6"/>
                <a:gd name="T5" fmla="*/ 1 h 29"/>
                <a:gd name="T6" fmla="*/ 1 w 6"/>
                <a:gd name="T7" fmla="*/ 0 h 29"/>
                <a:gd name="T8" fmla="*/ 1 w 6"/>
                <a:gd name="T9" fmla="*/ 6 h 29"/>
                <a:gd name="T10" fmla="*/ 1 w 6"/>
                <a:gd name="T11" fmla="*/ 7 h 29"/>
                <a:gd name="T12" fmla="*/ 1 w 6"/>
                <a:gd name="T13" fmla="*/ 0 h 29"/>
                <a:gd name="T14" fmla="*/ 2 w 6"/>
                <a:gd name="T15" fmla="*/ 0 h 29"/>
                <a:gd name="T16" fmla="*/ 2 w 6"/>
                <a:gd name="T17" fmla="*/ 6 h 29"/>
                <a:gd name="T18" fmla="*/ 2 w 6"/>
                <a:gd name="T19" fmla="*/ 6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4" y="25"/>
                  </a:moveTo>
                  <a:lnTo>
                    <a:pt x="0" y="25"/>
                  </a:lnTo>
                  <a:lnTo>
                    <a:pt x="0" y="3"/>
                  </a:lnTo>
                  <a:lnTo>
                    <a:pt x="4" y="0"/>
                  </a:lnTo>
                  <a:lnTo>
                    <a:pt x="4" y="25"/>
                  </a:lnTo>
                  <a:lnTo>
                    <a:pt x="4" y="29"/>
                  </a:lnTo>
                  <a:lnTo>
                    <a:pt x="4" y="0"/>
                  </a:lnTo>
                  <a:lnTo>
                    <a:pt x="6" y="0"/>
                  </a:lnTo>
                  <a:lnTo>
                    <a:pt x="6" y="2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39" name="Freeform 4356">
              <a:extLst>
                <a:ext uri="{FF2B5EF4-FFF2-40B4-BE49-F238E27FC236}">
                  <a16:creationId xmlns:a16="http://schemas.microsoft.com/office/drawing/2014/main" id="{B8A56331-803D-4A89-A1E8-64362A645197}"/>
                </a:ext>
              </a:extLst>
            </p:cNvPr>
            <p:cNvSpPr>
              <a:spLocks/>
            </p:cNvSpPr>
            <p:nvPr/>
          </p:nvSpPr>
          <p:spPr bwMode="auto">
            <a:xfrm>
              <a:off x="1835" y="2813"/>
              <a:ext cx="4" cy="1"/>
            </a:xfrm>
            <a:custGeom>
              <a:avLst/>
              <a:gdLst>
                <a:gd name="T0" fmla="*/ 1 w 15"/>
                <a:gd name="T1" fmla="*/ 1 h 6"/>
                <a:gd name="T2" fmla="*/ 1 w 15"/>
                <a:gd name="T3" fmla="*/ 0 h 6"/>
                <a:gd name="T4" fmla="*/ 3 w 15"/>
                <a:gd name="T5" fmla="*/ 0 h 6"/>
                <a:gd name="T6" fmla="*/ 4 w 15"/>
                <a:gd name="T7" fmla="*/ 0 h 6"/>
                <a:gd name="T8" fmla="*/ 1 w 15"/>
                <a:gd name="T9" fmla="*/ 0 h 6"/>
                <a:gd name="T10" fmla="*/ 0 w 15"/>
                <a:gd name="T11" fmla="*/ 1 h 6"/>
                <a:gd name="T12" fmla="*/ 4 w 15"/>
                <a:gd name="T13" fmla="*/ 1 h 6"/>
                <a:gd name="T14" fmla="*/ 4 w 15"/>
                <a:gd name="T15" fmla="*/ 1 h 6"/>
                <a:gd name="T16" fmla="*/ 1 w 15"/>
                <a:gd name="T17" fmla="*/ 1 h 6"/>
                <a:gd name="T18" fmla="*/ 1 w 15"/>
                <a:gd name="T19" fmla="*/ 1 h 6"/>
                <a:gd name="T20" fmla="*/ 3 w 1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4" y="3"/>
                  </a:moveTo>
                  <a:lnTo>
                    <a:pt x="4" y="0"/>
                  </a:lnTo>
                  <a:lnTo>
                    <a:pt x="12" y="0"/>
                  </a:lnTo>
                  <a:lnTo>
                    <a:pt x="15" y="0"/>
                  </a:lnTo>
                  <a:lnTo>
                    <a:pt x="4" y="0"/>
                  </a:lnTo>
                  <a:lnTo>
                    <a:pt x="0" y="3"/>
                  </a:lnTo>
                  <a:lnTo>
                    <a:pt x="15" y="3"/>
                  </a:lnTo>
                  <a:lnTo>
                    <a:pt x="4" y="3"/>
                  </a:lnTo>
                  <a:lnTo>
                    <a:pt x="4"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0" name="Freeform 4357">
              <a:extLst>
                <a:ext uri="{FF2B5EF4-FFF2-40B4-BE49-F238E27FC236}">
                  <a16:creationId xmlns:a16="http://schemas.microsoft.com/office/drawing/2014/main" id="{61B45EBE-0C50-4B1C-BF90-B64D1731325C}"/>
                </a:ext>
              </a:extLst>
            </p:cNvPr>
            <p:cNvSpPr>
              <a:spLocks/>
            </p:cNvSpPr>
            <p:nvPr/>
          </p:nvSpPr>
          <p:spPr bwMode="auto">
            <a:xfrm>
              <a:off x="1837" y="2809"/>
              <a:ext cx="2" cy="5"/>
            </a:xfrm>
            <a:custGeom>
              <a:avLst/>
              <a:gdLst>
                <a:gd name="T0" fmla="*/ 1 w 6"/>
                <a:gd name="T1" fmla="*/ 4 h 23"/>
                <a:gd name="T2" fmla="*/ 0 w 6"/>
                <a:gd name="T3" fmla="*/ 4 h 23"/>
                <a:gd name="T4" fmla="*/ 0 w 6"/>
                <a:gd name="T5" fmla="*/ 1 h 23"/>
                <a:gd name="T6" fmla="*/ 1 w 6"/>
                <a:gd name="T7" fmla="*/ 0 h 23"/>
                <a:gd name="T8" fmla="*/ 1 w 6"/>
                <a:gd name="T9" fmla="*/ 4 h 23"/>
                <a:gd name="T10" fmla="*/ 1 w 6"/>
                <a:gd name="T11" fmla="*/ 5 h 23"/>
                <a:gd name="T12" fmla="*/ 1 w 6"/>
                <a:gd name="T13" fmla="*/ 0 h 23"/>
                <a:gd name="T14" fmla="*/ 2 w 6"/>
                <a:gd name="T15" fmla="*/ 0 h 23"/>
                <a:gd name="T16" fmla="*/ 2 w 6"/>
                <a:gd name="T17" fmla="*/ 4 h 23"/>
                <a:gd name="T18" fmla="*/ 2 w 6"/>
                <a:gd name="T19" fmla="*/ 4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4"/>
                  </a:lnTo>
                  <a:lnTo>
                    <a:pt x="3" y="0"/>
                  </a:lnTo>
                  <a:lnTo>
                    <a:pt x="3" y="20"/>
                  </a:lnTo>
                  <a:lnTo>
                    <a:pt x="3" y="23"/>
                  </a:lnTo>
                  <a:lnTo>
                    <a:pt x="3"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1" name="Freeform 4358">
              <a:extLst>
                <a:ext uri="{FF2B5EF4-FFF2-40B4-BE49-F238E27FC236}">
                  <a16:creationId xmlns:a16="http://schemas.microsoft.com/office/drawing/2014/main" id="{99401BC3-522B-4F69-9A10-2354232431E4}"/>
                </a:ext>
              </a:extLst>
            </p:cNvPr>
            <p:cNvSpPr>
              <a:spLocks/>
            </p:cNvSpPr>
            <p:nvPr/>
          </p:nvSpPr>
          <p:spPr bwMode="auto">
            <a:xfrm>
              <a:off x="1837" y="2809"/>
              <a:ext cx="3" cy="1"/>
            </a:xfrm>
            <a:custGeom>
              <a:avLst/>
              <a:gdLst>
                <a:gd name="T0" fmla="*/ 1 w 9"/>
                <a:gd name="T1" fmla="*/ 1 h 7"/>
                <a:gd name="T2" fmla="*/ 1 w 9"/>
                <a:gd name="T3" fmla="*/ 0 h 7"/>
                <a:gd name="T4" fmla="*/ 2 w 9"/>
                <a:gd name="T5" fmla="*/ 0 h 7"/>
                <a:gd name="T6" fmla="*/ 3 w 9"/>
                <a:gd name="T7" fmla="*/ 0 h 7"/>
                <a:gd name="T8" fmla="*/ 1 w 9"/>
                <a:gd name="T9" fmla="*/ 0 h 7"/>
                <a:gd name="T10" fmla="*/ 0 w 9"/>
                <a:gd name="T11" fmla="*/ 1 h 7"/>
                <a:gd name="T12" fmla="*/ 3 w 9"/>
                <a:gd name="T13" fmla="*/ 1 h 7"/>
                <a:gd name="T14" fmla="*/ 3 w 9"/>
                <a:gd name="T15" fmla="*/ 1 h 7"/>
                <a:gd name="T16" fmla="*/ 1 w 9"/>
                <a:gd name="T17" fmla="*/ 1 h 7"/>
                <a:gd name="T18" fmla="*/ 1 w 9"/>
                <a:gd name="T19" fmla="*/ 1 h 7"/>
                <a:gd name="T20" fmla="*/ 2 w 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9" y="0"/>
                  </a:lnTo>
                  <a:lnTo>
                    <a:pt x="3" y="0"/>
                  </a:lnTo>
                  <a:lnTo>
                    <a:pt x="0" y="4"/>
                  </a:lnTo>
                  <a:lnTo>
                    <a:pt x="9" y="4"/>
                  </a:lnTo>
                  <a:lnTo>
                    <a:pt x="9" y="7"/>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2" name="Freeform 4359">
              <a:extLst>
                <a:ext uri="{FF2B5EF4-FFF2-40B4-BE49-F238E27FC236}">
                  <a16:creationId xmlns:a16="http://schemas.microsoft.com/office/drawing/2014/main" id="{C406BAD4-37C7-4D2D-978B-7904D5F517F0}"/>
                </a:ext>
              </a:extLst>
            </p:cNvPr>
            <p:cNvSpPr>
              <a:spLocks/>
            </p:cNvSpPr>
            <p:nvPr/>
          </p:nvSpPr>
          <p:spPr bwMode="auto">
            <a:xfrm>
              <a:off x="1838" y="2805"/>
              <a:ext cx="2" cy="5"/>
            </a:xfrm>
            <a:custGeom>
              <a:avLst/>
              <a:gdLst>
                <a:gd name="T0" fmla="*/ 1 w 6"/>
                <a:gd name="T1" fmla="*/ 4 h 22"/>
                <a:gd name="T2" fmla="*/ 0 w 6"/>
                <a:gd name="T3" fmla="*/ 4 h 22"/>
                <a:gd name="T4" fmla="*/ 0 w 6"/>
                <a:gd name="T5" fmla="*/ 1 h 22"/>
                <a:gd name="T6" fmla="*/ 1 w 6"/>
                <a:gd name="T7" fmla="*/ 0 h 22"/>
                <a:gd name="T8" fmla="*/ 1 w 6"/>
                <a:gd name="T9" fmla="*/ 5 h 22"/>
                <a:gd name="T10" fmla="*/ 1 w 6"/>
                <a:gd name="T11" fmla="*/ 5 h 22"/>
                <a:gd name="T12" fmla="*/ 1 w 6"/>
                <a:gd name="T13" fmla="*/ 0 h 22"/>
                <a:gd name="T14" fmla="*/ 2 w 6"/>
                <a:gd name="T15" fmla="*/ 0 h 22"/>
                <a:gd name="T16" fmla="*/ 2 w 6"/>
                <a:gd name="T17" fmla="*/ 5 h 22"/>
                <a:gd name="T18" fmla="*/ 2 w 6"/>
                <a:gd name="T19" fmla="*/ 4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3" y="0"/>
                  </a:lnTo>
                  <a:lnTo>
                    <a:pt x="3" y="22"/>
                  </a:lnTo>
                  <a:lnTo>
                    <a:pt x="3" y="0"/>
                  </a:lnTo>
                  <a:lnTo>
                    <a:pt x="6" y="0"/>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3" name="Freeform 4360">
              <a:extLst>
                <a:ext uri="{FF2B5EF4-FFF2-40B4-BE49-F238E27FC236}">
                  <a16:creationId xmlns:a16="http://schemas.microsoft.com/office/drawing/2014/main" id="{362C5004-8265-441D-AB79-6582E57F0CAE}"/>
                </a:ext>
              </a:extLst>
            </p:cNvPr>
            <p:cNvSpPr>
              <a:spLocks/>
            </p:cNvSpPr>
            <p:nvPr/>
          </p:nvSpPr>
          <p:spPr bwMode="auto">
            <a:xfrm>
              <a:off x="1838" y="2805"/>
              <a:ext cx="4" cy="1"/>
            </a:xfrm>
            <a:custGeom>
              <a:avLst/>
              <a:gdLst>
                <a:gd name="T0" fmla="*/ 1 w 15"/>
                <a:gd name="T1" fmla="*/ 1 h 6"/>
                <a:gd name="T2" fmla="*/ 1 w 15"/>
                <a:gd name="T3" fmla="*/ 0 h 6"/>
                <a:gd name="T4" fmla="*/ 3 w 15"/>
                <a:gd name="T5" fmla="*/ 0 h 6"/>
                <a:gd name="T6" fmla="*/ 3 w 15"/>
                <a:gd name="T7" fmla="*/ 0 h 6"/>
                <a:gd name="T8" fmla="*/ 1 w 15"/>
                <a:gd name="T9" fmla="*/ 0 h 6"/>
                <a:gd name="T10" fmla="*/ 0 w 15"/>
                <a:gd name="T11" fmla="*/ 1 h 6"/>
                <a:gd name="T12" fmla="*/ 4 w 15"/>
                <a:gd name="T13" fmla="*/ 1 h 6"/>
                <a:gd name="T14" fmla="*/ 3 w 15"/>
                <a:gd name="T15" fmla="*/ 1 h 6"/>
                <a:gd name="T16" fmla="*/ 1 w 15"/>
                <a:gd name="T17" fmla="*/ 1 h 6"/>
                <a:gd name="T18" fmla="*/ 1 w 15"/>
                <a:gd name="T19" fmla="*/ 1 h 6"/>
                <a:gd name="T20" fmla="*/ 3 w 1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3"/>
                  </a:moveTo>
                  <a:lnTo>
                    <a:pt x="3" y="0"/>
                  </a:lnTo>
                  <a:lnTo>
                    <a:pt x="12" y="0"/>
                  </a:lnTo>
                  <a:lnTo>
                    <a:pt x="3" y="0"/>
                  </a:lnTo>
                  <a:lnTo>
                    <a:pt x="0" y="3"/>
                  </a:lnTo>
                  <a:lnTo>
                    <a:pt x="15" y="3"/>
                  </a:lnTo>
                  <a:lnTo>
                    <a:pt x="12" y="6"/>
                  </a:lnTo>
                  <a:lnTo>
                    <a:pt x="3"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4" name="Freeform 4361">
              <a:extLst>
                <a:ext uri="{FF2B5EF4-FFF2-40B4-BE49-F238E27FC236}">
                  <a16:creationId xmlns:a16="http://schemas.microsoft.com/office/drawing/2014/main" id="{CAFC7B5D-DCDF-4DDF-8B4B-C2E84AC7B982}"/>
                </a:ext>
              </a:extLst>
            </p:cNvPr>
            <p:cNvSpPr>
              <a:spLocks/>
            </p:cNvSpPr>
            <p:nvPr/>
          </p:nvSpPr>
          <p:spPr bwMode="auto">
            <a:xfrm>
              <a:off x="1840" y="2801"/>
              <a:ext cx="2" cy="5"/>
            </a:xfrm>
            <a:custGeom>
              <a:avLst/>
              <a:gdLst>
                <a:gd name="T0" fmla="*/ 1 w 6"/>
                <a:gd name="T1" fmla="*/ 4 h 23"/>
                <a:gd name="T2" fmla="*/ 0 w 6"/>
                <a:gd name="T3" fmla="*/ 4 h 23"/>
                <a:gd name="T4" fmla="*/ 0 w 6"/>
                <a:gd name="T5" fmla="*/ 1 h 23"/>
                <a:gd name="T6" fmla="*/ 0 w 6"/>
                <a:gd name="T7" fmla="*/ 1 h 23"/>
                <a:gd name="T8" fmla="*/ 0 w 6"/>
                <a:gd name="T9" fmla="*/ 5 h 23"/>
                <a:gd name="T10" fmla="*/ 1 w 6"/>
                <a:gd name="T11" fmla="*/ 5 h 23"/>
                <a:gd name="T12" fmla="*/ 1 w 6"/>
                <a:gd name="T13" fmla="*/ 0 h 23"/>
                <a:gd name="T14" fmla="*/ 1 w 6"/>
                <a:gd name="T15" fmla="*/ 1 h 23"/>
                <a:gd name="T16" fmla="*/ 1 w 6"/>
                <a:gd name="T17" fmla="*/ 5 h 23"/>
                <a:gd name="T18" fmla="*/ 2 w 6"/>
                <a:gd name="T19" fmla="*/ 4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4"/>
                  </a:lnTo>
                  <a:lnTo>
                    <a:pt x="0" y="23"/>
                  </a:lnTo>
                  <a:lnTo>
                    <a:pt x="3" y="23"/>
                  </a:lnTo>
                  <a:lnTo>
                    <a:pt x="3" y="0"/>
                  </a:lnTo>
                  <a:lnTo>
                    <a:pt x="3" y="4"/>
                  </a:lnTo>
                  <a:lnTo>
                    <a:pt x="3" y="23"/>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5" name="Freeform 4362">
              <a:extLst>
                <a:ext uri="{FF2B5EF4-FFF2-40B4-BE49-F238E27FC236}">
                  <a16:creationId xmlns:a16="http://schemas.microsoft.com/office/drawing/2014/main" id="{90CBA991-B0E7-46ED-945E-EB3A525A1130}"/>
                </a:ext>
              </a:extLst>
            </p:cNvPr>
            <p:cNvSpPr>
              <a:spLocks/>
            </p:cNvSpPr>
            <p:nvPr/>
          </p:nvSpPr>
          <p:spPr bwMode="auto">
            <a:xfrm>
              <a:off x="1840" y="2801"/>
              <a:ext cx="8" cy="1"/>
            </a:xfrm>
            <a:custGeom>
              <a:avLst/>
              <a:gdLst>
                <a:gd name="T0" fmla="*/ 1 w 30"/>
                <a:gd name="T1" fmla="*/ 1 h 7"/>
                <a:gd name="T2" fmla="*/ 1 w 30"/>
                <a:gd name="T3" fmla="*/ 0 h 7"/>
                <a:gd name="T4" fmla="*/ 7 w 30"/>
                <a:gd name="T5" fmla="*/ 0 h 7"/>
                <a:gd name="T6" fmla="*/ 8 w 30"/>
                <a:gd name="T7" fmla="*/ 1 h 7"/>
                <a:gd name="T8" fmla="*/ 0 w 30"/>
                <a:gd name="T9" fmla="*/ 1 h 7"/>
                <a:gd name="T10" fmla="*/ 0 w 30"/>
                <a:gd name="T11" fmla="*/ 1 h 7"/>
                <a:gd name="T12" fmla="*/ 8 w 30"/>
                <a:gd name="T13" fmla="*/ 1 h 7"/>
                <a:gd name="T14" fmla="*/ 8 w 30"/>
                <a:gd name="T15" fmla="*/ 1 h 7"/>
                <a:gd name="T16" fmla="*/ 0 w 30"/>
                <a:gd name="T17" fmla="*/ 1 h 7"/>
                <a:gd name="T18" fmla="*/ 1 w 30"/>
                <a:gd name="T19" fmla="*/ 1 h 7"/>
                <a:gd name="T20" fmla="*/ 7 w 3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7">
                  <a:moveTo>
                    <a:pt x="3" y="4"/>
                  </a:moveTo>
                  <a:lnTo>
                    <a:pt x="3" y="0"/>
                  </a:lnTo>
                  <a:lnTo>
                    <a:pt x="27" y="0"/>
                  </a:lnTo>
                  <a:lnTo>
                    <a:pt x="30" y="4"/>
                  </a:lnTo>
                  <a:lnTo>
                    <a:pt x="0" y="4"/>
                  </a:lnTo>
                  <a:lnTo>
                    <a:pt x="30" y="4"/>
                  </a:lnTo>
                  <a:lnTo>
                    <a:pt x="30" y="7"/>
                  </a:lnTo>
                  <a:lnTo>
                    <a:pt x="0" y="7"/>
                  </a:lnTo>
                  <a:lnTo>
                    <a:pt x="3" y="7"/>
                  </a:lnTo>
                  <a:lnTo>
                    <a:pt x="27"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6" name="Freeform 4363">
              <a:extLst>
                <a:ext uri="{FF2B5EF4-FFF2-40B4-BE49-F238E27FC236}">
                  <a16:creationId xmlns:a16="http://schemas.microsoft.com/office/drawing/2014/main" id="{D1E8927C-DDB2-4DE1-841A-1240582D7E7A}"/>
                </a:ext>
              </a:extLst>
            </p:cNvPr>
            <p:cNvSpPr>
              <a:spLocks/>
            </p:cNvSpPr>
            <p:nvPr/>
          </p:nvSpPr>
          <p:spPr bwMode="auto">
            <a:xfrm>
              <a:off x="1846" y="2793"/>
              <a:ext cx="2" cy="9"/>
            </a:xfrm>
            <a:custGeom>
              <a:avLst/>
              <a:gdLst>
                <a:gd name="T0" fmla="*/ 1 w 6"/>
                <a:gd name="T1" fmla="*/ 8 h 35"/>
                <a:gd name="T2" fmla="*/ 0 w 6"/>
                <a:gd name="T3" fmla="*/ 8 h 35"/>
                <a:gd name="T4" fmla="*/ 0 w 6"/>
                <a:gd name="T5" fmla="*/ 1 h 35"/>
                <a:gd name="T6" fmla="*/ 0 w 6"/>
                <a:gd name="T7" fmla="*/ 0 h 35"/>
                <a:gd name="T8" fmla="*/ 0 w 6"/>
                <a:gd name="T9" fmla="*/ 9 h 35"/>
                <a:gd name="T10" fmla="*/ 1 w 6"/>
                <a:gd name="T11" fmla="*/ 9 h 35"/>
                <a:gd name="T12" fmla="*/ 1 w 6"/>
                <a:gd name="T13" fmla="*/ 0 h 35"/>
                <a:gd name="T14" fmla="*/ 2 w 6"/>
                <a:gd name="T15" fmla="*/ 0 h 35"/>
                <a:gd name="T16" fmla="*/ 2 w 6"/>
                <a:gd name="T17" fmla="*/ 9 h 35"/>
                <a:gd name="T18" fmla="*/ 2 w 6"/>
                <a:gd name="T19" fmla="*/ 8 h 35"/>
                <a:gd name="T20" fmla="*/ 2 w 6"/>
                <a:gd name="T21" fmla="*/ 1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5">
                  <a:moveTo>
                    <a:pt x="3" y="32"/>
                  </a:moveTo>
                  <a:lnTo>
                    <a:pt x="0" y="32"/>
                  </a:lnTo>
                  <a:lnTo>
                    <a:pt x="0" y="2"/>
                  </a:lnTo>
                  <a:lnTo>
                    <a:pt x="0" y="0"/>
                  </a:lnTo>
                  <a:lnTo>
                    <a:pt x="0" y="35"/>
                  </a:lnTo>
                  <a:lnTo>
                    <a:pt x="3" y="35"/>
                  </a:lnTo>
                  <a:lnTo>
                    <a:pt x="3" y="0"/>
                  </a:lnTo>
                  <a:lnTo>
                    <a:pt x="6" y="0"/>
                  </a:lnTo>
                  <a:lnTo>
                    <a:pt x="6" y="35"/>
                  </a:lnTo>
                  <a:lnTo>
                    <a:pt x="6" y="32"/>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7" name="Freeform 4364">
              <a:extLst>
                <a:ext uri="{FF2B5EF4-FFF2-40B4-BE49-F238E27FC236}">
                  <a16:creationId xmlns:a16="http://schemas.microsoft.com/office/drawing/2014/main" id="{D693AF2E-8F5D-4DF3-B372-B18BD8306511}"/>
                </a:ext>
              </a:extLst>
            </p:cNvPr>
            <p:cNvSpPr>
              <a:spLocks/>
            </p:cNvSpPr>
            <p:nvPr/>
          </p:nvSpPr>
          <p:spPr bwMode="auto">
            <a:xfrm>
              <a:off x="1846" y="2793"/>
              <a:ext cx="6" cy="2"/>
            </a:xfrm>
            <a:custGeom>
              <a:avLst/>
              <a:gdLst>
                <a:gd name="T0" fmla="*/ 1 w 24"/>
                <a:gd name="T1" fmla="*/ 1 h 6"/>
                <a:gd name="T2" fmla="*/ 1 w 24"/>
                <a:gd name="T3" fmla="*/ 0 h 6"/>
                <a:gd name="T4" fmla="*/ 5 w 24"/>
                <a:gd name="T5" fmla="*/ 0 h 6"/>
                <a:gd name="T6" fmla="*/ 6 w 24"/>
                <a:gd name="T7" fmla="*/ 0 h 6"/>
                <a:gd name="T8" fmla="*/ 0 w 24"/>
                <a:gd name="T9" fmla="*/ 0 h 6"/>
                <a:gd name="T10" fmla="*/ 0 w 24"/>
                <a:gd name="T11" fmla="*/ 1 h 6"/>
                <a:gd name="T12" fmla="*/ 6 w 24"/>
                <a:gd name="T13" fmla="*/ 1 h 6"/>
                <a:gd name="T14" fmla="*/ 6 w 24"/>
                <a:gd name="T15" fmla="*/ 1 h 6"/>
                <a:gd name="T16" fmla="*/ 0 w 24"/>
                <a:gd name="T17" fmla="*/ 1 h 6"/>
                <a:gd name="T18" fmla="*/ 1 w 24"/>
                <a:gd name="T19" fmla="*/ 2 h 6"/>
                <a:gd name="T20" fmla="*/ 5 w 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3" y="2"/>
                  </a:moveTo>
                  <a:lnTo>
                    <a:pt x="3" y="0"/>
                  </a:lnTo>
                  <a:lnTo>
                    <a:pt x="21" y="0"/>
                  </a:lnTo>
                  <a:lnTo>
                    <a:pt x="24" y="0"/>
                  </a:lnTo>
                  <a:lnTo>
                    <a:pt x="0" y="0"/>
                  </a:lnTo>
                  <a:lnTo>
                    <a:pt x="0" y="2"/>
                  </a:lnTo>
                  <a:lnTo>
                    <a:pt x="24" y="2"/>
                  </a:lnTo>
                  <a:lnTo>
                    <a:pt x="0" y="2"/>
                  </a:lnTo>
                  <a:lnTo>
                    <a:pt x="3" y="6"/>
                  </a:lnTo>
                  <a:lnTo>
                    <a:pt x="21"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8" name="Freeform 4365">
              <a:extLst>
                <a:ext uri="{FF2B5EF4-FFF2-40B4-BE49-F238E27FC236}">
                  <a16:creationId xmlns:a16="http://schemas.microsoft.com/office/drawing/2014/main" id="{7BB8303D-AA1D-4F4C-B9CF-BC8A969301B5}"/>
                </a:ext>
              </a:extLst>
            </p:cNvPr>
            <p:cNvSpPr>
              <a:spLocks/>
            </p:cNvSpPr>
            <p:nvPr/>
          </p:nvSpPr>
          <p:spPr bwMode="auto">
            <a:xfrm>
              <a:off x="1851" y="2789"/>
              <a:ext cx="1" cy="6"/>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3"/>
                  </a:lnTo>
                  <a:lnTo>
                    <a:pt x="3" y="0"/>
                  </a:lnTo>
                  <a:lnTo>
                    <a:pt x="3" y="18"/>
                  </a:lnTo>
                  <a:lnTo>
                    <a:pt x="3" y="22"/>
                  </a:lnTo>
                  <a:lnTo>
                    <a:pt x="3" y="0"/>
                  </a:lnTo>
                  <a:lnTo>
                    <a:pt x="6" y="0"/>
                  </a:lnTo>
                  <a:lnTo>
                    <a:pt x="6" y="1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49" name="Freeform 4366">
              <a:extLst>
                <a:ext uri="{FF2B5EF4-FFF2-40B4-BE49-F238E27FC236}">
                  <a16:creationId xmlns:a16="http://schemas.microsoft.com/office/drawing/2014/main" id="{2D8EB99A-DC28-4642-ABA4-6F402F02FDF4}"/>
                </a:ext>
              </a:extLst>
            </p:cNvPr>
            <p:cNvSpPr>
              <a:spLocks/>
            </p:cNvSpPr>
            <p:nvPr/>
          </p:nvSpPr>
          <p:spPr bwMode="auto">
            <a:xfrm>
              <a:off x="1851" y="2789"/>
              <a:ext cx="3" cy="2"/>
            </a:xfrm>
            <a:custGeom>
              <a:avLst/>
              <a:gdLst>
                <a:gd name="T0" fmla="*/ 1 w 12"/>
                <a:gd name="T1" fmla="*/ 1 h 6"/>
                <a:gd name="T2" fmla="*/ 1 w 12"/>
                <a:gd name="T3" fmla="*/ 0 h 6"/>
                <a:gd name="T4" fmla="*/ 2 w 12"/>
                <a:gd name="T5" fmla="*/ 0 h 6"/>
                <a:gd name="T6" fmla="*/ 3 w 12"/>
                <a:gd name="T7" fmla="*/ 0 h 6"/>
                <a:gd name="T8" fmla="*/ 1 w 12"/>
                <a:gd name="T9" fmla="*/ 0 h 6"/>
                <a:gd name="T10" fmla="*/ 0 w 12"/>
                <a:gd name="T11" fmla="*/ 1 h 6"/>
                <a:gd name="T12" fmla="*/ 3 w 12"/>
                <a:gd name="T13" fmla="*/ 1 h 6"/>
                <a:gd name="T14" fmla="*/ 3 w 12"/>
                <a:gd name="T15" fmla="*/ 2 h 6"/>
                <a:gd name="T16" fmla="*/ 1 w 12"/>
                <a:gd name="T17" fmla="*/ 2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3"/>
                  </a:moveTo>
                  <a:lnTo>
                    <a:pt x="3" y="0"/>
                  </a:lnTo>
                  <a:lnTo>
                    <a:pt x="9" y="0"/>
                  </a:lnTo>
                  <a:lnTo>
                    <a:pt x="12" y="0"/>
                  </a:lnTo>
                  <a:lnTo>
                    <a:pt x="3" y="0"/>
                  </a:lnTo>
                  <a:lnTo>
                    <a:pt x="0" y="3"/>
                  </a:lnTo>
                  <a:lnTo>
                    <a:pt x="12" y="3"/>
                  </a:lnTo>
                  <a:lnTo>
                    <a:pt x="12"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0" name="Freeform 4367">
              <a:extLst>
                <a:ext uri="{FF2B5EF4-FFF2-40B4-BE49-F238E27FC236}">
                  <a16:creationId xmlns:a16="http://schemas.microsoft.com/office/drawing/2014/main" id="{18AB1D97-DC8A-4BB1-BAEA-412ADEBAEE41}"/>
                </a:ext>
              </a:extLst>
            </p:cNvPr>
            <p:cNvSpPr>
              <a:spLocks/>
            </p:cNvSpPr>
            <p:nvPr/>
          </p:nvSpPr>
          <p:spPr bwMode="auto">
            <a:xfrm>
              <a:off x="1852" y="2785"/>
              <a:ext cx="2" cy="6"/>
            </a:xfrm>
            <a:custGeom>
              <a:avLst/>
              <a:gdLst>
                <a:gd name="T0" fmla="*/ 1 w 6"/>
                <a:gd name="T1" fmla="*/ 5 h 23"/>
                <a:gd name="T2" fmla="*/ 0 w 6"/>
                <a:gd name="T3" fmla="*/ 5 h 23"/>
                <a:gd name="T4" fmla="*/ 0 w 6"/>
                <a:gd name="T5" fmla="*/ 1 h 23"/>
                <a:gd name="T6" fmla="*/ 1 w 6"/>
                <a:gd name="T7" fmla="*/ 1 h 23"/>
                <a:gd name="T8" fmla="*/ 1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4"/>
                  </a:lnTo>
                  <a:lnTo>
                    <a:pt x="3" y="4"/>
                  </a:lnTo>
                  <a:lnTo>
                    <a:pt x="3" y="23"/>
                  </a:lnTo>
                  <a:lnTo>
                    <a:pt x="3" y="0"/>
                  </a:lnTo>
                  <a:lnTo>
                    <a:pt x="6" y="4"/>
                  </a:lnTo>
                  <a:lnTo>
                    <a:pt x="6" y="23"/>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1" name="Freeform 4368">
              <a:extLst>
                <a:ext uri="{FF2B5EF4-FFF2-40B4-BE49-F238E27FC236}">
                  <a16:creationId xmlns:a16="http://schemas.microsoft.com/office/drawing/2014/main" id="{824E422F-F670-4986-9242-9B92FF8CDDC7}"/>
                </a:ext>
              </a:extLst>
            </p:cNvPr>
            <p:cNvSpPr>
              <a:spLocks/>
            </p:cNvSpPr>
            <p:nvPr/>
          </p:nvSpPr>
          <p:spPr bwMode="auto">
            <a:xfrm>
              <a:off x="1852" y="2785"/>
              <a:ext cx="4" cy="2"/>
            </a:xfrm>
            <a:custGeom>
              <a:avLst/>
              <a:gdLst>
                <a:gd name="T0" fmla="*/ 1 w 15"/>
                <a:gd name="T1" fmla="*/ 1 h 7"/>
                <a:gd name="T2" fmla="*/ 1 w 15"/>
                <a:gd name="T3" fmla="*/ 0 h 7"/>
                <a:gd name="T4" fmla="*/ 3 w 15"/>
                <a:gd name="T5" fmla="*/ 0 h 7"/>
                <a:gd name="T6" fmla="*/ 3 w 15"/>
                <a:gd name="T7" fmla="*/ 1 h 7"/>
                <a:gd name="T8" fmla="*/ 1 w 15"/>
                <a:gd name="T9" fmla="*/ 1 h 7"/>
                <a:gd name="T10" fmla="*/ 0 w 15"/>
                <a:gd name="T11" fmla="*/ 1 h 7"/>
                <a:gd name="T12" fmla="*/ 4 w 15"/>
                <a:gd name="T13" fmla="*/ 1 h 7"/>
                <a:gd name="T14" fmla="*/ 3 w 15"/>
                <a:gd name="T15" fmla="*/ 2 h 7"/>
                <a:gd name="T16" fmla="*/ 1 w 15"/>
                <a:gd name="T17" fmla="*/ 2 h 7"/>
                <a:gd name="T18" fmla="*/ 1 w 15"/>
                <a:gd name="T19" fmla="*/ 2 h 7"/>
                <a:gd name="T20" fmla="*/ 3 w 1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4"/>
                  </a:moveTo>
                  <a:lnTo>
                    <a:pt x="3" y="0"/>
                  </a:lnTo>
                  <a:lnTo>
                    <a:pt x="11" y="0"/>
                  </a:lnTo>
                  <a:lnTo>
                    <a:pt x="11" y="4"/>
                  </a:lnTo>
                  <a:lnTo>
                    <a:pt x="3" y="4"/>
                  </a:lnTo>
                  <a:lnTo>
                    <a:pt x="0" y="4"/>
                  </a:lnTo>
                  <a:lnTo>
                    <a:pt x="15" y="4"/>
                  </a:lnTo>
                  <a:lnTo>
                    <a:pt x="11" y="7"/>
                  </a:lnTo>
                  <a:lnTo>
                    <a:pt x="3" y="7"/>
                  </a:lnTo>
                  <a:lnTo>
                    <a:pt x="1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2" name="Freeform 4369">
              <a:extLst>
                <a:ext uri="{FF2B5EF4-FFF2-40B4-BE49-F238E27FC236}">
                  <a16:creationId xmlns:a16="http://schemas.microsoft.com/office/drawing/2014/main" id="{A50F4EA3-3ACF-45D6-B4F7-8EF8838CC730}"/>
                </a:ext>
              </a:extLst>
            </p:cNvPr>
            <p:cNvSpPr>
              <a:spLocks/>
            </p:cNvSpPr>
            <p:nvPr/>
          </p:nvSpPr>
          <p:spPr bwMode="auto">
            <a:xfrm>
              <a:off x="1855" y="2776"/>
              <a:ext cx="1" cy="11"/>
            </a:xfrm>
            <a:custGeom>
              <a:avLst/>
              <a:gdLst>
                <a:gd name="T0" fmla="*/ 0 w 6"/>
                <a:gd name="T1" fmla="*/ 10 h 46"/>
                <a:gd name="T2" fmla="*/ 0 w 6"/>
                <a:gd name="T3" fmla="*/ 10 h 46"/>
                <a:gd name="T4" fmla="*/ 0 w 6"/>
                <a:gd name="T5" fmla="*/ 1 h 46"/>
                <a:gd name="T6" fmla="*/ 0 w 6"/>
                <a:gd name="T7" fmla="*/ 1 h 46"/>
                <a:gd name="T8" fmla="*/ 0 w 6"/>
                <a:gd name="T9" fmla="*/ 11 h 46"/>
                <a:gd name="T10" fmla="*/ 0 w 6"/>
                <a:gd name="T11" fmla="*/ 11 h 46"/>
                <a:gd name="T12" fmla="*/ 0 w 6"/>
                <a:gd name="T13" fmla="*/ 0 h 46"/>
                <a:gd name="T14" fmla="*/ 0 w 6"/>
                <a:gd name="T15" fmla="*/ 1 h 46"/>
                <a:gd name="T16" fmla="*/ 0 w 6"/>
                <a:gd name="T17" fmla="*/ 11 h 46"/>
                <a:gd name="T18" fmla="*/ 1 w 6"/>
                <a:gd name="T19" fmla="*/ 10 h 46"/>
                <a:gd name="T20" fmla="*/ 1 w 6"/>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6">
                  <a:moveTo>
                    <a:pt x="2" y="43"/>
                  </a:moveTo>
                  <a:lnTo>
                    <a:pt x="0" y="43"/>
                  </a:lnTo>
                  <a:lnTo>
                    <a:pt x="0" y="4"/>
                  </a:lnTo>
                  <a:lnTo>
                    <a:pt x="0" y="46"/>
                  </a:lnTo>
                  <a:lnTo>
                    <a:pt x="2" y="46"/>
                  </a:lnTo>
                  <a:lnTo>
                    <a:pt x="2" y="0"/>
                  </a:lnTo>
                  <a:lnTo>
                    <a:pt x="2" y="4"/>
                  </a:lnTo>
                  <a:lnTo>
                    <a:pt x="2" y="46"/>
                  </a:lnTo>
                  <a:lnTo>
                    <a:pt x="6" y="43"/>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3" name="Freeform 4370">
              <a:extLst>
                <a:ext uri="{FF2B5EF4-FFF2-40B4-BE49-F238E27FC236}">
                  <a16:creationId xmlns:a16="http://schemas.microsoft.com/office/drawing/2014/main" id="{FB399132-EDC4-45DB-B26B-EF8CB70B5C53}"/>
                </a:ext>
              </a:extLst>
            </p:cNvPr>
            <p:cNvSpPr>
              <a:spLocks/>
            </p:cNvSpPr>
            <p:nvPr/>
          </p:nvSpPr>
          <p:spPr bwMode="auto">
            <a:xfrm>
              <a:off x="1855" y="2776"/>
              <a:ext cx="3" cy="1"/>
            </a:xfrm>
            <a:custGeom>
              <a:avLst/>
              <a:gdLst>
                <a:gd name="T0" fmla="*/ 1 w 12"/>
                <a:gd name="T1" fmla="*/ 1 h 7"/>
                <a:gd name="T2" fmla="*/ 1 w 12"/>
                <a:gd name="T3" fmla="*/ 0 h 7"/>
                <a:gd name="T4" fmla="*/ 2 w 12"/>
                <a:gd name="T5" fmla="*/ 0 h 7"/>
                <a:gd name="T6" fmla="*/ 2 w 12"/>
                <a:gd name="T7" fmla="*/ 1 h 7"/>
                <a:gd name="T8" fmla="*/ 0 w 12"/>
                <a:gd name="T9" fmla="*/ 1 h 7"/>
                <a:gd name="T10" fmla="*/ 0 w 12"/>
                <a:gd name="T11" fmla="*/ 1 h 7"/>
                <a:gd name="T12" fmla="*/ 3 w 12"/>
                <a:gd name="T13" fmla="*/ 1 h 7"/>
                <a:gd name="T14" fmla="*/ 2 w 12"/>
                <a:gd name="T15" fmla="*/ 1 h 7"/>
                <a:gd name="T16" fmla="*/ 0 w 12"/>
                <a:gd name="T17" fmla="*/ 1 h 7"/>
                <a:gd name="T18" fmla="*/ 1 w 12"/>
                <a:gd name="T19" fmla="*/ 1 h 7"/>
                <a:gd name="T20" fmla="*/ 2 w 1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2" y="4"/>
                  </a:moveTo>
                  <a:lnTo>
                    <a:pt x="2" y="0"/>
                  </a:lnTo>
                  <a:lnTo>
                    <a:pt x="8" y="0"/>
                  </a:lnTo>
                  <a:lnTo>
                    <a:pt x="8" y="4"/>
                  </a:lnTo>
                  <a:lnTo>
                    <a:pt x="0" y="4"/>
                  </a:lnTo>
                  <a:lnTo>
                    <a:pt x="12" y="4"/>
                  </a:lnTo>
                  <a:lnTo>
                    <a:pt x="8" y="7"/>
                  </a:lnTo>
                  <a:lnTo>
                    <a:pt x="0" y="7"/>
                  </a:lnTo>
                  <a:lnTo>
                    <a:pt x="2" y="7"/>
                  </a:lnTo>
                  <a:lnTo>
                    <a:pt x="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4" name="Freeform 4371">
              <a:extLst>
                <a:ext uri="{FF2B5EF4-FFF2-40B4-BE49-F238E27FC236}">
                  <a16:creationId xmlns:a16="http://schemas.microsoft.com/office/drawing/2014/main" id="{C1E7961B-F033-4AB3-9175-7A71592338BC}"/>
                </a:ext>
              </a:extLst>
            </p:cNvPr>
            <p:cNvSpPr>
              <a:spLocks/>
            </p:cNvSpPr>
            <p:nvPr/>
          </p:nvSpPr>
          <p:spPr bwMode="auto">
            <a:xfrm>
              <a:off x="1856" y="2772"/>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7"/>
                  </a:moveTo>
                  <a:lnTo>
                    <a:pt x="0" y="17"/>
                  </a:lnTo>
                  <a:lnTo>
                    <a:pt x="0" y="4"/>
                  </a:lnTo>
                  <a:lnTo>
                    <a:pt x="0" y="0"/>
                  </a:lnTo>
                  <a:lnTo>
                    <a:pt x="0" y="20"/>
                  </a:lnTo>
                  <a:lnTo>
                    <a:pt x="2" y="20"/>
                  </a:lnTo>
                  <a:lnTo>
                    <a:pt x="2" y="0"/>
                  </a:lnTo>
                  <a:lnTo>
                    <a:pt x="2"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5" name="Freeform 4372">
              <a:extLst>
                <a:ext uri="{FF2B5EF4-FFF2-40B4-BE49-F238E27FC236}">
                  <a16:creationId xmlns:a16="http://schemas.microsoft.com/office/drawing/2014/main" id="{8B6B2F4A-39F8-4796-9477-ECC94A5A17B8}"/>
                </a:ext>
              </a:extLst>
            </p:cNvPr>
            <p:cNvSpPr>
              <a:spLocks/>
            </p:cNvSpPr>
            <p:nvPr/>
          </p:nvSpPr>
          <p:spPr bwMode="auto">
            <a:xfrm>
              <a:off x="1856" y="2772"/>
              <a:ext cx="3" cy="2"/>
            </a:xfrm>
            <a:custGeom>
              <a:avLst/>
              <a:gdLst>
                <a:gd name="T0" fmla="*/ 1 w 11"/>
                <a:gd name="T1" fmla="*/ 1 h 7"/>
                <a:gd name="T2" fmla="*/ 1 w 11"/>
                <a:gd name="T3" fmla="*/ 0 h 7"/>
                <a:gd name="T4" fmla="*/ 2 w 11"/>
                <a:gd name="T5" fmla="*/ 0 h 7"/>
                <a:gd name="T6" fmla="*/ 2 w 11"/>
                <a:gd name="T7" fmla="*/ 0 h 7"/>
                <a:gd name="T8" fmla="*/ 0 w 11"/>
                <a:gd name="T9" fmla="*/ 0 h 7"/>
                <a:gd name="T10" fmla="*/ 0 w 11"/>
                <a:gd name="T11" fmla="*/ 1 h 7"/>
                <a:gd name="T12" fmla="*/ 3 w 11"/>
                <a:gd name="T13" fmla="*/ 1 h 7"/>
                <a:gd name="T14" fmla="*/ 2 w 11"/>
                <a:gd name="T15" fmla="*/ 1 h 7"/>
                <a:gd name="T16" fmla="*/ 0 w 11"/>
                <a:gd name="T17" fmla="*/ 1 h 7"/>
                <a:gd name="T18" fmla="*/ 1 w 11"/>
                <a:gd name="T19" fmla="*/ 2 h 7"/>
                <a:gd name="T20" fmla="*/ 2 w 1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7">
                  <a:moveTo>
                    <a:pt x="2" y="4"/>
                  </a:moveTo>
                  <a:lnTo>
                    <a:pt x="2" y="0"/>
                  </a:lnTo>
                  <a:lnTo>
                    <a:pt x="8" y="0"/>
                  </a:lnTo>
                  <a:lnTo>
                    <a:pt x="0" y="0"/>
                  </a:lnTo>
                  <a:lnTo>
                    <a:pt x="0" y="4"/>
                  </a:lnTo>
                  <a:lnTo>
                    <a:pt x="11" y="4"/>
                  </a:lnTo>
                  <a:lnTo>
                    <a:pt x="8" y="4"/>
                  </a:lnTo>
                  <a:lnTo>
                    <a:pt x="0" y="4"/>
                  </a:lnTo>
                  <a:lnTo>
                    <a:pt x="2" y="7"/>
                  </a:lnTo>
                  <a:lnTo>
                    <a:pt x="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6" name="Freeform 4373">
              <a:extLst>
                <a:ext uri="{FF2B5EF4-FFF2-40B4-BE49-F238E27FC236}">
                  <a16:creationId xmlns:a16="http://schemas.microsoft.com/office/drawing/2014/main" id="{41C9F655-B396-462C-9665-D45296E6BD2F}"/>
                </a:ext>
              </a:extLst>
            </p:cNvPr>
            <p:cNvSpPr>
              <a:spLocks/>
            </p:cNvSpPr>
            <p:nvPr/>
          </p:nvSpPr>
          <p:spPr bwMode="auto">
            <a:xfrm>
              <a:off x="1858" y="2768"/>
              <a:ext cx="1" cy="6"/>
            </a:xfrm>
            <a:custGeom>
              <a:avLst/>
              <a:gdLst>
                <a:gd name="T0" fmla="*/ 0 w 5"/>
                <a:gd name="T1" fmla="*/ 5 h 22"/>
                <a:gd name="T2" fmla="*/ 0 w 5"/>
                <a:gd name="T3" fmla="*/ 5 h 22"/>
                <a:gd name="T4" fmla="*/ 0 w 5"/>
                <a:gd name="T5" fmla="*/ 1 h 22"/>
                <a:gd name="T6" fmla="*/ 0 w 5"/>
                <a:gd name="T7" fmla="*/ 0 h 22"/>
                <a:gd name="T8" fmla="*/ 0 w 5"/>
                <a:gd name="T9" fmla="*/ 5 h 22"/>
                <a:gd name="T10" fmla="*/ 0 w 5"/>
                <a:gd name="T11" fmla="*/ 6 h 22"/>
                <a:gd name="T12" fmla="*/ 0 w 5"/>
                <a:gd name="T13" fmla="*/ 0 h 22"/>
                <a:gd name="T14" fmla="*/ 0 w 5"/>
                <a:gd name="T15" fmla="*/ 0 h 22"/>
                <a:gd name="T16" fmla="*/ 0 w 5"/>
                <a:gd name="T17" fmla="*/ 5 h 22"/>
                <a:gd name="T18" fmla="*/ 1 w 5"/>
                <a:gd name="T19" fmla="*/ 5 h 22"/>
                <a:gd name="T20" fmla="*/ 1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2" y="19"/>
                  </a:moveTo>
                  <a:lnTo>
                    <a:pt x="0" y="19"/>
                  </a:lnTo>
                  <a:lnTo>
                    <a:pt x="0" y="2"/>
                  </a:lnTo>
                  <a:lnTo>
                    <a:pt x="0" y="0"/>
                  </a:lnTo>
                  <a:lnTo>
                    <a:pt x="0" y="19"/>
                  </a:lnTo>
                  <a:lnTo>
                    <a:pt x="2" y="22"/>
                  </a:lnTo>
                  <a:lnTo>
                    <a:pt x="2" y="0"/>
                  </a:lnTo>
                  <a:lnTo>
                    <a:pt x="2" y="19"/>
                  </a:lnTo>
                  <a:lnTo>
                    <a:pt x="5" y="19"/>
                  </a:lnTo>
                  <a:lnTo>
                    <a:pt x="5"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7" name="Freeform 4374">
              <a:extLst>
                <a:ext uri="{FF2B5EF4-FFF2-40B4-BE49-F238E27FC236}">
                  <a16:creationId xmlns:a16="http://schemas.microsoft.com/office/drawing/2014/main" id="{50267C6A-D2CF-49FE-B76C-71D726558590}"/>
                </a:ext>
              </a:extLst>
            </p:cNvPr>
            <p:cNvSpPr>
              <a:spLocks/>
            </p:cNvSpPr>
            <p:nvPr/>
          </p:nvSpPr>
          <p:spPr bwMode="auto">
            <a:xfrm>
              <a:off x="1858" y="2768"/>
              <a:ext cx="2" cy="2"/>
            </a:xfrm>
            <a:custGeom>
              <a:avLst/>
              <a:gdLst>
                <a:gd name="T0" fmla="*/ 1 w 8"/>
                <a:gd name="T1" fmla="*/ 1 h 6"/>
                <a:gd name="T2" fmla="*/ 1 w 8"/>
                <a:gd name="T3" fmla="*/ 0 h 6"/>
                <a:gd name="T4" fmla="*/ 1 w 8"/>
                <a:gd name="T5" fmla="*/ 0 h 6"/>
                <a:gd name="T6" fmla="*/ 1 w 8"/>
                <a:gd name="T7" fmla="*/ 0 h 6"/>
                <a:gd name="T8" fmla="*/ 0 w 8"/>
                <a:gd name="T9" fmla="*/ 0 h 6"/>
                <a:gd name="T10" fmla="*/ 0 w 8"/>
                <a:gd name="T11" fmla="*/ 1 h 6"/>
                <a:gd name="T12" fmla="*/ 2 w 8"/>
                <a:gd name="T13" fmla="*/ 1 h 6"/>
                <a:gd name="T14" fmla="*/ 1 w 8"/>
                <a:gd name="T15" fmla="*/ 2 h 6"/>
                <a:gd name="T16" fmla="*/ 0 w 8"/>
                <a:gd name="T17" fmla="*/ 2 h 6"/>
                <a:gd name="T18" fmla="*/ 1 w 8"/>
                <a:gd name="T19" fmla="*/ 2 h 6"/>
                <a:gd name="T20" fmla="*/ 1 w 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6">
                  <a:moveTo>
                    <a:pt x="2" y="2"/>
                  </a:moveTo>
                  <a:lnTo>
                    <a:pt x="2" y="0"/>
                  </a:lnTo>
                  <a:lnTo>
                    <a:pt x="5" y="0"/>
                  </a:lnTo>
                  <a:lnTo>
                    <a:pt x="0" y="0"/>
                  </a:lnTo>
                  <a:lnTo>
                    <a:pt x="0" y="2"/>
                  </a:lnTo>
                  <a:lnTo>
                    <a:pt x="8" y="2"/>
                  </a:lnTo>
                  <a:lnTo>
                    <a:pt x="5" y="6"/>
                  </a:lnTo>
                  <a:lnTo>
                    <a:pt x="0" y="6"/>
                  </a:lnTo>
                  <a:lnTo>
                    <a:pt x="2" y="6"/>
                  </a:lnTo>
                  <a:lnTo>
                    <a:pt x="5"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8" name="Freeform 4375">
              <a:extLst>
                <a:ext uri="{FF2B5EF4-FFF2-40B4-BE49-F238E27FC236}">
                  <a16:creationId xmlns:a16="http://schemas.microsoft.com/office/drawing/2014/main" id="{A3232B79-776C-49E4-809C-7A61582D88C7}"/>
                </a:ext>
              </a:extLst>
            </p:cNvPr>
            <p:cNvSpPr>
              <a:spLocks/>
            </p:cNvSpPr>
            <p:nvPr/>
          </p:nvSpPr>
          <p:spPr bwMode="auto">
            <a:xfrm>
              <a:off x="1858" y="2760"/>
              <a:ext cx="2" cy="10"/>
            </a:xfrm>
            <a:custGeom>
              <a:avLst/>
              <a:gdLst>
                <a:gd name="T0" fmla="*/ 1 w 6"/>
                <a:gd name="T1" fmla="*/ 9 h 39"/>
                <a:gd name="T2" fmla="*/ 0 w 6"/>
                <a:gd name="T3" fmla="*/ 9 h 39"/>
                <a:gd name="T4" fmla="*/ 0 w 6"/>
                <a:gd name="T5" fmla="*/ 1 h 39"/>
                <a:gd name="T6" fmla="*/ 0 w 6"/>
                <a:gd name="T7" fmla="*/ 1 h 39"/>
                <a:gd name="T8" fmla="*/ 0 w 6"/>
                <a:gd name="T9" fmla="*/ 10 h 39"/>
                <a:gd name="T10" fmla="*/ 1 w 6"/>
                <a:gd name="T11" fmla="*/ 10 h 39"/>
                <a:gd name="T12" fmla="*/ 1 w 6"/>
                <a:gd name="T13" fmla="*/ 0 h 39"/>
                <a:gd name="T14" fmla="*/ 1 w 6"/>
                <a:gd name="T15" fmla="*/ 1 h 39"/>
                <a:gd name="T16" fmla="*/ 1 w 6"/>
                <a:gd name="T17" fmla="*/ 10 h 39"/>
                <a:gd name="T18" fmla="*/ 2 w 6"/>
                <a:gd name="T19" fmla="*/ 9 h 39"/>
                <a:gd name="T20" fmla="*/ 2 w 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9">
                  <a:moveTo>
                    <a:pt x="3" y="35"/>
                  </a:moveTo>
                  <a:lnTo>
                    <a:pt x="0" y="35"/>
                  </a:lnTo>
                  <a:lnTo>
                    <a:pt x="0" y="4"/>
                  </a:lnTo>
                  <a:lnTo>
                    <a:pt x="0" y="39"/>
                  </a:lnTo>
                  <a:lnTo>
                    <a:pt x="3" y="39"/>
                  </a:lnTo>
                  <a:lnTo>
                    <a:pt x="3" y="0"/>
                  </a:lnTo>
                  <a:lnTo>
                    <a:pt x="3" y="4"/>
                  </a:lnTo>
                  <a:lnTo>
                    <a:pt x="3" y="39"/>
                  </a:lnTo>
                  <a:lnTo>
                    <a:pt x="6" y="35"/>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59" name="Freeform 4376">
              <a:extLst>
                <a:ext uri="{FF2B5EF4-FFF2-40B4-BE49-F238E27FC236}">
                  <a16:creationId xmlns:a16="http://schemas.microsoft.com/office/drawing/2014/main" id="{C9B16A23-06FF-4B9F-808A-9CC091728EB5}"/>
                </a:ext>
              </a:extLst>
            </p:cNvPr>
            <p:cNvSpPr>
              <a:spLocks/>
            </p:cNvSpPr>
            <p:nvPr/>
          </p:nvSpPr>
          <p:spPr bwMode="auto">
            <a:xfrm>
              <a:off x="1858" y="2760"/>
              <a:ext cx="4" cy="2"/>
            </a:xfrm>
            <a:custGeom>
              <a:avLst/>
              <a:gdLst>
                <a:gd name="T0" fmla="*/ 1 w 15"/>
                <a:gd name="T1" fmla="*/ 1 h 7"/>
                <a:gd name="T2" fmla="*/ 1 w 15"/>
                <a:gd name="T3" fmla="*/ 0 h 7"/>
                <a:gd name="T4" fmla="*/ 3 w 15"/>
                <a:gd name="T5" fmla="*/ 0 h 7"/>
                <a:gd name="T6" fmla="*/ 4 w 15"/>
                <a:gd name="T7" fmla="*/ 1 h 7"/>
                <a:gd name="T8" fmla="*/ 0 w 15"/>
                <a:gd name="T9" fmla="*/ 1 h 7"/>
                <a:gd name="T10" fmla="*/ 0 w 15"/>
                <a:gd name="T11" fmla="*/ 1 h 7"/>
                <a:gd name="T12" fmla="*/ 4 w 15"/>
                <a:gd name="T13" fmla="*/ 1 h 7"/>
                <a:gd name="T14" fmla="*/ 4 w 15"/>
                <a:gd name="T15" fmla="*/ 2 h 7"/>
                <a:gd name="T16" fmla="*/ 0 w 15"/>
                <a:gd name="T17" fmla="*/ 2 h 7"/>
                <a:gd name="T18" fmla="*/ 1 w 15"/>
                <a:gd name="T19" fmla="*/ 2 h 7"/>
                <a:gd name="T20" fmla="*/ 3 w 1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4"/>
                  </a:moveTo>
                  <a:lnTo>
                    <a:pt x="3" y="0"/>
                  </a:lnTo>
                  <a:lnTo>
                    <a:pt x="12" y="0"/>
                  </a:lnTo>
                  <a:lnTo>
                    <a:pt x="15" y="4"/>
                  </a:lnTo>
                  <a:lnTo>
                    <a:pt x="0" y="4"/>
                  </a:lnTo>
                  <a:lnTo>
                    <a:pt x="15" y="4"/>
                  </a:lnTo>
                  <a:lnTo>
                    <a:pt x="15" y="7"/>
                  </a:lnTo>
                  <a:lnTo>
                    <a:pt x="0" y="7"/>
                  </a:lnTo>
                  <a:lnTo>
                    <a:pt x="3"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0" name="Freeform 4377">
              <a:extLst>
                <a:ext uri="{FF2B5EF4-FFF2-40B4-BE49-F238E27FC236}">
                  <a16:creationId xmlns:a16="http://schemas.microsoft.com/office/drawing/2014/main" id="{0E438C96-8274-48EF-8004-3E29052B16E6}"/>
                </a:ext>
              </a:extLst>
            </p:cNvPr>
            <p:cNvSpPr>
              <a:spLocks/>
            </p:cNvSpPr>
            <p:nvPr/>
          </p:nvSpPr>
          <p:spPr bwMode="auto">
            <a:xfrm>
              <a:off x="1860" y="2757"/>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7"/>
                  </a:moveTo>
                  <a:lnTo>
                    <a:pt x="0" y="17"/>
                  </a:lnTo>
                  <a:lnTo>
                    <a:pt x="0" y="4"/>
                  </a:lnTo>
                  <a:lnTo>
                    <a:pt x="0" y="0"/>
                  </a:lnTo>
                  <a:lnTo>
                    <a:pt x="0" y="20"/>
                  </a:lnTo>
                  <a:lnTo>
                    <a:pt x="3" y="20"/>
                  </a:lnTo>
                  <a:lnTo>
                    <a:pt x="3" y="0"/>
                  </a:lnTo>
                  <a:lnTo>
                    <a:pt x="6" y="0"/>
                  </a:lnTo>
                  <a:lnTo>
                    <a:pt x="6"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1" name="Freeform 4378">
              <a:extLst>
                <a:ext uri="{FF2B5EF4-FFF2-40B4-BE49-F238E27FC236}">
                  <a16:creationId xmlns:a16="http://schemas.microsoft.com/office/drawing/2014/main" id="{850B8F7E-2ECF-4FA9-8E62-B57A5047294A}"/>
                </a:ext>
              </a:extLst>
            </p:cNvPr>
            <p:cNvSpPr>
              <a:spLocks/>
            </p:cNvSpPr>
            <p:nvPr/>
          </p:nvSpPr>
          <p:spPr bwMode="auto">
            <a:xfrm>
              <a:off x="1860" y="2757"/>
              <a:ext cx="3" cy="2"/>
            </a:xfrm>
            <a:custGeom>
              <a:avLst/>
              <a:gdLst>
                <a:gd name="T0" fmla="*/ 1 w 12"/>
                <a:gd name="T1" fmla="*/ 1 h 7"/>
                <a:gd name="T2" fmla="*/ 1 w 12"/>
                <a:gd name="T3" fmla="*/ 0 h 7"/>
                <a:gd name="T4" fmla="*/ 2 w 12"/>
                <a:gd name="T5" fmla="*/ 0 h 7"/>
                <a:gd name="T6" fmla="*/ 3 w 12"/>
                <a:gd name="T7" fmla="*/ 0 h 7"/>
                <a:gd name="T8" fmla="*/ 0 w 12"/>
                <a:gd name="T9" fmla="*/ 0 h 7"/>
                <a:gd name="T10" fmla="*/ 0 w 12"/>
                <a:gd name="T11" fmla="*/ 1 h 7"/>
                <a:gd name="T12" fmla="*/ 3 w 12"/>
                <a:gd name="T13" fmla="*/ 1 h 7"/>
                <a:gd name="T14" fmla="*/ 3 w 12"/>
                <a:gd name="T15" fmla="*/ 1 h 7"/>
                <a:gd name="T16" fmla="*/ 0 w 12"/>
                <a:gd name="T17" fmla="*/ 1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4"/>
                  </a:moveTo>
                  <a:lnTo>
                    <a:pt x="3" y="0"/>
                  </a:lnTo>
                  <a:lnTo>
                    <a:pt x="9" y="0"/>
                  </a:lnTo>
                  <a:lnTo>
                    <a:pt x="12" y="0"/>
                  </a:lnTo>
                  <a:lnTo>
                    <a:pt x="0" y="0"/>
                  </a:lnTo>
                  <a:lnTo>
                    <a:pt x="0" y="4"/>
                  </a:lnTo>
                  <a:lnTo>
                    <a:pt x="12" y="4"/>
                  </a:lnTo>
                  <a:lnTo>
                    <a:pt x="0" y="4"/>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2" name="Freeform 4379">
              <a:extLst>
                <a:ext uri="{FF2B5EF4-FFF2-40B4-BE49-F238E27FC236}">
                  <a16:creationId xmlns:a16="http://schemas.microsoft.com/office/drawing/2014/main" id="{BF6B5C04-1167-401D-81A0-D88955DD69BA}"/>
                </a:ext>
              </a:extLst>
            </p:cNvPr>
            <p:cNvSpPr>
              <a:spLocks/>
            </p:cNvSpPr>
            <p:nvPr/>
          </p:nvSpPr>
          <p:spPr bwMode="auto">
            <a:xfrm>
              <a:off x="1862" y="2747"/>
              <a:ext cx="1" cy="12"/>
            </a:xfrm>
            <a:custGeom>
              <a:avLst/>
              <a:gdLst>
                <a:gd name="T0" fmla="*/ 1 w 6"/>
                <a:gd name="T1" fmla="*/ 11 h 46"/>
                <a:gd name="T2" fmla="*/ 0 w 6"/>
                <a:gd name="T3" fmla="*/ 11 h 46"/>
                <a:gd name="T4" fmla="*/ 0 w 6"/>
                <a:gd name="T5" fmla="*/ 1 h 46"/>
                <a:gd name="T6" fmla="*/ 0 w 6"/>
                <a:gd name="T7" fmla="*/ 0 h 46"/>
                <a:gd name="T8" fmla="*/ 0 w 6"/>
                <a:gd name="T9" fmla="*/ 11 h 46"/>
                <a:gd name="T10" fmla="*/ 1 w 6"/>
                <a:gd name="T11" fmla="*/ 12 h 46"/>
                <a:gd name="T12" fmla="*/ 1 w 6"/>
                <a:gd name="T13" fmla="*/ 0 h 46"/>
                <a:gd name="T14" fmla="*/ 1 w 6"/>
                <a:gd name="T15" fmla="*/ 0 h 46"/>
                <a:gd name="T16" fmla="*/ 1 w 6"/>
                <a:gd name="T17" fmla="*/ 11 h 46"/>
                <a:gd name="T18" fmla="*/ 1 w 6"/>
                <a:gd name="T19" fmla="*/ 11 h 46"/>
                <a:gd name="T20" fmla="*/ 1 w 6"/>
                <a:gd name="T21" fmla="*/ 1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6">
                  <a:moveTo>
                    <a:pt x="3" y="43"/>
                  </a:moveTo>
                  <a:lnTo>
                    <a:pt x="0" y="43"/>
                  </a:lnTo>
                  <a:lnTo>
                    <a:pt x="0" y="4"/>
                  </a:lnTo>
                  <a:lnTo>
                    <a:pt x="0" y="0"/>
                  </a:lnTo>
                  <a:lnTo>
                    <a:pt x="0" y="43"/>
                  </a:lnTo>
                  <a:lnTo>
                    <a:pt x="3" y="46"/>
                  </a:lnTo>
                  <a:lnTo>
                    <a:pt x="3" y="0"/>
                  </a:lnTo>
                  <a:lnTo>
                    <a:pt x="6" y="0"/>
                  </a:lnTo>
                  <a:lnTo>
                    <a:pt x="6" y="43"/>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3" name="Freeform 4380">
              <a:extLst>
                <a:ext uri="{FF2B5EF4-FFF2-40B4-BE49-F238E27FC236}">
                  <a16:creationId xmlns:a16="http://schemas.microsoft.com/office/drawing/2014/main" id="{365E9C6D-2AE2-4B1F-B258-1055A5E82716}"/>
                </a:ext>
              </a:extLst>
            </p:cNvPr>
            <p:cNvSpPr>
              <a:spLocks/>
            </p:cNvSpPr>
            <p:nvPr/>
          </p:nvSpPr>
          <p:spPr bwMode="auto">
            <a:xfrm>
              <a:off x="1862" y="2747"/>
              <a:ext cx="6" cy="2"/>
            </a:xfrm>
            <a:custGeom>
              <a:avLst/>
              <a:gdLst>
                <a:gd name="T0" fmla="*/ 1 w 24"/>
                <a:gd name="T1" fmla="*/ 1 h 7"/>
                <a:gd name="T2" fmla="*/ 1 w 24"/>
                <a:gd name="T3" fmla="*/ 0 h 7"/>
                <a:gd name="T4" fmla="*/ 5 w 24"/>
                <a:gd name="T5" fmla="*/ 0 h 7"/>
                <a:gd name="T6" fmla="*/ 6 w 24"/>
                <a:gd name="T7" fmla="*/ 0 h 7"/>
                <a:gd name="T8" fmla="*/ 0 w 24"/>
                <a:gd name="T9" fmla="*/ 0 h 7"/>
                <a:gd name="T10" fmla="*/ 0 w 24"/>
                <a:gd name="T11" fmla="*/ 1 h 7"/>
                <a:gd name="T12" fmla="*/ 6 w 24"/>
                <a:gd name="T13" fmla="*/ 1 h 7"/>
                <a:gd name="T14" fmla="*/ 6 w 24"/>
                <a:gd name="T15" fmla="*/ 1 h 7"/>
                <a:gd name="T16" fmla="*/ 0 w 24"/>
                <a:gd name="T17" fmla="*/ 1 h 7"/>
                <a:gd name="T18" fmla="*/ 1 w 24"/>
                <a:gd name="T19" fmla="*/ 2 h 7"/>
                <a:gd name="T20" fmla="*/ 5 w 2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3" y="4"/>
                  </a:moveTo>
                  <a:lnTo>
                    <a:pt x="3" y="0"/>
                  </a:lnTo>
                  <a:lnTo>
                    <a:pt x="21" y="0"/>
                  </a:lnTo>
                  <a:lnTo>
                    <a:pt x="24" y="0"/>
                  </a:lnTo>
                  <a:lnTo>
                    <a:pt x="0" y="0"/>
                  </a:lnTo>
                  <a:lnTo>
                    <a:pt x="0" y="4"/>
                  </a:lnTo>
                  <a:lnTo>
                    <a:pt x="24" y="4"/>
                  </a:lnTo>
                  <a:lnTo>
                    <a:pt x="0" y="4"/>
                  </a:lnTo>
                  <a:lnTo>
                    <a:pt x="3" y="7"/>
                  </a:lnTo>
                  <a:lnTo>
                    <a:pt x="2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4" name="Freeform 4381">
              <a:extLst>
                <a:ext uri="{FF2B5EF4-FFF2-40B4-BE49-F238E27FC236}">
                  <a16:creationId xmlns:a16="http://schemas.microsoft.com/office/drawing/2014/main" id="{25D4D17B-16E9-4796-8142-64D2EFF19661}"/>
                </a:ext>
              </a:extLst>
            </p:cNvPr>
            <p:cNvSpPr>
              <a:spLocks/>
            </p:cNvSpPr>
            <p:nvPr/>
          </p:nvSpPr>
          <p:spPr bwMode="auto">
            <a:xfrm>
              <a:off x="1866" y="2743"/>
              <a:ext cx="2" cy="6"/>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4"/>
                  </a:lnTo>
                  <a:lnTo>
                    <a:pt x="3" y="0"/>
                  </a:lnTo>
                  <a:lnTo>
                    <a:pt x="3" y="19"/>
                  </a:lnTo>
                  <a:lnTo>
                    <a:pt x="3" y="22"/>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5" name="Freeform 4382">
              <a:extLst>
                <a:ext uri="{FF2B5EF4-FFF2-40B4-BE49-F238E27FC236}">
                  <a16:creationId xmlns:a16="http://schemas.microsoft.com/office/drawing/2014/main" id="{9E1C9381-5AC1-4C84-9488-11CBF824F044}"/>
                </a:ext>
              </a:extLst>
            </p:cNvPr>
            <p:cNvSpPr>
              <a:spLocks/>
            </p:cNvSpPr>
            <p:nvPr/>
          </p:nvSpPr>
          <p:spPr bwMode="auto">
            <a:xfrm>
              <a:off x="1866" y="2743"/>
              <a:ext cx="9" cy="2"/>
            </a:xfrm>
            <a:custGeom>
              <a:avLst/>
              <a:gdLst>
                <a:gd name="T0" fmla="*/ 1 w 33"/>
                <a:gd name="T1" fmla="*/ 1 h 6"/>
                <a:gd name="T2" fmla="*/ 1 w 33"/>
                <a:gd name="T3" fmla="*/ 0 h 6"/>
                <a:gd name="T4" fmla="*/ 8 w 33"/>
                <a:gd name="T5" fmla="*/ 0 h 6"/>
                <a:gd name="T6" fmla="*/ 9 w 33"/>
                <a:gd name="T7" fmla="*/ 0 h 6"/>
                <a:gd name="T8" fmla="*/ 1 w 33"/>
                <a:gd name="T9" fmla="*/ 0 h 6"/>
                <a:gd name="T10" fmla="*/ 0 w 33"/>
                <a:gd name="T11" fmla="*/ 1 h 6"/>
                <a:gd name="T12" fmla="*/ 9 w 33"/>
                <a:gd name="T13" fmla="*/ 1 h 6"/>
                <a:gd name="T14" fmla="*/ 9 w 33"/>
                <a:gd name="T15" fmla="*/ 2 h 6"/>
                <a:gd name="T16" fmla="*/ 1 w 33"/>
                <a:gd name="T17" fmla="*/ 2 h 6"/>
                <a:gd name="T18" fmla="*/ 1 w 33"/>
                <a:gd name="T19" fmla="*/ 2 h 6"/>
                <a:gd name="T20" fmla="*/ 8 w 3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
                  <a:moveTo>
                    <a:pt x="3" y="4"/>
                  </a:moveTo>
                  <a:lnTo>
                    <a:pt x="3" y="0"/>
                  </a:lnTo>
                  <a:lnTo>
                    <a:pt x="30" y="0"/>
                  </a:lnTo>
                  <a:lnTo>
                    <a:pt x="33" y="0"/>
                  </a:lnTo>
                  <a:lnTo>
                    <a:pt x="3" y="0"/>
                  </a:lnTo>
                  <a:lnTo>
                    <a:pt x="0" y="4"/>
                  </a:lnTo>
                  <a:lnTo>
                    <a:pt x="33" y="4"/>
                  </a:lnTo>
                  <a:lnTo>
                    <a:pt x="33" y="6"/>
                  </a:lnTo>
                  <a:lnTo>
                    <a:pt x="3" y="6"/>
                  </a:lnTo>
                  <a:lnTo>
                    <a:pt x="3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6" name="Freeform 4383">
              <a:extLst>
                <a:ext uri="{FF2B5EF4-FFF2-40B4-BE49-F238E27FC236}">
                  <a16:creationId xmlns:a16="http://schemas.microsoft.com/office/drawing/2014/main" id="{9309EC04-8C58-4194-8B89-98838B646BDE}"/>
                </a:ext>
              </a:extLst>
            </p:cNvPr>
            <p:cNvSpPr>
              <a:spLocks/>
            </p:cNvSpPr>
            <p:nvPr/>
          </p:nvSpPr>
          <p:spPr bwMode="auto">
            <a:xfrm>
              <a:off x="1873" y="2740"/>
              <a:ext cx="2"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0"/>
                  </a:lnTo>
                  <a:lnTo>
                    <a:pt x="0" y="22"/>
                  </a:lnTo>
                  <a:lnTo>
                    <a:pt x="3" y="22"/>
                  </a:lnTo>
                  <a:lnTo>
                    <a:pt x="3" y="0"/>
                  </a:lnTo>
                  <a:lnTo>
                    <a:pt x="6" y="0"/>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7" name="Freeform 4384">
              <a:extLst>
                <a:ext uri="{FF2B5EF4-FFF2-40B4-BE49-F238E27FC236}">
                  <a16:creationId xmlns:a16="http://schemas.microsoft.com/office/drawing/2014/main" id="{C69CCABC-D3E6-4AA4-BB90-7DCB64C2B738}"/>
                </a:ext>
              </a:extLst>
            </p:cNvPr>
            <p:cNvSpPr>
              <a:spLocks/>
            </p:cNvSpPr>
            <p:nvPr/>
          </p:nvSpPr>
          <p:spPr bwMode="auto">
            <a:xfrm>
              <a:off x="1873" y="2740"/>
              <a:ext cx="4" cy="1"/>
            </a:xfrm>
            <a:custGeom>
              <a:avLst/>
              <a:gdLst>
                <a:gd name="T0" fmla="*/ 1 w 14"/>
                <a:gd name="T1" fmla="*/ 0 h 7"/>
                <a:gd name="T2" fmla="*/ 1 w 14"/>
                <a:gd name="T3" fmla="*/ 0 h 7"/>
                <a:gd name="T4" fmla="*/ 3 w 14"/>
                <a:gd name="T5" fmla="*/ 0 h 7"/>
                <a:gd name="T6" fmla="*/ 4 w 14"/>
                <a:gd name="T7" fmla="*/ 0 h 7"/>
                <a:gd name="T8" fmla="*/ 0 w 14"/>
                <a:gd name="T9" fmla="*/ 0 h 7"/>
                <a:gd name="T10" fmla="*/ 0 w 14"/>
                <a:gd name="T11" fmla="*/ 0 h 7"/>
                <a:gd name="T12" fmla="*/ 4 w 14"/>
                <a:gd name="T13" fmla="*/ 0 h 7"/>
                <a:gd name="T14" fmla="*/ 4 w 14"/>
                <a:gd name="T15" fmla="*/ 1 h 7"/>
                <a:gd name="T16" fmla="*/ 0 w 14"/>
                <a:gd name="T17" fmla="*/ 1 h 7"/>
                <a:gd name="T18" fmla="*/ 1 w 14"/>
                <a:gd name="T19" fmla="*/ 1 h 7"/>
                <a:gd name="T20" fmla="*/ 3 w 1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3" y="3"/>
                  </a:moveTo>
                  <a:lnTo>
                    <a:pt x="3" y="0"/>
                  </a:lnTo>
                  <a:lnTo>
                    <a:pt x="12" y="0"/>
                  </a:lnTo>
                  <a:lnTo>
                    <a:pt x="14" y="0"/>
                  </a:lnTo>
                  <a:lnTo>
                    <a:pt x="0" y="0"/>
                  </a:lnTo>
                  <a:lnTo>
                    <a:pt x="0" y="3"/>
                  </a:lnTo>
                  <a:lnTo>
                    <a:pt x="14" y="3"/>
                  </a:lnTo>
                  <a:lnTo>
                    <a:pt x="14" y="7"/>
                  </a:lnTo>
                  <a:lnTo>
                    <a:pt x="0" y="7"/>
                  </a:lnTo>
                  <a:lnTo>
                    <a:pt x="3"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8" name="Freeform 4385">
              <a:extLst>
                <a:ext uri="{FF2B5EF4-FFF2-40B4-BE49-F238E27FC236}">
                  <a16:creationId xmlns:a16="http://schemas.microsoft.com/office/drawing/2014/main" id="{7E6B85BE-8490-456B-95BE-C836C0CC2838}"/>
                </a:ext>
              </a:extLst>
            </p:cNvPr>
            <p:cNvSpPr>
              <a:spLocks/>
            </p:cNvSpPr>
            <p:nvPr/>
          </p:nvSpPr>
          <p:spPr bwMode="auto">
            <a:xfrm>
              <a:off x="1875" y="2735"/>
              <a:ext cx="2" cy="6"/>
            </a:xfrm>
            <a:custGeom>
              <a:avLst/>
              <a:gdLst>
                <a:gd name="T0" fmla="*/ 1 w 6"/>
                <a:gd name="T1" fmla="*/ 5 h 24"/>
                <a:gd name="T2" fmla="*/ 0 w 6"/>
                <a:gd name="T3" fmla="*/ 5 h 24"/>
                <a:gd name="T4" fmla="*/ 0 w 6"/>
                <a:gd name="T5" fmla="*/ 1 h 24"/>
                <a:gd name="T6" fmla="*/ 0 w 6"/>
                <a:gd name="T7" fmla="*/ 1 h 24"/>
                <a:gd name="T8" fmla="*/ 0 w 6"/>
                <a:gd name="T9" fmla="*/ 6 h 24"/>
                <a:gd name="T10" fmla="*/ 1 w 6"/>
                <a:gd name="T11" fmla="*/ 6 h 24"/>
                <a:gd name="T12" fmla="*/ 1 w 6"/>
                <a:gd name="T13" fmla="*/ 0 h 24"/>
                <a:gd name="T14" fmla="*/ 2 w 6"/>
                <a:gd name="T15" fmla="*/ 1 h 24"/>
                <a:gd name="T16" fmla="*/ 2 w 6"/>
                <a:gd name="T17" fmla="*/ 6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4" y="20"/>
                  </a:moveTo>
                  <a:lnTo>
                    <a:pt x="0" y="20"/>
                  </a:lnTo>
                  <a:lnTo>
                    <a:pt x="0" y="4"/>
                  </a:lnTo>
                  <a:lnTo>
                    <a:pt x="0" y="24"/>
                  </a:lnTo>
                  <a:lnTo>
                    <a:pt x="4" y="24"/>
                  </a:lnTo>
                  <a:lnTo>
                    <a:pt x="4" y="0"/>
                  </a:lnTo>
                  <a:lnTo>
                    <a:pt x="6" y="4"/>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69" name="Freeform 4386">
              <a:extLst>
                <a:ext uri="{FF2B5EF4-FFF2-40B4-BE49-F238E27FC236}">
                  <a16:creationId xmlns:a16="http://schemas.microsoft.com/office/drawing/2014/main" id="{CA8402A4-F24B-4209-A741-742B8B6BC3D5}"/>
                </a:ext>
              </a:extLst>
            </p:cNvPr>
            <p:cNvSpPr>
              <a:spLocks/>
            </p:cNvSpPr>
            <p:nvPr/>
          </p:nvSpPr>
          <p:spPr bwMode="auto">
            <a:xfrm>
              <a:off x="1875" y="2735"/>
              <a:ext cx="5" cy="2"/>
            </a:xfrm>
            <a:custGeom>
              <a:avLst/>
              <a:gdLst>
                <a:gd name="T0" fmla="*/ 1 w 18"/>
                <a:gd name="T1" fmla="*/ 1 h 7"/>
                <a:gd name="T2" fmla="*/ 1 w 18"/>
                <a:gd name="T3" fmla="*/ 0 h 7"/>
                <a:gd name="T4" fmla="*/ 4 w 18"/>
                <a:gd name="T5" fmla="*/ 0 h 7"/>
                <a:gd name="T6" fmla="*/ 5 w 18"/>
                <a:gd name="T7" fmla="*/ 1 h 7"/>
                <a:gd name="T8" fmla="*/ 0 w 18"/>
                <a:gd name="T9" fmla="*/ 1 h 7"/>
                <a:gd name="T10" fmla="*/ 0 w 18"/>
                <a:gd name="T11" fmla="*/ 1 h 7"/>
                <a:gd name="T12" fmla="*/ 5 w 18"/>
                <a:gd name="T13" fmla="*/ 1 h 7"/>
                <a:gd name="T14" fmla="*/ 5 w 18"/>
                <a:gd name="T15" fmla="*/ 2 h 7"/>
                <a:gd name="T16" fmla="*/ 0 w 18"/>
                <a:gd name="T17" fmla="*/ 2 h 7"/>
                <a:gd name="T18" fmla="*/ 1 w 18"/>
                <a:gd name="T19" fmla="*/ 2 h 7"/>
                <a:gd name="T20" fmla="*/ 4 w 1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4" y="4"/>
                  </a:moveTo>
                  <a:lnTo>
                    <a:pt x="4" y="0"/>
                  </a:lnTo>
                  <a:lnTo>
                    <a:pt x="16" y="0"/>
                  </a:lnTo>
                  <a:lnTo>
                    <a:pt x="18" y="4"/>
                  </a:lnTo>
                  <a:lnTo>
                    <a:pt x="0" y="4"/>
                  </a:lnTo>
                  <a:lnTo>
                    <a:pt x="18" y="4"/>
                  </a:lnTo>
                  <a:lnTo>
                    <a:pt x="18" y="7"/>
                  </a:lnTo>
                  <a:lnTo>
                    <a:pt x="0" y="7"/>
                  </a:lnTo>
                  <a:lnTo>
                    <a:pt x="4" y="7"/>
                  </a:lnTo>
                  <a:lnTo>
                    <a:pt x="1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0" name="Freeform 4387">
              <a:extLst>
                <a:ext uri="{FF2B5EF4-FFF2-40B4-BE49-F238E27FC236}">
                  <a16:creationId xmlns:a16="http://schemas.microsoft.com/office/drawing/2014/main" id="{D0189025-5B1A-4E27-B9D9-921E7D454DD1}"/>
                </a:ext>
              </a:extLst>
            </p:cNvPr>
            <p:cNvSpPr>
              <a:spLocks/>
            </p:cNvSpPr>
            <p:nvPr/>
          </p:nvSpPr>
          <p:spPr bwMode="auto">
            <a:xfrm>
              <a:off x="1878" y="2732"/>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6"/>
                  </a:moveTo>
                  <a:lnTo>
                    <a:pt x="0" y="16"/>
                  </a:lnTo>
                  <a:lnTo>
                    <a:pt x="0" y="3"/>
                  </a:lnTo>
                  <a:lnTo>
                    <a:pt x="0" y="0"/>
                  </a:lnTo>
                  <a:lnTo>
                    <a:pt x="0" y="19"/>
                  </a:lnTo>
                  <a:lnTo>
                    <a:pt x="4" y="19"/>
                  </a:lnTo>
                  <a:lnTo>
                    <a:pt x="4" y="0"/>
                  </a:lnTo>
                  <a:lnTo>
                    <a:pt x="6" y="0"/>
                  </a:lnTo>
                  <a:lnTo>
                    <a:pt x="6" y="19"/>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1" name="Freeform 4388">
              <a:extLst>
                <a:ext uri="{FF2B5EF4-FFF2-40B4-BE49-F238E27FC236}">
                  <a16:creationId xmlns:a16="http://schemas.microsoft.com/office/drawing/2014/main" id="{413D9F7F-C2EA-4886-B28C-B9AB2D1067A0}"/>
                </a:ext>
              </a:extLst>
            </p:cNvPr>
            <p:cNvSpPr>
              <a:spLocks/>
            </p:cNvSpPr>
            <p:nvPr/>
          </p:nvSpPr>
          <p:spPr bwMode="auto">
            <a:xfrm>
              <a:off x="1878" y="2732"/>
              <a:ext cx="3" cy="2"/>
            </a:xfrm>
            <a:custGeom>
              <a:avLst/>
              <a:gdLst>
                <a:gd name="T0" fmla="*/ 1 w 12"/>
                <a:gd name="T1" fmla="*/ 1 h 6"/>
                <a:gd name="T2" fmla="*/ 1 w 12"/>
                <a:gd name="T3" fmla="*/ 0 h 6"/>
                <a:gd name="T4" fmla="*/ 2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4" y="3"/>
                  </a:moveTo>
                  <a:lnTo>
                    <a:pt x="4" y="0"/>
                  </a:lnTo>
                  <a:lnTo>
                    <a:pt x="9" y="0"/>
                  </a:lnTo>
                  <a:lnTo>
                    <a:pt x="12" y="0"/>
                  </a:lnTo>
                  <a:lnTo>
                    <a:pt x="0" y="0"/>
                  </a:lnTo>
                  <a:lnTo>
                    <a:pt x="0" y="3"/>
                  </a:lnTo>
                  <a:lnTo>
                    <a:pt x="12" y="3"/>
                  </a:lnTo>
                  <a:lnTo>
                    <a:pt x="0" y="3"/>
                  </a:lnTo>
                  <a:lnTo>
                    <a:pt x="4"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2" name="Freeform 4389">
              <a:extLst>
                <a:ext uri="{FF2B5EF4-FFF2-40B4-BE49-F238E27FC236}">
                  <a16:creationId xmlns:a16="http://schemas.microsoft.com/office/drawing/2014/main" id="{74BF9652-64B7-4BC7-B415-FD6F59BFC9F5}"/>
                </a:ext>
              </a:extLst>
            </p:cNvPr>
            <p:cNvSpPr>
              <a:spLocks/>
            </p:cNvSpPr>
            <p:nvPr/>
          </p:nvSpPr>
          <p:spPr bwMode="auto">
            <a:xfrm>
              <a:off x="1880" y="2728"/>
              <a:ext cx="1" cy="6"/>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3" y="0"/>
                  </a:lnTo>
                  <a:lnTo>
                    <a:pt x="3" y="19"/>
                  </a:lnTo>
                  <a:lnTo>
                    <a:pt x="3" y="22"/>
                  </a:lnTo>
                  <a:lnTo>
                    <a:pt x="3" y="0"/>
                  </a:lnTo>
                  <a:lnTo>
                    <a:pt x="6" y="0"/>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3" name="Freeform 4390">
              <a:extLst>
                <a:ext uri="{FF2B5EF4-FFF2-40B4-BE49-F238E27FC236}">
                  <a16:creationId xmlns:a16="http://schemas.microsoft.com/office/drawing/2014/main" id="{4D92E160-8CBF-4A94-A73F-AA02E1D5DB48}"/>
                </a:ext>
              </a:extLst>
            </p:cNvPr>
            <p:cNvSpPr>
              <a:spLocks/>
            </p:cNvSpPr>
            <p:nvPr/>
          </p:nvSpPr>
          <p:spPr bwMode="auto">
            <a:xfrm>
              <a:off x="1880" y="2728"/>
              <a:ext cx="3" cy="2"/>
            </a:xfrm>
            <a:custGeom>
              <a:avLst/>
              <a:gdLst>
                <a:gd name="T0" fmla="*/ 1 w 12"/>
                <a:gd name="T1" fmla="*/ 1 h 6"/>
                <a:gd name="T2" fmla="*/ 1 w 12"/>
                <a:gd name="T3" fmla="*/ 0 h 6"/>
                <a:gd name="T4" fmla="*/ 2 w 12"/>
                <a:gd name="T5" fmla="*/ 0 h 6"/>
                <a:gd name="T6" fmla="*/ 3 w 12"/>
                <a:gd name="T7" fmla="*/ 0 h 6"/>
                <a:gd name="T8" fmla="*/ 1 w 12"/>
                <a:gd name="T9" fmla="*/ 0 h 6"/>
                <a:gd name="T10" fmla="*/ 0 w 12"/>
                <a:gd name="T11" fmla="*/ 1 h 6"/>
                <a:gd name="T12" fmla="*/ 3 w 12"/>
                <a:gd name="T13" fmla="*/ 1 h 6"/>
                <a:gd name="T14" fmla="*/ 3 w 12"/>
                <a:gd name="T15" fmla="*/ 2 h 6"/>
                <a:gd name="T16" fmla="*/ 1 w 12"/>
                <a:gd name="T17" fmla="*/ 2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3"/>
                  </a:moveTo>
                  <a:lnTo>
                    <a:pt x="3" y="0"/>
                  </a:lnTo>
                  <a:lnTo>
                    <a:pt x="9" y="0"/>
                  </a:lnTo>
                  <a:lnTo>
                    <a:pt x="12" y="0"/>
                  </a:lnTo>
                  <a:lnTo>
                    <a:pt x="3" y="0"/>
                  </a:lnTo>
                  <a:lnTo>
                    <a:pt x="0" y="3"/>
                  </a:lnTo>
                  <a:lnTo>
                    <a:pt x="12" y="3"/>
                  </a:lnTo>
                  <a:lnTo>
                    <a:pt x="12"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4" name="Freeform 4391">
              <a:extLst>
                <a:ext uri="{FF2B5EF4-FFF2-40B4-BE49-F238E27FC236}">
                  <a16:creationId xmlns:a16="http://schemas.microsoft.com/office/drawing/2014/main" id="{76554B79-B863-4BE5-AA7D-A5D966B4D017}"/>
                </a:ext>
              </a:extLst>
            </p:cNvPr>
            <p:cNvSpPr>
              <a:spLocks/>
            </p:cNvSpPr>
            <p:nvPr/>
          </p:nvSpPr>
          <p:spPr bwMode="auto">
            <a:xfrm>
              <a:off x="1881" y="2723"/>
              <a:ext cx="2" cy="7"/>
            </a:xfrm>
            <a:custGeom>
              <a:avLst/>
              <a:gdLst>
                <a:gd name="T0" fmla="*/ 1 w 6"/>
                <a:gd name="T1" fmla="*/ 6 h 28"/>
                <a:gd name="T2" fmla="*/ 0 w 6"/>
                <a:gd name="T3" fmla="*/ 6 h 28"/>
                <a:gd name="T4" fmla="*/ 0 w 6"/>
                <a:gd name="T5" fmla="*/ 1 h 28"/>
                <a:gd name="T6" fmla="*/ 1 w 6"/>
                <a:gd name="T7" fmla="*/ 0 h 28"/>
                <a:gd name="T8" fmla="*/ 1 w 6"/>
                <a:gd name="T9" fmla="*/ 7 h 28"/>
                <a:gd name="T10" fmla="*/ 1 w 6"/>
                <a:gd name="T11" fmla="*/ 7 h 28"/>
                <a:gd name="T12" fmla="*/ 1 w 6"/>
                <a:gd name="T13" fmla="*/ 0 h 28"/>
                <a:gd name="T14" fmla="*/ 2 w 6"/>
                <a:gd name="T15" fmla="*/ 0 h 28"/>
                <a:gd name="T16" fmla="*/ 2 w 6"/>
                <a:gd name="T17" fmla="*/ 7 h 28"/>
                <a:gd name="T18" fmla="*/ 2 w 6"/>
                <a:gd name="T19" fmla="*/ 6 h 28"/>
                <a:gd name="T20" fmla="*/ 2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3" y="25"/>
                  </a:moveTo>
                  <a:lnTo>
                    <a:pt x="0" y="25"/>
                  </a:lnTo>
                  <a:lnTo>
                    <a:pt x="0" y="3"/>
                  </a:lnTo>
                  <a:lnTo>
                    <a:pt x="3" y="0"/>
                  </a:lnTo>
                  <a:lnTo>
                    <a:pt x="3" y="28"/>
                  </a:lnTo>
                  <a:lnTo>
                    <a:pt x="3" y="0"/>
                  </a:lnTo>
                  <a:lnTo>
                    <a:pt x="6" y="0"/>
                  </a:lnTo>
                  <a:lnTo>
                    <a:pt x="6" y="28"/>
                  </a:lnTo>
                  <a:lnTo>
                    <a:pt x="6" y="2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5" name="Freeform 4392">
              <a:extLst>
                <a:ext uri="{FF2B5EF4-FFF2-40B4-BE49-F238E27FC236}">
                  <a16:creationId xmlns:a16="http://schemas.microsoft.com/office/drawing/2014/main" id="{C6D3229C-C1C6-4B5C-A626-AFD381C4F4E0}"/>
                </a:ext>
              </a:extLst>
            </p:cNvPr>
            <p:cNvSpPr>
              <a:spLocks/>
            </p:cNvSpPr>
            <p:nvPr/>
          </p:nvSpPr>
          <p:spPr bwMode="auto">
            <a:xfrm>
              <a:off x="1881" y="2723"/>
              <a:ext cx="5" cy="1"/>
            </a:xfrm>
            <a:custGeom>
              <a:avLst/>
              <a:gdLst>
                <a:gd name="T0" fmla="*/ 1 w 21"/>
                <a:gd name="T1" fmla="*/ 1 h 5"/>
                <a:gd name="T2" fmla="*/ 1 w 21"/>
                <a:gd name="T3" fmla="*/ 0 h 5"/>
                <a:gd name="T4" fmla="*/ 4 w 21"/>
                <a:gd name="T5" fmla="*/ 0 h 5"/>
                <a:gd name="T6" fmla="*/ 4 w 21"/>
                <a:gd name="T7" fmla="*/ 0 h 5"/>
                <a:gd name="T8" fmla="*/ 1 w 21"/>
                <a:gd name="T9" fmla="*/ 0 h 5"/>
                <a:gd name="T10" fmla="*/ 0 w 21"/>
                <a:gd name="T11" fmla="*/ 1 h 5"/>
                <a:gd name="T12" fmla="*/ 5 w 21"/>
                <a:gd name="T13" fmla="*/ 1 h 5"/>
                <a:gd name="T14" fmla="*/ 4 w 21"/>
                <a:gd name="T15" fmla="*/ 1 h 5"/>
                <a:gd name="T16" fmla="*/ 1 w 21"/>
                <a:gd name="T17" fmla="*/ 1 h 5"/>
                <a:gd name="T18" fmla="*/ 1 w 21"/>
                <a:gd name="T19" fmla="*/ 1 h 5"/>
                <a:gd name="T20" fmla="*/ 4 w 21"/>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5">
                  <a:moveTo>
                    <a:pt x="3" y="3"/>
                  </a:moveTo>
                  <a:lnTo>
                    <a:pt x="3" y="0"/>
                  </a:lnTo>
                  <a:lnTo>
                    <a:pt x="18" y="0"/>
                  </a:lnTo>
                  <a:lnTo>
                    <a:pt x="3" y="0"/>
                  </a:lnTo>
                  <a:lnTo>
                    <a:pt x="0" y="3"/>
                  </a:lnTo>
                  <a:lnTo>
                    <a:pt x="21" y="3"/>
                  </a:lnTo>
                  <a:lnTo>
                    <a:pt x="18" y="3"/>
                  </a:lnTo>
                  <a:lnTo>
                    <a:pt x="3" y="3"/>
                  </a:lnTo>
                  <a:lnTo>
                    <a:pt x="3" y="5"/>
                  </a:lnTo>
                  <a:lnTo>
                    <a:pt x="18"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6" name="Freeform 4393">
              <a:extLst>
                <a:ext uri="{FF2B5EF4-FFF2-40B4-BE49-F238E27FC236}">
                  <a16:creationId xmlns:a16="http://schemas.microsoft.com/office/drawing/2014/main" id="{4815FAFF-3EE8-4EAF-8A64-2F5301566CA2}"/>
                </a:ext>
              </a:extLst>
            </p:cNvPr>
            <p:cNvSpPr>
              <a:spLocks/>
            </p:cNvSpPr>
            <p:nvPr/>
          </p:nvSpPr>
          <p:spPr bwMode="auto">
            <a:xfrm>
              <a:off x="1885" y="2719"/>
              <a:ext cx="1"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4"/>
                  </a:lnTo>
                  <a:lnTo>
                    <a:pt x="0" y="0"/>
                  </a:lnTo>
                  <a:lnTo>
                    <a:pt x="0" y="20"/>
                  </a:lnTo>
                  <a:lnTo>
                    <a:pt x="3" y="22"/>
                  </a:lnTo>
                  <a:lnTo>
                    <a:pt x="3" y="0"/>
                  </a:lnTo>
                  <a:lnTo>
                    <a:pt x="3" y="2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7" name="Freeform 4394">
              <a:extLst>
                <a:ext uri="{FF2B5EF4-FFF2-40B4-BE49-F238E27FC236}">
                  <a16:creationId xmlns:a16="http://schemas.microsoft.com/office/drawing/2014/main" id="{D81A3110-82E0-46EE-A882-5C3593A42A5F}"/>
                </a:ext>
              </a:extLst>
            </p:cNvPr>
            <p:cNvSpPr>
              <a:spLocks/>
            </p:cNvSpPr>
            <p:nvPr/>
          </p:nvSpPr>
          <p:spPr bwMode="auto">
            <a:xfrm>
              <a:off x="1885" y="2719"/>
              <a:ext cx="4" cy="1"/>
            </a:xfrm>
            <a:custGeom>
              <a:avLst/>
              <a:gdLst>
                <a:gd name="T0" fmla="*/ 1 w 18"/>
                <a:gd name="T1" fmla="*/ 1 h 7"/>
                <a:gd name="T2" fmla="*/ 1 w 18"/>
                <a:gd name="T3" fmla="*/ 0 h 7"/>
                <a:gd name="T4" fmla="*/ 3 w 18"/>
                <a:gd name="T5" fmla="*/ 0 h 7"/>
                <a:gd name="T6" fmla="*/ 4 w 18"/>
                <a:gd name="T7" fmla="*/ 0 h 7"/>
                <a:gd name="T8" fmla="*/ 0 w 18"/>
                <a:gd name="T9" fmla="*/ 0 h 7"/>
                <a:gd name="T10" fmla="*/ 0 w 18"/>
                <a:gd name="T11" fmla="*/ 1 h 7"/>
                <a:gd name="T12" fmla="*/ 4 w 18"/>
                <a:gd name="T13" fmla="*/ 1 h 7"/>
                <a:gd name="T14" fmla="*/ 4 w 18"/>
                <a:gd name="T15" fmla="*/ 1 h 7"/>
                <a:gd name="T16" fmla="*/ 0 w 18"/>
                <a:gd name="T17" fmla="*/ 1 h 7"/>
                <a:gd name="T18" fmla="*/ 1 w 18"/>
                <a:gd name="T19" fmla="*/ 1 h 7"/>
                <a:gd name="T20" fmla="*/ 3 w 1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3" y="4"/>
                  </a:moveTo>
                  <a:lnTo>
                    <a:pt x="3" y="0"/>
                  </a:lnTo>
                  <a:lnTo>
                    <a:pt x="15" y="0"/>
                  </a:lnTo>
                  <a:lnTo>
                    <a:pt x="18" y="0"/>
                  </a:lnTo>
                  <a:lnTo>
                    <a:pt x="0" y="0"/>
                  </a:lnTo>
                  <a:lnTo>
                    <a:pt x="0" y="4"/>
                  </a:lnTo>
                  <a:lnTo>
                    <a:pt x="18" y="4"/>
                  </a:lnTo>
                  <a:lnTo>
                    <a:pt x="18" y="7"/>
                  </a:lnTo>
                  <a:lnTo>
                    <a:pt x="0" y="7"/>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8" name="Freeform 4395">
              <a:extLst>
                <a:ext uri="{FF2B5EF4-FFF2-40B4-BE49-F238E27FC236}">
                  <a16:creationId xmlns:a16="http://schemas.microsoft.com/office/drawing/2014/main" id="{CA44BAC2-B44A-40CA-B89F-DA9232F1BE02}"/>
                </a:ext>
              </a:extLst>
            </p:cNvPr>
            <p:cNvSpPr>
              <a:spLocks/>
            </p:cNvSpPr>
            <p:nvPr/>
          </p:nvSpPr>
          <p:spPr bwMode="auto">
            <a:xfrm>
              <a:off x="1888" y="2715"/>
              <a:ext cx="1"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79" name="Freeform 4396">
              <a:extLst>
                <a:ext uri="{FF2B5EF4-FFF2-40B4-BE49-F238E27FC236}">
                  <a16:creationId xmlns:a16="http://schemas.microsoft.com/office/drawing/2014/main" id="{C55600FA-E9B9-4BE5-9A46-D1454836369E}"/>
                </a:ext>
              </a:extLst>
            </p:cNvPr>
            <p:cNvSpPr>
              <a:spLocks/>
            </p:cNvSpPr>
            <p:nvPr/>
          </p:nvSpPr>
          <p:spPr bwMode="auto">
            <a:xfrm>
              <a:off x="1888" y="2715"/>
              <a:ext cx="3" cy="1"/>
            </a:xfrm>
            <a:custGeom>
              <a:avLst/>
              <a:gdLst>
                <a:gd name="T0" fmla="*/ 1 w 12"/>
                <a:gd name="T1" fmla="*/ 0 h 6"/>
                <a:gd name="T2" fmla="*/ 1 w 12"/>
                <a:gd name="T3" fmla="*/ 0 h 6"/>
                <a:gd name="T4" fmla="*/ 2 w 12"/>
                <a:gd name="T5" fmla="*/ 0 h 6"/>
                <a:gd name="T6" fmla="*/ 3 w 12"/>
                <a:gd name="T7" fmla="*/ 0 h 6"/>
                <a:gd name="T8" fmla="*/ 0 w 12"/>
                <a:gd name="T9" fmla="*/ 0 h 6"/>
                <a:gd name="T10" fmla="*/ 0 w 12"/>
                <a:gd name="T11" fmla="*/ 0 h 6"/>
                <a:gd name="T12" fmla="*/ 3 w 12"/>
                <a:gd name="T13" fmla="*/ 0 h 6"/>
                <a:gd name="T14" fmla="*/ 3 w 12"/>
                <a:gd name="T15" fmla="*/ 1 h 6"/>
                <a:gd name="T16" fmla="*/ 0 w 12"/>
                <a:gd name="T17" fmla="*/ 1 h 6"/>
                <a:gd name="T18" fmla="*/ 1 w 12"/>
                <a:gd name="T19" fmla="*/ 1 h 6"/>
                <a:gd name="T20" fmla="*/ 2 w 1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2"/>
                  </a:moveTo>
                  <a:lnTo>
                    <a:pt x="3" y="0"/>
                  </a:lnTo>
                  <a:lnTo>
                    <a:pt x="9" y="0"/>
                  </a:lnTo>
                  <a:lnTo>
                    <a:pt x="12" y="2"/>
                  </a:lnTo>
                  <a:lnTo>
                    <a:pt x="0" y="2"/>
                  </a:lnTo>
                  <a:lnTo>
                    <a:pt x="12" y="2"/>
                  </a:lnTo>
                  <a:lnTo>
                    <a:pt x="12" y="6"/>
                  </a:lnTo>
                  <a:lnTo>
                    <a:pt x="0"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0" name="Freeform 4397">
              <a:extLst>
                <a:ext uri="{FF2B5EF4-FFF2-40B4-BE49-F238E27FC236}">
                  <a16:creationId xmlns:a16="http://schemas.microsoft.com/office/drawing/2014/main" id="{07806DA4-B9BC-4F5F-87B7-C767F47D5853}"/>
                </a:ext>
              </a:extLst>
            </p:cNvPr>
            <p:cNvSpPr>
              <a:spLocks/>
            </p:cNvSpPr>
            <p:nvPr/>
          </p:nvSpPr>
          <p:spPr bwMode="auto">
            <a:xfrm>
              <a:off x="1889" y="2710"/>
              <a:ext cx="2"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23"/>
                  </a:lnTo>
                  <a:lnTo>
                    <a:pt x="3" y="23"/>
                  </a:lnTo>
                  <a:lnTo>
                    <a:pt x="3"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1" name="Freeform 4398">
              <a:extLst>
                <a:ext uri="{FF2B5EF4-FFF2-40B4-BE49-F238E27FC236}">
                  <a16:creationId xmlns:a16="http://schemas.microsoft.com/office/drawing/2014/main" id="{9D41DF56-9CE7-4FAE-8502-FB3CD26AC5D4}"/>
                </a:ext>
              </a:extLst>
            </p:cNvPr>
            <p:cNvSpPr>
              <a:spLocks/>
            </p:cNvSpPr>
            <p:nvPr/>
          </p:nvSpPr>
          <p:spPr bwMode="auto">
            <a:xfrm>
              <a:off x="1889" y="2710"/>
              <a:ext cx="3" cy="2"/>
            </a:xfrm>
            <a:custGeom>
              <a:avLst/>
              <a:gdLst>
                <a:gd name="T0" fmla="*/ 1 w 9"/>
                <a:gd name="T1" fmla="*/ 1 h 6"/>
                <a:gd name="T2" fmla="*/ 1 w 9"/>
                <a:gd name="T3" fmla="*/ 0 h 6"/>
                <a:gd name="T4" fmla="*/ 2 w 9"/>
                <a:gd name="T5" fmla="*/ 0 h 6"/>
                <a:gd name="T6" fmla="*/ 3 w 9"/>
                <a:gd name="T7" fmla="*/ 1 h 6"/>
                <a:gd name="T8" fmla="*/ 0 w 9"/>
                <a:gd name="T9" fmla="*/ 1 h 6"/>
                <a:gd name="T10" fmla="*/ 0 w 9"/>
                <a:gd name="T11" fmla="*/ 1 h 6"/>
                <a:gd name="T12" fmla="*/ 3 w 9"/>
                <a:gd name="T13" fmla="*/ 1 h 6"/>
                <a:gd name="T14" fmla="*/ 3 w 9"/>
                <a:gd name="T15" fmla="*/ 2 h 6"/>
                <a:gd name="T16" fmla="*/ 0 w 9"/>
                <a:gd name="T17" fmla="*/ 2 h 6"/>
                <a:gd name="T18" fmla="*/ 1 w 9"/>
                <a:gd name="T19" fmla="*/ 2 h 6"/>
                <a:gd name="T20" fmla="*/ 2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4"/>
                  </a:moveTo>
                  <a:lnTo>
                    <a:pt x="3" y="0"/>
                  </a:lnTo>
                  <a:lnTo>
                    <a:pt x="6" y="0"/>
                  </a:lnTo>
                  <a:lnTo>
                    <a:pt x="9" y="4"/>
                  </a:lnTo>
                  <a:lnTo>
                    <a:pt x="0" y="4"/>
                  </a:lnTo>
                  <a:lnTo>
                    <a:pt x="9" y="4"/>
                  </a:lnTo>
                  <a:lnTo>
                    <a:pt x="9" y="6"/>
                  </a:lnTo>
                  <a:lnTo>
                    <a:pt x="0" y="6"/>
                  </a:lnTo>
                  <a:lnTo>
                    <a:pt x="3"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2" name="Freeform 4399">
              <a:extLst>
                <a:ext uri="{FF2B5EF4-FFF2-40B4-BE49-F238E27FC236}">
                  <a16:creationId xmlns:a16="http://schemas.microsoft.com/office/drawing/2014/main" id="{FF95ACF5-405E-49B7-B305-973B783895F9}"/>
                </a:ext>
              </a:extLst>
            </p:cNvPr>
            <p:cNvSpPr>
              <a:spLocks/>
            </p:cNvSpPr>
            <p:nvPr/>
          </p:nvSpPr>
          <p:spPr bwMode="auto">
            <a:xfrm>
              <a:off x="1890" y="2707"/>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0" y="0"/>
                  </a:lnTo>
                  <a:lnTo>
                    <a:pt x="0" y="19"/>
                  </a:lnTo>
                  <a:lnTo>
                    <a:pt x="3" y="19"/>
                  </a:lnTo>
                  <a:lnTo>
                    <a:pt x="3"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3" name="Freeform 4400">
              <a:extLst>
                <a:ext uri="{FF2B5EF4-FFF2-40B4-BE49-F238E27FC236}">
                  <a16:creationId xmlns:a16="http://schemas.microsoft.com/office/drawing/2014/main" id="{5F70753C-326E-47DC-91F5-86CCFFE3A048}"/>
                </a:ext>
              </a:extLst>
            </p:cNvPr>
            <p:cNvSpPr>
              <a:spLocks/>
            </p:cNvSpPr>
            <p:nvPr/>
          </p:nvSpPr>
          <p:spPr bwMode="auto">
            <a:xfrm>
              <a:off x="1890" y="2707"/>
              <a:ext cx="3" cy="2"/>
            </a:xfrm>
            <a:custGeom>
              <a:avLst/>
              <a:gdLst>
                <a:gd name="T0" fmla="*/ 1 w 12"/>
                <a:gd name="T1" fmla="*/ 1 h 6"/>
                <a:gd name="T2" fmla="*/ 1 w 12"/>
                <a:gd name="T3" fmla="*/ 0 h 6"/>
                <a:gd name="T4" fmla="*/ 2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4"/>
                  </a:moveTo>
                  <a:lnTo>
                    <a:pt x="3" y="0"/>
                  </a:lnTo>
                  <a:lnTo>
                    <a:pt x="9" y="0"/>
                  </a:lnTo>
                  <a:lnTo>
                    <a:pt x="12" y="0"/>
                  </a:lnTo>
                  <a:lnTo>
                    <a:pt x="0" y="0"/>
                  </a:lnTo>
                  <a:lnTo>
                    <a:pt x="0" y="4"/>
                  </a:lnTo>
                  <a:lnTo>
                    <a:pt x="12" y="4"/>
                  </a:lnTo>
                  <a:lnTo>
                    <a:pt x="0" y="4"/>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4" name="Freeform 4401">
              <a:extLst>
                <a:ext uri="{FF2B5EF4-FFF2-40B4-BE49-F238E27FC236}">
                  <a16:creationId xmlns:a16="http://schemas.microsoft.com/office/drawing/2014/main" id="{5C0FB0BC-88D3-4609-B19B-443A7A8A2276}"/>
                </a:ext>
              </a:extLst>
            </p:cNvPr>
            <p:cNvSpPr>
              <a:spLocks/>
            </p:cNvSpPr>
            <p:nvPr/>
          </p:nvSpPr>
          <p:spPr bwMode="auto">
            <a:xfrm>
              <a:off x="1892" y="2703"/>
              <a:ext cx="1"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0"/>
                  </a:lnTo>
                  <a:lnTo>
                    <a:pt x="0" y="20"/>
                  </a:lnTo>
                  <a:lnTo>
                    <a:pt x="3" y="22"/>
                  </a:lnTo>
                  <a:lnTo>
                    <a:pt x="3"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5" name="Freeform 4402">
              <a:extLst>
                <a:ext uri="{FF2B5EF4-FFF2-40B4-BE49-F238E27FC236}">
                  <a16:creationId xmlns:a16="http://schemas.microsoft.com/office/drawing/2014/main" id="{D2E3E5C0-946B-43EB-AD2A-E16FA98983C5}"/>
                </a:ext>
              </a:extLst>
            </p:cNvPr>
            <p:cNvSpPr>
              <a:spLocks/>
            </p:cNvSpPr>
            <p:nvPr/>
          </p:nvSpPr>
          <p:spPr bwMode="auto">
            <a:xfrm>
              <a:off x="1892" y="2703"/>
              <a:ext cx="6" cy="2"/>
            </a:xfrm>
            <a:custGeom>
              <a:avLst/>
              <a:gdLst>
                <a:gd name="T0" fmla="*/ 1 w 26"/>
                <a:gd name="T1" fmla="*/ 1 h 7"/>
                <a:gd name="T2" fmla="*/ 1 w 26"/>
                <a:gd name="T3" fmla="*/ 0 h 7"/>
                <a:gd name="T4" fmla="*/ 6 w 26"/>
                <a:gd name="T5" fmla="*/ 0 h 7"/>
                <a:gd name="T6" fmla="*/ 6 w 26"/>
                <a:gd name="T7" fmla="*/ 0 h 7"/>
                <a:gd name="T8" fmla="*/ 0 w 26"/>
                <a:gd name="T9" fmla="*/ 0 h 7"/>
                <a:gd name="T10" fmla="*/ 0 w 26"/>
                <a:gd name="T11" fmla="*/ 1 h 7"/>
                <a:gd name="T12" fmla="*/ 6 w 26"/>
                <a:gd name="T13" fmla="*/ 1 h 7"/>
                <a:gd name="T14" fmla="*/ 6 w 26"/>
                <a:gd name="T15" fmla="*/ 2 h 7"/>
                <a:gd name="T16" fmla="*/ 0 w 26"/>
                <a:gd name="T17" fmla="*/ 2 h 7"/>
                <a:gd name="T18" fmla="*/ 1 w 26"/>
                <a:gd name="T19" fmla="*/ 2 h 7"/>
                <a:gd name="T20" fmla="*/ 6 w 2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7">
                  <a:moveTo>
                    <a:pt x="3" y="3"/>
                  </a:moveTo>
                  <a:lnTo>
                    <a:pt x="3" y="0"/>
                  </a:lnTo>
                  <a:lnTo>
                    <a:pt x="24" y="0"/>
                  </a:lnTo>
                  <a:lnTo>
                    <a:pt x="26" y="0"/>
                  </a:lnTo>
                  <a:lnTo>
                    <a:pt x="0" y="0"/>
                  </a:lnTo>
                  <a:lnTo>
                    <a:pt x="0" y="3"/>
                  </a:lnTo>
                  <a:lnTo>
                    <a:pt x="26" y="3"/>
                  </a:lnTo>
                  <a:lnTo>
                    <a:pt x="26" y="7"/>
                  </a:lnTo>
                  <a:lnTo>
                    <a:pt x="0" y="7"/>
                  </a:lnTo>
                  <a:lnTo>
                    <a:pt x="3" y="7"/>
                  </a:lnTo>
                  <a:lnTo>
                    <a:pt x="2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6" name="Freeform 4403">
              <a:extLst>
                <a:ext uri="{FF2B5EF4-FFF2-40B4-BE49-F238E27FC236}">
                  <a16:creationId xmlns:a16="http://schemas.microsoft.com/office/drawing/2014/main" id="{F1630B3C-004E-4452-886E-78972B1F5238}"/>
                </a:ext>
              </a:extLst>
            </p:cNvPr>
            <p:cNvSpPr>
              <a:spLocks/>
            </p:cNvSpPr>
            <p:nvPr/>
          </p:nvSpPr>
          <p:spPr bwMode="auto">
            <a:xfrm>
              <a:off x="1897" y="2699"/>
              <a:ext cx="1" cy="6"/>
            </a:xfrm>
            <a:custGeom>
              <a:avLst/>
              <a:gdLst>
                <a:gd name="T0" fmla="*/ 1 w 6"/>
                <a:gd name="T1" fmla="*/ 5 h 22"/>
                <a:gd name="T2" fmla="*/ 0 w 6"/>
                <a:gd name="T3" fmla="*/ 5 h 22"/>
                <a:gd name="T4" fmla="*/ 0 w 6"/>
                <a:gd name="T5" fmla="*/ 1 h 22"/>
                <a:gd name="T6" fmla="*/ 1 w 6"/>
                <a:gd name="T7" fmla="*/ 0 h 22"/>
                <a:gd name="T8" fmla="*/ 1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8"/>
                  </a:moveTo>
                  <a:lnTo>
                    <a:pt x="0" y="18"/>
                  </a:lnTo>
                  <a:lnTo>
                    <a:pt x="0" y="2"/>
                  </a:lnTo>
                  <a:lnTo>
                    <a:pt x="4" y="0"/>
                  </a:lnTo>
                  <a:lnTo>
                    <a:pt x="4" y="22"/>
                  </a:lnTo>
                  <a:lnTo>
                    <a:pt x="4" y="0"/>
                  </a:lnTo>
                  <a:lnTo>
                    <a:pt x="6" y="0"/>
                  </a:lnTo>
                  <a:lnTo>
                    <a:pt x="6" y="22"/>
                  </a:lnTo>
                  <a:lnTo>
                    <a:pt x="6" y="18"/>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7" name="Freeform 4404">
              <a:extLst>
                <a:ext uri="{FF2B5EF4-FFF2-40B4-BE49-F238E27FC236}">
                  <a16:creationId xmlns:a16="http://schemas.microsoft.com/office/drawing/2014/main" id="{B34595C2-63CA-454C-BECA-976282B3DB90}"/>
                </a:ext>
              </a:extLst>
            </p:cNvPr>
            <p:cNvSpPr>
              <a:spLocks/>
            </p:cNvSpPr>
            <p:nvPr/>
          </p:nvSpPr>
          <p:spPr bwMode="auto">
            <a:xfrm>
              <a:off x="1897" y="2699"/>
              <a:ext cx="8" cy="2"/>
            </a:xfrm>
            <a:custGeom>
              <a:avLst/>
              <a:gdLst>
                <a:gd name="T0" fmla="*/ 1 w 33"/>
                <a:gd name="T1" fmla="*/ 1 h 5"/>
                <a:gd name="T2" fmla="*/ 1 w 33"/>
                <a:gd name="T3" fmla="*/ 0 h 5"/>
                <a:gd name="T4" fmla="*/ 7 w 33"/>
                <a:gd name="T5" fmla="*/ 0 h 5"/>
                <a:gd name="T6" fmla="*/ 8 w 33"/>
                <a:gd name="T7" fmla="*/ 0 h 5"/>
                <a:gd name="T8" fmla="*/ 1 w 33"/>
                <a:gd name="T9" fmla="*/ 0 h 5"/>
                <a:gd name="T10" fmla="*/ 0 w 33"/>
                <a:gd name="T11" fmla="*/ 1 h 5"/>
                <a:gd name="T12" fmla="*/ 8 w 33"/>
                <a:gd name="T13" fmla="*/ 1 h 5"/>
                <a:gd name="T14" fmla="*/ 8 w 33"/>
                <a:gd name="T15" fmla="*/ 2 h 5"/>
                <a:gd name="T16" fmla="*/ 1 w 33"/>
                <a:gd name="T17" fmla="*/ 2 h 5"/>
                <a:gd name="T18" fmla="*/ 1 w 33"/>
                <a:gd name="T19" fmla="*/ 2 h 5"/>
                <a:gd name="T20" fmla="*/ 7 w 33"/>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5">
                  <a:moveTo>
                    <a:pt x="4" y="2"/>
                  </a:moveTo>
                  <a:lnTo>
                    <a:pt x="4" y="0"/>
                  </a:lnTo>
                  <a:lnTo>
                    <a:pt x="30" y="0"/>
                  </a:lnTo>
                  <a:lnTo>
                    <a:pt x="33" y="0"/>
                  </a:lnTo>
                  <a:lnTo>
                    <a:pt x="4" y="0"/>
                  </a:lnTo>
                  <a:lnTo>
                    <a:pt x="0" y="2"/>
                  </a:lnTo>
                  <a:lnTo>
                    <a:pt x="33" y="2"/>
                  </a:lnTo>
                  <a:lnTo>
                    <a:pt x="33" y="5"/>
                  </a:lnTo>
                  <a:lnTo>
                    <a:pt x="4" y="5"/>
                  </a:lnTo>
                  <a:lnTo>
                    <a:pt x="30"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8" name="Freeform 4405">
              <a:extLst>
                <a:ext uri="{FF2B5EF4-FFF2-40B4-BE49-F238E27FC236}">
                  <a16:creationId xmlns:a16="http://schemas.microsoft.com/office/drawing/2014/main" id="{BD6D9D2E-C37F-433B-AFEE-61D68C4E6703}"/>
                </a:ext>
              </a:extLst>
            </p:cNvPr>
            <p:cNvSpPr>
              <a:spLocks/>
            </p:cNvSpPr>
            <p:nvPr/>
          </p:nvSpPr>
          <p:spPr bwMode="auto">
            <a:xfrm>
              <a:off x="1903" y="2695"/>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4"/>
                  </a:lnTo>
                  <a:lnTo>
                    <a:pt x="0" y="22"/>
                  </a:lnTo>
                  <a:lnTo>
                    <a:pt x="3" y="22"/>
                  </a:lnTo>
                  <a:lnTo>
                    <a:pt x="3" y="0"/>
                  </a:lnTo>
                  <a:lnTo>
                    <a:pt x="6" y="4"/>
                  </a:lnTo>
                  <a:lnTo>
                    <a:pt x="6" y="22"/>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89" name="Freeform 4406">
              <a:extLst>
                <a:ext uri="{FF2B5EF4-FFF2-40B4-BE49-F238E27FC236}">
                  <a16:creationId xmlns:a16="http://schemas.microsoft.com/office/drawing/2014/main" id="{60587EAB-A9D1-4B6A-AB2A-0826A8C83602}"/>
                </a:ext>
              </a:extLst>
            </p:cNvPr>
            <p:cNvSpPr>
              <a:spLocks/>
            </p:cNvSpPr>
            <p:nvPr/>
          </p:nvSpPr>
          <p:spPr bwMode="auto">
            <a:xfrm>
              <a:off x="1903" y="2695"/>
              <a:ext cx="9" cy="2"/>
            </a:xfrm>
            <a:custGeom>
              <a:avLst/>
              <a:gdLst>
                <a:gd name="T0" fmla="*/ 1 w 33"/>
                <a:gd name="T1" fmla="*/ 1 h 6"/>
                <a:gd name="T2" fmla="*/ 1 w 33"/>
                <a:gd name="T3" fmla="*/ 0 h 6"/>
                <a:gd name="T4" fmla="*/ 8 w 33"/>
                <a:gd name="T5" fmla="*/ 0 h 6"/>
                <a:gd name="T6" fmla="*/ 9 w 33"/>
                <a:gd name="T7" fmla="*/ 1 h 6"/>
                <a:gd name="T8" fmla="*/ 0 w 33"/>
                <a:gd name="T9" fmla="*/ 1 h 6"/>
                <a:gd name="T10" fmla="*/ 0 w 33"/>
                <a:gd name="T11" fmla="*/ 1 h 6"/>
                <a:gd name="T12" fmla="*/ 9 w 33"/>
                <a:gd name="T13" fmla="*/ 1 h 6"/>
                <a:gd name="T14" fmla="*/ 9 w 33"/>
                <a:gd name="T15" fmla="*/ 2 h 6"/>
                <a:gd name="T16" fmla="*/ 0 w 33"/>
                <a:gd name="T17" fmla="*/ 2 h 6"/>
                <a:gd name="T18" fmla="*/ 1 w 33"/>
                <a:gd name="T19" fmla="*/ 2 h 6"/>
                <a:gd name="T20" fmla="*/ 8 w 3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
                  <a:moveTo>
                    <a:pt x="3" y="4"/>
                  </a:moveTo>
                  <a:lnTo>
                    <a:pt x="3" y="0"/>
                  </a:lnTo>
                  <a:lnTo>
                    <a:pt x="30" y="0"/>
                  </a:lnTo>
                  <a:lnTo>
                    <a:pt x="33" y="4"/>
                  </a:lnTo>
                  <a:lnTo>
                    <a:pt x="0" y="4"/>
                  </a:lnTo>
                  <a:lnTo>
                    <a:pt x="33" y="4"/>
                  </a:lnTo>
                  <a:lnTo>
                    <a:pt x="33" y="6"/>
                  </a:lnTo>
                  <a:lnTo>
                    <a:pt x="0" y="6"/>
                  </a:lnTo>
                  <a:lnTo>
                    <a:pt x="3" y="6"/>
                  </a:lnTo>
                  <a:lnTo>
                    <a:pt x="3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0" name="Freeform 4407">
              <a:extLst>
                <a:ext uri="{FF2B5EF4-FFF2-40B4-BE49-F238E27FC236}">
                  <a16:creationId xmlns:a16="http://schemas.microsoft.com/office/drawing/2014/main" id="{827C90E9-C99D-41D9-9430-5EB609A4A67F}"/>
                </a:ext>
              </a:extLst>
            </p:cNvPr>
            <p:cNvSpPr>
              <a:spLocks/>
            </p:cNvSpPr>
            <p:nvPr/>
          </p:nvSpPr>
          <p:spPr bwMode="auto">
            <a:xfrm>
              <a:off x="1910" y="2690"/>
              <a:ext cx="2" cy="7"/>
            </a:xfrm>
            <a:custGeom>
              <a:avLst/>
              <a:gdLst>
                <a:gd name="T0" fmla="*/ 1 w 6"/>
                <a:gd name="T1" fmla="*/ 7 h 28"/>
                <a:gd name="T2" fmla="*/ 0 w 6"/>
                <a:gd name="T3" fmla="*/ 7 h 28"/>
                <a:gd name="T4" fmla="*/ 0 w 6"/>
                <a:gd name="T5" fmla="*/ 1 h 28"/>
                <a:gd name="T6" fmla="*/ 1 w 6"/>
                <a:gd name="T7" fmla="*/ 1 h 28"/>
                <a:gd name="T8" fmla="*/ 1 w 6"/>
                <a:gd name="T9" fmla="*/ 7 h 28"/>
                <a:gd name="T10" fmla="*/ 1 w 6"/>
                <a:gd name="T11" fmla="*/ 7 h 28"/>
                <a:gd name="T12" fmla="*/ 1 w 6"/>
                <a:gd name="T13" fmla="*/ 0 h 28"/>
                <a:gd name="T14" fmla="*/ 2 w 6"/>
                <a:gd name="T15" fmla="*/ 1 h 28"/>
                <a:gd name="T16" fmla="*/ 2 w 6"/>
                <a:gd name="T17" fmla="*/ 7 h 28"/>
                <a:gd name="T18" fmla="*/ 2 w 6"/>
                <a:gd name="T19" fmla="*/ 7 h 28"/>
                <a:gd name="T20" fmla="*/ 2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3" y="26"/>
                  </a:moveTo>
                  <a:lnTo>
                    <a:pt x="0" y="26"/>
                  </a:lnTo>
                  <a:lnTo>
                    <a:pt x="0" y="2"/>
                  </a:lnTo>
                  <a:lnTo>
                    <a:pt x="3" y="2"/>
                  </a:lnTo>
                  <a:lnTo>
                    <a:pt x="3" y="28"/>
                  </a:lnTo>
                  <a:lnTo>
                    <a:pt x="3" y="0"/>
                  </a:lnTo>
                  <a:lnTo>
                    <a:pt x="6" y="2"/>
                  </a:lnTo>
                  <a:lnTo>
                    <a:pt x="6" y="28"/>
                  </a:lnTo>
                  <a:lnTo>
                    <a:pt x="6" y="26"/>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1" name="Freeform 4408">
              <a:extLst>
                <a:ext uri="{FF2B5EF4-FFF2-40B4-BE49-F238E27FC236}">
                  <a16:creationId xmlns:a16="http://schemas.microsoft.com/office/drawing/2014/main" id="{C70FF4B3-D5C2-43E3-B6AF-F40482EBFA68}"/>
                </a:ext>
              </a:extLst>
            </p:cNvPr>
            <p:cNvSpPr>
              <a:spLocks/>
            </p:cNvSpPr>
            <p:nvPr/>
          </p:nvSpPr>
          <p:spPr bwMode="auto">
            <a:xfrm>
              <a:off x="1910" y="2690"/>
              <a:ext cx="2" cy="1"/>
            </a:xfrm>
            <a:custGeom>
              <a:avLst/>
              <a:gdLst>
                <a:gd name="T0" fmla="*/ 1 w 9"/>
                <a:gd name="T1" fmla="*/ 0 h 6"/>
                <a:gd name="T2" fmla="*/ 1 w 9"/>
                <a:gd name="T3" fmla="*/ 0 h 6"/>
                <a:gd name="T4" fmla="*/ 1 w 9"/>
                <a:gd name="T5" fmla="*/ 0 h 6"/>
                <a:gd name="T6" fmla="*/ 2 w 9"/>
                <a:gd name="T7" fmla="*/ 0 h 6"/>
                <a:gd name="T8" fmla="*/ 1 w 9"/>
                <a:gd name="T9" fmla="*/ 0 h 6"/>
                <a:gd name="T10" fmla="*/ 0 w 9"/>
                <a:gd name="T11" fmla="*/ 0 h 6"/>
                <a:gd name="T12" fmla="*/ 2 w 9"/>
                <a:gd name="T13" fmla="*/ 0 h 6"/>
                <a:gd name="T14" fmla="*/ 2 w 9"/>
                <a:gd name="T15" fmla="*/ 1 h 6"/>
                <a:gd name="T16" fmla="*/ 1 w 9"/>
                <a:gd name="T17" fmla="*/ 1 h 6"/>
                <a:gd name="T18" fmla="*/ 1 w 9"/>
                <a:gd name="T19" fmla="*/ 1 h 6"/>
                <a:gd name="T20" fmla="*/ 1 w 9"/>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3" y="2"/>
                  </a:moveTo>
                  <a:lnTo>
                    <a:pt x="3" y="0"/>
                  </a:lnTo>
                  <a:lnTo>
                    <a:pt x="6" y="0"/>
                  </a:lnTo>
                  <a:lnTo>
                    <a:pt x="9" y="2"/>
                  </a:lnTo>
                  <a:lnTo>
                    <a:pt x="3" y="2"/>
                  </a:lnTo>
                  <a:lnTo>
                    <a:pt x="0" y="2"/>
                  </a:lnTo>
                  <a:lnTo>
                    <a:pt x="9" y="2"/>
                  </a:lnTo>
                  <a:lnTo>
                    <a:pt x="9" y="6"/>
                  </a:lnTo>
                  <a:lnTo>
                    <a:pt x="3"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2" name="Freeform 4409">
              <a:extLst>
                <a:ext uri="{FF2B5EF4-FFF2-40B4-BE49-F238E27FC236}">
                  <a16:creationId xmlns:a16="http://schemas.microsoft.com/office/drawing/2014/main" id="{48FF5441-1DDB-4F80-B6E8-89C177AA70A5}"/>
                </a:ext>
              </a:extLst>
            </p:cNvPr>
            <p:cNvSpPr>
              <a:spLocks/>
            </p:cNvSpPr>
            <p:nvPr/>
          </p:nvSpPr>
          <p:spPr bwMode="auto">
            <a:xfrm>
              <a:off x="1911" y="2686"/>
              <a:ext cx="1"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3" y="0"/>
                  </a:lnTo>
                  <a:lnTo>
                    <a:pt x="3" y="19"/>
                  </a:lnTo>
                  <a:lnTo>
                    <a:pt x="3" y="0"/>
                  </a:lnTo>
                  <a:lnTo>
                    <a:pt x="6" y="0"/>
                  </a:lnTo>
                  <a:lnTo>
                    <a:pt x="6"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3" name="Freeform 4410">
              <a:extLst>
                <a:ext uri="{FF2B5EF4-FFF2-40B4-BE49-F238E27FC236}">
                  <a16:creationId xmlns:a16="http://schemas.microsoft.com/office/drawing/2014/main" id="{99981408-0BD7-4E72-AA06-D5AC2C606204}"/>
                </a:ext>
              </a:extLst>
            </p:cNvPr>
            <p:cNvSpPr>
              <a:spLocks/>
            </p:cNvSpPr>
            <p:nvPr/>
          </p:nvSpPr>
          <p:spPr bwMode="auto">
            <a:xfrm>
              <a:off x="1911" y="2686"/>
              <a:ext cx="4" cy="2"/>
            </a:xfrm>
            <a:custGeom>
              <a:avLst/>
              <a:gdLst>
                <a:gd name="T0" fmla="*/ 1 w 15"/>
                <a:gd name="T1" fmla="*/ 1 h 6"/>
                <a:gd name="T2" fmla="*/ 1 w 15"/>
                <a:gd name="T3" fmla="*/ 0 h 6"/>
                <a:gd name="T4" fmla="*/ 3 w 15"/>
                <a:gd name="T5" fmla="*/ 0 h 6"/>
                <a:gd name="T6" fmla="*/ 3 w 15"/>
                <a:gd name="T7" fmla="*/ 0 h 6"/>
                <a:gd name="T8" fmla="*/ 1 w 15"/>
                <a:gd name="T9" fmla="*/ 0 h 6"/>
                <a:gd name="T10" fmla="*/ 0 w 15"/>
                <a:gd name="T11" fmla="*/ 1 h 6"/>
                <a:gd name="T12" fmla="*/ 4 w 15"/>
                <a:gd name="T13" fmla="*/ 1 h 6"/>
                <a:gd name="T14" fmla="*/ 3 w 15"/>
                <a:gd name="T15" fmla="*/ 1 h 6"/>
                <a:gd name="T16" fmla="*/ 1 w 15"/>
                <a:gd name="T17" fmla="*/ 1 h 6"/>
                <a:gd name="T18" fmla="*/ 1 w 15"/>
                <a:gd name="T19" fmla="*/ 2 h 6"/>
                <a:gd name="T20" fmla="*/ 3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2"/>
                  </a:moveTo>
                  <a:lnTo>
                    <a:pt x="3" y="0"/>
                  </a:lnTo>
                  <a:lnTo>
                    <a:pt x="12" y="0"/>
                  </a:lnTo>
                  <a:lnTo>
                    <a:pt x="3" y="0"/>
                  </a:lnTo>
                  <a:lnTo>
                    <a:pt x="0" y="2"/>
                  </a:lnTo>
                  <a:lnTo>
                    <a:pt x="15" y="2"/>
                  </a:lnTo>
                  <a:lnTo>
                    <a:pt x="12" y="2"/>
                  </a:lnTo>
                  <a:lnTo>
                    <a:pt x="3" y="2"/>
                  </a:lnTo>
                  <a:lnTo>
                    <a:pt x="3"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4" name="Freeform 4411">
              <a:extLst>
                <a:ext uri="{FF2B5EF4-FFF2-40B4-BE49-F238E27FC236}">
                  <a16:creationId xmlns:a16="http://schemas.microsoft.com/office/drawing/2014/main" id="{0EA7532D-6EFE-4983-9E2A-CC615080E41A}"/>
                </a:ext>
              </a:extLst>
            </p:cNvPr>
            <p:cNvSpPr>
              <a:spLocks/>
            </p:cNvSpPr>
            <p:nvPr/>
          </p:nvSpPr>
          <p:spPr bwMode="auto">
            <a:xfrm>
              <a:off x="1913" y="2682"/>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19"/>
                  </a:lnTo>
                  <a:lnTo>
                    <a:pt x="3" y="23"/>
                  </a:lnTo>
                  <a:lnTo>
                    <a:pt x="3" y="0"/>
                  </a:lnTo>
                  <a:lnTo>
                    <a:pt x="3" y="19"/>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5" name="Freeform 4412">
              <a:extLst>
                <a:ext uri="{FF2B5EF4-FFF2-40B4-BE49-F238E27FC236}">
                  <a16:creationId xmlns:a16="http://schemas.microsoft.com/office/drawing/2014/main" id="{A2DC6011-907A-4282-84FA-A28A00C6632D}"/>
                </a:ext>
              </a:extLst>
            </p:cNvPr>
            <p:cNvSpPr>
              <a:spLocks/>
            </p:cNvSpPr>
            <p:nvPr/>
          </p:nvSpPr>
          <p:spPr bwMode="auto">
            <a:xfrm>
              <a:off x="1913" y="2682"/>
              <a:ext cx="8" cy="2"/>
            </a:xfrm>
            <a:custGeom>
              <a:avLst/>
              <a:gdLst>
                <a:gd name="T0" fmla="*/ 1 w 32"/>
                <a:gd name="T1" fmla="*/ 1 h 6"/>
                <a:gd name="T2" fmla="*/ 1 w 32"/>
                <a:gd name="T3" fmla="*/ 0 h 6"/>
                <a:gd name="T4" fmla="*/ 8 w 32"/>
                <a:gd name="T5" fmla="*/ 0 h 6"/>
                <a:gd name="T6" fmla="*/ 8 w 32"/>
                <a:gd name="T7" fmla="*/ 0 h 6"/>
                <a:gd name="T8" fmla="*/ 0 w 32"/>
                <a:gd name="T9" fmla="*/ 0 h 6"/>
                <a:gd name="T10" fmla="*/ 0 w 32"/>
                <a:gd name="T11" fmla="*/ 1 h 6"/>
                <a:gd name="T12" fmla="*/ 8 w 32"/>
                <a:gd name="T13" fmla="*/ 1 h 6"/>
                <a:gd name="T14" fmla="*/ 8 w 32"/>
                <a:gd name="T15" fmla="*/ 1 h 6"/>
                <a:gd name="T16" fmla="*/ 0 w 32"/>
                <a:gd name="T17" fmla="*/ 1 h 6"/>
                <a:gd name="T18" fmla="*/ 1 w 32"/>
                <a:gd name="T19" fmla="*/ 2 h 6"/>
                <a:gd name="T20" fmla="*/ 8 w 3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3" y="4"/>
                  </a:moveTo>
                  <a:lnTo>
                    <a:pt x="3" y="0"/>
                  </a:lnTo>
                  <a:lnTo>
                    <a:pt x="30" y="0"/>
                  </a:lnTo>
                  <a:lnTo>
                    <a:pt x="32" y="0"/>
                  </a:lnTo>
                  <a:lnTo>
                    <a:pt x="0" y="0"/>
                  </a:lnTo>
                  <a:lnTo>
                    <a:pt x="0" y="4"/>
                  </a:lnTo>
                  <a:lnTo>
                    <a:pt x="32" y="4"/>
                  </a:lnTo>
                  <a:lnTo>
                    <a:pt x="0" y="4"/>
                  </a:lnTo>
                  <a:lnTo>
                    <a:pt x="3" y="6"/>
                  </a:lnTo>
                  <a:lnTo>
                    <a:pt x="3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6" name="Freeform 4413">
              <a:extLst>
                <a:ext uri="{FF2B5EF4-FFF2-40B4-BE49-F238E27FC236}">
                  <a16:creationId xmlns:a16="http://schemas.microsoft.com/office/drawing/2014/main" id="{AE46EB88-D6A5-4B74-B14E-BECDDBC70DBA}"/>
                </a:ext>
              </a:extLst>
            </p:cNvPr>
            <p:cNvSpPr>
              <a:spLocks/>
            </p:cNvSpPr>
            <p:nvPr/>
          </p:nvSpPr>
          <p:spPr bwMode="auto">
            <a:xfrm>
              <a:off x="1920" y="2674"/>
              <a:ext cx="1" cy="10"/>
            </a:xfrm>
            <a:custGeom>
              <a:avLst/>
              <a:gdLst>
                <a:gd name="T0" fmla="*/ 1 w 6"/>
                <a:gd name="T1" fmla="*/ 9 h 37"/>
                <a:gd name="T2" fmla="*/ 0 w 6"/>
                <a:gd name="T3" fmla="*/ 9 h 37"/>
                <a:gd name="T4" fmla="*/ 0 w 6"/>
                <a:gd name="T5" fmla="*/ 1 h 37"/>
                <a:gd name="T6" fmla="*/ 0 w 6"/>
                <a:gd name="T7" fmla="*/ 1 h 37"/>
                <a:gd name="T8" fmla="*/ 0 w 6"/>
                <a:gd name="T9" fmla="*/ 9 h 37"/>
                <a:gd name="T10" fmla="*/ 1 w 6"/>
                <a:gd name="T11" fmla="*/ 10 h 37"/>
                <a:gd name="T12" fmla="*/ 1 w 6"/>
                <a:gd name="T13" fmla="*/ 0 h 37"/>
                <a:gd name="T14" fmla="*/ 1 w 6"/>
                <a:gd name="T15" fmla="*/ 1 h 37"/>
                <a:gd name="T16" fmla="*/ 1 w 6"/>
                <a:gd name="T17" fmla="*/ 9 h 37"/>
                <a:gd name="T18" fmla="*/ 1 w 6"/>
                <a:gd name="T19" fmla="*/ 9 h 37"/>
                <a:gd name="T20" fmla="*/ 1 w 6"/>
                <a:gd name="T21" fmla="*/ 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7">
                  <a:moveTo>
                    <a:pt x="4" y="35"/>
                  </a:moveTo>
                  <a:lnTo>
                    <a:pt x="0" y="35"/>
                  </a:lnTo>
                  <a:lnTo>
                    <a:pt x="0" y="2"/>
                  </a:lnTo>
                  <a:lnTo>
                    <a:pt x="0" y="35"/>
                  </a:lnTo>
                  <a:lnTo>
                    <a:pt x="4" y="37"/>
                  </a:lnTo>
                  <a:lnTo>
                    <a:pt x="4" y="0"/>
                  </a:lnTo>
                  <a:lnTo>
                    <a:pt x="6" y="2"/>
                  </a:lnTo>
                  <a:lnTo>
                    <a:pt x="6" y="3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7" name="Freeform 4414">
              <a:extLst>
                <a:ext uri="{FF2B5EF4-FFF2-40B4-BE49-F238E27FC236}">
                  <a16:creationId xmlns:a16="http://schemas.microsoft.com/office/drawing/2014/main" id="{2D56D518-415F-423E-A871-757F19519A5E}"/>
                </a:ext>
              </a:extLst>
            </p:cNvPr>
            <p:cNvSpPr>
              <a:spLocks/>
            </p:cNvSpPr>
            <p:nvPr/>
          </p:nvSpPr>
          <p:spPr bwMode="auto">
            <a:xfrm>
              <a:off x="1920" y="2674"/>
              <a:ext cx="6" cy="2"/>
            </a:xfrm>
            <a:custGeom>
              <a:avLst/>
              <a:gdLst>
                <a:gd name="T0" fmla="*/ 1 w 24"/>
                <a:gd name="T1" fmla="*/ 1 h 6"/>
                <a:gd name="T2" fmla="*/ 1 w 24"/>
                <a:gd name="T3" fmla="*/ 0 h 6"/>
                <a:gd name="T4" fmla="*/ 5 w 24"/>
                <a:gd name="T5" fmla="*/ 0 h 6"/>
                <a:gd name="T6" fmla="*/ 6 w 24"/>
                <a:gd name="T7" fmla="*/ 1 h 6"/>
                <a:gd name="T8" fmla="*/ 0 w 24"/>
                <a:gd name="T9" fmla="*/ 1 h 6"/>
                <a:gd name="T10" fmla="*/ 0 w 24"/>
                <a:gd name="T11" fmla="*/ 1 h 6"/>
                <a:gd name="T12" fmla="*/ 6 w 24"/>
                <a:gd name="T13" fmla="*/ 1 h 6"/>
                <a:gd name="T14" fmla="*/ 6 w 24"/>
                <a:gd name="T15" fmla="*/ 2 h 6"/>
                <a:gd name="T16" fmla="*/ 0 w 24"/>
                <a:gd name="T17" fmla="*/ 2 h 6"/>
                <a:gd name="T18" fmla="*/ 1 w 24"/>
                <a:gd name="T19" fmla="*/ 2 h 6"/>
                <a:gd name="T20" fmla="*/ 5 w 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4" y="2"/>
                  </a:moveTo>
                  <a:lnTo>
                    <a:pt x="4" y="0"/>
                  </a:lnTo>
                  <a:lnTo>
                    <a:pt x="21" y="0"/>
                  </a:lnTo>
                  <a:lnTo>
                    <a:pt x="24" y="2"/>
                  </a:lnTo>
                  <a:lnTo>
                    <a:pt x="0" y="2"/>
                  </a:lnTo>
                  <a:lnTo>
                    <a:pt x="24" y="2"/>
                  </a:lnTo>
                  <a:lnTo>
                    <a:pt x="24" y="6"/>
                  </a:lnTo>
                  <a:lnTo>
                    <a:pt x="0" y="6"/>
                  </a:lnTo>
                  <a:lnTo>
                    <a:pt x="4" y="6"/>
                  </a:lnTo>
                  <a:lnTo>
                    <a:pt x="21"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8" name="Freeform 4415">
              <a:extLst>
                <a:ext uri="{FF2B5EF4-FFF2-40B4-BE49-F238E27FC236}">
                  <a16:creationId xmlns:a16="http://schemas.microsoft.com/office/drawing/2014/main" id="{97021848-A3D5-4CCA-95AA-E2BDEF71B580}"/>
                </a:ext>
              </a:extLst>
            </p:cNvPr>
            <p:cNvSpPr>
              <a:spLocks/>
            </p:cNvSpPr>
            <p:nvPr/>
          </p:nvSpPr>
          <p:spPr bwMode="auto">
            <a:xfrm>
              <a:off x="1924" y="2670"/>
              <a:ext cx="2" cy="6"/>
            </a:xfrm>
            <a:custGeom>
              <a:avLst/>
              <a:gdLst>
                <a:gd name="T0" fmla="*/ 1 w 6"/>
                <a:gd name="T1" fmla="*/ 5 h 23"/>
                <a:gd name="T2" fmla="*/ 0 w 6"/>
                <a:gd name="T3" fmla="*/ 5 h 23"/>
                <a:gd name="T4" fmla="*/ 0 w 6"/>
                <a:gd name="T5" fmla="*/ 1 h 23"/>
                <a:gd name="T6" fmla="*/ 1 w 6"/>
                <a:gd name="T7" fmla="*/ 1 h 23"/>
                <a:gd name="T8" fmla="*/ 1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4"/>
                  </a:lnTo>
                  <a:lnTo>
                    <a:pt x="3" y="23"/>
                  </a:lnTo>
                  <a:lnTo>
                    <a:pt x="3"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899" name="Freeform 4416">
              <a:extLst>
                <a:ext uri="{FF2B5EF4-FFF2-40B4-BE49-F238E27FC236}">
                  <a16:creationId xmlns:a16="http://schemas.microsoft.com/office/drawing/2014/main" id="{C3949045-BEFB-490F-A52C-683A1A237C9E}"/>
                </a:ext>
              </a:extLst>
            </p:cNvPr>
            <p:cNvSpPr>
              <a:spLocks/>
            </p:cNvSpPr>
            <p:nvPr/>
          </p:nvSpPr>
          <p:spPr bwMode="auto">
            <a:xfrm>
              <a:off x="1924" y="2670"/>
              <a:ext cx="4" cy="2"/>
            </a:xfrm>
            <a:custGeom>
              <a:avLst/>
              <a:gdLst>
                <a:gd name="T0" fmla="*/ 1 w 15"/>
                <a:gd name="T1" fmla="*/ 1 h 6"/>
                <a:gd name="T2" fmla="*/ 1 w 15"/>
                <a:gd name="T3" fmla="*/ 0 h 6"/>
                <a:gd name="T4" fmla="*/ 3 w 15"/>
                <a:gd name="T5" fmla="*/ 0 h 6"/>
                <a:gd name="T6" fmla="*/ 4 w 15"/>
                <a:gd name="T7" fmla="*/ 1 h 6"/>
                <a:gd name="T8" fmla="*/ 1 w 15"/>
                <a:gd name="T9" fmla="*/ 1 h 6"/>
                <a:gd name="T10" fmla="*/ 0 w 15"/>
                <a:gd name="T11" fmla="*/ 1 h 6"/>
                <a:gd name="T12" fmla="*/ 4 w 15"/>
                <a:gd name="T13" fmla="*/ 1 h 6"/>
                <a:gd name="T14" fmla="*/ 4 w 15"/>
                <a:gd name="T15" fmla="*/ 2 h 6"/>
                <a:gd name="T16" fmla="*/ 1 w 15"/>
                <a:gd name="T17" fmla="*/ 2 h 6"/>
                <a:gd name="T18" fmla="*/ 1 w 15"/>
                <a:gd name="T19" fmla="*/ 2 h 6"/>
                <a:gd name="T20" fmla="*/ 3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4"/>
                  </a:moveTo>
                  <a:lnTo>
                    <a:pt x="3" y="0"/>
                  </a:lnTo>
                  <a:lnTo>
                    <a:pt x="12" y="0"/>
                  </a:lnTo>
                  <a:lnTo>
                    <a:pt x="15" y="4"/>
                  </a:lnTo>
                  <a:lnTo>
                    <a:pt x="3" y="4"/>
                  </a:lnTo>
                  <a:lnTo>
                    <a:pt x="0" y="4"/>
                  </a:lnTo>
                  <a:lnTo>
                    <a:pt x="15" y="4"/>
                  </a:lnTo>
                  <a:lnTo>
                    <a:pt x="15" y="6"/>
                  </a:lnTo>
                  <a:lnTo>
                    <a:pt x="3"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0" name="Freeform 4417">
              <a:extLst>
                <a:ext uri="{FF2B5EF4-FFF2-40B4-BE49-F238E27FC236}">
                  <a16:creationId xmlns:a16="http://schemas.microsoft.com/office/drawing/2014/main" id="{5BA1CC89-EC04-4017-88E5-50B4F694E975}"/>
                </a:ext>
              </a:extLst>
            </p:cNvPr>
            <p:cNvSpPr>
              <a:spLocks/>
            </p:cNvSpPr>
            <p:nvPr/>
          </p:nvSpPr>
          <p:spPr bwMode="auto">
            <a:xfrm>
              <a:off x="1926" y="2667"/>
              <a:ext cx="2"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3" y="0"/>
                  </a:lnTo>
                  <a:lnTo>
                    <a:pt x="3" y="19"/>
                  </a:lnTo>
                  <a:lnTo>
                    <a:pt x="3"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1" name="Freeform 4418">
              <a:extLst>
                <a:ext uri="{FF2B5EF4-FFF2-40B4-BE49-F238E27FC236}">
                  <a16:creationId xmlns:a16="http://schemas.microsoft.com/office/drawing/2014/main" id="{B806FF1B-F7FC-4C8D-8480-54CAF8597474}"/>
                </a:ext>
              </a:extLst>
            </p:cNvPr>
            <p:cNvSpPr>
              <a:spLocks/>
            </p:cNvSpPr>
            <p:nvPr/>
          </p:nvSpPr>
          <p:spPr bwMode="auto">
            <a:xfrm>
              <a:off x="1926" y="2667"/>
              <a:ext cx="4" cy="2"/>
            </a:xfrm>
            <a:custGeom>
              <a:avLst/>
              <a:gdLst>
                <a:gd name="T0" fmla="*/ 1 w 15"/>
                <a:gd name="T1" fmla="*/ 1 h 6"/>
                <a:gd name="T2" fmla="*/ 1 w 15"/>
                <a:gd name="T3" fmla="*/ 0 h 6"/>
                <a:gd name="T4" fmla="*/ 3 w 15"/>
                <a:gd name="T5" fmla="*/ 0 h 6"/>
                <a:gd name="T6" fmla="*/ 3 w 15"/>
                <a:gd name="T7" fmla="*/ 0 h 6"/>
                <a:gd name="T8" fmla="*/ 1 w 15"/>
                <a:gd name="T9" fmla="*/ 0 h 6"/>
                <a:gd name="T10" fmla="*/ 0 w 15"/>
                <a:gd name="T11" fmla="*/ 1 h 6"/>
                <a:gd name="T12" fmla="*/ 4 w 15"/>
                <a:gd name="T13" fmla="*/ 1 h 6"/>
                <a:gd name="T14" fmla="*/ 3 w 15"/>
                <a:gd name="T15" fmla="*/ 1 h 6"/>
                <a:gd name="T16" fmla="*/ 1 w 15"/>
                <a:gd name="T17" fmla="*/ 1 h 6"/>
                <a:gd name="T18" fmla="*/ 1 w 15"/>
                <a:gd name="T19" fmla="*/ 2 h 6"/>
                <a:gd name="T20" fmla="*/ 3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3" y="4"/>
                  </a:moveTo>
                  <a:lnTo>
                    <a:pt x="3" y="0"/>
                  </a:lnTo>
                  <a:lnTo>
                    <a:pt x="12" y="0"/>
                  </a:lnTo>
                  <a:lnTo>
                    <a:pt x="3" y="0"/>
                  </a:lnTo>
                  <a:lnTo>
                    <a:pt x="0" y="4"/>
                  </a:lnTo>
                  <a:lnTo>
                    <a:pt x="15" y="4"/>
                  </a:lnTo>
                  <a:lnTo>
                    <a:pt x="12" y="4"/>
                  </a:lnTo>
                  <a:lnTo>
                    <a:pt x="3" y="4"/>
                  </a:lnTo>
                  <a:lnTo>
                    <a:pt x="3"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2" name="Freeform 4419">
              <a:extLst>
                <a:ext uri="{FF2B5EF4-FFF2-40B4-BE49-F238E27FC236}">
                  <a16:creationId xmlns:a16="http://schemas.microsoft.com/office/drawing/2014/main" id="{4348C18F-E005-41FA-B2FE-68C39CD3D132}"/>
                </a:ext>
              </a:extLst>
            </p:cNvPr>
            <p:cNvSpPr>
              <a:spLocks/>
            </p:cNvSpPr>
            <p:nvPr/>
          </p:nvSpPr>
          <p:spPr bwMode="auto">
            <a:xfrm>
              <a:off x="1929" y="2661"/>
              <a:ext cx="1" cy="8"/>
            </a:xfrm>
            <a:custGeom>
              <a:avLst/>
              <a:gdLst>
                <a:gd name="T0" fmla="*/ 1 w 6"/>
                <a:gd name="T1" fmla="*/ 7 h 28"/>
                <a:gd name="T2" fmla="*/ 0 w 6"/>
                <a:gd name="T3" fmla="*/ 7 h 28"/>
                <a:gd name="T4" fmla="*/ 0 w 6"/>
                <a:gd name="T5" fmla="*/ 1 h 28"/>
                <a:gd name="T6" fmla="*/ 0 w 6"/>
                <a:gd name="T7" fmla="*/ 0 h 28"/>
                <a:gd name="T8" fmla="*/ 0 w 6"/>
                <a:gd name="T9" fmla="*/ 7 h 28"/>
                <a:gd name="T10" fmla="*/ 1 w 6"/>
                <a:gd name="T11" fmla="*/ 8 h 28"/>
                <a:gd name="T12" fmla="*/ 1 w 6"/>
                <a:gd name="T13" fmla="*/ 0 h 28"/>
                <a:gd name="T14" fmla="*/ 1 w 6"/>
                <a:gd name="T15" fmla="*/ 0 h 28"/>
                <a:gd name="T16" fmla="*/ 1 w 6"/>
                <a:gd name="T17" fmla="*/ 7 h 28"/>
                <a:gd name="T18" fmla="*/ 1 w 6"/>
                <a:gd name="T19" fmla="*/ 7 h 28"/>
                <a:gd name="T20" fmla="*/ 1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3" y="26"/>
                  </a:moveTo>
                  <a:lnTo>
                    <a:pt x="0" y="26"/>
                  </a:lnTo>
                  <a:lnTo>
                    <a:pt x="0" y="3"/>
                  </a:lnTo>
                  <a:lnTo>
                    <a:pt x="0" y="0"/>
                  </a:lnTo>
                  <a:lnTo>
                    <a:pt x="0" y="26"/>
                  </a:lnTo>
                  <a:lnTo>
                    <a:pt x="3" y="28"/>
                  </a:lnTo>
                  <a:lnTo>
                    <a:pt x="3" y="0"/>
                  </a:lnTo>
                  <a:lnTo>
                    <a:pt x="3" y="26"/>
                  </a:lnTo>
                  <a:lnTo>
                    <a:pt x="6" y="2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3" name="Freeform 4420">
              <a:extLst>
                <a:ext uri="{FF2B5EF4-FFF2-40B4-BE49-F238E27FC236}">
                  <a16:creationId xmlns:a16="http://schemas.microsoft.com/office/drawing/2014/main" id="{69D4F6DD-028B-403D-9F58-9B5413034E76}"/>
                </a:ext>
              </a:extLst>
            </p:cNvPr>
            <p:cNvSpPr>
              <a:spLocks/>
            </p:cNvSpPr>
            <p:nvPr/>
          </p:nvSpPr>
          <p:spPr bwMode="auto">
            <a:xfrm>
              <a:off x="1929" y="2661"/>
              <a:ext cx="3" cy="2"/>
            </a:xfrm>
            <a:custGeom>
              <a:avLst/>
              <a:gdLst>
                <a:gd name="T0" fmla="*/ 1 w 12"/>
                <a:gd name="T1" fmla="*/ 1 h 6"/>
                <a:gd name="T2" fmla="*/ 1 w 12"/>
                <a:gd name="T3" fmla="*/ 0 h 6"/>
                <a:gd name="T4" fmla="*/ 2 w 12"/>
                <a:gd name="T5" fmla="*/ 0 h 6"/>
                <a:gd name="T6" fmla="*/ 2 w 12"/>
                <a:gd name="T7" fmla="*/ 0 h 6"/>
                <a:gd name="T8" fmla="*/ 0 w 12"/>
                <a:gd name="T9" fmla="*/ 0 h 6"/>
                <a:gd name="T10" fmla="*/ 0 w 12"/>
                <a:gd name="T11" fmla="*/ 1 h 6"/>
                <a:gd name="T12" fmla="*/ 3 w 12"/>
                <a:gd name="T13" fmla="*/ 1 h 6"/>
                <a:gd name="T14" fmla="*/ 2 w 12"/>
                <a:gd name="T15" fmla="*/ 1 h 6"/>
                <a:gd name="T16" fmla="*/ 0 w 12"/>
                <a:gd name="T17" fmla="*/ 1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3"/>
                  </a:moveTo>
                  <a:lnTo>
                    <a:pt x="3" y="0"/>
                  </a:lnTo>
                  <a:lnTo>
                    <a:pt x="9" y="0"/>
                  </a:lnTo>
                  <a:lnTo>
                    <a:pt x="0" y="0"/>
                  </a:lnTo>
                  <a:lnTo>
                    <a:pt x="0" y="3"/>
                  </a:lnTo>
                  <a:lnTo>
                    <a:pt x="12" y="3"/>
                  </a:lnTo>
                  <a:lnTo>
                    <a:pt x="9" y="3"/>
                  </a:lnTo>
                  <a:lnTo>
                    <a:pt x="0" y="3"/>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4" name="Freeform 4421">
              <a:extLst>
                <a:ext uri="{FF2B5EF4-FFF2-40B4-BE49-F238E27FC236}">
                  <a16:creationId xmlns:a16="http://schemas.microsoft.com/office/drawing/2014/main" id="{EE4B280D-A2D3-4147-8DBC-1FE3275B9CFB}"/>
                </a:ext>
              </a:extLst>
            </p:cNvPr>
            <p:cNvSpPr>
              <a:spLocks/>
            </p:cNvSpPr>
            <p:nvPr/>
          </p:nvSpPr>
          <p:spPr bwMode="auto">
            <a:xfrm>
              <a:off x="1930" y="2657"/>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4"/>
                  </a:lnTo>
                  <a:lnTo>
                    <a:pt x="0" y="0"/>
                  </a:lnTo>
                  <a:lnTo>
                    <a:pt x="0" y="20"/>
                  </a:lnTo>
                  <a:lnTo>
                    <a:pt x="3" y="23"/>
                  </a:lnTo>
                  <a:lnTo>
                    <a:pt x="3" y="0"/>
                  </a:lnTo>
                  <a:lnTo>
                    <a:pt x="3" y="2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5" name="Freeform 4422">
              <a:extLst>
                <a:ext uri="{FF2B5EF4-FFF2-40B4-BE49-F238E27FC236}">
                  <a16:creationId xmlns:a16="http://schemas.microsoft.com/office/drawing/2014/main" id="{7D0090F4-0CF3-4DAC-8807-96FB93D67E23}"/>
                </a:ext>
              </a:extLst>
            </p:cNvPr>
            <p:cNvSpPr>
              <a:spLocks/>
            </p:cNvSpPr>
            <p:nvPr/>
          </p:nvSpPr>
          <p:spPr bwMode="auto">
            <a:xfrm>
              <a:off x="1930" y="2657"/>
              <a:ext cx="3" cy="2"/>
            </a:xfrm>
            <a:custGeom>
              <a:avLst/>
              <a:gdLst>
                <a:gd name="T0" fmla="*/ 1 w 12"/>
                <a:gd name="T1" fmla="*/ 1 h 7"/>
                <a:gd name="T2" fmla="*/ 1 w 12"/>
                <a:gd name="T3" fmla="*/ 0 h 7"/>
                <a:gd name="T4" fmla="*/ 2 w 12"/>
                <a:gd name="T5" fmla="*/ 0 h 7"/>
                <a:gd name="T6" fmla="*/ 2 w 12"/>
                <a:gd name="T7" fmla="*/ 0 h 7"/>
                <a:gd name="T8" fmla="*/ 0 w 12"/>
                <a:gd name="T9" fmla="*/ 0 h 7"/>
                <a:gd name="T10" fmla="*/ 0 w 12"/>
                <a:gd name="T11" fmla="*/ 1 h 7"/>
                <a:gd name="T12" fmla="*/ 3 w 12"/>
                <a:gd name="T13" fmla="*/ 1 h 7"/>
                <a:gd name="T14" fmla="*/ 2 w 12"/>
                <a:gd name="T15" fmla="*/ 2 h 7"/>
                <a:gd name="T16" fmla="*/ 0 w 12"/>
                <a:gd name="T17" fmla="*/ 2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4"/>
                  </a:moveTo>
                  <a:lnTo>
                    <a:pt x="3" y="0"/>
                  </a:lnTo>
                  <a:lnTo>
                    <a:pt x="9" y="0"/>
                  </a:lnTo>
                  <a:lnTo>
                    <a:pt x="0" y="0"/>
                  </a:lnTo>
                  <a:lnTo>
                    <a:pt x="0" y="4"/>
                  </a:lnTo>
                  <a:lnTo>
                    <a:pt x="12" y="4"/>
                  </a:lnTo>
                  <a:lnTo>
                    <a:pt x="9" y="7"/>
                  </a:lnTo>
                  <a:lnTo>
                    <a:pt x="0"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6" name="Freeform 4423">
              <a:extLst>
                <a:ext uri="{FF2B5EF4-FFF2-40B4-BE49-F238E27FC236}">
                  <a16:creationId xmlns:a16="http://schemas.microsoft.com/office/drawing/2014/main" id="{24384F7B-4788-4CBF-B8F3-BEEF89F9AFCE}"/>
                </a:ext>
              </a:extLst>
            </p:cNvPr>
            <p:cNvSpPr>
              <a:spLocks/>
            </p:cNvSpPr>
            <p:nvPr/>
          </p:nvSpPr>
          <p:spPr bwMode="auto">
            <a:xfrm>
              <a:off x="1932" y="2653"/>
              <a:ext cx="1"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0" y="0"/>
                  </a:lnTo>
                  <a:lnTo>
                    <a:pt x="0" y="22"/>
                  </a:lnTo>
                  <a:lnTo>
                    <a:pt x="3" y="22"/>
                  </a:lnTo>
                  <a:lnTo>
                    <a:pt x="3" y="0"/>
                  </a:lnTo>
                  <a:lnTo>
                    <a:pt x="3"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7" name="Freeform 4424">
              <a:extLst>
                <a:ext uri="{FF2B5EF4-FFF2-40B4-BE49-F238E27FC236}">
                  <a16:creationId xmlns:a16="http://schemas.microsoft.com/office/drawing/2014/main" id="{AAE931B7-53E3-4E3F-A0AD-ED0575E8743F}"/>
                </a:ext>
              </a:extLst>
            </p:cNvPr>
            <p:cNvSpPr>
              <a:spLocks/>
            </p:cNvSpPr>
            <p:nvPr/>
          </p:nvSpPr>
          <p:spPr bwMode="auto">
            <a:xfrm>
              <a:off x="1932" y="2653"/>
              <a:ext cx="7" cy="2"/>
            </a:xfrm>
            <a:custGeom>
              <a:avLst/>
              <a:gdLst>
                <a:gd name="T0" fmla="*/ 1 w 30"/>
                <a:gd name="T1" fmla="*/ 1 h 6"/>
                <a:gd name="T2" fmla="*/ 1 w 30"/>
                <a:gd name="T3" fmla="*/ 0 h 6"/>
                <a:gd name="T4" fmla="*/ 6 w 30"/>
                <a:gd name="T5" fmla="*/ 0 h 6"/>
                <a:gd name="T6" fmla="*/ 7 w 30"/>
                <a:gd name="T7" fmla="*/ 0 h 6"/>
                <a:gd name="T8" fmla="*/ 0 w 30"/>
                <a:gd name="T9" fmla="*/ 0 h 6"/>
                <a:gd name="T10" fmla="*/ 0 w 30"/>
                <a:gd name="T11" fmla="*/ 1 h 6"/>
                <a:gd name="T12" fmla="*/ 7 w 30"/>
                <a:gd name="T13" fmla="*/ 1 h 6"/>
                <a:gd name="T14" fmla="*/ 7 w 30"/>
                <a:gd name="T15" fmla="*/ 2 h 6"/>
                <a:gd name="T16" fmla="*/ 0 w 30"/>
                <a:gd name="T17" fmla="*/ 2 h 6"/>
                <a:gd name="T18" fmla="*/ 1 w 30"/>
                <a:gd name="T19" fmla="*/ 2 h 6"/>
                <a:gd name="T20" fmla="*/ 6 w 3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3" y="3"/>
                  </a:moveTo>
                  <a:lnTo>
                    <a:pt x="3" y="0"/>
                  </a:lnTo>
                  <a:lnTo>
                    <a:pt x="26" y="0"/>
                  </a:lnTo>
                  <a:lnTo>
                    <a:pt x="30" y="0"/>
                  </a:lnTo>
                  <a:lnTo>
                    <a:pt x="0" y="0"/>
                  </a:lnTo>
                  <a:lnTo>
                    <a:pt x="0" y="3"/>
                  </a:lnTo>
                  <a:lnTo>
                    <a:pt x="30" y="3"/>
                  </a:lnTo>
                  <a:lnTo>
                    <a:pt x="30" y="6"/>
                  </a:lnTo>
                  <a:lnTo>
                    <a:pt x="0" y="6"/>
                  </a:lnTo>
                  <a:lnTo>
                    <a:pt x="3" y="6"/>
                  </a:lnTo>
                  <a:lnTo>
                    <a:pt x="2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8" name="Freeform 4425">
              <a:extLst>
                <a:ext uri="{FF2B5EF4-FFF2-40B4-BE49-F238E27FC236}">
                  <a16:creationId xmlns:a16="http://schemas.microsoft.com/office/drawing/2014/main" id="{D4F5A817-8971-4912-B4B1-8C5C764CD95F}"/>
                </a:ext>
              </a:extLst>
            </p:cNvPr>
            <p:cNvSpPr>
              <a:spLocks/>
            </p:cNvSpPr>
            <p:nvPr/>
          </p:nvSpPr>
          <p:spPr bwMode="auto">
            <a:xfrm>
              <a:off x="1938" y="2649"/>
              <a:ext cx="1" cy="6"/>
            </a:xfrm>
            <a:custGeom>
              <a:avLst/>
              <a:gdLst>
                <a:gd name="T0" fmla="*/ 0 w 6"/>
                <a:gd name="T1" fmla="*/ 5 h 22"/>
                <a:gd name="T2" fmla="*/ 0 w 6"/>
                <a:gd name="T3" fmla="*/ 5 h 22"/>
                <a:gd name="T4" fmla="*/ 0 w 6"/>
                <a:gd name="T5" fmla="*/ 1 h 22"/>
                <a:gd name="T6" fmla="*/ 0 w 6"/>
                <a:gd name="T7" fmla="*/ 1 h 22"/>
                <a:gd name="T8" fmla="*/ 0 w 6"/>
                <a:gd name="T9" fmla="*/ 6 h 22"/>
                <a:gd name="T10" fmla="*/ 0 w 6"/>
                <a:gd name="T11" fmla="*/ 6 h 22"/>
                <a:gd name="T12" fmla="*/ 0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3"/>
                  </a:lnTo>
                  <a:lnTo>
                    <a:pt x="0" y="22"/>
                  </a:lnTo>
                  <a:lnTo>
                    <a:pt x="2" y="22"/>
                  </a:lnTo>
                  <a:lnTo>
                    <a:pt x="2" y="0"/>
                  </a:lnTo>
                  <a:lnTo>
                    <a:pt x="6" y="3"/>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09" name="Freeform 4426">
              <a:extLst>
                <a:ext uri="{FF2B5EF4-FFF2-40B4-BE49-F238E27FC236}">
                  <a16:creationId xmlns:a16="http://schemas.microsoft.com/office/drawing/2014/main" id="{455EF528-F3ED-43C2-9E93-2670906D8BB6}"/>
                </a:ext>
              </a:extLst>
            </p:cNvPr>
            <p:cNvSpPr>
              <a:spLocks/>
            </p:cNvSpPr>
            <p:nvPr/>
          </p:nvSpPr>
          <p:spPr bwMode="auto">
            <a:xfrm>
              <a:off x="1938" y="2649"/>
              <a:ext cx="16" cy="2"/>
            </a:xfrm>
            <a:custGeom>
              <a:avLst/>
              <a:gdLst>
                <a:gd name="T0" fmla="*/ 0 w 65"/>
                <a:gd name="T1" fmla="*/ 1 h 6"/>
                <a:gd name="T2" fmla="*/ 0 w 65"/>
                <a:gd name="T3" fmla="*/ 0 h 6"/>
                <a:gd name="T4" fmla="*/ 15 w 65"/>
                <a:gd name="T5" fmla="*/ 0 h 6"/>
                <a:gd name="T6" fmla="*/ 16 w 65"/>
                <a:gd name="T7" fmla="*/ 1 h 6"/>
                <a:gd name="T8" fmla="*/ 0 w 65"/>
                <a:gd name="T9" fmla="*/ 1 h 6"/>
                <a:gd name="T10" fmla="*/ 0 w 65"/>
                <a:gd name="T11" fmla="*/ 1 h 6"/>
                <a:gd name="T12" fmla="*/ 16 w 65"/>
                <a:gd name="T13" fmla="*/ 1 h 6"/>
                <a:gd name="T14" fmla="*/ 16 w 65"/>
                <a:gd name="T15" fmla="*/ 2 h 6"/>
                <a:gd name="T16" fmla="*/ 0 w 65"/>
                <a:gd name="T17" fmla="*/ 2 h 6"/>
                <a:gd name="T18" fmla="*/ 0 w 65"/>
                <a:gd name="T19" fmla="*/ 2 h 6"/>
                <a:gd name="T20" fmla="*/ 15 w 6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6">
                  <a:moveTo>
                    <a:pt x="2" y="3"/>
                  </a:moveTo>
                  <a:lnTo>
                    <a:pt x="2" y="0"/>
                  </a:lnTo>
                  <a:lnTo>
                    <a:pt x="62" y="0"/>
                  </a:lnTo>
                  <a:lnTo>
                    <a:pt x="65" y="3"/>
                  </a:lnTo>
                  <a:lnTo>
                    <a:pt x="0" y="3"/>
                  </a:lnTo>
                  <a:lnTo>
                    <a:pt x="65" y="3"/>
                  </a:lnTo>
                  <a:lnTo>
                    <a:pt x="65" y="6"/>
                  </a:lnTo>
                  <a:lnTo>
                    <a:pt x="0" y="6"/>
                  </a:lnTo>
                  <a:lnTo>
                    <a:pt x="2" y="6"/>
                  </a:lnTo>
                  <a:lnTo>
                    <a:pt x="6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0" name="Freeform 4427">
              <a:extLst>
                <a:ext uri="{FF2B5EF4-FFF2-40B4-BE49-F238E27FC236}">
                  <a16:creationId xmlns:a16="http://schemas.microsoft.com/office/drawing/2014/main" id="{F69EEED0-1F1B-4950-A9C6-9C1641F5B6D2}"/>
                </a:ext>
              </a:extLst>
            </p:cNvPr>
            <p:cNvSpPr>
              <a:spLocks/>
            </p:cNvSpPr>
            <p:nvPr/>
          </p:nvSpPr>
          <p:spPr bwMode="auto">
            <a:xfrm>
              <a:off x="1952" y="2646"/>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6"/>
                  </a:moveTo>
                  <a:lnTo>
                    <a:pt x="0" y="16"/>
                  </a:lnTo>
                  <a:lnTo>
                    <a:pt x="0" y="3"/>
                  </a:lnTo>
                  <a:lnTo>
                    <a:pt x="0" y="0"/>
                  </a:lnTo>
                  <a:lnTo>
                    <a:pt x="0" y="19"/>
                  </a:lnTo>
                  <a:lnTo>
                    <a:pt x="3" y="19"/>
                  </a:lnTo>
                  <a:lnTo>
                    <a:pt x="3" y="0"/>
                  </a:lnTo>
                  <a:lnTo>
                    <a:pt x="6" y="0"/>
                  </a:lnTo>
                  <a:lnTo>
                    <a:pt x="6" y="19"/>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911" name="Freeform 4428">
              <a:extLst>
                <a:ext uri="{FF2B5EF4-FFF2-40B4-BE49-F238E27FC236}">
                  <a16:creationId xmlns:a16="http://schemas.microsoft.com/office/drawing/2014/main" id="{B90F7DDA-433D-4B55-9B39-24DD3E8BD142}"/>
                </a:ext>
              </a:extLst>
            </p:cNvPr>
            <p:cNvSpPr>
              <a:spLocks/>
            </p:cNvSpPr>
            <p:nvPr/>
          </p:nvSpPr>
          <p:spPr bwMode="auto">
            <a:xfrm>
              <a:off x="1952" y="2646"/>
              <a:ext cx="8" cy="2"/>
            </a:xfrm>
            <a:custGeom>
              <a:avLst/>
              <a:gdLst>
                <a:gd name="T0" fmla="*/ 1 w 29"/>
                <a:gd name="T1" fmla="*/ 1 h 6"/>
                <a:gd name="T2" fmla="*/ 1 w 29"/>
                <a:gd name="T3" fmla="*/ 0 h 6"/>
                <a:gd name="T4" fmla="*/ 7 w 29"/>
                <a:gd name="T5" fmla="*/ 0 h 6"/>
                <a:gd name="T6" fmla="*/ 7 w 29"/>
                <a:gd name="T7" fmla="*/ 0 h 6"/>
                <a:gd name="T8" fmla="*/ 0 w 29"/>
                <a:gd name="T9" fmla="*/ 0 h 6"/>
                <a:gd name="T10" fmla="*/ 0 w 29"/>
                <a:gd name="T11" fmla="*/ 1 h 6"/>
                <a:gd name="T12" fmla="*/ 8 w 29"/>
                <a:gd name="T13" fmla="*/ 1 h 6"/>
                <a:gd name="T14" fmla="*/ 7 w 29"/>
                <a:gd name="T15" fmla="*/ 1 h 6"/>
                <a:gd name="T16" fmla="*/ 0 w 29"/>
                <a:gd name="T17" fmla="*/ 1 h 6"/>
                <a:gd name="T18" fmla="*/ 1 w 29"/>
                <a:gd name="T19" fmla="*/ 2 h 6"/>
                <a:gd name="T20" fmla="*/ 7 w 2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6">
                  <a:moveTo>
                    <a:pt x="3" y="3"/>
                  </a:moveTo>
                  <a:lnTo>
                    <a:pt x="3" y="0"/>
                  </a:lnTo>
                  <a:lnTo>
                    <a:pt x="27" y="0"/>
                  </a:lnTo>
                  <a:lnTo>
                    <a:pt x="0" y="0"/>
                  </a:lnTo>
                  <a:lnTo>
                    <a:pt x="0" y="3"/>
                  </a:lnTo>
                  <a:lnTo>
                    <a:pt x="29" y="3"/>
                  </a:lnTo>
                  <a:lnTo>
                    <a:pt x="27" y="3"/>
                  </a:lnTo>
                  <a:lnTo>
                    <a:pt x="0" y="3"/>
                  </a:lnTo>
                  <a:lnTo>
                    <a:pt x="3" y="6"/>
                  </a:lnTo>
                  <a:lnTo>
                    <a:pt x="27"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8578" name="Group 5576">
            <a:extLst>
              <a:ext uri="{FF2B5EF4-FFF2-40B4-BE49-F238E27FC236}">
                <a16:creationId xmlns:a16="http://schemas.microsoft.com/office/drawing/2014/main" id="{DF8C6547-E877-4AA6-BEBC-FFCA1CCF36F2}"/>
              </a:ext>
            </a:extLst>
          </p:cNvPr>
          <p:cNvGrpSpPr>
            <a:grpSpLocks/>
          </p:cNvGrpSpPr>
          <p:nvPr/>
        </p:nvGrpSpPr>
        <p:grpSpPr bwMode="auto">
          <a:xfrm>
            <a:off x="3108325" y="3489325"/>
            <a:ext cx="1435100" cy="666750"/>
            <a:chOff x="1958" y="2228"/>
            <a:chExt cx="904" cy="420"/>
          </a:xfrm>
        </p:grpSpPr>
        <p:sp>
          <p:nvSpPr>
            <p:cNvPr id="19512" name="Freeform 4430">
              <a:extLst>
                <a:ext uri="{FF2B5EF4-FFF2-40B4-BE49-F238E27FC236}">
                  <a16:creationId xmlns:a16="http://schemas.microsoft.com/office/drawing/2014/main" id="{5B488665-A7FF-418E-8180-454EA4CC0B79}"/>
                </a:ext>
              </a:extLst>
            </p:cNvPr>
            <p:cNvSpPr>
              <a:spLocks/>
            </p:cNvSpPr>
            <p:nvPr/>
          </p:nvSpPr>
          <p:spPr bwMode="auto">
            <a:xfrm>
              <a:off x="1958" y="2642"/>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20"/>
                  </a:moveTo>
                  <a:lnTo>
                    <a:pt x="0" y="20"/>
                  </a:lnTo>
                  <a:lnTo>
                    <a:pt x="0" y="4"/>
                  </a:lnTo>
                  <a:lnTo>
                    <a:pt x="0" y="0"/>
                  </a:lnTo>
                  <a:lnTo>
                    <a:pt x="0" y="20"/>
                  </a:lnTo>
                  <a:lnTo>
                    <a:pt x="4" y="23"/>
                  </a:lnTo>
                  <a:lnTo>
                    <a:pt x="4" y="0"/>
                  </a:lnTo>
                  <a:lnTo>
                    <a:pt x="4" y="2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3" name="Freeform 4431">
              <a:extLst>
                <a:ext uri="{FF2B5EF4-FFF2-40B4-BE49-F238E27FC236}">
                  <a16:creationId xmlns:a16="http://schemas.microsoft.com/office/drawing/2014/main" id="{E1C13168-BC5B-41BF-9388-48300495AD5E}"/>
                </a:ext>
              </a:extLst>
            </p:cNvPr>
            <p:cNvSpPr>
              <a:spLocks/>
            </p:cNvSpPr>
            <p:nvPr/>
          </p:nvSpPr>
          <p:spPr bwMode="auto">
            <a:xfrm>
              <a:off x="1958" y="2642"/>
              <a:ext cx="3" cy="2"/>
            </a:xfrm>
            <a:custGeom>
              <a:avLst/>
              <a:gdLst>
                <a:gd name="T0" fmla="*/ 1 w 10"/>
                <a:gd name="T1" fmla="*/ 1 h 7"/>
                <a:gd name="T2" fmla="*/ 1 w 10"/>
                <a:gd name="T3" fmla="*/ 0 h 7"/>
                <a:gd name="T4" fmla="*/ 2 w 10"/>
                <a:gd name="T5" fmla="*/ 0 h 7"/>
                <a:gd name="T6" fmla="*/ 2 w 10"/>
                <a:gd name="T7" fmla="*/ 0 h 7"/>
                <a:gd name="T8" fmla="*/ 0 w 10"/>
                <a:gd name="T9" fmla="*/ 0 h 7"/>
                <a:gd name="T10" fmla="*/ 0 w 10"/>
                <a:gd name="T11" fmla="*/ 1 h 7"/>
                <a:gd name="T12" fmla="*/ 3 w 10"/>
                <a:gd name="T13" fmla="*/ 1 h 7"/>
                <a:gd name="T14" fmla="*/ 2 w 10"/>
                <a:gd name="T15" fmla="*/ 2 h 7"/>
                <a:gd name="T16" fmla="*/ 0 w 10"/>
                <a:gd name="T17" fmla="*/ 2 h 7"/>
                <a:gd name="T18" fmla="*/ 1 w 10"/>
                <a:gd name="T19" fmla="*/ 2 h 7"/>
                <a:gd name="T20" fmla="*/ 2 w 1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7">
                  <a:moveTo>
                    <a:pt x="4" y="4"/>
                  </a:moveTo>
                  <a:lnTo>
                    <a:pt x="4" y="0"/>
                  </a:lnTo>
                  <a:lnTo>
                    <a:pt x="6" y="0"/>
                  </a:lnTo>
                  <a:lnTo>
                    <a:pt x="0" y="0"/>
                  </a:lnTo>
                  <a:lnTo>
                    <a:pt x="0" y="4"/>
                  </a:lnTo>
                  <a:lnTo>
                    <a:pt x="10" y="4"/>
                  </a:lnTo>
                  <a:lnTo>
                    <a:pt x="6" y="7"/>
                  </a:lnTo>
                  <a:lnTo>
                    <a:pt x="0" y="7"/>
                  </a:lnTo>
                  <a:lnTo>
                    <a:pt x="4"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4" name="Freeform 4432">
              <a:extLst>
                <a:ext uri="{FF2B5EF4-FFF2-40B4-BE49-F238E27FC236}">
                  <a16:creationId xmlns:a16="http://schemas.microsoft.com/office/drawing/2014/main" id="{AB22B7BD-FB8C-4821-94C2-DB8DE3B59F19}"/>
                </a:ext>
              </a:extLst>
            </p:cNvPr>
            <p:cNvSpPr>
              <a:spLocks/>
            </p:cNvSpPr>
            <p:nvPr/>
          </p:nvSpPr>
          <p:spPr bwMode="auto">
            <a:xfrm>
              <a:off x="1959" y="2638"/>
              <a:ext cx="2"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0" y="0"/>
                  </a:lnTo>
                  <a:lnTo>
                    <a:pt x="0" y="22"/>
                  </a:lnTo>
                  <a:lnTo>
                    <a:pt x="2" y="22"/>
                  </a:lnTo>
                  <a:lnTo>
                    <a:pt x="2" y="0"/>
                  </a:lnTo>
                  <a:lnTo>
                    <a:pt x="2"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5" name="Freeform 4433">
              <a:extLst>
                <a:ext uri="{FF2B5EF4-FFF2-40B4-BE49-F238E27FC236}">
                  <a16:creationId xmlns:a16="http://schemas.microsoft.com/office/drawing/2014/main" id="{74C11920-5BFB-4AD3-9A7B-6BD479722D87}"/>
                </a:ext>
              </a:extLst>
            </p:cNvPr>
            <p:cNvSpPr>
              <a:spLocks/>
            </p:cNvSpPr>
            <p:nvPr/>
          </p:nvSpPr>
          <p:spPr bwMode="auto">
            <a:xfrm>
              <a:off x="1959" y="2638"/>
              <a:ext cx="4" cy="2"/>
            </a:xfrm>
            <a:custGeom>
              <a:avLst/>
              <a:gdLst>
                <a:gd name="T0" fmla="*/ 1 w 14"/>
                <a:gd name="T1" fmla="*/ 1 h 6"/>
                <a:gd name="T2" fmla="*/ 1 w 14"/>
                <a:gd name="T3" fmla="*/ 0 h 6"/>
                <a:gd name="T4" fmla="*/ 3 w 14"/>
                <a:gd name="T5" fmla="*/ 0 h 6"/>
                <a:gd name="T6" fmla="*/ 3 w 14"/>
                <a:gd name="T7" fmla="*/ 0 h 6"/>
                <a:gd name="T8" fmla="*/ 0 w 14"/>
                <a:gd name="T9" fmla="*/ 0 h 6"/>
                <a:gd name="T10" fmla="*/ 0 w 14"/>
                <a:gd name="T11" fmla="*/ 1 h 6"/>
                <a:gd name="T12" fmla="*/ 4 w 14"/>
                <a:gd name="T13" fmla="*/ 1 h 6"/>
                <a:gd name="T14" fmla="*/ 3 w 14"/>
                <a:gd name="T15" fmla="*/ 2 h 6"/>
                <a:gd name="T16" fmla="*/ 0 w 14"/>
                <a:gd name="T17" fmla="*/ 2 h 6"/>
                <a:gd name="T18" fmla="*/ 1 w 14"/>
                <a:gd name="T19" fmla="*/ 2 h 6"/>
                <a:gd name="T20" fmla="*/ 3 w 1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6">
                  <a:moveTo>
                    <a:pt x="2" y="2"/>
                  </a:moveTo>
                  <a:lnTo>
                    <a:pt x="2" y="0"/>
                  </a:lnTo>
                  <a:lnTo>
                    <a:pt x="12" y="0"/>
                  </a:lnTo>
                  <a:lnTo>
                    <a:pt x="0" y="0"/>
                  </a:lnTo>
                  <a:lnTo>
                    <a:pt x="0" y="2"/>
                  </a:lnTo>
                  <a:lnTo>
                    <a:pt x="14" y="2"/>
                  </a:lnTo>
                  <a:lnTo>
                    <a:pt x="12" y="6"/>
                  </a:lnTo>
                  <a:lnTo>
                    <a:pt x="0" y="6"/>
                  </a:lnTo>
                  <a:lnTo>
                    <a:pt x="2"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6" name="Freeform 4434">
              <a:extLst>
                <a:ext uri="{FF2B5EF4-FFF2-40B4-BE49-F238E27FC236}">
                  <a16:creationId xmlns:a16="http://schemas.microsoft.com/office/drawing/2014/main" id="{FCCF5675-2DCB-42B9-8E3E-416C69DC71FD}"/>
                </a:ext>
              </a:extLst>
            </p:cNvPr>
            <p:cNvSpPr>
              <a:spLocks/>
            </p:cNvSpPr>
            <p:nvPr/>
          </p:nvSpPr>
          <p:spPr bwMode="auto">
            <a:xfrm>
              <a:off x="1961" y="2628"/>
              <a:ext cx="2" cy="12"/>
            </a:xfrm>
            <a:custGeom>
              <a:avLst/>
              <a:gdLst>
                <a:gd name="T0" fmla="*/ 1 w 6"/>
                <a:gd name="T1" fmla="*/ 11 h 45"/>
                <a:gd name="T2" fmla="*/ 0 w 6"/>
                <a:gd name="T3" fmla="*/ 11 h 45"/>
                <a:gd name="T4" fmla="*/ 0 w 6"/>
                <a:gd name="T5" fmla="*/ 1 h 45"/>
                <a:gd name="T6" fmla="*/ 0 w 6"/>
                <a:gd name="T7" fmla="*/ 0 h 45"/>
                <a:gd name="T8" fmla="*/ 0 w 6"/>
                <a:gd name="T9" fmla="*/ 12 h 45"/>
                <a:gd name="T10" fmla="*/ 1 w 6"/>
                <a:gd name="T11" fmla="*/ 12 h 45"/>
                <a:gd name="T12" fmla="*/ 1 w 6"/>
                <a:gd name="T13" fmla="*/ 0 h 45"/>
                <a:gd name="T14" fmla="*/ 1 w 6"/>
                <a:gd name="T15" fmla="*/ 0 h 45"/>
                <a:gd name="T16" fmla="*/ 1 w 6"/>
                <a:gd name="T17" fmla="*/ 12 h 45"/>
                <a:gd name="T18" fmla="*/ 2 w 6"/>
                <a:gd name="T19" fmla="*/ 11 h 45"/>
                <a:gd name="T20" fmla="*/ 2 w 6"/>
                <a:gd name="T21" fmla="*/ 1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45">
                  <a:moveTo>
                    <a:pt x="4" y="41"/>
                  </a:moveTo>
                  <a:lnTo>
                    <a:pt x="0" y="41"/>
                  </a:lnTo>
                  <a:lnTo>
                    <a:pt x="0" y="4"/>
                  </a:lnTo>
                  <a:lnTo>
                    <a:pt x="0" y="0"/>
                  </a:lnTo>
                  <a:lnTo>
                    <a:pt x="0" y="45"/>
                  </a:lnTo>
                  <a:lnTo>
                    <a:pt x="4" y="45"/>
                  </a:lnTo>
                  <a:lnTo>
                    <a:pt x="4" y="0"/>
                  </a:lnTo>
                  <a:lnTo>
                    <a:pt x="4" y="45"/>
                  </a:lnTo>
                  <a:lnTo>
                    <a:pt x="6" y="41"/>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7" name="Freeform 4435">
              <a:extLst>
                <a:ext uri="{FF2B5EF4-FFF2-40B4-BE49-F238E27FC236}">
                  <a16:creationId xmlns:a16="http://schemas.microsoft.com/office/drawing/2014/main" id="{EB9B9E5D-E0C7-4E30-B0DC-F704C37793CE}"/>
                </a:ext>
              </a:extLst>
            </p:cNvPr>
            <p:cNvSpPr>
              <a:spLocks/>
            </p:cNvSpPr>
            <p:nvPr/>
          </p:nvSpPr>
          <p:spPr bwMode="auto">
            <a:xfrm>
              <a:off x="1961" y="2628"/>
              <a:ext cx="2" cy="2"/>
            </a:xfrm>
            <a:custGeom>
              <a:avLst/>
              <a:gdLst>
                <a:gd name="T0" fmla="*/ 1 w 9"/>
                <a:gd name="T1" fmla="*/ 1 h 6"/>
                <a:gd name="T2" fmla="*/ 1 w 9"/>
                <a:gd name="T3" fmla="*/ 0 h 6"/>
                <a:gd name="T4" fmla="*/ 1 w 9"/>
                <a:gd name="T5" fmla="*/ 0 h 6"/>
                <a:gd name="T6" fmla="*/ 2 w 9"/>
                <a:gd name="T7" fmla="*/ 0 h 6"/>
                <a:gd name="T8" fmla="*/ 0 w 9"/>
                <a:gd name="T9" fmla="*/ 0 h 6"/>
                <a:gd name="T10" fmla="*/ 0 w 9"/>
                <a:gd name="T11" fmla="*/ 1 h 6"/>
                <a:gd name="T12" fmla="*/ 2 w 9"/>
                <a:gd name="T13" fmla="*/ 1 h 6"/>
                <a:gd name="T14" fmla="*/ 2 w 9"/>
                <a:gd name="T15" fmla="*/ 2 h 6"/>
                <a:gd name="T16" fmla="*/ 0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4" y="4"/>
                  </a:moveTo>
                  <a:lnTo>
                    <a:pt x="4" y="0"/>
                  </a:lnTo>
                  <a:lnTo>
                    <a:pt x="6" y="0"/>
                  </a:lnTo>
                  <a:lnTo>
                    <a:pt x="9" y="0"/>
                  </a:lnTo>
                  <a:lnTo>
                    <a:pt x="0" y="0"/>
                  </a:lnTo>
                  <a:lnTo>
                    <a:pt x="0" y="4"/>
                  </a:lnTo>
                  <a:lnTo>
                    <a:pt x="9" y="4"/>
                  </a:lnTo>
                  <a:lnTo>
                    <a:pt x="9" y="6"/>
                  </a:lnTo>
                  <a:lnTo>
                    <a:pt x="0" y="6"/>
                  </a:lnTo>
                  <a:lnTo>
                    <a:pt x="4"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8" name="Freeform 4436">
              <a:extLst>
                <a:ext uri="{FF2B5EF4-FFF2-40B4-BE49-F238E27FC236}">
                  <a16:creationId xmlns:a16="http://schemas.microsoft.com/office/drawing/2014/main" id="{D8178D10-07E1-4785-A880-1AE6031B3F7E}"/>
                </a:ext>
              </a:extLst>
            </p:cNvPr>
            <p:cNvSpPr>
              <a:spLocks/>
            </p:cNvSpPr>
            <p:nvPr/>
          </p:nvSpPr>
          <p:spPr bwMode="auto">
            <a:xfrm>
              <a:off x="1962" y="2625"/>
              <a:ext cx="1" cy="5"/>
            </a:xfrm>
            <a:custGeom>
              <a:avLst/>
              <a:gdLst>
                <a:gd name="T0" fmla="*/ 0 w 5"/>
                <a:gd name="T1" fmla="*/ 5 h 22"/>
                <a:gd name="T2" fmla="*/ 0 w 5"/>
                <a:gd name="T3" fmla="*/ 5 h 22"/>
                <a:gd name="T4" fmla="*/ 0 w 5"/>
                <a:gd name="T5" fmla="*/ 1 h 22"/>
                <a:gd name="T6" fmla="*/ 0 w 5"/>
                <a:gd name="T7" fmla="*/ 1 h 22"/>
                <a:gd name="T8" fmla="*/ 0 w 5"/>
                <a:gd name="T9" fmla="*/ 5 h 22"/>
                <a:gd name="T10" fmla="*/ 0 w 5"/>
                <a:gd name="T11" fmla="*/ 5 h 22"/>
                <a:gd name="T12" fmla="*/ 0 w 5"/>
                <a:gd name="T13" fmla="*/ 0 h 22"/>
                <a:gd name="T14" fmla="*/ 1 w 5"/>
                <a:gd name="T15" fmla="*/ 1 h 22"/>
                <a:gd name="T16" fmla="*/ 1 w 5"/>
                <a:gd name="T17" fmla="*/ 5 h 22"/>
                <a:gd name="T18" fmla="*/ 1 w 5"/>
                <a:gd name="T19" fmla="*/ 5 h 22"/>
                <a:gd name="T20" fmla="*/ 1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2" y="20"/>
                  </a:moveTo>
                  <a:lnTo>
                    <a:pt x="0" y="20"/>
                  </a:lnTo>
                  <a:lnTo>
                    <a:pt x="0" y="3"/>
                  </a:lnTo>
                  <a:lnTo>
                    <a:pt x="0" y="22"/>
                  </a:lnTo>
                  <a:lnTo>
                    <a:pt x="2" y="22"/>
                  </a:lnTo>
                  <a:lnTo>
                    <a:pt x="2" y="0"/>
                  </a:lnTo>
                  <a:lnTo>
                    <a:pt x="5" y="3"/>
                  </a:lnTo>
                  <a:lnTo>
                    <a:pt x="5" y="22"/>
                  </a:lnTo>
                  <a:lnTo>
                    <a:pt x="5" y="20"/>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9" name="Freeform 4437">
              <a:extLst>
                <a:ext uri="{FF2B5EF4-FFF2-40B4-BE49-F238E27FC236}">
                  <a16:creationId xmlns:a16="http://schemas.microsoft.com/office/drawing/2014/main" id="{2498F425-1405-4588-9864-B27396EC6971}"/>
                </a:ext>
              </a:extLst>
            </p:cNvPr>
            <p:cNvSpPr>
              <a:spLocks/>
            </p:cNvSpPr>
            <p:nvPr/>
          </p:nvSpPr>
          <p:spPr bwMode="auto">
            <a:xfrm>
              <a:off x="1962" y="2625"/>
              <a:ext cx="3" cy="1"/>
            </a:xfrm>
            <a:custGeom>
              <a:avLst/>
              <a:gdLst>
                <a:gd name="T0" fmla="*/ 1 w 11"/>
                <a:gd name="T1" fmla="*/ 0 h 7"/>
                <a:gd name="T2" fmla="*/ 1 w 11"/>
                <a:gd name="T3" fmla="*/ 0 h 7"/>
                <a:gd name="T4" fmla="*/ 2 w 11"/>
                <a:gd name="T5" fmla="*/ 0 h 7"/>
                <a:gd name="T6" fmla="*/ 3 w 11"/>
                <a:gd name="T7" fmla="*/ 0 h 7"/>
                <a:gd name="T8" fmla="*/ 0 w 11"/>
                <a:gd name="T9" fmla="*/ 0 h 7"/>
                <a:gd name="T10" fmla="*/ 0 w 11"/>
                <a:gd name="T11" fmla="*/ 0 h 7"/>
                <a:gd name="T12" fmla="*/ 3 w 11"/>
                <a:gd name="T13" fmla="*/ 0 h 7"/>
                <a:gd name="T14" fmla="*/ 3 w 11"/>
                <a:gd name="T15" fmla="*/ 1 h 7"/>
                <a:gd name="T16" fmla="*/ 0 w 11"/>
                <a:gd name="T17" fmla="*/ 1 h 7"/>
                <a:gd name="T18" fmla="*/ 1 w 11"/>
                <a:gd name="T19" fmla="*/ 1 h 7"/>
                <a:gd name="T20" fmla="*/ 2 w 11"/>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7">
                  <a:moveTo>
                    <a:pt x="2" y="3"/>
                  </a:moveTo>
                  <a:lnTo>
                    <a:pt x="2" y="0"/>
                  </a:lnTo>
                  <a:lnTo>
                    <a:pt x="8" y="0"/>
                  </a:lnTo>
                  <a:lnTo>
                    <a:pt x="11" y="3"/>
                  </a:lnTo>
                  <a:lnTo>
                    <a:pt x="0" y="3"/>
                  </a:lnTo>
                  <a:lnTo>
                    <a:pt x="11" y="3"/>
                  </a:lnTo>
                  <a:lnTo>
                    <a:pt x="11" y="7"/>
                  </a:lnTo>
                  <a:lnTo>
                    <a:pt x="0" y="7"/>
                  </a:lnTo>
                  <a:lnTo>
                    <a:pt x="2" y="7"/>
                  </a:lnTo>
                  <a:lnTo>
                    <a:pt x="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0" name="Freeform 4438">
              <a:extLst>
                <a:ext uri="{FF2B5EF4-FFF2-40B4-BE49-F238E27FC236}">
                  <a16:creationId xmlns:a16="http://schemas.microsoft.com/office/drawing/2014/main" id="{9504ECB2-1D4D-409D-9E8E-A884DA3F0224}"/>
                </a:ext>
              </a:extLst>
            </p:cNvPr>
            <p:cNvSpPr>
              <a:spLocks/>
            </p:cNvSpPr>
            <p:nvPr/>
          </p:nvSpPr>
          <p:spPr bwMode="auto">
            <a:xfrm>
              <a:off x="1963" y="2621"/>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0" y="0"/>
                  </a:lnTo>
                  <a:lnTo>
                    <a:pt x="0" y="20"/>
                  </a:lnTo>
                  <a:lnTo>
                    <a:pt x="3" y="20"/>
                  </a:lnTo>
                  <a:lnTo>
                    <a:pt x="3"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1" name="Freeform 4439">
              <a:extLst>
                <a:ext uri="{FF2B5EF4-FFF2-40B4-BE49-F238E27FC236}">
                  <a16:creationId xmlns:a16="http://schemas.microsoft.com/office/drawing/2014/main" id="{16A8DE76-AF1C-4AF6-9030-06858A9B6895}"/>
                </a:ext>
              </a:extLst>
            </p:cNvPr>
            <p:cNvSpPr>
              <a:spLocks/>
            </p:cNvSpPr>
            <p:nvPr/>
          </p:nvSpPr>
          <p:spPr bwMode="auto">
            <a:xfrm>
              <a:off x="1963" y="2621"/>
              <a:ext cx="6" cy="2"/>
            </a:xfrm>
            <a:custGeom>
              <a:avLst/>
              <a:gdLst>
                <a:gd name="T0" fmla="*/ 1 w 21"/>
                <a:gd name="T1" fmla="*/ 1 h 7"/>
                <a:gd name="T2" fmla="*/ 1 w 21"/>
                <a:gd name="T3" fmla="*/ 0 h 7"/>
                <a:gd name="T4" fmla="*/ 5 w 21"/>
                <a:gd name="T5" fmla="*/ 0 h 7"/>
                <a:gd name="T6" fmla="*/ 6 w 21"/>
                <a:gd name="T7" fmla="*/ 0 h 7"/>
                <a:gd name="T8" fmla="*/ 0 w 21"/>
                <a:gd name="T9" fmla="*/ 0 h 7"/>
                <a:gd name="T10" fmla="*/ 0 w 21"/>
                <a:gd name="T11" fmla="*/ 1 h 7"/>
                <a:gd name="T12" fmla="*/ 6 w 21"/>
                <a:gd name="T13" fmla="*/ 1 h 7"/>
                <a:gd name="T14" fmla="*/ 6 w 21"/>
                <a:gd name="T15" fmla="*/ 1 h 7"/>
                <a:gd name="T16" fmla="*/ 0 w 21"/>
                <a:gd name="T17" fmla="*/ 1 h 7"/>
                <a:gd name="T18" fmla="*/ 1 w 21"/>
                <a:gd name="T19" fmla="*/ 2 h 7"/>
                <a:gd name="T20" fmla="*/ 5 w 2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7">
                  <a:moveTo>
                    <a:pt x="3" y="3"/>
                  </a:moveTo>
                  <a:lnTo>
                    <a:pt x="3" y="0"/>
                  </a:lnTo>
                  <a:lnTo>
                    <a:pt x="18" y="0"/>
                  </a:lnTo>
                  <a:lnTo>
                    <a:pt x="21" y="0"/>
                  </a:lnTo>
                  <a:lnTo>
                    <a:pt x="0" y="0"/>
                  </a:lnTo>
                  <a:lnTo>
                    <a:pt x="0" y="3"/>
                  </a:lnTo>
                  <a:lnTo>
                    <a:pt x="21" y="3"/>
                  </a:lnTo>
                  <a:lnTo>
                    <a:pt x="0" y="3"/>
                  </a:lnTo>
                  <a:lnTo>
                    <a:pt x="3"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2" name="Freeform 4440">
              <a:extLst>
                <a:ext uri="{FF2B5EF4-FFF2-40B4-BE49-F238E27FC236}">
                  <a16:creationId xmlns:a16="http://schemas.microsoft.com/office/drawing/2014/main" id="{5827745F-BE51-4E4F-9930-3155C1BA3DA7}"/>
                </a:ext>
              </a:extLst>
            </p:cNvPr>
            <p:cNvSpPr>
              <a:spLocks/>
            </p:cNvSpPr>
            <p:nvPr/>
          </p:nvSpPr>
          <p:spPr bwMode="auto">
            <a:xfrm>
              <a:off x="1967" y="2617"/>
              <a:ext cx="2" cy="6"/>
            </a:xfrm>
            <a:custGeom>
              <a:avLst/>
              <a:gdLst>
                <a:gd name="T0" fmla="*/ 1 w 6"/>
                <a:gd name="T1" fmla="*/ 5 h 24"/>
                <a:gd name="T2" fmla="*/ 0 w 6"/>
                <a:gd name="T3" fmla="*/ 5 h 24"/>
                <a:gd name="T4" fmla="*/ 0 w 6"/>
                <a:gd name="T5" fmla="*/ 1 h 24"/>
                <a:gd name="T6" fmla="*/ 1 w 6"/>
                <a:gd name="T7" fmla="*/ 0 h 24"/>
                <a:gd name="T8" fmla="*/ 1 w 6"/>
                <a:gd name="T9" fmla="*/ 5 h 24"/>
                <a:gd name="T10" fmla="*/ 1 w 6"/>
                <a:gd name="T11" fmla="*/ 6 h 24"/>
                <a:gd name="T12" fmla="*/ 1 w 6"/>
                <a:gd name="T13" fmla="*/ 0 h 24"/>
                <a:gd name="T14" fmla="*/ 2 w 6"/>
                <a:gd name="T15" fmla="*/ 0 h 24"/>
                <a:gd name="T16" fmla="*/ 2 w 6"/>
                <a:gd name="T17" fmla="*/ 5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3" y="0"/>
                  </a:lnTo>
                  <a:lnTo>
                    <a:pt x="3" y="20"/>
                  </a:lnTo>
                  <a:lnTo>
                    <a:pt x="3" y="24"/>
                  </a:lnTo>
                  <a:lnTo>
                    <a:pt x="3"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3" name="Freeform 4441">
              <a:extLst>
                <a:ext uri="{FF2B5EF4-FFF2-40B4-BE49-F238E27FC236}">
                  <a16:creationId xmlns:a16="http://schemas.microsoft.com/office/drawing/2014/main" id="{492BA66E-0FEF-4122-9198-0F7B2B9B9C52}"/>
                </a:ext>
              </a:extLst>
            </p:cNvPr>
            <p:cNvSpPr>
              <a:spLocks/>
            </p:cNvSpPr>
            <p:nvPr/>
          </p:nvSpPr>
          <p:spPr bwMode="auto">
            <a:xfrm>
              <a:off x="1967" y="2617"/>
              <a:ext cx="7" cy="2"/>
            </a:xfrm>
            <a:custGeom>
              <a:avLst/>
              <a:gdLst>
                <a:gd name="T0" fmla="*/ 1 w 27"/>
                <a:gd name="T1" fmla="*/ 1 h 7"/>
                <a:gd name="T2" fmla="*/ 1 w 27"/>
                <a:gd name="T3" fmla="*/ 0 h 7"/>
                <a:gd name="T4" fmla="*/ 6 w 27"/>
                <a:gd name="T5" fmla="*/ 0 h 7"/>
                <a:gd name="T6" fmla="*/ 6 w 27"/>
                <a:gd name="T7" fmla="*/ 0 h 7"/>
                <a:gd name="T8" fmla="*/ 1 w 27"/>
                <a:gd name="T9" fmla="*/ 0 h 7"/>
                <a:gd name="T10" fmla="*/ 0 w 27"/>
                <a:gd name="T11" fmla="*/ 1 h 7"/>
                <a:gd name="T12" fmla="*/ 7 w 27"/>
                <a:gd name="T13" fmla="*/ 1 h 7"/>
                <a:gd name="T14" fmla="*/ 6 w 27"/>
                <a:gd name="T15" fmla="*/ 2 h 7"/>
                <a:gd name="T16" fmla="*/ 1 w 27"/>
                <a:gd name="T17" fmla="*/ 2 h 7"/>
                <a:gd name="T18" fmla="*/ 1 w 27"/>
                <a:gd name="T19" fmla="*/ 2 h 7"/>
                <a:gd name="T20" fmla="*/ 6 w 2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7">
                  <a:moveTo>
                    <a:pt x="3" y="4"/>
                  </a:moveTo>
                  <a:lnTo>
                    <a:pt x="3" y="0"/>
                  </a:lnTo>
                  <a:lnTo>
                    <a:pt x="24" y="0"/>
                  </a:lnTo>
                  <a:lnTo>
                    <a:pt x="3" y="0"/>
                  </a:lnTo>
                  <a:lnTo>
                    <a:pt x="0" y="4"/>
                  </a:lnTo>
                  <a:lnTo>
                    <a:pt x="27" y="4"/>
                  </a:lnTo>
                  <a:lnTo>
                    <a:pt x="24" y="7"/>
                  </a:lnTo>
                  <a:lnTo>
                    <a:pt x="3" y="7"/>
                  </a:lnTo>
                  <a:lnTo>
                    <a:pt x="2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4" name="Freeform 4442">
              <a:extLst>
                <a:ext uri="{FF2B5EF4-FFF2-40B4-BE49-F238E27FC236}">
                  <a16:creationId xmlns:a16="http://schemas.microsoft.com/office/drawing/2014/main" id="{507ED971-3B7C-4CCC-B1F7-A37AF2B99A35}"/>
                </a:ext>
              </a:extLst>
            </p:cNvPr>
            <p:cNvSpPr>
              <a:spLocks/>
            </p:cNvSpPr>
            <p:nvPr/>
          </p:nvSpPr>
          <p:spPr bwMode="auto">
            <a:xfrm>
              <a:off x="1972" y="2613"/>
              <a:ext cx="2"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0"/>
                  </a:lnTo>
                  <a:lnTo>
                    <a:pt x="0" y="22"/>
                  </a:lnTo>
                  <a:lnTo>
                    <a:pt x="3" y="22"/>
                  </a:lnTo>
                  <a:lnTo>
                    <a:pt x="3" y="0"/>
                  </a:lnTo>
                  <a:lnTo>
                    <a:pt x="3"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5" name="Freeform 4443">
              <a:extLst>
                <a:ext uri="{FF2B5EF4-FFF2-40B4-BE49-F238E27FC236}">
                  <a16:creationId xmlns:a16="http://schemas.microsoft.com/office/drawing/2014/main" id="{0A94230C-1AC9-47D5-8BF1-EE7A4D1E06A4}"/>
                </a:ext>
              </a:extLst>
            </p:cNvPr>
            <p:cNvSpPr>
              <a:spLocks/>
            </p:cNvSpPr>
            <p:nvPr/>
          </p:nvSpPr>
          <p:spPr bwMode="auto">
            <a:xfrm>
              <a:off x="1972" y="2613"/>
              <a:ext cx="20" cy="2"/>
            </a:xfrm>
            <a:custGeom>
              <a:avLst/>
              <a:gdLst>
                <a:gd name="T0" fmla="*/ 1 w 80"/>
                <a:gd name="T1" fmla="*/ 1 h 6"/>
                <a:gd name="T2" fmla="*/ 1 w 80"/>
                <a:gd name="T3" fmla="*/ 0 h 6"/>
                <a:gd name="T4" fmla="*/ 19 w 80"/>
                <a:gd name="T5" fmla="*/ 0 h 6"/>
                <a:gd name="T6" fmla="*/ 20 w 80"/>
                <a:gd name="T7" fmla="*/ 0 h 6"/>
                <a:gd name="T8" fmla="*/ 0 w 80"/>
                <a:gd name="T9" fmla="*/ 0 h 6"/>
                <a:gd name="T10" fmla="*/ 0 w 80"/>
                <a:gd name="T11" fmla="*/ 1 h 6"/>
                <a:gd name="T12" fmla="*/ 20 w 80"/>
                <a:gd name="T13" fmla="*/ 1 h 6"/>
                <a:gd name="T14" fmla="*/ 20 w 80"/>
                <a:gd name="T15" fmla="*/ 2 h 6"/>
                <a:gd name="T16" fmla="*/ 0 w 80"/>
                <a:gd name="T17" fmla="*/ 2 h 6"/>
                <a:gd name="T18" fmla="*/ 1 w 80"/>
                <a:gd name="T19" fmla="*/ 2 h 6"/>
                <a:gd name="T20" fmla="*/ 19 w 8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6">
                  <a:moveTo>
                    <a:pt x="3" y="2"/>
                  </a:moveTo>
                  <a:lnTo>
                    <a:pt x="3" y="0"/>
                  </a:lnTo>
                  <a:lnTo>
                    <a:pt x="77" y="0"/>
                  </a:lnTo>
                  <a:lnTo>
                    <a:pt x="80" y="0"/>
                  </a:lnTo>
                  <a:lnTo>
                    <a:pt x="0" y="0"/>
                  </a:lnTo>
                  <a:lnTo>
                    <a:pt x="0" y="2"/>
                  </a:lnTo>
                  <a:lnTo>
                    <a:pt x="80" y="2"/>
                  </a:lnTo>
                  <a:lnTo>
                    <a:pt x="80" y="6"/>
                  </a:lnTo>
                  <a:lnTo>
                    <a:pt x="0" y="6"/>
                  </a:lnTo>
                  <a:lnTo>
                    <a:pt x="3" y="6"/>
                  </a:lnTo>
                  <a:lnTo>
                    <a:pt x="77"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6" name="Freeform 4444">
              <a:extLst>
                <a:ext uri="{FF2B5EF4-FFF2-40B4-BE49-F238E27FC236}">
                  <a16:creationId xmlns:a16="http://schemas.microsoft.com/office/drawing/2014/main" id="{79F35362-C3C1-4FF2-9B4F-D7C6CB136891}"/>
                </a:ext>
              </a:extLst>
            </p:cNvPr>
            <p:cNvSpPr>
              <a:spLocks/>
            </p:cNvSpPr>
            <p:nvPr/>
          </p:nvSpPr>
          <p:spPr bwMode="auto">
            <a:xfrm>
              <a:off x="1991" y="2609"/>
              <a:ext cx="1"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3"/>
                  </a:lnTo>
                  <a:lnTo>
                    <a:pt x="0" y="22"/>
                  </a:lnTo>
                  <a:lnTo>
                    <a:pt x="3" y="22"/>
                  </a:lnTo>
                  <a:lnTo>
                    <a:pt x="3" y="0"/>
                  </a:lnTo>
                  <a:lnTo>
                    <a:pt x="6" y="3"/>
                  </a:lnTo>
                  <a:lnTo>
                    <a:pt x="6" y="22"/>
                  </a:lnTo>
                  <a:lnTo>
                    <a:pt x="6" y="1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7" name="Freeform 4445">
              <a:extLst>
                <a:ext uri="{FF2B5EF4-FFF2-40B4-BE49-F238E27FC236}">
                  <a16:creationId xmlns:a16="http://schemas.microsoft.com/office/drawing/2014/main" id="{2EDA34F9-145E-4568-BDC9-E9B3767D3EBC}"/>
                </a:ext>
              </a:extLst>
            </p:cNvPr>
            <p:cNvSpPr>
              <a:spLocks/>
            </p:cNvSpPr>
            <p:nvPr/>
          </p:nvSpPr>
          <p:spPr bwMode="auto">
            <a:xfrm>
              <a:off x="1991" y="2609"/>
              <a:ext cx="4" cy="2"/>
            </a:xfrm>
            <a:custGeom>
              <a:avLst/>
              <a:gdLst>
                <a:gd name="T0" fmla="*/ 1 w 15"/>
                <a:gd name="T1" fmla="*/ 1 h 5"/>
                <a:gd name="T2" fmla="*/ 1 w 15"/>
                <a:gd name="T3" fmla="*/ 0 h 5"/>
                <a:gd name="T4" fmla="*/ 3 w 15"/>
                <a:gd name="T5" fmla="*/ 0 h 5"/>
                <a:gd name="T6" fmla="*/ 4 w 15"/>
                <a:gd name="T7" fmla="*/ 1 h 5"/>
                <a:gd name="T8" fmla="*/ 0 w 15"/>
                <a:gd name="T9" fmla="*/ 1 h 5"/>
                <a:gd name="T10" fmla="*/ 0 w 15"/>
                <a:gd name="T11" fmla="*/ 1 h 5"/>
                <a:gd name="T12" fmla="*/ 4 w 15"/>
                <a:gd name="T13" fmla="*/ 1 h 5"/>
                <a:gd name="T14" fmla="*/ 4 w 15"/>
                <a:gd name="T15" fmla="*/ 2 h 5"/>
                <a:gd name="T16" fmla="*/ 0 w 15"/>
                <a:gd name="T17" fmla="*/ 2 h 5"/>
                <a:gd name="T18" fmla="*/ 1 w 15"/>
                <a:gd name="T19" fmla="*/ 2 h 5"/>
                <a:gd name="T20" fmla="*/ 3 w 15"/>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5">
                  <a:moveTo>
                    <a:pt x="3" y="3"/>
                  </a:moveTo>
                  <a:lnTo>
                    <a:pt x="3" y="0"/>
                  </a:lnTo>
                  <a:lnTo>
                    <a:pt x="12" y="0"/>
                  </a:lnTo>
                  <a:lnTo>
                    <a:pt x="15" y="3"/>
                  </a:lnTo>
                  <a:lnTo>
                    <a:pt x="0" y="3"/>
                  </a:lnTo>
                  <a:lnTo>
                    <a:pt x="15" y="3"/>
                  </a:lnTo>
                  <a:lnTo>
                    <a:pt x="15" y="5"/>
                  </a:lnTo>
                  <a:lnTo>
                    <a:pt x="0" y="5"/>
                  </a:lnTo>
                  <a:lnTo>
                    <a:pt x="3" y="5"/>
                  </a:lnTo>
                  <a:lnTo>
                    <a:pt x="12"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8" name="Freeform 4446">
              <a:extLst>
                <a:ext uri="{FF2B5EF4-FFF2-40B4-BE49-F238E27FC236}">
                  <a16:creationId xmlns:a16="http://schemas.microsoft.com/office/drawing/2014/main" id="{B745B3C9-581C-48B9-AB7D-1B3F532B2908}"/>
                </a:ext>
              </a:extLst>
            </p:cNvPr>
            <p:cNvSpPr>
              <a:spLocks/>
            </p:cNvSpPr>
            <p:nvPr/>
          </p:nvSpPr>
          <p:spPr bwMode="auto">
            <a:xfrm>
              <a:off x="1993" y="2606"/>
              <a:ext cx="2" cy="5"/>
            </a:xfrm>
            <a:custGeom>
              <a:avLst/>
              <a:gdLst>
                <a:gd name="T0" fmla="*/ 1 w 6"/>
                <a:gd name="T1" fmla="*/ 4 h 18"/>
                <a:gd name="T2" fmla="*/ 0 w 6"/>
                <a:gd name="T3" fmla="*/ 4 h 18"/>
                <a:gd name="T4" fmla="*/ 0 w 6"/>
                <a:gd name="T5" fmla="*/ 1 h 18"/>
                <a:gd name="T6" fmla="*/ 0 w 6"/>
                <a:gd name="T7" fmla="*/ 0 h 18"/>
                <a:gd name="T8" fmla="*/ 0 w 6"/>
                <a:gd name="T9" fmla="*/ 5 h 18"/>
                <a:gd name="T10" fmla="*/ 1 w 6"/>
                <a:gd name="T11" fmla="*/ 5 h 18"/>
                <a:gd name="T12" fmla="*/ 1 w 6"/>
                <a:gd name="T13" fmla="*/ 0 h 18"/>
                <a:gd name="T14" fmla="*/ 2 w 6"/>
                <a:gd name="T15" fmla="*/ 0 h 18"/>
                <a:gd name="T16" fmla="*/ 2 w 6"/>
                <a:gd name="T17" fmla="*/ 5 h 18"/>
                <a:gd name="T18" fmla="*/ 2 w 6"/>
                <a:gd name="T19" fmla="*/ 4 h 18"/>
                <a:gd name="T20" fmla="*/ 2 w 6"/>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8">
                  <a:moveTo>
                    <a:pt x="3" y="16"/>
                  </a:moveTo>
                  <a:lnTo>
                    <a:pt x="0" y="16"/>
                  </a:lnTo>
                  <a:lnTo>
                    <a:pt x="0" y="3"/>
                  </a:lnTo>
                  <a:lnTo>
                    <a:pt x="0" y="0"/>
                  </a:lnTo>
                  <a:lnTo>
                    <a:pt x="0" y="18"/>
                  </a:lnTo>
                  <a:lnTo>
                    <a:pt x="3" y="18"/>
                  </a:lnTo>
                  <a:lnTo>
                    <a:pt x="3" y="0"/>
                  </a:lnTo>
                  <a:lnTo>
                    <a:pt x="6" y="0"/>
                  </a:lnTo>
                  <a:lnTo>
                    <a:pt x="6" y="18"/>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9" name="Freeform 4447">
              <a:extLst>
                <a:ext uri="{FF2B5EF4-FFF2-40B4-BE49-F238E27FC236}">
                  <a16:creationId xmlns:a16="http://schemas.microsoft.com/office/drawing/2014/main" id="{437A367B-A8D9-49E3-8BF2-CFDF4C0C5356}"/>
                </a:ext>
              </a:extLst>
            </p:cNvPr>
            <p:cNvSpPr>
              <a:spLocks/>
            </p:cNvSpPr>
            <p:nvPr/>
          </p:nvSpPr>
          <p:spPr bwMode="auto">
            <a:xfrm>
              <a:off x="1993" y="2606"/>
              <a:ext cx="5" cy="2"/>
            </a:xfrm>
            <a:custGeom>
              <a:avLst/>
              <a:gdLst>
                <a:gd name="T0" fmla="*/ 1 w 18"/>
                <a:gd name="T1" fmla="*/ 1 h 7"/>
                <a:gd name="T2" fmla="*/ 1 w 18"/>
                <a:gd name="T3" fmla="*/ 0 h 7"/>
                <a:gd name="T4" fmla="*/ 4 w 18"/>
                <a:gd name="T5" fmla="*/ 0 h 7"/>
                <a:gd name="T6" fmla="*/ 5 w 18"/>
                <a:gd name="T7" fmla="*/ 0 h 7"/>
                <a:gd name="T8" fmla="*/ 0 w 18"/>
                <a:gd name="T9" fmla="*/ 0 h 7"/>
                <a:gd name="T10" fmla="*/ 0 w 18"/>
                <a:gd name="T11" fmla="*/ 1 h 7"/>
                <a:gd name="T12" fmla="*/ 5 w 18"/>
                <a:gd name="T13" fmla="*/ 1 h 7"/>
                <a:gd name="T14" fmla="*/ 5 w 18"/>
                <a:gd name="T15" fmla="*/ 1 h 7"/>
                <a:gd name="T16" fmla="*/ 0 w 18"/>
                <a:gd name="T17" fmla="*/ 1 h 7"/>
                <a:gd name="T18" fmla="*/ 1 w 18"/>
                <a:gd name="T19" fmla="*/ 2 h 7"/>
                <a:gd name="T20" fmla="*/ 4 w 1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3" y="3"/>
                  </a:moveTo>
                  <a:lnTo>
                    <a:pt x="3" y="0"/>
                  </a:lnTo>
                  <a:lnTo>
                    <a:pt x="15" y="0"/>
                  </a:lnTo>
                  <a:lnTo>
                    <a:pt x="18" y="0"/>
                  </a:lnTo>
                  <a:lnTo>
                    <a:pt x="0" y="0"/>
                  </a:lnTo>
                  <a:lnTo>
                    <a:pt x="0" y="3"/>
                  </a:lnTo>
                  <a:lnTo>
                    <a:pt x="18" y="3"/>
                  </a:lnTo>
                  <a:lnTo>
                    <a:pt x="0" y="3"/>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0" name="Freeform 4448">
              <a:extLst>
                <a:ext uri="{FF2B5EF4-FFF2-40B4-BE49-F238E27FC236}">
                  <a16:creationId xmlns:a16="http://schemas.microsoft.com/office/drawing/2014/main" id="{98011FDE-2510-43F7-8DEC-182102EE7DC6}"/>
                </a:ext>
              </a:extLst>
            </p:cNvPr>
            <p:cNvSpPr>
              <a:spLocks/>
            </p:cNvSpPr>
            <p:nvPr/>
          </p:nvSpPr>
          <p:spPr bwMode="auto">
            <a:xfrm>
              <a:off x="1996" y="2600"/>
              <a:ext cx="2" cy="8"/>
            </a:xfrm>
            <a:custGeom>
              <a:avLst/>
              <a:gdLst>
                <a:gd name="T0" fmla="*/ 1 w 6"/>
                <a:gd name="T1" fmla="*/ 7 h 33"/>
                <a:gd name="T2" fmla="*/ 0 w 6"/>
                <a:gd name="T3" fmla="*/ 7 h 33"/>
                <a:gd name="T4" fmla="*/ 0 w 6"/>
                <a:gd name="T5" fmla="*/ 1 h 33"/>
                <a:gd name="T6" fmla="*/ 0 w 6"/>
                <a:gd name="T7" fmla="*/ 1 h 33"/>
                <a:gd name="T8" fmla="*/ 0 w 6"/>
                <a:gd name="T9" fmla="*/ 7 h 33"/>
                <a:gd name="T10" fmla="*/ 1 w 6"/>
                <a:gd name="T11" fmla="*/ 8 h 33"/>
                <a:gd name="T12" fmla="*/ 1 w 6"/>
                <a:gd name="T13" fmla="*/ 0 h 33"/>
                <a:gd name="T14" fmla="*/ 2 w 6"/>
                <a:gd name="T15" fmla="*/ 1 h 33"/>
                <a:gd name="T16" fmla="*/ 2 w 6"/>
                <a:gd name="T17" fmla="*/ 7 h 33"/>
                <a:gd name="T18" fmla="*/ 2 w 6"/>
                <a:gd name="T19" fmla="*/ 7 h 33"/>
                <a:gd name="T20" fmla="*/ 2 w 6"/>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3">
                  <a:moveTo>
                    <a:pt x="3" y="29"/>
                  </a:moveTo>
                  <a:lnTo>
                    <a:pt x="0" y="29"/>
                  </a:lnTo>
                  <a:lnTo>
                    <a:pt x="0" y="3"/>
                  </a:lnTo>
                  <a:lnTo>
                    <a:pt x="0" y="29"/>
                  </a:lnTo>
                  <a:lnTo>
                    <a:pt x="3" y="33"/>
                  </a:lnTo>
                  <a:lnTo>
                    <a:pt x="3" y="0"/>
                  </a:lnTo>
                  <a:lnTo>
                    <a:pt x="6" y="3"/>
                  </a:lnTo>
                  <a:lnTo>
                    <a:pt x="6" y="2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1" name="Freeform 4449">
              <a:extLst>
                <a:ext uri="{FF2B5EF4-FFF2-40B4-BE49-F238E27FC236}">
                  <a16:creationId xmlns:a16="http://schemas.microsoft.com/office/drawing/2014/main" id="{E6D3627E-4D55-4AB8-AB9D-FB5F946C880E}"/>
                </a:ext>
              </a:extLst>
            </p:cNvPr>
            <p:cNvSpPr>
              <a:spLocks/>
            </p:cNvSpPr>
            <p:nvPr/>
          </p:nvSpPr>
          <p:spPr bwMode="auto">
            <a:xfrm>
              <a:off x="1996" y="2600"/>
              <a:ext cx="6" cy="1"/>
            </a:xfrm>
            <a:custGeom>
              <a:avLst/>
              <a:gdLst>
                <a:gd name="T0" fmla="*/ 1 w 24"/>
                <a:gd name="T1" fmla="*/ 0 h 7"/>
                <a:gd name="T2" fmla="*/ 1 w 24"/>
                <a:gd name="T3" fmla="*/ 0 h 7"/>
                <a:gd name="T4" fmla="*/ 5 w 24"/>
                <a:gd name="T5" fmla="*/ 0 h 7"/>
                <a:gd name="T6" fmla="*/ 6 w 24"/>
                <a:gd name="T7" fmla="*/ 0 h 7"/>
                <a:gd name="T8" fmla="*/ 0 w 24"/>
                <a:gd name="T9" fmla="*/ 0 h 7"/>
                <a:gd name="T10" fmla="*/ 0 w 24"/>
                <a:gd name="T11" fmla="*/ 0 h 7"/>
                <a:gd name="T12" fmla="*/ 6 w 24"/>
                <a:gd name="T13" fmla="*/ 0 h 7"/>
                <a:gd name="T14" fmla="*/ 6 w 24"/>
                <a:gd name="T15" fmla="*/ 1 h 7"/>
                <a:gd name="T16" fmla="*/ 0 w 24"/>
                <a:gd name="T17" fmla="*/ 1 h 7"/>
                <a:gd name="T18" fmla="*/ 1 w 24"/>
                <a:gd name="T19" fmla="*/ 1 h 7"/>
                <a:gd name="T20" fmla="*/ 5 w 2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3" y="3"/>
                  </a:moveTo>
                  <a:lnTo>
                    <a:pt x="3" y="0"/>
                  </a:lnTo>
                  <a:lnTo>
                    <a:pt x="20" y="0"/>
                  </a:lnTo>
                  <a:lnTo>
                    <a:pt x="24" y="3"/>
                  </a:lnTo>
                  <a:lnTo>
                    <a:pt x="0" y="3"/>
                  </a:lnTo>
                  <a:lnTo>
                    <a:pt x="24" y="3"/>
                  </a:lnTo>
                  <a:lnTo>
                    <a:pt x="24" y="7"/>
                  </a:lnTo>
                  <a:lnTo>
                    <a:pt x="0" y="7"/>
                  </a:lnTo>
                  <a:lnTo>
                    <a:pt x="3" y="7"/>
                  </a:lnTo>
                  <a:lnTo>
                    <a:pt x="2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2" name="Freeform 4450">
              <a:extLst>
                <a:ext uri="{FF2B5EF4-FFF2-40B4-BE49-F238E27FC236}">
                  <a16:creationId xmlns:a16="http://schemas.microsoft.com/office/drawing/2014/main" id="{50824B60-1F9E-49D9-AF7A-F26EE0EEF508}"/>
                </a:ext>
              </a:extLst>
            </p:cNvPr>
            <p:cNvSpPr>
              <a:spLocks/>
            </p:cNvSpPr>
            <p:nvPr/>
          </p:nvSpPr>
          <p:spPr bwMode="auto">
            <a:xfrm>
              <a:off x="2001" y="2596"/>
              <a:ext cx="1" cy="5"/>
            </a:xfrm>
            <a:custGeom>
              <a:avLst/>
              <a:gdLst>
                <a:gd name="T0" fmla="*/ 0 w 6"/>
                <a:gd name="T1" fmla="*/ 4 h 20"/>
                <a:gd name="T2" fmla="*/ 0 w 6"/>
                <a:gd name="T3" fmla="*/ 4 h 20"/>
                <a:gd name="T4" fmla="*/ 0 w 6"/>
                <a:gd name="T5" fmla="*/ 1 h 20"/>
                <a:gd name="T6" fmla="*/ 0 w 6"/>
                <a:gd name="T7" fmla="*/ 0 h 20"/>
                <a:gd name="T8" fmla="*/ 0 w 6"/>
                <a:gd name="T9" fmla="*/ 5 h 20"/>
                <a:gd name="T10" fmla="*/ 0 w 6"/>
                <a:gd name="T11" fmla="*/ 5 h 20"/>
                <a:gd name="T12" fmla="*/ 0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6"/>
                  </a:moveTo>
                  <a:lnTo>
                    <a:pt x="0" y="16"/>
                  </a:lnTo>
                  <a:lnTo>
                    <a:pt x="0" y="3"/>
                  </a:lnTo>
                  <a:lnTo>
                    <a:pt x="2" y="0"/>
                  </a:lnTo>
                  <a:lnTo>
                    <a:pt x="2" y="20"/>
                  </a:lnTo>
                  <a:lnTo>
                    <a:pt x="2"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3" name="Freeform 4451">
              <a:extLst>
                <a:ext uri="{FF2B5EF4-FFF2-40B4-BE49-F238E27FC236}">
                  <a16:creationId xmlns:a16="http://schemas.microsoft.com/office/drawing/2014/main" id="{2538ACE7-E7A2-4AB4-914F-DC3F93A68A9D}"/>
                </a:ext>
              </a:extLst>
            </p:cNvPr>
            <p:cNvSpPr>
              <a:spLocks/>
            </p:cNvSpPr>
            <p:nvPr/>
          </p:nvSpPr>
          <p:spPr bwMode="auto">
            <a:xfrm>
              <a:off x="2001" y="2596"/>
              <a:ext cx="3" cy="2"/>
            </a:xfrm>
            <a:custGeom>
              <a:avLst/>
              <a:gdLst>
                <a:gd name="T0" fmla="*/ 0 w 14"/>
                <a:gd name="T1" fmla="*/ 1 h 7"/>
                <a:gd name="T2" fmla="*/ 0 w 14"/>
                <a:gd name="T3" fmla="*/ 0 h 7"/>
                <a:gd name="T4" fmla="*/ 3 w 14"/>
                <a:gd name="T5" fmla="*/ 0 h 7"/>
                <a:gd name="T6" fmla="*/ 3 w 14"/>
                <a:gd name="T7" fmla="*/ 0 h 7"/>
                <a:gd name="T8" fmla="*/ 0 w 14"/>
                <a:gd name="T9" fmla="*/ 0 h 7"/>
                <a:gd name="T10" fmla="*/ 0 w 14"/>
                <a:gd name="T11" fmla="*/ 1 h 7"/>
                <a:gd name="T12" fmla="*/ 3 w 14"/>
                <a:gd name="T13" fmla="*/ 1 h 7"/>
                <a:gd name="T14" fmla="*/ 3 w 14"/>
                <a:gd name="T15" fmla="*/ 1 h 7"/>
                <a:gd name="T16" fmla="*/ 0 w 14"/>
                <a:gd name="T17" fmla="*/ 1 h 7"/>
                <a:gd name="T18" fmla="*/ 0 w 14"/>
                <a:gd name="T19" fmla="*/ 2 h 7"/>
                <a:gd name="T20" fmla="*/ 3 w 1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2" y="3"/>
                  </a:moveTo>
                  <a:lnTo>
                    <a:pt x="2" y="0"/>
                  </a:lnTo>
                  <a:lnTo>
                    <a:pt x="12" y="0"/>
                  </a:lnTo>
                  <a:lnTo>
                    <a:pt x="2" y="0"/>
                  </a:lnTo>
                  <a:lnTo>
                    <a:pt x="0" y="3"/>
                  </a:lnTo>
                  <a:lnTo>
                    <a:pt x="14" y="3"/>
                  </a:lnTo>
                  <a:lnTo>
                    <a:pt x="12" y="3"/>
                  </a:lnTo>
                  <a:lnTo>
                    <a:pt x="2" y="3"/>
                  </a:lnTo>
                  <a:lnTo>
                    <a:pt x="2"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4" name="Freeform 4452">
              <a:extLst>
                <a:ext uri="{FF2B5EF4-FFF2-40B4-BE49-F238E27FC236}">
                  <a16:creationId xmlns:a16="http://schemas.microsoft.com/office/drawing/2014/main" id="{F25062F1-AE86-428C-8C63-5C1C958DC5F0}"/>
                </a:ext>
              </a:extLst>
            </p:cNvPr>
            <p:cNvSpPr>
              <a:spLocks/>
            </p:cNvSpPr>
            <p:nvPr/>
          </p:nvSpPr>
          <p:spPr bwMode="auto">
            <a:xfrm>
              <a:off x="2003" y="2592"/>
              <a:ext cx="1"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3"/>
                  </a:lnTo>
                  <a:lnTo>
                    <a:pt x="0" y="0"/>
                  </a:lnTo>
                  <a:lnTo>
                    <a:pt x="0" y="19"/>
                  </a:lnTo>
                  <a:lnTo>
                    <a:pt x="4" y="23"/>
                  </a:lnTo>
                  <a:lnTo>
                    <a:pt x="4" y="0"/>
                  </a:lnTo>
                  <a:lnTo>
                    <a:pt x="4" y="19"/>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5" name="Freeform 4453">
              <a:extLst>
                <a:ext uri="{FF2B5EF4-FFF2-40B4-BE49-F238E27FC236}">
                  <a16:creationId xmlns:a16="http://schemas.microsoft.com/office/drawing/2014/main" id="{C5F419D7-53E0-4585-A6B0-F5DD6CABF4F9}"/>
                </a:ext>
              </a:extLst>
            </p:cNvPr>
            <p:cNvSpPr>
              <a:spLocks/>
            </p:cNvSpPr>
            <p:nvPr/>
          </p:nvSpPr>
          <p:spPr bwMode="auto">
            <a:xfrm>
              <a:off x="2003" y="2592"/>
              <a:ext cx="5" cy="2"/>
            </a:xfrm>
            <a:custGeom>
              <a:avLst/>
              <a:gdLst>
                <a:gd name="T0" fmla="*/ 1 w 21"/>
                <a:gd name="T1" fmla="*/ 1 h 6"/>
                <a:gd name="T2" fmla="*/ 1 w 21"/>
                <a:gd name="T3" fmla="*/ 0 h 6"/>
                <a:gd name="T4" fmla="*/ 4 w 21"/>
                <a:gd name="T5" fmla="*/ 0 h 6"/>
                <a:gd name="T6" fmla="*/ 5 w 21"/>
                <a:gd name="T7" fmla="*/ 0 h 6"/>
                <a:gd name="T8" fmla="*/ 0 w 21"/>
                <a:gd name="T9" fmla="*/ 0 h 6"/>
                <a:gd name="T10" fmla="*/ 0 w 21"/>
                <a:gd name="T11" fmla="*/ 1 h 6"/>
                <a:gd name="T12" fmla="*/ 5 w 21"/>
                <a:gd name="T13" fmla="*/ 1 h 6"/>
                <a:gd name="T14" fmla="*/ 5 w 21"/>
                <a:gd name="T15" fmla="*/ 2 h 6"/>
                <a:gd name="T16" fmla="*/ 0 w 21"/>
                <a:gd name="T17" fmla="*/ 2 h 6"/>
                <a:gd name="T18" fmla="*/ 1 w 21"/>
                <a:gd name="T19" fmla="*/ 2 h 6"/>
                <a:gd name="T20" fmla="*/ 4 w 2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6">
                  <a:moveTo>
                    <a:pt x="4" y="3"/>
                  </a:moveTo>
                  <a:lnTo>
                    <a:pt x="4" y="0"/>
                  </a:lnTo>
                  <a:lnTo>
                    <a:pt x="18" y="0"/>
                  </a:lnTo>
                  <a:lnTo>
                    <a:pt x="21" y="0"/>
                  </a:lnTo>
                  <a:lnTo>
                    <a:pt x="0" y="0"/>
                  </a:lnTo>
                  <a:lnTo>
                    <a:pt x="0" y="3"/>
                  </a:lnTo>
                  <a:lnTo>
                    <a:pt x="21" y="3"/>
                  </a:lnTo>
                  <a:lnTo>
                    <a:pt x="21" y="6"/>
                  </a:lnTo>
                  <a:lnTo>
                    <a:pt x="0" y="6"/>
                  </a:lnTo>
                  <a:lnTo>
                    <a:pt x="4"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6" name="Freeform 4454">
              <a:extLst>
                <a:ext uri="{FF2B5EF4-FFF2-40B4-BE49-F238E27FC236}">
                  <a16:creationId xmlns:a16="http://schemas.microsoft.com/office/drawing/2014/main" id="{BEB22BAA-BC1A-48D8-8315-1C6D075B1D21}"/>
                </a:ext>
              </a:extLst>
            </p:cNvPr>
            <p:cNvSpPr>
              <a:spLocks/>
            </p:cNvSpPr>
            <p:nvPr/>
          </p:nvSpPr>
          <p:spPr bwMode="auto">
            <a:xfrm>
              <a:off x="2006" y="2588"/>
              <a:ext cx="2"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2 w 6"/>
                <a:gd name="T15" fmla="*/ 0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0" y="0"/>
                  </a:lnTo>
                  <a:lnTo>
                    <a:pt x="0" y="22"/>
                  </a:lnTo>
                  <a:lnTo>
                    <a:pt x="3" y="22"/>
                  </a:lnTo>
                  <a:lnTo>
                    <a:pt x="3" y="0"/>
                  </a:lnTo>
                  <a:lnTo>
                    <a:pt x="6" y="0"/>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7" name="Freeform 4455">
              <a:extLst>
                <a:ext uri="{FF2B5EF4-FFF2-40B4-BE49-F238E27FC236}">
                  <a16:creationId xmlns:a16="http://schemas.microsoft.com/office/drawing/2014/main" id="{FCA0AFB0-D87E-4569-A136-1A7414147258}"/>
                </a:ext>
              </a:extLst>
            </p:cNvPr>
            <p:cNvSpPr>
              <a:spLocks/>
            </p:cNvSpPr>
            <p:nvPr/>
          </p:nvSpPr>
          <p:spPr bwMode="auto">
            <a:xfrm>
              <a:off x="2006" y="2588"/>
              <a:ext cx="8" cy="2"/>
            </a:xfrm>
            <a:custGeom>
              <a:avLst/>
              <a:gdLst>
                <a:gd name="T0" fmla="*/ 1 w 30"/>
                <a:gd name="T1" fmla="*/ 1 h 6"/>
                <a:gd name="T2" fmla="*/ 1 w 30"/>
                <a:gd name="T3" fmla="*/ 0 h 6"/>
                <a:gd name="T4" fmla="*/ 7 w 30"/>
                <a:gd name="T5" fmla="*/ 0 h 6"/>
                <a:gd name="T6" fmla="*/ 8 w 30"/>
                <a:gd name="T7" fmla="*/ 0 h 6"/>
                <a:gd name="T8" fmla="*/ 0 w 30"/>
                <a:gd name="T9" fmla="*/ 0 h 6"/>
                <a:gd name="T10" fmla="*/ 0 w 30"/>
                <a:gd name="T11" fmla="*/ 1 h 6"/>
                <a:gd name="T12" fmla="*/ 8 w 30"/>
                <a:gd name="T13" fmla="*/ 1 h 6"/>
                <a:gd name="T14" fmla="*/ 8 w 30"/>
                <a:gd name="T15" fmla="*/ 2 h 6"/>
                <a:gd name="T16" fmla="*/ 0 w 30"/>
                <a:gd name="T17" fmla="*/ 2 h 6"/>
                <a:gd name="T18" fmla="*/ 1 w 30"/>
                <a:gd name="T19" fmla="*/ 2 h 6"/>
                <a:gd name="T20" fmla="*/ 7 w 3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3" y="3"/>
                  </a:moveTo>
                  <a:lnTo>
                    <a:pt x="3" y="0"/>
                  </a:lnTo>
                  <a:lnTo>
                    <a:pt x="27" y="0"/>
                  </a:lnTo>
                  <a:lnTo>
                    <a:pt x="30" y="0"/>
                  </a:lnTo>
                  <a:lnTo>
                    <a:pt x="0" y="0"/>
                  </a:lnTo>
                  <a:lnTo>
                    <a:pt x="0" y="3"/>
                  </a:lnTo>
                  <a:lnTo>
                    <a:pt x="30" y="3"/>
                  </a:lnTo>
                  <a:lnTo>
                    <a:pt x="30" y="6"/>
                  </a:lnTo>
                  <a:lnTo>
                    <a:pt x="0" y="6"/>
                  </a:lnTo>
                  <a:lnTo>
                    <a:pt x="3" y="6"/>
                  </a:lnTo>
                  <a:lnTo>
                    <a:pt x="27"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8" name="Freeform 4456">
              <a:extLst>
                <a:ext uri="{FF2B5EF4-FFF2-40B4-BE49-F238E27FC236}">
                  <a16:creationId xmlns:a16="http://schemas.microsoft.com/office/drawing/2014/main" id="{119AFE59-1089-41A4-A098-10CE705BC963}"/>
                </a:ext>
              </a:extLst>
            </p:cNvPr>
            <p:cNvSpPr>
              <a:spLocks/>
            </p:cNvSpPr>
            <p:nvPr/>
          </p:nvSpPr>
          <p:spPr bwMode="auto">
            <a:xfrm>
              <a:off x="2012" y="2584"/>
              <a:ext cx="2" cy="6"/>
            </a:xfrm>
            <a:custGeom>
              <a:avLst/>
              <a:gdLst>
                <a:gd name="T0" fmla="*/ 1 w 6"/>
                <a:gd name="T1" fmla="*/ 5 h 22"/>
                <a:gd name="T2" fmla="*/ 0 w 6"/>
                <a:gd name="T3" fmla="*/ 5 h 22"/>
                <a:gd name="T4" fmla="*/ 0 w 6"/>
                <a:gd name="T5" fmla="*/ 1 h 22"/>
                <a:gd name="T6" fmla="*/ 1 w 6"/>
                <a:gd name="T7" fmla="*/ 1 h 22"/>
                <a:gd name="T8" fmla="*/ 1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3" y="3"/>
                  </a:lnTo>
                  <a:lnTo>
                    <a:pt x="3" y="22"/>
                  </a:lnTo>
                  <a:lnTo>
                    <a:pt x="3" y="0"/>
                  </a:lnTo>
                  <a:lnTo>
                    <a:pt x="6" y="3"/>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39" name="Freeform 4457">
              <a:extLst>
                <a:ext uri="{FF2B5EF4-FFF2-40B4-BE49-F238E27FC236}">
                  <a16:creationId xmlns:a16="http://schemas.microsoft.com/office/drawing/2014/main" id="{2861C5E8-09E5-4162-9A0B-BD550C68664E}"/>
                </a:ext>
              </a:extLst>
            </p:cNvPr>
            <p:cNvSpPr>
              <a:spLocks/>
            </p:cNvSpPr>
            <p:nvPr/>
          </p:nvSpPr>
          <p:spPr bwMode="auto">
            <a:xfrm>
              <a:off x="2012" y="2584"/>
              <a:ext cx="3" cy="2"/>
            </a:xfrm>
            <a:custGeom>
              <a:avLst/>
              <a:gdLst>
                <a:gd name="T0" fmla="*/ 1 w 12"/>
                <a:gd name="T1" fmla="*/ 1 h 7"/>
                <a:gd name="T2" fmla="*/ 1 w 12"/>
                <a:gd name="T3" fmla="*/ 0 h 7"/>
                <a:gd name="T4" fmla="*/ 2 w 12"/>
                <a:gd name="T5" fmla="*/ 0 h 7"/>
                <a:gd name="T6" fmla="*/ 3 w 12"/>
                <a:gd name="T7" fmla="*/ 1 h 7"/>
                <a:gd name="T8" fmla="*/ 1 w 12"/>
                <a:gd name="T9" fmla="*/ 1 h 7"/>
                <a:gd name="T10" fmla="*/ 0 w 12"/>
                <a:gd name="T11" fmla="*/ 1 h 7"/>
                <a:gd name="T12" fmla="*/ 3 w 12"/>
                <a:gd name="T13" fmla="*/ 1 h 7"/>
                <a:gd name="T14" fmla="*/ 3 w 12"/>
                <a:gd name="T15" fmla="*/ 2 h 7"/>
                <a:gd name="T16" fmla="*/ 1 w 12"/>
                <a:gd name="T17" fmla="*/ 2 h 7"/>
                <a:gd name="T18" fmla="*/ 1 w 12"/>
                <a:gd name="T19" fmla="*/ 2 h 7"/>
                <a:gd name="T20" fmla="*/ 2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3" y="3"/>
                  </a:moveTo>
                  <a:lnTo>
                    <a:pt x="3" y="0"/>
                  </a:lnTo>
                  <a:lnTo>
                    <a:pt x="9" y="0"/>
                  </a:lnTo>
                  <a:lnTo>
                    <a:pt x="12" y="3"/>
                  </a:lnTo>
                  <a:lnTo>
                    <a:pt x="3" y="3"/>
                  </a:lnTo>
                  <a:lnTo>
                    <a:pt x="0" y="3"/>
                  </a:lnTo>
                  <a:lnTo>
                    <a:pt x="12" y="3"/>
                  </a:lnTo>
                  <a:lnTo>
                    <a:pt x="12"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0" name="Freeform 4458">
              <a:extLst>
                <a:ext uri="{FF2B5EF4-FFF2-40B4-BE49-F238E27FC236}">
                  <a16:creationId xmlns:a16="http://schemas.microsoft.com/office/drawing/2014/main" id="{3C7A44AE-FC54-48F3-A423-3362710B9600}"/>
                </a:ext>
              </a:extLst>
            </p:cNvPr>
            <p:cNvSpPr>
              <a:spLocks/>
            </p:cNvSpPr>
            <p:nvPr/>
          </p:nvSpPr>
          <p:spPr bwMode="auto">
            <a:xfrm>
              <a:off x="2014" y="2581"/>
              <a:ext cx="1" cy="5"/>
            </a:xfrm>
            <a:custGeom>
              <a:avLst/>
              <a:gdLst>
                <a:gd name="T0" fmla="*/ 1 w 6"/>
                <a:gd name="T1" fmla="*/ 4 h 20"/>
                <a:gd name="T2" fmla="*/ 0 w 6"/>
                <a:gd name="T3" fmla="*/ 4 h 20"/>
                <a:gd name="T4" fmla="*/ 0 w 6"/>
                <a:gd name="T5" fmla="*/ 1 h 20"/>
                <a:gd name="T6" fmla="*/ 1 w 6"/>
                <a:gd name="T7" fmla="*/ 0 h 20"/>
                <a:gd name="T8" fmla="*/ 1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3" y="0"/>
                  </a:lnTo>
                  <a:lnTo>
                    <a:pt x="3" y="20"/>
                  </a:lnTo>
                  <a:lnTo>
                    <a:pt x="3"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1" name="Freeform 4459">
              <a:extLst>
                <a:ext uri="{FF2B5EF4-FFF2-40B4-BE49-F238E27FC236}">
                  <a16:creationId xmlns:a16="http://schemas.microsoft.com/office/drawing/2014/main" id="{1F145B26-3C7B-453B-9C8F-B99FD666BA54}"/>
                </a:ext>
              </a:extLst>
            </p:cNvPr>
            <p:cNvSpPr>
              <a:spLocks/>
            </p:cNvSpPr>
            <p:nvPr/>
          </p:nvSpPr>
          <p:spPr bwMode="auto">
            <a:xfrm>
              <a:off x="2014" y="2581"/>
              <a:ext cx="4" cy="2"/>
            </a:xfrm>
            <a:custGeom>
              <a:avLst/>
              <a:gdLst>
                <a:gd name="T0" fmla="*/ 1 w 17"/>
                <a:gd name="T1" fmla="*/ 1 h 7"/>
                <a:gd name="T2" fmla="*/ 1 w 17"/>
                <a:gd name="T3" fmla="*/ 0 h 7"/>
                <a:gd name="T4" fmla="*/ 4 w 17"/>
                <a:gd name="T5" fmla="*/ 0 h 7"/>
                <a:gd name="T6" fmla="*/ 4 w 17"/>
                <a:gd name="T7" fmla="*/ 0 h 7"/>
                <a:gd name="T8" fmla="*/ 1 w 17"/>
                <a:gd name="T9" fmla="*/ 0 h 7"/>
                <a:gd name="T10" fmla="*/ 0 w 17"/>
                <a:gd name="T11" fmla="*/ 1 h 7"/>
                <a:gd name="T12" fmla="*/ 4 w 17"/>
                <a:gd name="T13" fmla="*/ 1 h 7"/>
                <a:gd name="T14" fmla="*/ 4 w 17"/>
                <a:gd name="T15" fmla="*/ 1 h 7"/>
                <a:gd name="T16" fmla="*/ 1 w 17"/>
                <a:gd name="T17" fmla="*/ 1 h 7"/>
                <a:gd name="T18" fmla="*/ 1 w 17"/>
                <a:gd name="T19" fmla="*/ 2 h 7"/>
                <a:gd name="T20" fmla="*/ 4 w 1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7">
                  <a:moveTo>
                    <a:pt x="3" y="3"/>
                  </a:moveTo>
                  <a:lnTo>
                    <a:pt x="3" y="0"/>
                  </a:lnTo>
                  <a:lnTo>
                    <a:pt x="15" y="0"/>
                  </a:lnTo>
                  <a:lnTo>
                    <a:pt x="3" y="0"/>
                  </a:lnTo>
                  <a:lnTo>
                    <a:pt x="0" y="3"/>
                  </a:lnTo>
                  <a:lnTo>
                    <a:pt x="17" y="3"/>
                  </a:lnTo>
                  <a:lnTo>
                    <a:pt x="15" y="3"/>
                  </a:lnTo>
                  <a:lnTo>
                    <a:pt x="3" y="3"/>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2" name="Freeform 4460">
              <a:extLst>
                <a:ext uri="{FF2B5EF4-FFF2-40B4-BE49-F238E27FC236}">
                  <a16:creationId xmlns:a16="http://schemas.microsoft.com/office/drawing/2014/main" id="{73DDD079-A0BE-4519-B3E5-C6D992805110}"/>
                </a:ext>
              </a:extLst>
            </p:cNvPr>
            <p:cNvSpPr>
              <a:spLocks/>
            </p:cNvSpPr>
            <p:nvPr/>
          </p:nvSpPr>
          <p:spPr bwMode="auto">
            <a:xfrm>
              <a:off x="2017" y="2577"/>
              <a:ext cx="1" cy="6"/>
            </a:xfrm>
            <a:custGeom>
              <a:avLst/>
              <a:gdLst>
                <a:gd name="T0" fmla="*/ 1 w 5"/>
                <a:gd name="T1" fmla="*/ 5 h 23"/>
                <a:gd name="T2" fmla="*/ 0 w 5"/>
                <a:gd name="T3" fmla="*/ 5 h 23"/>
                <a:gd name="T4" fmla="*/ 0 w 5"/>
                <a:gd name="T5" fmla="*/ 1 h 23"/>
                <a:gd name="T6" fmla="*/ 0 w 5"/>
                <a:gd name="T7" fmla="*/ 0 h 23"/>
                <a:gd name="T8" fmla="*/ 0 w 5"/>
                <a:gd name="T9" fmla="*/ 5 h 23"/>
                <a:gd name="T10" fmla="*/ 1 w 5"/>
                <a:gd name="T11" fmla="*/ 6 h 23"/>
                <a:gd name="T12" fmla="*/ 1 w 5"/>
                <a:gd name="T13" fmla="*/ 0 h 23"/>
                <a:gd name="T14" fmla="*/ 1 w 5"/>
                <a:gd name="T15" fmla="*/ 0 h 23"/>
                <a:gd name="T16" fmla="*/ 1 w 5"/>
                <a:gd name="T17" fmla="*/ 5 h 23"/>
                <a:gd name="T18" fmla="*/ 1 w 5"/>
                <a:gd name="T19" fmla="*/ 5 h 23"/>
                <a:gd name="T20" fmla="*/ 1 w 5"/>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3">
                  <a:moveTo>
                    <a:pt x="3" y="19"/>
                  </a:moveTo>
                  <a:lnTo>
                    <a:pt x="0" y="19"/>
                  </a:lnTo>
                  <a:lnTo>
                    <a:pt x="0" y="3"/>
                  </a:lnTo>
                  <a:lnTo>
                    <a:pt x="0" y="0"/>
                  </a:lnTo>
                  <a:lnTo>
                    <a:pt x="0" y="19"/>
                  </a:lnTo>
                  <a:lnTo>
                    <a:pt x="3" y="23"/>
                  </a:lnTo>
                  <a:lnTo>
                    <a:pt x="3" y="0"/>
                  </a:lnTo>
                  <a:lnTo>
                    <a:pt x="3" y="19"/>
                  </a:lnTo>
                  <a:lnTo>
                    <a:pt x="5" y="19"/>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3" name="Freeform 4461">
              <a:extLst>
                <a:ext uri="{FF2B5EF4-FFF2-40B4-BE49-F238E27FC236}">
                  <a16:creationId xmlns:a16="http://schemas.microsoft.com/office/drawing/2014/main" id="{E187F7EC-8BC3-4DF4-9FE2-E6CC5EEB809E}"/>
                </a:ext>
              </a:extLst>
            </p:cNvPr>
            <p:cNvSpPr>
              <a:spLocks/>
            </p:cNvSpPr>
            <p:nvPr/>
          </p:nvSpPr>
          <p:spPr bwMode="auto">
            <a:xfrm>
              <a:off x="2017" y="2577"/>
              <a:ext cx="8" cy="2"/>
            </a:xfrm>
            <a:custGeom>
              <a:avLst/>
              <a:gdLst>
                <a:gd name="T0" fmla="*/ 1 w 33"/>
                <a:gd name="T1" fmla="*/ 1 h 6"/>
                <a:gd name="T2" fmla="*/ 1 w 33"/>
                <a:gd name="T3" fmla="*/ 0 h 6"/>
                <a:gd name="T4" fmla="*/ 7 w 33"/>
                <a:gd name="T5" fmla="*/ 0 h 6"/>
                <a:gd name="T6" fmla="*/ 8 w 33"/>
                <a:gd name="T7" fmla="*/ 0 h 6"/>
                <a:gd name="T8" fmla="*/ 0 w 33"/>
                <a:gd name="T9" fmla="*/ 0 h 6"/>
                <a:gd name="T10" fmla="*/ 0 w 33"/>
                <a:gd name="T11" fmla="*/ 1 h 6"/>
                <a:gd name="T12" fmla="*/ 8 w 33"/>
                <a:gd name="T13" fmla="*/ 1 h 6"/>
                <a:gd name="T14" fmla="*/ 8 w 33"/>
                <a:gd name="T15" fmla="*/ 2 h 6"/>
                <a:gd name="T16" fmla="*/ 0 w 33"/>
                <a:gd name="T17" fmla="*/ 2 h 6"/>
                <a:gd name="T18" fmla="*/ 1 w 33"/>
                <a:gd name="T19" fmla="*/ 2 h 6"/>
                <a:gd name="T20" fmla="*/ 7 w 3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
                  <a:moveTo>
                    <a:pt x="3" y="3"/>
                  </a:moveTo>
                  <a:lnTo>
                    <a:pt x="3" y="0"/>
                  </a:lnTo>
                  <a:lnTo>
                    <a:pt x="29" y="0"/>
                  </a:lnTo>
                  <a:lnTo>
                    <a:pt x="33" y="0"/>
                  </a:lnTo>
                  <a:lnTo>
                    <a:pt x="0" y="0"/>
                  </a:lnTo>
                  <a:lnTo>
                    <a:pt x="0" y="3"/>
                  </a:lnTo>
                  <a:lnTo>
                    <a:pt x="33" y="3"/>
                  </a:lnTo>
                  <a:lnTo>
                    <a:pt x="33" y="6"/>
                  </a:lnTo>
                  <a:lnTo>
                    <a:pt x="0" y="6"/>
                  </a:lnTo>
                  <a:lnTo>
                    <a:pt x="3" y="6"/>
                  </a:lnTo>
                  <a:lnTo>
                    <a:pt x="2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4" name="Freeform 4462">
              <a:extLst>
                <a:ext uri="{FF2B5EF4-FFF2-40B4-BE49-F238E27FC236}">
                  <a16:creationId xmlns:a16="http://schemas.microsoft.com/office/drawing/2014/main" id="{77B9BFF2-F32A-43DC-B7C4-A95D31FAA421}"/>
                </a:ext>
              </a:extLst>
            </p:cNvPr>
            <p:cNvSpPr>
              <a:spLocks/>
            </p:cNvSpPr>
            <p:nvPr/>
          </p:nvSpPr>
          <p:spPr bwMode="auto">
            <a:xfrm>
              <a:off x="2024" y="2571"/>
              <a:ext cx="1" cy="8"/>
            </a:xfrm>
            <a:custGeom>
              <a:avLst/>
              <a:gdLst>
                <a:gd name="T0" fmla="*/ 0 w 6"/>
                <a:gd name="T1" fmla="*/ 7 h 28"/>
                <a:gd name="T2" fmla="*/ 0 w 6"/>
                <a:gd name="T3" fmla="*/ 7 h 28"/>
                <a:gd name="T4" fmla="*/ 0 w 6"/>
                <a:gd name="T5" fmla="*/ 1 h 28"/>
                <a:gd name="T6" fmla="*/ 0 w 6"/>
                <a:gd name="T7" fmla="*/ 0 h 28"/>
                <a:gd name="T8" fmla="*/ 0 w 6"/>
                <a:gd name="T9" fmla="*/ 8 h 28"/>
                <a:gd name="T10" fmla="*/ 0 w 6"/>
                <a:gd name="T11" fmla="*/ 8 h 28"/>
                <a:gd name="T12" fmla="*/ 0 w 6"/>
                <a:gd name="T13" fmla="*/ 0 h 28"/>
                <a:gd name="T14" fmla="*/ 1 w 6"/>
                <a:gd name="T15" fmla="*/ 0 h 28"/>
                <a:gd name="T16" fmla="*/ 1 w 6"/>
                <a:gd name="T17" fmla="*/ 8 h 28"/>
                <a:gd name="T18" fmla="*/ 1 w 6"/>
                <a:gd name="T19" fmla="*/ 7 h 28"/>
                <a:gd name="T20" fmla="*/ 1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2" y="25"/>
                  </a:moveTo>
                  <a:lnTo>
                    <a:pt x="0" y="25"/>
                  </a:lnTo>
                  <a:lnTo>
                    <a:pt x="0" y="2"/>
                  </a:lnTo>
                  <a:lnTo>
                    <a:pt x="0" y="0"/>
                  </a:lnTo>
                  <a:lnTo>
                    <a:pt x="0" y="28"/>
                  </a:lnTo>
                  <a:lnTo>
                    <a:pt x="2" y="28"/>
                  </a:lnTo>
                  <a:lnTo>
                    <a:pt x="2" y="0"/>
                  </a:lnTo>
                  <a:lnTo>
                    <a:pt x="6" y="0"/>
                  </a:lnTo>
                  <a:lnTo>
                    <a:pt x="6" y="28"/>
                  </a:lnTo>
                  <a:lnTo>
                    <a:pt x="6" y="2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5" name="Freeform 4463">
              <a:extLst>
                <a:ext uri="{FF2B5EF4-FFF2-40B4-BE49-F238E27FC236}">
                  <a16:creationId xmlns:a16="http://schemas.microsoft.com/office/drawing/2014/main" id="{A334F6EB-F492-40C0-9640-570D3F59E4D9}"/>
                </a:ext>
              </a:extLst>
            </p:cNvPr>
            <p:cNvSpPr>
              <a:spLocks/>
            </p:cNvSpPr>
            <p:nvPr/>
          </p:nvSpPr>
          <p:spPr bwMode="auto">
            <a:xfrm>
              <a:off x="2024" y="2571"/>
              <a:ext cx="5" cy="2"/>
            </a:xfrm>
            <a:custGeom>
              <a:avLst/>
              <a:gdLst>
                <a:gd name="T0" fmla="*/ 0 w 23"/>
                <a:gd name="T1" fmla="*/ 1 h 6"/>
                <a:gd name="T2" fmla="*/ 0 w 23"/>
                <a:gd name="T3" fmla="*/ 0 h 6"/>
                <a:gd name="T4" fmla="*/ 4 w 23"/>
                <a:gd name="T5" fmla="*/ 0 h 6"/>
                <a:gd name="T6" fmla="*/ 5 w 23"/>
                <a:gd name="T7" fmla="*/ 0 h 6"/>
                <a:gd name="T8" fmla="*/ 0 w 23"/>
                <a:gd name="T9" fmla="*/ 0 h 6"/>
                <a:gd name="T10" fmla="*/ 0 w 23"/>
                <a:gd name="T11" fmla="*/ 1 h 6"/>
                <a:gd name="T12" fmla="*/ 5 w 23"/>
                <a:gd name="T13" fmla="*/ 1 h 6"/>
                <a:gd name="T14" fmla="*/ 5 w 23"/>
                <a:gd name="T15" fmla="*/ 1 h 6"/>
                <a:gd name="T16" fmla="*/ 0 w 23"/>
                <a:gd name="T17" fmla="*/ 1 h 6"/>
                <a:gd name="T18" fmla="*/ 0 w 23"/>
                <a:gd name="T19" fmla="*/ 2 h 6"/>
                <a:gd name="T20" fmla="*/ 4 w 2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6">
                  <a:moveTo>
                    <a:pt x="2" y="2"/>
                  </a:moveTo>
                  <a:lnTo>
                    <a:pt x="2" y="0"/>
                  </a:lnTo>
                  <a:lnTo>
                    <a:pt x="20" y="0"/>
                  </a:lnTo>
                  <a:lnTo>
                    <a:pt x="23" y="0"/>
                  </a:lnTo>
                  <a:lnTo>
                    <a:pt x="0" y="0"/>
                  </a:lnTo>
                  <a:lnTo>
                    <a:pt x="0" y="2"/>
                  </a:lnTo>
                  <a:lnTo>
                    <a:pt x="23" y="2"/>
                  </a:lnTo>
                  <a:lnTo>
                    <a:pt x="0" y="2"/>
                  </a:lnTo>
                  <a:lnTo>
                    <a:pt x="2" y="6"/>
                  </a:lnTo>
                  <a:lnTo>
                    <a:pt x="2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6" name="Freeform 4464">
              <a:extLst>
                <a:ext uri="{FF2B5EF4-FFF2-40B4-BE49-F238E27FC236}">
                  <a16:creationId xmlns:a16="http://schemas.microsoft.com/office/drawing/2014/main" id="{D3DBE178-E64E-4411-9C46-903F869859DC}"/>
                </a:ext>
              </a:extLst>
            </p:cNvPr>
            <p:cNvSpPr>
              <a:spLocks/>
            </p:cNvSpPr>
            <p:nvPr/>
          </p:nvSpPr>
          <p:spPr bwMode="auto">
            <a:xfrm>
              <a:off x="2028" y="2567"/>
              <a:ext cx="1" cy="6"/>
            </a:xfrm>
            <a:custGeom>
              <a:avLst/>
              <a:gdLst>
                <a:gd name="T0" fmla="*/ 1 w 6"/>
                <a:gd name="T1" fmla="*/ 5 h 23"/>
                <a:gd name="T2" fmla="*/ 0 w 6"/>
                <a:gd name="T3" fmla="*/ 5 h 23"/>
                <a:gd name="T4" fmla="*/ 0 w 6"/>
                <a:gd name="T5" fmla="*/ 1 h 23"/>
                <a:gd name="T6" fmla="*/ 1 w 6"/>
                <a:gd name="T7" fmla="*/ 0 h 23"/>
                <a:gd name="T8" fmla="*/ 1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0"/>
                  </a:lnTo>
                  <a:lnTo>
                    <a:pt x="3" y="19"/>
                  </a:lnTo>
                  <a:lnTo>
                    <a:pt x="3" y="23"/>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7" name="Freeform 4465">
              <a:extLst>
                <a:ext uri="{FF2B5EF4-FFF2-40B4-BE49-F238E27FC236}">
                  <a16:creationId xmlns:a16="http://schemas.microsoft.com/office/drawing/2014/main" id="{F4B93D2C-D9DA-4F29-A8E9-FCD292407B5A}"/>
                </a:ext>
              </a:extLst>
            </p:cNvPr>
            <p:cNvSpPr>
              <a:spLocks/>
            </p:cNvSpPr>
            <p:nvPr/>
          </p:nvSpPr>
          <p:spPr bwMode="auto">
            <a:xfrm>
              <a:off x="2028" y="2567"/>
              <a:ext cx="6" cy="2"/>
            </a:xfrm>
            <a:custGeom>
              <a:avLst/>
              <a:gdLst>
                <a:gd name="T0" fmla="*/ 1 w 24"/>
                <a:gd name="T1" fmla="*/ 1 h 6"/>
                <a:gd name="T2" fmla="*/ 1 w 24"/>
                <a:gd name="T3" fmla="*/ 0 h 6"/>
                <a:gd name="T4" fmla="*/ 5 w 24"/>
                <a:gd name="T5" fmla="*/ 0 h 6"/>
                <a:gd name="T6" fmla="*/ 5 w 24"/>
                <a:gd name="T7" fmla="*/ 0 h 6"/>
                <a:gd name="T8" fmla="*/ 1 w 24"/>
                <a:gd name="T9" fmla="*/ 0 h 6"/>
                <a:gd name="T10" fmla="*/ 0 w 24"/>
                <a:gd name="T11" fmla="*/ 1 h 6"/>
                <a:gd name="T12" fmla="*/ 6 w 24"/>
                <a:gd name="T13" fmla="*/ 1 h 6"/>
                <a:gd name="T14" fmla="*/ 5 w 24"/>
                <a:gd name="T15" fmla="*/ 2 h 6"/>
                <a:gd name="T16" fmla="*/ 1 w 24"/>
                <a:gd name="T17" fmla="*/ 2 h 6"/>
                <a:gd name="T18" fmla="*/ 1 w 24"/>
                <a:gd name="T19" fmla="*/ 2 h 6"/>
                <a:gd name="T20" fmla="*/ 5 w 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3" y="4"/>
                  </a:moveTo>
                  <a:lnTo>
                    <a:pt x="3" y="0"/>
                  </a:lnTo>
                  <a:lnTo>
                    <a:pt x="21" y="0"/>
                  </a:lnTo>
                  <a:lnTo>
                    <a:pt x="3" y="0"/>
                  </a:lnTo>
                  <a:lnTo>
                    <a:pt x="0" y="4"/>
                  </a:lnTo>
                  <a:lnTo>
                    <a:pt x="24" y="4"/>
                  </a:lnTo>
                  <a:lnTo>
                    <a:pt x="21" y="6"/>
                  </a:lnTo>
                  <a:lnTo>
                    <a:pt x="3" y="6"/>
                  </a:lnTo>
                  <a:lnTo>
                    <a:pt x="21"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8" name="Freeform 4466">
              <a:extLst>
                <a:ext uri="{FF2B5EF4-FFF2-40B4-BE49-F238E27FC236}">
                  <a16:creationId xmlns:a16="http://schemas.microsoft.com/office/drawing/2014/main" id="{672B786E-3A46-4AD5-B19C-6A78696CA97F}"/>
                </a:ext>
              </a:extLst>
            </p:cNvPr>
            <p:cNvSpPr>
              <a:spLocks/>
            </p:cNvSpPr>
            <p:nvPr/>
          </p:nvSpPr>
          <p:spPr bwMode="auto">
            <a:xfrm>
              <a:off x="2032" y="2563"/>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4"/>
                  </a:lnTo>
                  <a:lnTo>
                    <a:pt x="0" y="22"/>
                  </a:lnTo>
                  <a:lnTo>
                    <a:pt x="3" y="22"/>
                  </a:lnTo>
                  <a:lnTo>
                    <a:pt x="3" y="0"/>
                  </a:lnTo>
                  <a:lnTo>
                    <a:pt x="3" y="4"/>
                  </a:lnTo>
                  <a:lnTo>
                    <a:pt x="3" y="22"/>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49" name="Freeform 4467">
              <a:extLst>
                <a:ext uri="{FF2B5EF4-FFF2-40B4-BE49-F238E27FC236}">
                  <a16:creationId xmlns:a16="http://schemas.microsoft.com/office/drawing/2014/main" id="{920E48DD-EE95-4E88-9BF4-D06499DBEE2E}"/>
                </a:ext>
              </a:extLst>
            </p:cNvPr>
            <p:cNvSpPr>
              <a:spLocks/>
            </p:cNvSpPr>
            <p:nvPr/>
          </p:nvSpPr>
          <p:spPr bwMode="auto">
            <a:xfrm>
              <a:off x="2032" y="2563"/>
              <a:ext cx="12" cy="2"/>
            </a:xfrm>
            <a:custGeom>
              <a:avLst/>
              <a:gdLst>
                <a:gd name="T0" fmla="*/ 1 w 45"/>
                <a:gd name="T1" fmla="*/ 1 h 7"/>
                <a:gd name="T2" fmla="*/ 1 w 45"/>
                <a:gd name="T3" fmla="*/ 0 h 7"/>
                <a:gd name="T4" fmla="*/ 11 w 45"/>
                <a:gd name="T5" fmla="*/ 0 h 7"/>
                <a:gd name="T6" fmla="*/ 12 w 45"/>
                <a:gd name="T7" fmla="*/ 1 h 7"/>
                <a:gd name="T8" fmla="*/ 0 w 45"/>
                <a:gd name="T9" fmla="*/ 1 h 7"/>
                <a:gd name="T10" fmla="*/ 0 w 45"/>
                <a:gd name="T11" fmla="*/ 1 h 7"/>
                <a:gd name="T12" fmla="*/ 12 w 45"/>
                <a:gd name="T13" fmla="*/ 1 h 7"/>
                <a:gd name="T14" fmla="*/ 12 w 45"/>
                <a:gd name="T15" fmla="*/ 2 h 7"/>
                <a:gd name="T16" fmla="*/ 0 w 45"/>
                <a:gd name="T17" fmla="*/ 2 h 7"/>
                <a:gd name="T18" fmla="*/ 1 w 45"/>
                <a:gd name="T19" fmla="*/ 2 h 7"/>
                <a:gd name="T20" fmla="*/ 11 w 4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7">
                  <a:moveTo>
                    <a:pt x="3" y="4"/>
                  </a:moveTo>
                  <a:lnTo>
                    <a:pt x="3" y="0"/>
                  </a:lnTo>
                  <a:lnTo>
                    <a:pt x="41" y="0"/>
                  </a:lnTo>
                  <a:lnTo>
                    <a:pt x="45" y="4"/>
                  </a:lnTo>
                  <a:lnTo>
                    <a:pt x="0" y="4"/>
                  </a:lnTo>
                  <a:lnTo>
                    <a:pt x="45" y="4"/>
                  </a:lnTo>
                  <a:lnTo>
                    <a:pt x="45" y="7"/>
                  </a:lnTo>
                  <a:lnTo>
                    <a:pt x="0" y="7"/>
                  </a:lnTo>
                  <a:lnTo>
                    <a:pt x="3" y="7"/>
                  </a:lnTo>
                  <a:lnTo>
                    <a:pt x="4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0" name="Freeform 4468">
              <a:extLst>
                <a:ext uri="{FF2B5EF4-FFF2-40B4-BE49-F238E27FC236}">
                  <a16:creationId xmlns:a16="http://schemas.microsoft.com/office/drawing/2014/main" id="{5EE54539-D343-4583-97E3-984F32FBDC18}"/>
                </a:ext>
              </a:extLst>
            </p:cNvPr>
            <p:cNvSpPr>
              <a:spLocks/>
            </p:cNvSpPr>
            <p:nvPr/>
          </p:nvSpPr>
          <p:spPr bwMode="auto">
            <a:xfrm>
              <a:off x="2042" y="2559"/>
              <a:ext cx="2" cy="6"/>
            </a:xfrm>
            <a:custGeom>
              <a:avLst/>
              <a:gdLst>
                <a:gd name="T0" fmla="*/ 1 w 6"/>
                <a:gd name="T1" fmla="*/ 5 h 22"/>
                <a:gd name="T2" fmla="*/ 0 w 6"/>
                <a:gd name="T3" fmla="*/ 5 h 22"/>
                <a:gd name="T4" fmla="*/ 0 w 6"/>
                <a:gd name="T5" fmla="*/ 1 h 22"/>
                <a:gd name="T6" fmla="*/ 1 w 6"/>
                <a:gd name="T7" fmla="*/ 1 h 22"/>
                <a:gd name="T8" fmla="*/ 1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2" y="2"/>
                  </a:lnTo>
                  <a:lnTo>
                    <a:pt x="2" y="22"/>
                  </a:lnTo>
                  <a:lnTo>
                    <a:pt x="2"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1" name="Freeform 4469">
              <a:extLst>
                <a:ext uri="{FF2B5EF4-FFF2-40B4-BE49-F238E27FC236}">
                  <a16:creationId xmlns:a16="http://schemas.microsoft.com/office/drawing/2014/main" id="{6C4AF80D-0609-479C-AE0A-3C0D80654FB1}"/>
                </a:ext>
              </a:extLst>
            </p:cNvPr>
            <p:cNvSpPr>
              <a:spLocks/>
            </p:cNvSpPr>
            <p:nvPr/>
          </p:nvSpPr>
          <p:spPr bwMode="auto">
            <a:xfrm>
              <a:off x="2042" y="2559"/>
              <a:ext cx="9" cy="2"/>
            </a:xfrm>
            <a:custGeom>
              <a:avLst/>
              <a:gdLst>
                <a:gd name="T0" fmla="*/ 1 w 35"/>
                <a:gd name="T1" fmla="*/ 1 h 6"/>
                <a:gd name="T2" fmla="*/ 1 w 35"/>
                <a:gd name="T3" fmla="*/ 0 h 6"/>
                <a:gd name="T4" fmla="*/ 8 w 35"/>
                <a:gd name="T5" fmla="*/ 0 h 6"/>
                <a:gd name="T6" fmla="*/ 8 w 35"/>
                <a:gd name="T7" fmla="*/ 1 h 6"/>
                <a:gd name="T8" fmla="*/ 1 w 35"/>
                <a:gd name="T9" fmla="*/ 1 h 6"/>
                <a:gd name="T10" fmla="*/ 0 w 35"/>
                <a:gd name="T11" fmla="*/ 1 h 6"/>
                <a:gd name="T12" fmla="*/ 9 w 35"/>
                <a:gd name="T13" fmla="*/ 1 h 6"/>
                <a:gd name="T14" fmla="*/ 8 w 35"/>
                <a:gd name="T15" fmla="*/ 2 h 6"/>
                <a:gd name="T16" fmla="*/ 1 w 35"/>
                <a:gd name="T17" fmla="*/ 2 h 6"/>
                <a:gd name="T18" fmla="*/ 1 w 35"/>
                <a:gd name="T19" fmla="*/ 2 h 6"/>
                <a:gd name="T20" fmla="*/ 8 w 3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6">
                  <a:moveTo>
                    <a:pt x="2" y="2"/>
                  </a:moveTo>
                  <a:lnTo>
                    <a:pt x="2" y="0"/>
                  </a:lnTo>
                  <a:lnTo>
                    <a:pt x="32" y="0"/>
                  </a:lnTo>
                  <a:lnTo>
                    <a:pt x="32" y="2"/>
                  </a:lnTo>
                  <a:lnTo>
                    <a:pt x="2" y="2"/>
                  </a:lnTo>
                  <a:lnTo>
                    <a:pt x="0" y="2"/>
                  </a:lnTo>
                  <a:lnTo>
                    <a:pt x="35" y="2"/>
                  </a:lnTo>
                  <a:lnTo>
                    <a:pt x="32" y="6"/>
                  </a:lnTo>
                  <a:lnTo>
                    <a:pt x="2" y="6"/>
                  </a:lnTo>
                  <a:lnTo>
                    <a:pt x="3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2" name="Freeform 4470">
              <a:extLst>
                <a:ext uri="{FF2B5EF4-FFF2-40B4-BE49-F238E27FC236}">
                  <a16:creationId xmlns:a16="http://schemas.microsoft.com/office/drawing/2014/main" id="{2DD1A3D3-2076-4D09-99FF-6A19E43E07C1}"/>
                </a:ext>
              </a:extLst>
            </p:cNvPr>
            <p:cNvSpPr>
              <a:spLocks/>
            </p:cNvSpPr>
            <p:nvPr/>
          </p:nvSpPr>
          <p:spPr bwMode="auto">
            <a:xfrm>
              <a:off x="2049" y="2556"/>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0" y="0"/>
                  </a:lnTo>
                  <a:lnTo>
                    <a:pt x="0" y="19"/>
                  </a:lnTo>
                  <a:lnTo>
                    <a:pt x="3" y="19"/>
                  </a:lnTo>
                  <a:lnTo>
                    <a:pt x="3" y="0"/>
                  </a:lnTo>
                  <a:lnTo>
                    <a:pt x="3"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3" name="Freeform 4471">
              <a:extLst>
                <a:ext uri="{FF2B5EF4-FFF2-40B4-BE49-F238E27FC236}">
                  <a16:creationId xmlns:a16="http://schemas.microsoft.com/office/drawing/2014/main" id="{EE8A585C-92B2-4DC6-AAED-4B13C558A9BD}"/>
                </a:ext>
              </a:extLst>
            </p:cNvPr>
            <p:cNvSpPr>
              <a:spLocks/>
            </p:cNvSpPr>
            <p:nvPr/>
          </p:nvSpPr>
          <p:spPr bwMode="auto">
            <a:xfrm>
              <a:off x="2049" y="2556"/>
              <a:ext cx="6" cy="2"/>
            </a:xfrm>
            <a:custGeom>
              <a:avLst/>
              <a:gdLst>
                <a:gd name="T0" fmla="*/ 1 w 21"/>
                <a:gd name="T1" fmla="*/ 1 h 6"/>
                <a:gd name="T2" fmla="*/ 1 w 21"/>
                <a:gd name="T3" fmla="*/ 0 h 6"/>
                <a:gd name="T4" fmla="*/ 5 w 21"/>
                <a:gd name="T5" fmla="*/ 0 h 6"/>
                <a:gd name="T6" fmla="*/ 6 w 21"/>
                <a:gd name="T7" fmla="*/ 0 h 6"/>
                <a:gd name="T8" fmla="*/ 0 w 21"/>
                <a:gd name="T9" fmla="*/ 0 h 6"/>
                <a:gd name="T10" fmla="*/ 0 w 21"/>
                <a:gd name="T11" fmla="*/ 1 h 6"/>
                <a:gd name="T12" fmla="*/ 6 w 21"/>
                <a:gd name="T13" fmla="*/ 1 h 6"/>
                <a:gd name="T14" fmla="*/ 6 w 21"/>
                <a:gd name="T15" fmla="*/ 1 h 6"/>
                <a:gd name="T16" fmla="*/ 0 w 21"/>
                <a:gd name="T17" fmla="*/ 1 h 6"/>
                <a:gd name="T18" fmla="*/ 1 w 21"/>
                <a:gd name="T19" fmla="*/ 2 h 6"/>
                <a:gd name="T20" fmla="*/ 5 w 2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6">
                  <a:moveTo>
                    <a:pt x="3" y="2"/>
                  </a:moveTo>
                  <a:lnTo>
                    <a:pt x="3" y="0"/>
                  </a:lnTo>
                  <a:lnTo>
                    <a:pt x="18" y="0"/>
                  </a:lnTo>
                  <a:lnTo>
                    <a:pt x="21" y="0"/>
                  </a:lnTo>
                  <a:lnTo>
                    <a:pt x="0" y="0"/>
                  </a:lnTo>
                  <a:lnTo>
                    <a:pt x="0" y="2"/>
                  </a:lnTo>
                  <a:lnTo>
                    <a:pt x="21" y="2"/>
                  </a:lnTo>
                  <a:lnTo>
                    <a:pt x="0" y="2"/>
                  </a:lnTo>
                  <a:lnTo>
                    <a:pt x="3"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4" name="Freeform 4472">
              <a:extLst>
                <a:ext uri="{FF2B5EF4-FFF2-40B4-BE49-F238E27FC236}">
                  <a16:creationId xmlns:a16="http://schemas.microsoft.com/office/drawing/2014/main" id="{04755226-8433-48DB-BCC6-994E3E8247A0}"/>
                </a:ext>
              </a:extLst>
            </p:cNvPr>
            <p:cNvSpPr>
              <a:spLocks/>
            </p:cNvSpPr>
            <p:nvPr/>
          </p:nvSpPr>
          <p:spPr bwMode="auto">
            <a:xfrm>
              <a:off x="2053" y="2552"/>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2 w 6"/>
                <a:gd name="T15" fmla="*/ 0 h 23"/>
                <a:gd name="T16" fmla="*/ 2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19"/>
                  </a:lnTo>
                  <a:lnTo>
                    <a:pt x="3" y="23"/>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5" name="Freeform 4473">
              <a:extLst>
                <a:ext uri="{FF2B5EF4-FFF2-40B4-BE49-F238E27FC236}">
                  <a16:creationId xmlns:a16="http://schemas.microsoft.com/office/drawing/2014/main" id="{ADE90F05-8783-4F59-9997-63CE4F5F5EB8}"/>
                </a:ext>
              </a:extLst>
            </p:cNvPr>
            <p:cNvSpPr>
              <a:spLocks/>
            </p:cNvSpPr>
            <p:nvPr/>
          </p:nvSpPr>
          <p:spPr bwMode="auto">
            <a:xfrm>
              <a:off x="2053" y="2552"/>
              <a:ext cx="7" cy="2"/>
            </a:xfrm>
            <a:custGeom>
              <a:avLst/>
              <a:gdLst>
                <a:gd name="T0" fmla="*/ 1 w 26"/>
                <a:gd name="T1" fmla="*/ 1 h 6"/>
                <a:gd name="T2" fmla="*/ 1 w 26"/>
                <a:gd name="T3" fmla="*/ 0 h 6"/>
                <a:gd name="T4" fmla="*/ 6 w 26"/>
                <a:gd name="T5" fmla="*/ 0 h 6"/>
                <a:gd name="T6" fmla="*/ 7 w 26"/>
                <a:gd name="T7" fmla="*/ 0 h 6"/>
                <a:gd name="T8" fmla="*/ 0 w 26"/>
                <a:gd name="T9" fmla="*/ 0 h 6"/>
                <a:gd name="T10" fmla="*/ 0 w 26"/>
                <a:gd name="T11" fmla="*/ 1 h 6"/>
                <a:gd name="T12" fmla="*/ 7 w 26"/>
                <a:gd name="T13" fmla="*/ 1 h 6"/>
                <a:gd name="T14" fmla="*/ 7 w 26"/>
                <a:gd name="T15" fmla="*/ 2 h 6"/>
                <a:gd name="T16" fmla="*/ 0 w 26"/>
                <a:gd name="T17" fmla="*/ 2 h 6"/>
                <a:gd name="T18" fmla="*/ 1 w 26"/>
                <a:gd name="T19" fmla="*/ 2 h 6"/>
                <a:gd name="T20" fmla="*/ 6 w 2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
                  <a:moveTo>
                    <a:pt x="3" y="4"/>
                  </a:moveTo>
                  <a:lnTo>
                    <a:pt x="3" y="0"/>
                  </a:lnTo>
                  <a:lnTo>
                    <a:pt x="24" y="0"/>
                  </a:lnTo>
                  <a:lnTo>
                    <a:pt x="26" y="0"/>
                  </a:lnTo>
                  <a:lnTo>
                    <a:pt x="0" y="0"/>
                  </a:lnTo>
                  <a:lnTo>
                    <a:pt x="0" y="4"/>
                  </a:lnTo>
                  <a:lnTo>
                    <a:pt x="26" y="4"/>
                  </a:lnTo>
                  <a:lnTo>
                    <a:pt x="26" y="6"/>
                  </a:lnTo>
                  <a:lnTo>
                    <a:pt x="0" y="6"/>
                  </a:lnTo>
                  <a:lnTo>
                    <a:pt x="3" y="6"/>
                  </a:lnTo>
                  <a:lnTo>
                    <a:pt x="2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6" name="Freeform 4474">
              <a:extLst>
                <a:ext uri="{FF2B5EF4-FFF2-40B4-BE49-F238E27FC236}">
                  <a16:creationId xmlns:a16="http://schemas.microsoft.com/office/drawing/2014/main" id="{3A17B8FC-324B-4745-B991-2BF08B29B2E2}"/>
                </a:ext>
              </a:extLst>
            </p:cNvPr>
            <p:cNvSpPr>
              <a:spLocks/>
            </p:cNvSpPr>
            <p:nvPr/>
          </p:nvSpPr>
          <p:spPr bwMode="auto">
            <a:xfrm>
              <a:off x="2058" y="2548"/>
              <a:ext cx="2" cy="6"/>
            </a:xfrm>
            <a:custGeom>
              <a:avLst/>
              <a:gdLst>
                <a:gd name="T0" fmla="*/ 1 w 5"/>
                <a:gd name="T1" fmla="*/ 5 h 22"/>
                <a:gd name="T2" fmla="*/ 0 w 5"/>
                <a:gd name="T3" fmla="*/ 5 h 22"/>
                <a:gd name="T4" fmla="*/ 0 w 5"/>
                <a:gd name="T5" fmla="*/ 1 h 22"/>
                <a:gd name="T6" fmla="*/ 1 w 5"/>
                <a:gd name="T7" fmla="*/ 0 h 22"/>
                <a:gd name="T8" fmla="*/ 1 w 5"/>
                <a:gd name="T9" fmla="*/ 6 h 22"/>
                <a:gd name="T10" fmla="*/ 1 w 5"/>
                <a:gd name="T11" fmla="*/ 6 h 22"/>
                <a:gd name="T12" fmla="*/ 1 w 5"/>
                <a:gd name="T13" fmla="*/ 0 h 22"/>
                <a:gd name="T14" fmla="*/ 2 w 5"/>
                <a:gd name="T15" fmla="*/ 0 h 22"/>
                <a:gd name="T16" fmla="*/ 2 w 5"/>
                <a:gd name="T17" fmla="*/ 6 h 22"/>
                <a:gd name="T18" fmla="*/ 2 w 5"/>
                <a:gd name="T19" fmla="*/ 5 h 22"/>
                <a:gd name="T20" fmla="*/ 2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3" y="20"/>
                  </a:moveTo>
                  <a:lnTo>
                    <a:pt x="0" y="20"/>
                  </a:lnTo>
                  <a:lnTo>
                    <a:pt x="0" y="3"/>
                  </a:lnTo>
                  <a:lnTo>
                    <a:pt x="3" y="0"/>
                  </a:lnTo>
                  <a:lnTo>
                    <a:pt x="3" y="22"/>
                  </a:lnTo>
                  <a:lnTo>
                    <a:pt x="3" y="0"/>
                  </a:lnTo>
                  <a:lnTo>
                    <a:pt x="5" y="0"/>
                  </a:lnTo>
                  <a:lnTo>
                    <a:pt x="5" y="22"/>
                  </a:lnTo>
                  <a:lnTo>
                    <a:pt x="5" y="20"/>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7" name="Freeform 4475">
              <a:extLst>
                <a:ext uri="{FF2B5EF4-FFF2-40B4-BE49-F238E27FC236}">
                  <a16:creationId xmlns:a16="http://schemas.microsoft.com/office/drawing/2014/main" id="{20F3BEAE-D06C-4F5A-8182-98B19C6B16F5}"/>
                </a:ext>
              </a:extLst>
            </p:cNvPr>
            <p:cNvSpPr>
              <a:spLocks/>
            </p:cNvSpPr>
            <p:nvPr/>
          </p:nvSpPr>
          <p:spPr bwMode="auto">
            <a:xfrm>
              <a:off x="2058" y="2548"/>
              <a:ext cx="5" cy="2"/>
            </a:xfrm>
            <a:custGeom>
              <a:avLst/>
              <a:gdLst>
                <a:gd name="T0" fmla="*/ 1 w 17"/>
                <a:gd name="T1" fmla="*/ 1 h 7"/>
                <a:gd name="T2" fmla="*/ 1 w 17"/>
                <a:gd name="T3" fmla="*/ 0 h 7"/>
                <a:gd name="T4" fmla="*/ 4 w 17"/>
                <a:gd name="T5" fmla="*/ 0 h 7"/>
                <a:gd name="T6" fmla="*/ 4 w 17"/>
                <a:gd name="T7" fmla="*/ 0 h 7"/>
                <a:gd name="T8" fmla="*/ 1 w 17"/>
                <a:gd name="T9" fmla="*/ 0 h 7"/>
                <a:gd name="T10" fmla="*/ 0 w 17"/>
                <a:gd name="T11" fmla="*/ 1 h 7"/>
                <a:gd name="T12" fmla="*/ 5 w 17"/>
                <a:gd name="T13" fmla="*/ 1 h 7"/>
                <a:gd name="T14" fmla="*/ 4 w 17"/>
                <a:gd name="T15" fmla="*/ 2 h 7"/>
                <a:gd name="T16" fmla="*/ 1 w 17"/>
                <a:gd name="T17" fmla="*/ 2 h 7"/>
                <a:gd name="T18" fmla="*/ 1 w 17"/>
                <a:gd name="T19" fmla="*/ 2 h 7"/>
                <a:gd name="T20" fmla="*/ 4 w 1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7">
                  <a:moveTo>
                    <a:pt x="3" y="3"/>
                  </a:moveTo>
                  <a:lnTo>
                    <a:pt x="3" y="0"/>
                  </a:lnTo>
                  <a:lnTo>
                    <a:pt x="15" y="0"/>
                  </a:lnTo>
                  <a:lnTo>
                    <a:pt x="3" y="0"/>
                  </a:lnTo>
                  <a:lnTo>
                    <a:pt x="0" y="3"/>
                  </a:lnTo>
                  <a:lnTo>
                    <a:pt x="17" y="3"/>
                  </a:lnTo>
                  <a:lnTo>
                    <a:pt x="15" y="7"/>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8" name="Freeform 4476">
              <a:extLst>
                <a:ext uri="{FF2B5EF4-FFF2-40B4-BE49-F238E27FC236}">
                  <a16:creationId xmlns:a16="http://schemas.microsoft.com/office/drawing/2014/main" id="{6FD3B25E-2166-4347-98A4-7833D3684FF6}"/>
                </a:ext>
              </a:extLst>
            </p:cNvPr>
            <p:cNvSpPr>
              <a:spLocks/>
            </p:cNvSpPr>
            <p:nvPr/>
          </p:nvSpPr>
          <p:spPr bwMode="auto">
            <a:xfrm>
              <a:off x="2061" y="2542"/>
              <a:ext cx="2" cy="8"/>
            </a:xfrm>
            <a:custGeom>
              <a:avLst/>
              <a:gdLst>
                <a:gd name="T0" fmla="*/ 1 w 6"/>
                <a:gd name="T1" fmla="*/ 7 h 30"/>
                <a:gd name="T2" fmla="*/ 0 w 6"/>
                <a:gd name="T3" fmla="*/ 7 h 30"/>
                <a:gd name="T4" fmla="*/ 0 w 6"/>
                <a:gd name="T5" fmla="*/ 1 h 30"/>
                <a:gd name="T6" fmla="*/ 0 w 6"/>
                <a:gd name="T7" fmla="*/ 0 h 30"/>
                <a:gd name="T8" fmla="*/ 0 w 6"/>
                <a:gd name="T9" fmla="*/ 8 h 30"/>
                <a:gd name="T10" fmla="*/ 1 w 6"/>
                <a:gd name="T11" fmla="*/ 8 h 30"/>
                <a:gd name="T12" fmla="*/ 1 w 6"/>
                <a:gd name="T13" fmla="*/ 0 h 30"/>
                <a:gd name="T14" fmla="*/ 1 w 6"/>
                <a:gd name="T15" fmla="*/ 0 h 30"/>
                <a:gd name="T16" fmla="*/ 1 w 6"/>
                <a:gd name="T17" fmla="*/ 8 h 30"/>
                <a:gd name="T18" fmla="*/ 2 w 6"/>
                <a:gd name="T19" fmla="*/ 7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4" y="26"/>
                  </a:moveTo>
                  <a:lnTo>
                    <a:pt x="0" y="26"/>
                  </a:lnTo>
                  <a:lnTo>
                    <a:pt x="0" y="4"/>
                  </a:lnTo>
                  <a:lnTo>
                    <a:pt x="0" y="0"/>
                  </a:lnTo>
                  <a:lnTo>
                    <a:pt x="0" y="30"/>
                  </a:lnTo>
                  <a:lnTo>
                    <a:pt x="4" y="30"/>
                  </a:lnTo>
                  <a:lnTo>
                    <a:pt x="4" y="0"/>
                  </a:lnTo>
                  <a:lnTo>
                    <a:pt x="4"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59" name="Freeform 4477">
              <a:extLst>
                <a:ext uri="{FF2B5EF4-FFF2-40B4-BE49-F238E27FC236}">
                  <a16:creationId xmlns:a16="http://schemas.microsoft.com/office/drawing/2014/main" id="{80BD0293-A2F8-443D-924B-542DA860D363}"/>
                </a:ext>
              </a:extLst>
            </p:cNvPr>
            <p:cNvSpPr>
              <a:spLocks/>
            </p:cNvSpPr>
            <p:nvPr/>
          </p:nvSpPr>
          <p:spPr bwMode="auto">
            <a:xfrm>
              <a:off x="2061" y="2542"/>
              <a:ext cx="6" cy="2"/>
            </a:xfrm>
            <a:custGeom>
              <a:avLst/>
              <a:gdLst>
                <a:gd name="T0" fmla="*/ 1 w 22"/>
                <a:gd name="T1" fmla="*/ 1 h 6"/>
                <a:gd name="T2" fmla="*/ 1 w 22"/>
                <a:gd name="T3" fmla="*/ 0 h 6"/>
                <a:gd name="T4" fmla="*/ 5 w 22"/>
                <a:gd name="T5" fmla="*/ 0 h 6"/>
                <a:gd name="T6" fmla="*/ 6 w 22"/>
                <a:gd name="T7" fmla="*/ 0 h 6"/>
                <a:gd name="T8" fmla="*/ 0 w 22"/>
                <a:gd name="T9" fmla="*/ 0 h 6"/>
                <a:gd name="T10" fmla="*/ 0 w 22"/>
                <a:gd name="T11" fmla="*/ 1 h 6"/>
                <a:gd name="T12" fmla="*/ 6 w 22"/>
                <a:gd name="T13" fmla="*/ 1 h 6"/>
                <a:gd name="T14" fmla="*/ 6 w 22"/>
                <a:gd name="T15" fmla="*/ 2 h 6"/>
                <a:gd name="T16" fmla="*/ 0 w 22"/>
                <a:gd name="T17" fmla="*/ 2 h 6"/>
                <a:gd name="T18" fmla="*/ 1 w 22"/>
                <a:gd name="T19" fmla="*/ 2 h 6"/>
                <a:gd name="T20" fmla="*/ 5 w 2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6">
                  <a:moveTo>
                    <a:pt x="4" y="4"/>
                  </a:moveTo>
                  <a:lnTo>
                    <a:pt x="4" y="0"/>
                  </a:lnTo>
                  <a:lnTo>
                    <a:pt x="18" y="0"/>
                  </a:lnTo>
                  <a:lnTo>
                    <a:pt x="22" y="0"/>
                  </a:lnTo>
                  <a:lnTo>
                    <a:pt x="0" y="0"/>
                  </a:lnTo>
                  <a:lnTo>
                    <a:pt x="0" y="4"/>
                  </a:lnTo>
                  <a:lnTo>
                    <a:pt x="22" y="4"/>
                  </a:lnTo>
                  <a:lnTo>
                    <a:pt x="22" y="6"/>
                  </a:lnTo>
                  <a:lnTo>
                    <a:pt x="0" y="6"/>
                  </a:lnTo>
                  <a:lnTo>
                    <a:pt x="4"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0" name="Freeform 4478">
              <a:extLst>
                <a:ext uri="{FF2B5EF4-FFF2-40B4-BE49-F238E27FC236}">
                  <a16:creationId xmlns:a16="http://schemas.microsoft.com/office/drawing/2014/main" id="{2E4A4783-1773-4E46-9CF2-A1F5A1A57CBC}"/>
                </a:ext>
              </a:extLst>
            </p:cNvPr>
            <p:cNvSpPr>
              <a:spLocks/>
            </p:cNvSpPr>
            <p:nvPr/>
          </p:nvSpPr>
          <p:spPr bwMode="auto">
            <a:xfrm>
              <a:off x="2065" y="2538"/>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4"/>
                  </a:lnTo>
                  <a:lnTo>
                    <a:pt x="0" y="22"/>
                  </a:lnTo>
                  <a:lnTo>
                    <a:pt x="2" y="22"/>
                  </a:lnTo>
                  <a:lnTo>
                    <a:pt x="2" y="0"/>
                  </a:lnTo>
                  <a:lnTo>
                    <a:pt x="6" y="4"/>
                  </a:lnTo>
                  <a:lnTo>
                    <a:pt x="6" y="22"/>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1" name="Freeform 4479">
              <a:extLst>
                <a:ext uri="{FF2B5EF4-FFF2-40B4-BE49-F238E27FC236}">
                  <a16:creationId xmlns:a16="http://schemas.microsoft.com/office/drawing/2014/main" id="{6D0AF2C8-B590-4435-BB68-2A6C2D172687}"/>
                </a:ext>
              </a:extLst>
            </p:cNvPr>
            <p:cNvSpPr>
              <a:spLocks/>
            </p:cNvSpPr>
            <p:nvPr/>
          </p:nvSpPr>
          <p:spPr bwMode="auto">
            <a:xfrm>
              <a:off x="2065" y="2538"/>
              <a:ext cx="6" cy="2"/>
            </a:xfrm>
            <a:custGeom>
              <a:avLst/>
              <a:gdLst>
                <a:gd name="T0" fmla="*/ 1 w 23"/>
                <a:gd name="T1" fmla="*/ 1 h 7"/>
                <a:gd name="T2" fmla="*/ 1 w 23"/>
                <a:gd name="T3" fmla="*/ 0 h 7"/>
                <a:gd name="T4" fmla="*/ 5 w 23"/>
                <a:gd name="T5" fmla="*/ 0 h 7"/>
                <a:gd name="T6" fmla="*/ 6 w 23"/>
                <a:gd name="T7" fmla="*/ 1 h 7"/>
                <a:gd name="T8" fmla="*/ 0 w 23"/>
                <a:gd name="T9" fmla="*/ 1 h 7"/>
                <a:gd name="T10" fmla="*/ 0 w 23"/>
                <a:gd name="T11" fmla="*/ 1 h 7"/>
                <a:gd name="T12" fmla="*/ 6 w 23"/>
                <a:gd name="T13" fmla="*/ 1 h 7"/>
                <a:gd name="T14" fmla="*/ 6 w 23"/>
                <a:gd name="T15" fmla="*/ 2 h 7"/>
                <a:gd name="T16" fmla="*/ 0 w 23"/>
                <a:gd name="T17" fmla="*/ 2 h 7"/>
                <a:gd name="T18" fmla="*/ 1 w 23"/>
                <a:gd name="T19" fmla="*/ 2 h 7"/>
                <a:gd name="T20" fmla="*/ 5 w 23"/>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7">
                  <a:moveTo>
                    <a:pt x="2" y="4"/>
                  </a:moveTo>
                  <a:lnTo>
                    <a:pt x="2" y="0"/>
                  </a:lnTo>
                  <a:lnTo>
                    <a:pt x="20" y="0"/>
                  </a:lnTo>
                  <a:lnTo>
                    <a:pt x="23" y="4"/>
                  </a:lnTo>
                  <a:lnTo>
                    <a:pt x="0" y="4"/>
                  </a:lnTo>
                  <a:lnTo>
                    <a:pt x="23" y="4"/>
                  </a:lnTo>
                  <a:lnTo>
                    <a:pt x="23" y="7"/>
                  </a:lnTo>
                  <a:lnTo>
                    <a:pt x="0" y="7"/>
                  </a:lnTo>
                  <a:lnTo>
                    <a:pt x="2" y="7"/>
                  </a:lnTo>
                  <a:lnTo>
                    <a:pt x="2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2" name="Freeform 4480">
              <a:extLst>
                <a:ext uri="{FF2B5EF4-FFF2-40B4-BE49-F238E27FC236}">
                  <a16:creationId xmlns:a16="http://schemas.microsoft.com/office/drawing/2014/main" id="{DC2521AE-1233-4238-8897-B46E953539D3}"/>
                </a:ext>
              </a:extLst>
            </p:cNvPr>
            <p:cNvSpPr>
              <a:spLocks/>
            </p:cNvSpPr>
            <p:nvPr/>
          </p:nvSpPr>
          <p:spPr bwMode="auto">
            <a:xfrm>
              <a:off x="2069" y="2535"/>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7"/>
                  </a:moveTo>
                  <a:lnTo>
                    <a:pt x="0" y="17"/>
                  </a:lnTo>
                  <a:lnTo>
                    <a:pt x="0" y="4"/>
                  </a:lnTo>
                  <a:lnTo>
                    <a:pt x="0" y="0"/>
                  </a:lnTo>
                  <a:lnTo>
                    <a:pt x="0" y="20"/>
                  </a:lnTo>
                  <a:lnTo>
                    <a:pt x="3" y="20"/>
                  </a:lnTo>
                  <a:lnTo>
                    <a:pt x="3" y="0"/>
                  </a:lnTo>
                  <a:lnTo>
                    <a:pt x="6" y="0"/>
                  </a:lnTo>
                  <a:lnTo>
                    <a:pt x="6"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3" name="Freeform 4481">
              <a:extLst>
                <a:ext uri="{FF2B5EF4-FFF2-40B4-BE49-F238E27FC236}">
                  <a16:creationId xmlns:a16="http://schemas.microsoft.com/office/drawing/2014/main" id="{0405F871-8271-4BEF-8C75-252928C28F1B}"/>
                </a:ext>
              </a:extLst>
            </p:cNvPr>
            <p:cNvSpPr>
              <a:spLocks/>
            </p:cNvSpPr>
            <p:nvPr/>
          </p:nvSpPr>
          <p:spPr bwMode="auto">
            <a:xfrm>
              <a:off x="2069" y="2535"/>
              <a:ext cx="14" cy="2"/>
            </a:xfrm>
            <a:custGeom>
              <a:avLst/>
              <a:gdLst>
                <a:gd name="T0" fmla="*/ 1 w 53"/>
                <a:gd name="T1" fmla="*/ 1 h 7"/>
                <a:gd name="T2" fmla="*/ 1 w 53"/>
                <a:gd name="T3" fmla="*/ 0 h 7"/>
                <a:gd name="T4" fmla="*/ 13 w 53"/>
                <a:gd name="T5" fmla="*/ 0 h 7"/>
                <a:gd name="T6" fmla="*/ 14 w 53"/>
                <a:gd name="T7" fmla="*/ 0 h 7"/>
                <a:gd name="T8" fmla="*/ 0 w 53"/>
                <a:gd name="T9" fmla="*/ 0 h 7"/>
                <a:gd name="T10" fmla="*/ 0 w 53"/>
                <a:gd name="T11" fmla="*/ 1 h 7"/>
                <a:gd name="T12" fmla="*/ 14 w 53"/>
                <a:gd name="T13" fmla="*/ 1 h 7"/>
                <a:gd name="T14" fmla="*/ 14 w 53"/>
                <a:gd name="T15" fmla="*/ 1 h 7"/>
                <a:gd name="T16" fmla="*/ 0 w 53"/>
                <a:gd name="T17" fmla="*/ 1 h 7"/>
                <a:gd name="T18" fmla="*/ 1 w 53"/>
                <a:gd name="T19" fmla="*/ 2 h 7"/>
                <a:gd name="T20" fmla="*/ 13 w 53"/>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7">
                  <a:moveTo>
                    <a:pt x="3" y="4"/>
                  </a:moveTo>
                  <a:lnTo>
                    <a:pt x="3" y="0"/>
                  </a:lnTo>
                  <a:lnTo>
                    <a:pt x="51" y="0"/>
                  </a:lnTo>
                  <a:lnTo>
                    <a:pt x="53" y="0"/>
                  </a:lnTo>
                  <a:lnTo>
                    <a:pt x="0" y="0"/>
                  </a:lnTo>
                  <a:lnTo>
                    <a:pt x="0" y="4"/>
                  </a:lnTo>
                  <a:lnTo>
                    <a:pt x="53" y="4"/>
                  </a:lnTo>
                  <a:lnTo>
                    <a:pt x="0" y="4"/>
                  </a:lnTo>
                  <a:lnTo>
                    <a:pt x="3" y="7"/>
                  </a:lnTo>
                  <a:lnTo>
                    <a:pt x="5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4" name="Freeform 4482">
              <a:extLst>
                <a:ext uri="{FF2B5EF4-FFF2-40B4-BE49-F238E27FC236}">
                  <a16:creationId xmlns:a16="http://schemas.microsoft.com/office/drawing/2014/main" id="{B4892345-DAFA-4ACB-A9DD-611BA7A760B0}"/>
                </a:ext>
              </a:extLst>
            </p:cNvPr>
            <p:cNvSpPr>
              <a:spLocks/>
            </p:cNvSpPr>
            <p:nvPr/>
          </p:nvSpPr>
          <p:spPr bwMode="auto">
            <a:xfrm>
              <a:off x="2081" y="2531"/>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19"/>
                  </a:lnTo>
                  <a:lnTo>
                    <a:pt x="4" y="22"/>
                  </a:lnTo>
                  <a:lnTo>
                    <a:pt x="4" y="0"/>
                  </a:lnTo>
                  <a:lnTo>
                    <a:pt x="6" y="0"/>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5" name="Freeform 4483">
              <a:extLst>
                <a:ext uri="{FF2B5EF4-FFF2-40B4-BE49-F238E27FC236}">
                  <a16:creationId xmlns:a16="http://schemas.microsoft.com/office/drawing/2014/main" id="{950A3A64-1B87-444D-A1CA-20C91C269BF0}"/>
                </a:ext>
              </a:extLst>
            </p:cNvPr>
            <p:cNvSpPr>
              <a:spLocks/>
            </p:cNvSpPr>
            <p:nvPr/>
          </p:nvSpPr>
          <p:spPr bwMode="auto">
            <a:xfrm>
              <a:off x="2081" y="2531"/>
              <a:ext cx="26" cy="2"/>
            </a:xfrm>
            <a:custGeom>
              <a:avLst/>
              <a:gdLst>
                <a:gd name="T0" fmla="*/ 1 w 102"/>
                <a:gd name="T1" fmla="*/ 1 h 6"/>
                <a:gd name="T2" fmla="*/ 1 w 102"/>
                <a:gd name="T3" fmla="*/ 0 h 6"/>
                <a:gd name="T4" fmla="*/ 25 w 102"/>
                <a:gd name="T5" fmla="*/ 0 h 6"/>
                <a:gd name="T6" fmla="*/ 25 w 102"/>
                <a:gd name="T7" fmla="*/ 0 h 6"/>
                <a:gd name="T8" fmla="*/ 0 w 102"/>
                <a:gd name="T9" fmla="*/ 0 h 6"/>
                <a:gd name="T10" fmla="*/ 0 w 102"/>
                <a:gd name="T11" fmla="*/ 1 h 6"/>
                <a:gd name="T12" fmla="*/ 26 w 102"/>
                <a:gd name="T13" fmla="*/ 1 h 6"/>
                <a:gd name="T14" fmla="*/ 25 w 102"/>
                <a:gd name="T15" fmla="*/ 1 h 6"/>
                <a:gd name="T16" fmla="*/ 0 w 102"/>
                <a:gd name="T17" fmla="*/ 1 h 6"/>
                <a:gd name="T18" fmla="*/ 1 w 102"/>
                <a:gd name="T19" fmla="*/ 2 h 6"/>
                <a:gd name="T20" fmla="*/ 25 w 10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 h="6">
                  <a:moveTo>
                    <a:pt x="4" y="2"/>
                  </a:moveTo>
                  <a:lnTo>
                    <a:pt x="4" y="0"/>
                  </a:lnTo>
                  <a:lnTo>
                    <a:pt x="98" y="0"/>
                  </a:lnTo>
                  <a:lnTo>
                    <a:pt x="0" y="0"/>
                  </a:lnTo>
                  <a:lnTo>
                    <a:pt x="0" y="2"/>
                  </a:lnTo>
                  <a:lnTo>
                    <a:pt x="102" y="2"/>
                  </a:lnTo>
                  <a:lnTo>
                    <a:pt x="98" y="2"/>
                  </a:lnTo>
                  <a:lnTo>
                    <a:pt x="0" y="2"/>
                  </a:lnTo>
                  <a:lnTo>
                    <a:pt x="4" y="6"/>
                  </a:lnTo>
                  <a:lnTo>
                    <a:pt x="9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6" name="Freeform 4484">
              <a:extLst>
                <a:ext uri="{FF2B5EF4-FFF2-40B4-BE49-F238E27FC236}">
                  <a16:creationId xmlns:a16="http://schemas.microsoft.com/office/drawing/2014/main" id="{248817A2-BD00-4847-BFC3-80DAA120A9EF}"/>
                </a:ext>
              </a:extLst>
            </p:cNvPr>
            <p:cNvSpPr>
              <a:spLocks/>
            </p:cNvSpPr>
            <p:nvPr/>
          </p:nvSpPr>
          <p:spPr bwMode="auto">
            <a:xfrm>
              <a:off x="2105" y="2527"/>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19"/>
                  </a:moveTo>
                  <a:lnTo>
                    <a:pt x="0" y="19"/>
                  </a:lnTo>
                  <a:lnTo>
                    <a:pt x="0" y="4"/>
                  </a:lnTo>
                  <a:lnTo>
                    <a:pt x="0" y="0"/>
                  </a:lnTo>
                  <a:lnTo>
                    <a:pt x="0" y="19"/>
                  </a:lnTo>
                  <a:lnTo>
                    <a:pt x="2" y="23"/>
                  </a:lnTo>
                  <a:lnTo>
                    <a:pt x="2" y="0"/>
                  </a:lnTo>
                  <a:lnTo>
                    <a:pt x="2" y="19"/>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7" name="Freeform 4485">
              <a:extLst>
                <a:ext uri="{FF2B5EF4-FFF2-40B4-BE49-F238E27FC236}">
                  <a16:creationId xmlns:a16="http://schemas.microsoft.com/office/drawing/2014/main" id="{D9D441D4-7678-485D-8D8B-5D5F4F08F1F9}"/>
                </a:ext>
              </a:extLst>
            </p:cNvPr>
            <p:cNvSpPr>
              <a:spLocks/>
            </p:cNvSpPr>
            <p:nvPr/>
          </p:nvSpPr>
          <p:spPr bwMode="auto">
            <a:xfrm>
              <a:off x="2105" y="2527"/>
              <a:ext cx="19" cy="2"/>
            </a:xfrm>
            <a:custGeom>
              <a:avLst/>
              <a:gdLst>
                <a:gd name="T0" fmla="*/ 1 w 76"/>
                <a:gd name="T1" fmla="*/ 1 h 6"/>
                <a:gd name="T2" fmla="*/ 1 w 76"/>
                <a:gd name="T3" fmla="*/ 0 h 6"/>
                <a:gd name="T4" fmla="*/ 19 w 76"/>
                <a:gd name="T5" fmla="*/ 0 h 6"/>
                <a:gd name="T6" fmla="*/ 19 w 76"/>
                <a:gd name="T7" fmla="*/ 0 h 6"/>
                <a:gd name="T8" fmla="*/ 0 w 76"/>
                <a:gd name="T9" fmla="*/ 0 h 6"/>
                <a:gd name="T10" fmla="*/ 0 w 76"/>
                <a:gd name="T11" fmla="*/ 1 h 6"/>
                <a:gd name="T12" fmla="*/ 19 w 76"/>
                <a:gd name="T13" fmla="*/ 1 h 6"/>
                <a:gd name="T14" fmla="*/ 19 w 76"/>
                <a:gd name="T15" fmla="*/ 2 h 6"/>
                <a:gd name="T16" fmla="*/ 0 w 76"/>
                <a:gd name="T17" fmla="*/ 2 h 6"/>
                <a:gd name="T18" fmla="*/ 1 w 76"/>
                <a:gd name="T19" fmla="*/ 2 h 6"/>
                <a:gd name="T20" fmla="*/ 19 w 7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6">
                  <a:moveTo>
                    <a:pt x="2" y="4"/>
                  </a:moveTo>
                  <a:lnTo>
                    <a:pt x="2" y="0"/>
                  </a:lnTo>
                  <a:lnTo>
                    <a:pt x="74" y="0"/>
                  </a:lnTo>
                  <a:lnTo>
                    <a:pt x="0" y="0"/>
                  </a:lnTo>
                  <a:lnTo>
                    <a:pt x="0" y="4"/>
                  </a:lnTo>
                  <a:lnTo>
                    <a:pt x="76" y="4"/>
                  </a:lnTo>
                  <a:lnTo>
                    <a:pt x="74" y="6"/>
                  </a:lnTo>
                  <a:lnTo>
                    <a:pt x="0" y="6"/>
                  </a:lnTo>
                  <a:lnTo>
                    <a:pt x="2" y="6"/>
                  </a:lnTo>
                  <a:lnTo>
                    <a:pt x="7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8" name="Freeform 4486">
              <a:extLst>
                <a:ext uri="{FF2B5EF4-FFF2-40B4-BE49-F238E27FC236}">
                  <a16:creationId xmlns:a16="http://schemas.microsoft.com/office/drawing/2014/main" id="{B8DFA416-B2F9-4DBF-8BDA-BD0D158AA956}"/>
                </a:ext>
              </a:extLst>
            </p:cNvPr>
            <p:cNvSpPr>
              <a:spLocks/>
            </p:cNvSpPr>
            <p:nvPr/>
          </p:nvSpPr>
          <p:spPr bwMode="auto">
            <a:xfrm>
              <a:off x="2123" y="2523"/>
              <a:ext cx="1"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22"/>
                  </a:lnTo>
                  <a:lnTo>
                    <a:pt x="4" y="22"/>
                  </a:lnTo>
                  <a:lnTo>
                    <a:pt x="4" y="0"/>
                  </a:lnTo>
                  <a:lnTo>
                    <a:pt x="4" y="3"/>
                  </a:lnTo>
                  <a:lnTo>
                    <a:pt x="4"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69" name="Freeform 4487">
              <a:extLst>
                <a:ext uri="{FF2B5EF4-FFF2-40B4-BE49-F238E27FC236}">
                  <a16:creationId xmlns:a16="http://schemas.microsoft.com/office/drawing/2014/main" id="{138CB10A-7B71-4C77-A4AC-1EAD5906BB2E}"/>
                </a:ext>
              </a:extLst>
            </p:cNvPr>
            <p:cNvSpPr>
              <a:spLocks/>
            </p:cNvSpPr>
            <p:nvPr/>
          </p:nvSpPr>
          <p:spPr bwMode="auto">
            <a:xfrm>
              <a:off x="2123" y="2523"/>
              <a:ext cx="29" cy="2"/>
            </a:xfrm>
            <a:custGeom>
              <a:avLst/>
              <a:gdLst>
                <a:gd name="T0" fmla="*/ 1 w 119"/>
                <a:gd name="T1" fmla="*/ 1 h 7"/>
                <a:gd name="T2" fmla="*/ 1 w 119"/>
                <a:gd name="T3" fmla="*/ 0 h 7"/>
                <a:gd name="T4" fmla="*/ 28 w 119"/>
                <a:gd name="T5" fmla="*/ 0 h 7"/>
                <a:gd name="T6" fmla="*/ 28 w 119"/>
                <a:gd name="T7" fmla="*/ 1 h 7"/>
                <a:gd name="T8" fmla="*/ 0 w 119"/>
                <a:gd name="T9" fmla="*/ 1 h 7"/>
                <a:gd name="T10" fmla="*/ 0 w 119"/>
                <a:gd name="T11" fmla="*/ 1 h 7"/>
                <a:gd name="T12" fmla="*/ 29 w 119"/>
                <a:gd name="T13" fmla="*/ 1 h 7"/>
                <a:gd name="T14" fmla="*/ 28 w 119"/>
                <a:gd name="T15" fmla="*/ 2 h 7"/>
                <a:gd name="T16" fmla="*/ 0 w 119"/>
                <a:gd name="T17" fmla="*/ 2 h 7"/>
                <a:gd name="T18" fmla="*/ 1 w 119"/>
                <a:gd name="T19" fmla="*/ 2 h 7"/>
                <a:gd name="T20" fmla="*/ 28 w 11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9" h="7">
                  <a:moveTo>
                    <a:pt x="4" y="3"/>
                  </a:moveTo>
                  <a:lnTo>
                    <a:pt x="4" y="0"/>
                  </a:lnTo>
                  <a:lnTo>
                    <a:pt x="116" y="0"/>
                  </a:lnTo>
                  <a:lnTo>
                    <a:pt x="116" y="3"/>
                  </a:lnTo>
                  <a:lnTo>
                    <a:pt x="0" y="3"/>
                  </a:lnTo>
                  <a:lnTo>
                    <a:pt x="119" y="3"/>
                  </a:lnTo>
                  <a:lnTo>
                    <a:pt x="116" y="7"/>
                  </a:lnTo>
                  <a:lnTo>
                    <a:pt x="0" y="7"/>
                  </a:lnTo>
                  <a:lnTo>
                    <a:pt x="4" y="7"/>
                  </a:lnTo>
                  <a:lnTo>
                    <a:pt x="11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0" name="Freeform 4488">
              <a:extLst>
                <a:ext uri="{FF2B5EF4-FFF2-40B4-BE49-F238E27FC236}">
                  <a16:creationId xmlns:a16="http://schemas.microsoft.com/office/drawing/2014/main" id="{94DAB035-18C1-45DD-89B1-99220524BAAE}"/>
                </a:ext>
              </a:extLst>
            </p:cNvPr>
            <p:cNvSpPr>
              <a:spLocks/>
            </p:cNvSpPr>
            <p:nvPr/>
          </p:nvSpPr>
          <p:spPr bwMode="auto">
            <a:xfrm>
              <a:off x="2151" y="2520"/>
              <a:ext cx="1"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0" y="0"/>
                  </a:lnTo>
                  <a:lnTo>
                    <a:pt x="0" y="20"/>
                  </a:lnTo>
                  <a:lnTo>
                    <a:pt x="3" y="20"/>
                  </a:lnTo>
                  <a:lnTo>
                    <a:pt x="3" y="0"/>
                  </a:lnTo>
                  <a:lnTo>
                    <a:pt x="3"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1" name="Freeform 4489">
              <a:extLst>
                <a:ext uri="{FF2B5EF4-FFF2-40B4-BE49-F238E27FC236}">
                  <a16:creationId xmlns:a16="http://schemas.microsoft.com/office/drawing/2014/main" id="{B3CBEABE-B4A9-46F5-A382-4060154F491F}"/>
                </a:ext>
              </a:extLst>
            </p:cNvPr>
            <p:cNvSpPr>
              <a:spLocks/>
            </p:cNvSpPr>
            <p:nvPr/>
          </p:nvSpPr>
          <p:spPr bwMode="auto">
            <a:xfrm>
              <a:off x="2151" y="2520"/>
              <a:ext cx="33" cy="1"/>
            </a:xfrm>
            <a:custGeom>
              <a:avLst/>
              <a:gdLst>
                <a:gd name="T0" fmla="*/ 1 w 131"/>
                <a:gd name="T1" fmla="*/ 0 h 7"/>
                <a:gd name="T2" fmla="*/ 1 w 131"/>
                <a:gd name="T3" fmla="*/ 0 h 7"/>
                <a:gd name="T4" fmla="*/ 32 w 131"/>
                <a:gd name="T5" fmla="*/ 0 h 7"/>
                <a:gd name="T6" fmla="*/ 33 w 131"/>
                <a:gd name="T7" fmla="*/ 0 h 7"/>
                <a:gd name="T8" fmla="*/ 0 w 131"/>
                <a:gd name="T9" fmla="*/ 0 h 7"/>
                <a:gd name="T10" fmla="*/ 0 w 131"/>
                <a:gd name="T11" fmla="*/ 0 h 7"/>
                <a:gd name="T12" fmla="*/ 33 w 131"/>
                <a:gd name="T13" fmla="*/ 0 h 7"/>
                <a:gd name="T14" fmla="*/ 33 w 131"/>
                <a:gd name="T15" fmla="*/ 0 h 7"/>
                <a:gd name="T16" fmla="*/ 0 w 131"/>
                <a:gd name="T17" fmla="*/ 0 h 7"/>
                <a:gd name="T18" fmla="*/ 1 w 131"/>
                <a:gd name="T19" fmla="*/ 1 h 7"/>
                <a:gd name="T20" fmla="*/ 32 w 131"/>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7">
                  <a:moveTo>
                    <a:pt x="3" y="3"/>
                  </a:moveTo>
                  <a:lnTo>
                    <a:pt x="3" y="0"/>
                  </a:lnTo>
                  <a:lnTo>
                    <a:pt x="127" y="0"/>
                  </a:lnTo>
                  <a:lnTo>
                    <a:pt x="131" y="0"/>
                  </a:lnTo>
                  <a:lnTo>
                    <a:pt x="0" y="0"/>
                  </a:lnTo>
                  <a:lnTo>
                    <a:pt x="0" y="3"/>
                  </a:lnTo>
                  <a:lnTo>
                    <a:pt x="131" y="3"/>
                  </a:lnTo>
                  <a:lnTo>
                    <a:pt x="0" y="3"/>
                  </a:lnTo>
                  <a:lnTo>
                    <a:pt x="3" y="7"/>
                  </a:lnTo>
                  <a:lnTo>
                    <a:pt x="127"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2" name="Freeform 4490">
              <a:extLst>
                <a:ext uri="{FF2B5EF4-FFF2-40B4-BE49-F238E27FC236}">
                  <a16:creationId xmlns:a16="http://schemas.microsoft.com/office/drawing/2014/main" id="{1BF6ADBA-175A-4FAB-992A-1017CC0E2E7E}"/>
                </a:ext>
              </a:extLst>
            </p:cNvPr>
            <p:cNvSpPr>
              <a:spLocks/>
            </p:cNvSpPr>
            <p:nvPr/>
          </p:nvSpPr>
          <p:spPr bwMode="auto">
            <a:xfrm>
              <a:off x="2182" y="2516"/>
              <a:ext cx="2"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2 w 6"/>
                <a:gd name="T15" fmla="*/ 0 h 22"/>
                <a:gd name="T16" fmla="*/ 2 w 6"/>
                <a:gd name="T17" fmla="*/ 4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8"/>
                  </a:moveTo>
                  <a:lnTo>
                    <a:pt x="0" y="18"/>
                  </a:lnTo>
                  <a:lnTo>
                    <a:pt x="0" y="2"/>
                  </a:lnTo>
                  <a:lnTo>
                    <a:pt x="0" y="0"/>
                  </a:lnTo>
                  <a:lnTo>
                    <a:pt x="0" y="18"/>
                  </a:lnTo>
                  <a:lnTo>
                    <a:pt x="2" y="22"/>
                  </a:lnTo>
                  <a:lnTo>
                    <a:pt x="2" y="0"/>
                  </a:lnTo>
                  <a:lnTo>
                    <a:pt x="6" y="0"/>
                  </a:lnTo>
                  <a:lnTo>
                    <a:pt x="6" y="18"/>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3" name="Freeform 4491">
              <a:extLst>
                <a:ext uri="{FF2B5EF4-FFF2-40B4-BE49-F238E27FC236}">
                  <a16:creationId xmlns:a16="http://schemas.microsoft.com/office/drawing/2014/main" id="{BC6DF401-3EF5-4F3F-9AA5-278C27995A08}"/>
                </a:ext>
              </a:extLst>
            </p:cNvPr>
            <p:cNvSpPr>
              <a:spLocks/>
            </p:cNvSpPr>
            <p:nvPr/>
          </p:nvSpPr>
          <p:spPr bwMode="auto">
            <a:xfrm>
              <a:off x="2182" y="2516"/>
              <a:ext cx="3" cy="2"/>
            </a:xfrm>
            <a:custGeom>
              <a:avLst/>
              <a:gdLst>
                <a:gd name="T0" fmla="*/ 1 w 12"/>
                <a:gd name="T1" fmla="*/ 1 h 6"/>
                <a:gd name="T2" fmla="*/ 1 w 12"/>
                <a:gd name="T3" fmla="*/ 0 h 6"/>
                <a:gd name="T4" fmla="*/ 2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2" y="2"/>
                  </a:moveTo>
                  <a:lnTo>
                    <a:pt x="2" y="0"/>
                  </a:lnTo>
                  <a:lnTo>
                    <a:pt x="8" y="0"/>
                  </a:lnTo>
                  <a:lnTo>
                    <a:pt x="12" y="0"/>
                  </a:lnTo>
                  <a:lnTo>
                    <a:pt x="0" y="0"/>
                  </a:lnTo>
                  <a:lnTo>
                    <a:pt x="0" y="2"/>
                  </a:lnTo>
                  <a:lnTo>
                    <a:pt x="12" y="2"/>
                  </a:lnTo>
                  <a:lnTo>
                    <a:pt x="0" y="2"/>
                  </a:lnTo>
                  <a:lnTo>
                    <a:pt x="2" y="6"/>
                  </a:lnTo>
                  <a:lnTo>
                    <a:pt x="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4" name="Freeform 4492">
              <a:extLst>
                <a:ext uri="{FF2B5EF4-FFF2-40B4-BE49-F238E27FC236}">
                  <a16:creationId xmlns:a16="http://schemas.microsoft.com/office/drawing/2014/main" id="{5C8788CA-CAA6-425E-A2B7-208D9ADA79F5}"/>
                </a:ext>
              </a:extLst>
            </p:cNvPr>
            <p:cNvSpPr>
              <a:spLocks/>
            </p:cNvSpPr>
            <p:nvPr/>
          </p:nvSpPr>
          <p:spPr bwMode="auto">
            <a:xfrm>
              <a:off x="2184" y="2510"/>
              <a:ext cx="1" cy="8"/>
            </a:xfrm>
            <a:custGeom>
              <a:avLst/>
              <a:gdLst>
                <a:gd name="T0" fmla="*/ 0 w 6"/>
                <a:gd name="T1" fmla="*/ 7 h 29"/>
                <a:gd name="T2" fmla="*/ 0 w 6"/>
                <a:gd name="T3" fmla="*/ 7 h 29"/>
                <a:gd name="T4" fmla="*/ 0 w 6"/>
                <a:gd name="T5" fmla="*/ 1 h 29"/>
                <a:gd name="T6" fmla="*/ 0 w 6"/>
                <a:gd name="T7" fmla="*/ 0 h 29"/>
                <a:gd name="T8" fmla="*/ 0 w 6"/>
                <a:gd name="T9" fmla="*/ 7 h 29"/>
                <a:gd name="T10" fmla="*/ 0 w 6"/>
                <a:gd name="T11" fmla="*/ 8 h 29"/>
                <a:gd name="T12" fmla="*/ 0 w 6"/>
                <a:gd name="T13" fmla="*/ 0 h 29"/>
                <a:gd name="T14" fmla="*/ 1 w 6"/>
                <a:gd name="T15" fmla="*/ 0 h 29"/>
                <a:gd name="T16" fmla="*/ 1 w 6"/>
                <a:gd name="T17" fmla="*/ 7 h 29"/>
                <a:gd name="T18" fmla="*/ 1 w 6"/>
                <a:gd name="T19" fmla="*/ 7 h 29"/>
                <a:gd name="T20" fmla="*/ 1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2" y="25"/>
                  </a:moveTo>
                  <a:lnTo>
                    <a:pt x="0" y="25"/>
                  </a:lnTo>
                  <a:lnTo>
                    <a:pt x="0" y="3"/>
                  </a:lnTo>
                  <a:lnTo>
                    <a:pt x="0" y="0"/>
                  </a:lnTo>
                  <a:lnTo>
                    <a:pt x="0" y="25"/>
                  </a:lnTo>
                  <a:lnTo>
                    <a:pt x="2" y="29"/>
                  </a:lnTo>
                  <a:lnTo>
                    <a:pt x="2" y="0"/>
                  </a:lnTo>
                  <a:lnTo>
                    <a:pt x="6" y="0"/>
                  </a:lnTo>
                  <a:lnTo>
                    <a:pt x="6" y="2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5" name="Freeform 4493">
              <a:extLst>
                <a:ext uri="{FF2B5EF4-FFF2-40B4-BE49-F238E27FC236}">
                  <a16:creationId xmlns:a16="http://schemas.microsoft.com/office/drawing/2014/main" id="{12A3C4C1-96D5-4767-B13B-21F69B2CF8EB}"/>
                </a:ext>
              </a:extLst>
            </p:cNvPr>
            <p:cNvSpPr>
              <a:spLocks/>
            </p:cNvSpPr>
            <p:nvPr/>
          </p:nvSpPr>
          <p:spPr bwMode="auto">
            <a:xfrm>
              <a:off x="2184" y="2510"/>
              <a:ext cx="3" cy="2"/>
            </a:xfrm>
            <a:custGeom>
              <a:avLst/>
              <a:gdLst>
                <a:gd name="T0" fmla="*/ 1 w 12"/>
                <a:gd name="T1" fmla="*/ 1 h 6"/>
                <a:gd name="T2" fmla="*/ 1 w 12"/>
                <a:gd name="T3" fmla="*/ 0 h 6"/>
                <a:gd name="T4" fmla="*/ 2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2" y="3"/>
                  </a:moveTo>
                  <a:lnTo>
                    <a:pt x="2" y="0"/>
                  </a:lnTo>
                  <a:lnTo>
                    <a:pt x="8" y="0"/>
                  </a:lnTo>
                  <a:lnTo>
                    <a:pt x="12" y="0"/>
                  </a:lnTo>
                  <a:lnTo>
                    <a:pt x="0" y="0"/>
                  </a:lnTo>
                  <a:lnTo>
                    <a:pt x="0" y="3"/>
                  </a:lnTo>
                  <a:lnTo>
                    <a:pt x="12" y="3"/>
                  </a:lnTo>
                  <a:lnTo>
                    <a:pt x="0" y="3"/>
                  </a:lnTo>
                  <a:lnTo>
                    <a:pt x="2" y="6"/>
                  </a:lnTo>
                  <a:lnTo>
                    <a:pt x="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6" name="Freeform 4494">
              <a:extLst>
                <a:ext uri="{FF2B5EF4-FFF2-40B4-BE49-F238E27FC236}">
                  <a16:creationId xmlns:a16="http://schemas.microsoft.com/office/drawing/2014/main" id="{340F8EF7-D6B7-43C8-80B1-FC8F714230C7}"/>
                </a:ext>
              </a:extLst>
            </p:cNvPr>
            <p:cNvSpPr>
              <a:spLocks/>
            </p:cNvSpPr>
            <p:nvPr/>
          </p:nvSpPr>
          <p:spPr bwMode="auto">
            <a:xfrm>
              <a:off x="2185" y="2506"/>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3"/>
                  </a:lnTo>
                  <a:lnTo>
                    <a:pt x="0" y="0"/>
                  </a:lnTo>
                  <a:lnTo>
                    <a:pt x="0" y="19"/>
                  </a:lnTo>
                  <a:lnTo>
                    <a:pt x="2" y="22"/>
                  </a:lnTo>
                  <a:lnTo>
                    <a:pt x="2" y="0"/>
                  </a:lnTo>
                  <a:lnTo>
                    <a:pt x="6" y="0"/>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7" name="Freeform 4495">
              <a:extLst>
                <a:ext uri="{FF2B5EF4-FFF2-40B4-BE49-F238E27FC236}">
                  <a16:creationId xmlns:a16="http://schemas.microsoft.com/office/drawing/2014/main" id="{A0CA0AF6-FDCE-4C5D-9CCA-AF6134B994A7}"/>
                </a:ext>
              </a:extLst>
            </p:cNvPr>
            <p:cNvSpPr>
              <a:spLocks/>
            </p:cNvSpPr>
            <p:nvPr/>
          </p:nvSpPr>
          <p:spPr bwMode="auto">
            <a:xfrm>
              <a:off x="2185" y="2506"/>
              <a:ext cx="8" cy="2"/>
            </a:xfrm>
            <a:custGeom>
              <a:avLst/>
              <a:gdLst>
                <a:gd name="T0" fmla="*/ 1 w 30"/>
                <a:gd name="T1" fmla="*/ 1 h 6"/>
                <a:gd name="T2" fmla="*/ 1 w 30"/>
                <a:gd name="T3" fmla="*/ 0 h 6"/>
                <a:gd name="T4" fmla="*/ 7 w 30"/>
                <a:gd name="T5" fmla="*/ 0 h 6"/>
                <a:gd name="T6" fmla="*/ 8 w 30"/>
                <a:gd name="T7" fmla="*/ 0 h 6"/>
                <a:gd name="T8" fmla="*/ 0 w 30"/>
                <a:gd name="T9" fmla="*/ 0 h 6"/>
                <a:gd name="T10" fmla="*/ 0 w 30"/>
                <a:gd name="T11" fmla="*/ 1 h 6"/>
                <a:gd name="T12" fmla="*/ 8 w 30"/>
                <a:gd name="T13" fmla="*/ 1 h 6"/>
                <a:gd name="T14" fmla="*/ 8 w 30"/>
                <a:gd name="T15" fmla="*/ 2 h 6"/>
                <a:gd name="T16" fmla="*/ 0 w 30"/>
                <a:gd name="T17" fmla="*/ 2 h 6"/>
                <a:gd name="T18" fmla="*/ 1 w 30"/>
                <a:gd name="T19" fmla="*/ 2 h 6"/>
                <a:gd name="T20" fmla="*/ 7 w 3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2" y="3"/>
                  </a:moveTo>
                  <a:lnTo>
                    <a:pt x="2" y="0"/>
                  </a:lnTo>
                  <a:lnTo>
                    <a:pt x="26" y="0"/>
                  </a:lnTo>
                  <a:lnTo>
                    <a:pt x="30" y="0"/>
                  </a:lnTo>
                  <a:lnTo>
                    <a:pt x="0" y="0"/>
                  </a:lnTo>
                  <a:lnTo>
                    <a:pt x="0" y="3"/>
                  </a:lnTo>
                  <a:lnTo>
                    <a:pt x="30" y="3"/>
                  </a:lnTo>
                  <a:lnTo>
                    <a:pt x="30" y="6"/>
                  </a:lnTo>
                  <a:lnTo>
                    <a:pt x="0" y="6"/>
                  </a:lnTo>
                  <a:lnTo>
                    <a:pt x="2" y="6"/>
                  </a:lnTo>
                  <a:lnTo>
                    <a:pt x="2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8" name="Freeform 4496">
              <a:extLst>
                <a:ext uri="{FF2B5EF4-FFF2-40B4-BE49-F238E27FC236}">
                  <a16:creationId xmlns:a16="http://schemas.microsoft.com/office/drawing/2014/main" id="{17A99C39-C7F7-43CD-A878-2050F60026E8}"/>
                </a:ext>
              </a:extLst>
            </p:cNvPr>
            <p:cNvSpPr>
              <a:spLocks/>
            </p:cNvSpPr>
            <p:nvPr/>
          </p:nvSpPr>
          <p:spPr bwMode="auto">
            <a:xfrm>
              <a:off x="2191" y="2502"/>
              <a:ext cx="2" cy="6"/>
            </a:xfrm>
            <a:custGeom>
              <a:avLst/>
              <a:gdLst>
                <a:gd name="T0" fmla="*/ 1 w 6"/>
                <a:gd name="T1" fmla="*/ 5 h 23"/>
                <a:gd name="T2" fmla="*/ 0 w 6"/>
                <a:gd name="T3" fmla="*/ 5 h 23"/>
                <a:gd name="T4" fmla="*/ 0 w 6"/>
                <a:gd name="T5" fmla="*/ 1 h 23"/>
                <a:gd name="T6" fmla="*/ 1 w 6"/>
                <a:gd name="T7" fmla="*/ 0 h 23"/>
                <a:gd name="T8" fmla="*/ 1 w 6"/>
                <a:gd name="T9" fmla="*/ 6 h 23"/>
                <a:gd name="T10" fmla="*/ 1 w 6"/>
                <a:gd name="T11" fmla="*/ 6 h 23"/>
                <a:gd name="T12" fmla="*/ 1 w 6"/>
                <a:gd name="T13" fmla="*/ 0 h 23"/>
                <a:gd name="T14" fmla="*/ 2 w 6"/>
                <a:gd name="T15" fmla="*/ 0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20"/>
                  </a:moveTo>
                  <a:lnTo>
                    <a:pt x="0" y="20"/>
                  </a:lnTo>
                  <a:lnTo>
                    <a:pt x="0" y="4"/>
                  </a:lnTo>
                  <a:lnTo>
                    <a:pt x="2" y="0"/>
                  </a:lnTo>
                  <a:lnTo>
                    <a:pt x="2" y="23"/>
                  </a:lnTo>
                  <a:lnTo>
                    <a:pt x="2" y="0"/>
                  </a:lnTo>
                  <a:lnTo>
                    <a:pt x="6" y="0"/>
                  </a:lnTo>
                  <a:lnTo>
                    <a:pt x="6" y="23"/>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79" name="Freeform 4497">
              <a:extLst>
                <a:ext uri="{FF2B5EF4-FFF2-40B4-BE49-F238E27FC236}">
                  <a16:creationId xmlns:a16="http://schemas.microsoft.com/office/drawing/2014/main" id="{09EDF049-71A1-413E-8B44-2A6001379CAD}"/>
                </a:ext>
              </a:extLst>
            </p:cNvPr>
            <p:cNvSpPr>
              <a:spLocks/>
            </p:cNvSpPr>
            <p:nvPr/>
          </p:nvSpPr>
          <p:spPr bwMode="auto">
            <a:xfrm>
              <a:off x="2191" y="2502"/>
              <a:ext cx="31" cy="2"/>
            </a:xfrm>
            <a:custGeom>
              <a:avLst/>
              <a:gdLst>
                <a:gd name="T0" fmla="*/ 1 w 124"/>
                <a:gd name="T1" fmla="*/ 1 h 7"/>
                <a:gd name="T2" fmla="*/ 1 w 124"/>
                <a:gd name="T3" fmla="*/ 0 h 7"/>
                <a:gd name="T4" fmla="*/ 30 w 124"/>
                <a:gd name="T5" fmla="*/ 0 h 7"/>
                <a:gd name="T6" fmla="*/ 31 w 124"/>
                <a:gd name="T7" fmla="*/ 0 h 7"/>
                <a:gd name="T8" fmla="*/ 1 w 124"/>
                <a:gd name="T9" fmla="*/ 0 h 7"/>
                <a:gd name="T10" fmla="*/ 0 w 124"/>
                <a:gd name="T11" fmla="*/ 1 h 7"/>
                <a:gd name="T12" fmla="*/ 31 w 124"/>
                <a:gd name="T13" fmla="*/ 1 h 7"/>
                <a:gd name="T14" fmla="*/ 31 w 124"/>
                <a:gd name="T15" fmla="*/ 2 h 7"/>
                <a:gd name="T16" fmla="*/ 1 w 124"/>
                <a:gd name="T17" fmla="*/ 2 h 7"/>
                <a:gd name="T18" fmla="*/ 1 w 124"/>
                <a:gd name="T19" fmla="*/ 2 h 7"/>
                <a:gd name="T20" fmla="*/ 30 w 12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7">
                  <a:moveTo>
                    <a:pt x="2" y="4"/>
                  </a:moveTo>
                  <a:lnTo>
                    <a:pt x="2" y="0"/>
                  </a:lnTo>
                  <a:lnTo>
                    <a:pt x="121" y="0"/>
                  </a:lnTo>
                  <a:lnTo>
                    <a:pt x="124" y="0"/>
                  </a:lnTo>
                  <a:lnTo>
                    <a:pt x="2" y="0"/>
                  </a:lnTo>
                  <a:lnTo>
                    <a:pt x="0" y="4"/>
                  </a:lnTo>
                  <a:lnTo>
                    <a:pt x="124" y="4"/>
                  </a:lnTo>
                  <a:lnTo>
                    <a:pt x="124" y="7"/>
                  </a:lnTo>
                  <a:lnTo>
                    <a:pt x="2" y="7"/>
                  </a:lnTo>
                  <a:lnTo>
                    <a:pt x="12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0" name="Freeform 4498">
              <a:extLst>
                <a:ext uri="{FF2B5EF4-FFF2-40B4-BE49-F238E27FC236}">
                  <a16:creationId xmlns:a16="http://schemas.microsoft.com/office/drawing/2014/main" id="{333877CC-799D-4017-996E-B50EB8B34F26}"/>
                </a:ext>
              </a:extLst>
            </p:cNvPr>
            <p:cNvSpPr>
              <a:spLocks/>
            </p:cNvSpPr>
            <p:nvPr/>
          </p:nvSpPr>
          <p:spPr bwMode="auto">
            <a:xfrm>
              <a:off x="2221" y="2498"/>
              <a:ext cx="1" cy="6"/>
            </a:xfrm>
            <a:custGeom>
              <a:avLst/>
              <a:gdLst>
                <a:gd name="T0" fmla="*/ 1 w 6"/>
                <a:gd name="T1" fmla="*/ 5 h 22"/>
                <a:gd name="T2" fmla="*/ 0 w 6"/>
                <a:gd name="T3" fmla="*/ 5 h 22"/>
                <a:gd name="T4" fmla="*/ 0 w 6"/>
                <a:gd name="T5" fmla="*/ 1 h 22"/>
                <a:gd name="T6" fmla="*/ 1 w 6"/>
                <a:gd name="T7" fmla="*/ 1 h 22"/>
                <a:gd name="T8" fmla="*/ 1 w 6"/>
                <a:gd name="T9" fmla="*/ 6 h 22"/>
                <a:gd name="T10" fmla="*/ 1 w 6"/>
                <a:gd name="T11" fmla="*/ 6 h 22"/>
                <a:gd name="T12" fmla="*/ 1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3" y="2"/>
                  </a:lnTo>
                  <a:lnTo>
                    <a:pt x="3" y="22"/>
                  </a:lnTo>
                  <a:lnTo>
                    <a:pt x="3"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1" name="Freeform 4499">
              <a:extLst>
                <a:ext uri="{FF2B5EF4-FFF2-40B4-BE49-F238E27FC236}">
                  <a16:creationId xmlns:a16="http://schemas.microsoft.com/office/drawing/2014/main" id="{2D32D9B2-BDAF-453C-B374-06C3D1288B30}"/>
                </a:ext>
              </a:extLst>
            </p:cNvPr>
            <p:cNvSpPr>
              <a:spLocks/>
            </p:cNvSpPr>
            <p:nvPr/>
          </p:nvSpPr>
          <p:spPr bwMode="auto">
            <a:xfrm>
              <a:off x="2221" y="2498"/>
              <a:ext cx="7" cy="2"/>
            </a:xfrm>
            <a:custGeom>
              <a:avLst/>
              <a:gdLst>
                <a:gd name="T0" fmla="*/ 1 w 30"/>
                <a:gd name="T1" fmla="*/ 1 h 6"/>
                <a:gd name="T2" fmla="*/ 1 w 30"/>
                <a:gd name="T3" fmla="*/ 0 h 6"/>
                <a:gd name="T4" fmla="*/ 6 w 30"/>
                <a:gd name="T5" fmla="*/ 0 h 6"/>
                <a:gd name="T6" fmla="*/ 7 w 30"/>
                <a:gd name="T7" fmla="*/ 1 h 6"/>
                <a:gd name="T8" fmla="*/ 1 w 30"/>
                <a:gd name="T9" fmla="*/ 1 h 6"/>
                <a:gd name="T10" fmla="*/ 0 w 30"/>
                <a:gd name="T11" fmla="*/ 1 h 6"/>
                <a:gd name="T12" fmla="*/ 7 w 30"/>
                <a:gd name="T13" fmla="*/ 1 h 6"/>
                <a:gd name="T14" fmla="*/ 7 w 30"/>
                <a:gd name="T15" fmla="*/ 2 h 6"/>
                <a:gd name="T16" fmla="*/ 1 w 30"/>
                <a:gd name="T17" fmla="*/ 2 h 6"/>
                <a:gd name="T18" fmla="*/ 1 w 30"/>
                <a:gd name="T19" fmla="*/ 2 h 6"/>
                <a:gd name="T20" fmla="*/ 6 w 3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3" y="2"/>
                  </a:moveTo>
                  <a:lnTo>
                    <a:pt x="3" y="0"/>
                  </a:lnTo>
                  <a:lnTo>
                    <a:pt x="26" y="0"/>
                  </a:lnTo>
                  <a:lnTo>
                    <a:pt x="30" y="2"/>
                  </a:lnTo>
                  <a:lnTo>
                    <a:pt x="3" y="2"/>
                  </a:lnTo>
                  <a:lnTo>
                    <a:pt x="0" y="2"/>
                  </a:lnTo>
                  <a:lnTo>
                    <a:pt x="30" y="2"/>
                  </a:lnTo>
                  <a:lnTo>
                    <a:pt x="30" y="6"/>
                  </a:lnTo>
                  <a:lnTo>
                    <a:pt x="3" y="6"/>
                  </a:lnTo>
                  <a:lnTo>
                    <a:pt x="2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2" name="Freeform 4500">
              <a:extLst>
                <a:ext uri="{FF2B5EF4-FFF2-40B4-BE49-F238E27FC236}">
                  <a16:creationId xmlns:a16="http://schemas.microsoft.com/office/drawing/2014/main" id="{071C8DBB-6DDD-4D61-9443-8F6AF6857FF4}"/>
                </a:ext>
              </a:extLst>
            </p:cNvPr>
            <p:cNvSpPr>
              <a:spLocks/>
            </p:cNvSpPr>
            <p:nvPr/>
          </p:nvSpPr>
          <p:spPr bwMode="auto">
            <a:xfrm>
              <a:off x="2227" y="2495"/>
              <a:ext cx="1" cy="5"/>
            </a:xfrm>
            <a:custGeom>
              <a:avLst/>
              <a:gdLst>
                <a:gd name="T0" fmla="*/ 0 w 6"/>
                <a:gd name="T1" fmla="*/ 4 h 19"/>
                <a:gd name="T2" fmla="*/ 0 w 6"/>
                <a:gd name="T3" fmla="*/ 4 h 19"/>
                <a:gd name="T4" fmla="*/ 0 w 6"/>
                <a:gd name="T5" fmla="*/ 1 h 19"/>
                <a:gd name="T6" fmla="*/ 0 w 6"/>
                <a:gd name="T7" fmla="*/ 0 h 19"/>
                <a:gd name="T8" fmla="*/ 0 w 6"/>
                <a:gd name="T9" fmla="*/ 5 h 19"/>
                <a:gd name="T10" fmla="*/ 0 w 6"/>
                <a:gd name="T11" fmla="*/ 5 h 19"/>
                <a:gd name="T12" fmla="*/ 0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5"/>
                  </a:moveTo>
                  <a:lnTo>
                    <a:pt x="0" y="15"/>
                  </a:lnTo>
                  <a:lnTo>
                    <a:pt x="0" y="3"/>
                  </a:lnTo>
                  <a:lnTo>
                    <a:pt x="0" y="0"/>
                  </a:lnTo>
                  <a:lnTo>
                    <a:pt x="0" y="19"/>
                  </a:lnTo>
                  <a:lnTo>
                    <a:pt x="2" y="19"/>
                  </a:lnTo>
                  <a:lnTo>
                    <a:pt x="2" y="0"/>
                  </a:lnTo>
                  <a:lnTo>
                    <a:pt x="6" y="0"/>
                  </a:lnTo>
                  <a:lnTo>
                    <a:pt x="6" y="19"/>
                  </a:lnTo>
                  <a:lnTo>
                    <a:pt x="6" y="1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3" name="Freeform 4501">
              <a:extLst>
                <a:ext uri="{FF2B5EF4-FFF2-40B4-BE49-F238E27FC236}">
                  <a16:creationId xmlns:a16="http://schemas.microsoft.com/office/drawing/2014/main" id="{1F34D0AB-F05B-4053-AD97-BED90DE03EEA}"/>
                </a:ext>
              </a:extLst>
            </p:cNvPr>
            <p:cNvSpPr>
              <a:spLocks/>
            </p:cNvSpPr>
            <p:nvPr/>
          </p:nvSpPr>
          <p:spPr bwMode="auto">
            <a:xfrm>
              <a:off x="2227" y="2495"/>
              <a:ext cx="14" cy="2"/>
            </a:xfrm>
            <a:custGeom>
              <a:avLst/>
              <a:gdLst>
                <a:gd name="T0" fmla="*/ 0 w 59"/>
                <a:gd name="T1" fmla="*/ 1 h 6"/>
                <a:gd name="T2" fmla="*/ 0 w 59"/>
                <a:gd name="T3" fmla="*/ 0 h 6"/>
                <a:gd name="T4" fmla="*/ 13 w 59"/>
                <a:gd name="T5" fmla="*/ 0 h 6"/>
                <a:gd name="T6" fmla="*/ 13 w 59"/>
                <a:gd name="T7" fmla="*/ 0 h 6"/>
                <a:gd name="T8" fmla="*/ 0 w 59"/>
                <a:gd name="T9" fmla="*/ 0 h 6"/>
                <a:gd name="T10" fmla="*/ 0 w 59"/>
                <a:gd name="T11" fmla="*/ 1 h 6"/>
                <a:gd name="T12" fmla="*/ 14 w 59"/>
                <a:gd name="T13" fmla="*/ 1 h 6"/>
                <a:gd name="T14" fmla="*/ 13 w 59"/>
                <a:gd name="T15" fmla="*/ 1 h 6"/>
                <a:gd name="T16" fmla="*/ 0 w 59"/>
                <a:gd name="T17" fmla="*/ 1 h 6"/>
                <a:gd name="T18" fmla="*/ 0 w 59"/>
                <a:gd name="T19" fmla="*/ 2 h 6"/>
                <a:gd name="T20" fmla="*/ 13 w 5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6">
                  <a:moveTo>
                    <a:pt x="2" y="3"/>
                  </a:moveTo>
                  <a:lnTo>
                    <a:pt x="2" y="0"/>
                  </a:lnTo>
                  <a:lnTo>
                    <a:pt x="56" y="0"/>
                  </a:lnTo>
                  <a:lnTo>
                    <a:pt x="0" y="0"/>
                  </a:lnTo>
                  <a:lnTo>
                    <a:pt x="0" y="3"/>
                  </a:lnTo>
                  <a:lnTo>
                    <a:pt x="59" y="3"/>
                  </a:lnTo>
                  <a:lnTo>
                    <a:pt x="56" y="3"/>
                  </a:lnTo>
                  <a:lnTo>
                    <a:pt x="0" y="3"/>
                  </a:lnTo>
                  <a:lnTo>
                    <a:pt x="2" y="6"/>
                  </a:lnTo>
                  <a:lnTo>
                    <a:pt x="5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4" name="Freeform 4502">
              <a:extLst>
                <a:ext uri="{FF2B5EF4-FFF2-40B4-BE49-F238E27FC236}">
                  <a16:creationId xmlns:a16="http://schemas.microsoft.com/office/drawing/2014/main" id="{579FF243-38E5-4CD4-8AB0-6382ECF3AAC8}"/>
                </a:ext>
              </a:extLst>
            </p:cNvPr>
            <p:cNvSpPr>
              <a:spLocks/>
            </p:cNvSpPr>
            <p:nvPr/>
          </p:nvSpPr>
          <p:spPr bwMode="auto">
            <a:xfrm>
              <a:off x="2240" y="2491"/>
              <a:ext cx="1"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3"/>
                  </a:lnTo>
                  <a:lnTo>
                    <a:pt x="0" y="0"/>
                  </a:lnTo>
                  <a:lnTo>
                    <a:pt x="0" y="19"/>
                  </a:lnTo>
                  <a:lnTo>
                    <a:pt x="3" y="22"/>
                  </a:lnTo>
                  <a:lnTo>
                    <a:pt x="3" y="0"/>
                  </a:lnTo>
                  <a:lnTo>
                    <a:pt x="3" y="19"/>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5" name="Freeform 4503">
              <a:extLst>
                <a:ext uri="{FF2B5EF4-FFF2-40B4-BE49-F238E27FC236}">
                  <a16:creationId xmlns:a16="http://schemas.microsoft.com/office/drawing/2014/main" id="{CC87152F-8464-4EC9-A3B5-B1CC117AA5A8}"/>
                </a:ext>
              </a:extLst>
            </p:cNvPr>
            <p:cNvSpPr>
              <a:spLocks/>
            </p:cNvSpPr>
            <p:nvPr/>
          </p:nvSpPr>
          <p:spPr bwMode="auto">
            <a:xfrm>
              <a:off x="2240" y="2491"/>
              <a:ext cx="46" cy="2"/>
            </a:xfrm>
            <a:custGeom>
              <a:avLst/>
              <a:gdLst>
                <a:gd name="T0" fmla="*/ 1 w 183"/>
                <a:gd name="T1" fmla="*/ 1 h 7"/>
                <a:gd name="T2" fmla="*/ 1 w 183"/>
                <a:gd name="T3" fmla="*/ 0 h 7"/>
                <a:gd name="T4" fmla="*/ 45 w 183"/>
                <a:gd name="T5" fmla="*/ 0 h 7"/>
                <a:gd name="T6" fmla="*/ 45 w 183"/>
                <a:gd name="T7" fmla="*/ 0 h 7"/>
                <a:gd name="T8" fmla="*/ 0 w 183"/>
                <a:gd name="T9" fmla="*/ 0 h 7"/>
                <a:gd name="T10" fmla="*/ 0 w 183"/>
                <a:gd name="T11" fmla="*/ 1 h 7"/>
                <a:gd name="T12" fmla="*/ 46 w 183"/>
                <a:gd name="T13" fmla="*/ 1 h 7"/>
                <a:gd name="T14" fmla="*/ 45 w 183"/>
                <a:gd name="T15" fmla="*/ 2 h 7"/>
                <a:gd name="T16" fmla="*/ 0 w 183"/>
                <a:gd name="T17" fmla="*/ 2 h 7"/>
                <a:gd name="T18" fmla="*/ 1 w 183"/>
                <a:gd name="T19" fmla="*/ 2 h 7"/>
                <a:gd name="T20" fmla="*/ 45 w 183"/>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3" h="7">
                  <a:moveTo>
                    <a:pt x="3" y="3"/>
                  </a:moveTo>
                  <a:lnTo>
                    <a:pt x="3" y="0"/>
                  </a:lnTo>
                  <a:lnTo>
                    <a:pt x="181" y="0"/>
                  </a:lnTo>
                  <a:lnTo>
                    <a:pt x="0" y="0"/>
                  </a:lnTo>
                  <a:lnTo>
                    <a:pt x="0" y="3"/>
                  </a:lnTo>
                  <a:lnTo>
                    <a:pt x="183" y="3"/>
                  </a:lnTo>
                  <a:lnTo>
                    <a:pt x="181" y="7"/>
                  </a:lnTo>
                  <a:lnTo>
                    <a:pt x="0" y="7"/>
                  </a:lnTo>
                  <a:lnTo>
                    <a:pt x="3" y="7"/>
                  </a:lnTo>
                  <a:lnTo>
                    <a:pt x="18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6" name="Freeform 4504">
              <a:extLst>
                <a:ext uri="{FF2B5EF4-FFF2-40B4-BE49-F238E27FC236}">
                  <a16:creationId xmlns:a16="http://schemas.microsoft.com/office/drawing/2014/main" id="{1F71234E-4278-4959-80EB-567C2D7A39EA}"/>
                </a:ext>
              </a:extLst>
            </p:cNvPr>
            <p:cNvSpPr>
              <a:spLocks/>
            </p:cNvSpPr>
            <p:nvPr/>
          </p:nvSpPr>
          <p:spPr bwMode="auto">
            <a:xfrm>
              <a:off x="2284" y="2487"/>
              <a:ext cx="2" cy="6"/>
            </a:xfrm>
            <a:custGeom>
              <a:avLst/>
              <a:gdLst>
                <a:gd name="T0" fmla="*/ 1 w 6"/>
                <a:gd name="T1" fmla="*/ 5 h 24"/>
                <a:gd name="T2" fmla="*/ 0 w 6"/>
                <a:gd name="T3" fmla="*/ 5 h 24"/>
                <a:gd name="T4" fmla="*/ 0 w 6"/>
                <a:gd name="T5" fmla="*/ 1 h 24"/>
                <a:gd name="T6" fmla="*/ 0 w 6"/>
                <a:gd name="T7" fmla="*/ 0 h 24"/>
                <a:gd name="T8" fmla="*/ 0 w 6"/>
                <a:gd name="T9" fmla="*/ 6 h 24"/>
                <a:gd name="T10" fmla="*/ 1 w 6"/>
                <a:gd name="T11" fmla="*/ 6 h 24"/>
                <a:gd name="T12" fmla="*/ 1 w 6"/>
                <a:gd name="T13" fmla="*/ 0 h 24"/>
                <a:gd name="T14" fmla="*/ 1 w 6"/>
                <a:gd name="T15" fmla="*/ 0 h 24"/>
                <a:gd name="T16" fmla="*/ 1 w 6"/>
                <a:gd name="T17" fmla="*/ 6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4" y="20"/>
                  </a:moveTo>
                  <a:lnTo>
                    <a:pt x="0" y="20"/>
                  </a:lnTo>
                  <a:lnTo>
                    <a:pt x="0" y="4"/>
                  </a:lnTo>
                  <a:lnTo>
                    <a:pt x="0" y="0"/>
                  </a:lnTo>
                  <a:lnTo>
                    <a:pt x="0" y="24"/>
                  </a:lnTo>
                  <a:lnTo>
                    <a:pt x="4" y="24"/>
                  </a:lnTo>
                  <a:lnTo>
                    <a:pt x="4" y="0"/>
                  </a:lnTo>
                  <a:lnTo>
                    <a:pt x="4"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7" name="Freeform 4505">
              <a:extLst>
                <a:ext uri="{FF2B5EF4-FFF2-40B4-BE49-F238E27FC236}">
                  <a16:creationId xmlns:a16="http://schemas.microsoft.com/office/drawing/2014/main" id="{BB598D66-413A-402B-8920-36C232BD784B}"/>
                </a:ext>
              </a:extLst>
            </p:cNvPr>
            <p:cNvSpPr>
              <a:spLocks/>
            </p:cNvSpPr>
            <p:nvPr/>
          </p:nvSpPr>
          <p:spPr bwMode="auto">
            <a:xfrm>
              <a:off x="2284" y="2487"/>
              <a:ext cx="25" cy="1"/>
            </a:xfrm>
            <a:custGeom>
              <a:avLst/>
              <a:gdLst>
                <a:gd name="T0" fmla="*/ 1 w 98"/>
                <a:gd name="T1" fmla="*/ 1 h 7"/>
                <a:gd name="T2" fmla="*/ 1 w 98"/>
                <a:gd name="T3" fmla="*/ 0 h 7"/>
                <a:gd name="T4" fmla="*/ 24 w 98"/>
                <a:gd name="T5" fmla="*/ 0 h 7"/>
                <a:gd name="T6" fmla="*/ 25 w 98"/>
                <a:gd name="T7" fmla="*/ 0 h 7"/>
                <a:gd name="T8" fmla="*/ 0 w 98"/>
                <a:gd name="T9" fmla="*/ 0 h 7"/>
                <a:gd name="T10" fmla="*/ 0 w 98"/>
                <a:gd name="T11" fmla="*/ 1 h 7"/>
                <a:gd name="T12" fmla="*/ 25 w 98"/>
                <a:gd name="T13" fmla="*/ 1 h 7"/>
                <a:gd name="T14" fmla="*/ 25 w 98"/>
                <a:gd name="T15" fmla="*/ 1 h 7"/>
                <a:gd name="T16" fmla="*/ 0 w 98"/>
                <a:gd name="T17" fmla="*/ 1 h 7"/>
                <a:gd name="T18" fmla="*/ 1 w 98"/>
                <a:gd name="T19" fmla="*/ 1 h 7"/>
                <a:gd name="T20" fmla="*/ 24 w 9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7">
                  <a:moveTo>
                    <a:pt x="4" y="4"/>
                  </a:moveTo>
                  <a:lnTo>
                    <a:pt x="4" y="0"/>
                  </a:lnTo>
                  <a:lnTo>
                    <a:pt x="96" y="0"/>
                  </a:lnTo>
                  <a:lnTo>
                    <a:pt x="98" y="0"/>
                  </a:lnTo>
                  <a:lnTo>
                    <a:pt x="0" y="0"/>
                  </a:lnTo>
                  <a:lnTo>
                    <a:pt x="0" y="4"/>
                  </a:lnTo>
                  <a:lnTo>
                    <a:pt x="98" y="4"/>
                  </a:lnTo>
                  <a:lnTo>
                    <a:pt x="98" y="7"/>
                  </a:lnTo>
                  <a:lnTo>
                    <a:pt x="0" y="7"/>
                  </a:lnTo>
                  <a:lnTo>
                    <a:pt x="4" y="7"/>
                  </a:lnTo>
                  <a:lnTo>
                    <a:pt x="9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8" name="Freeform 4506">
              <a:extLst>
                <a:ext uri="{FF2B5EF4-FFF2-40B4-BE49-F238E27FC236}">
                  <a16:creationId xmlns:a16="http://schemas.microsoft.com/office/drawing/2014/main" id="{62831C0B-692D-4CE3-A032-CEBD2D5D7969}"/>
                </a:ext>
              </a:extLst>
            </p:cNvPr>
            <p:cNvSpPr>
              <a:spLocks/>
            </p:cNvSpPr>
            <p:nvPr/>
          </p:nvSpPr>
          <p:spPr bwMode="auto">
            <a:xfrm>
              <a:off x="2307" y="2481"/>
              <a:ext cx="2" cy="7"/>
            </a:xfrm>
            <a:custGeom>
              <a:avLst/>
              <a:gdLst>
                <a:gd name="T0" fmla="*/ 1 w 6"/>
                <a:gd name="T1" fmla="*/ 6 h 29"/>
                <a:gd name="T2" fmla="*/ 0 w 6"/>
                <a:gd name="T3" fmla="*/ 6 h 29"/>
                <a:gd name="T4" fmla="*/ 0 w 6"/>
                <a:gd name="T5" fmla="*/ 1 h 29"/>
                <a:gd name="T6" fmla="*/ 1 w 6"/>
                <a:gd name="T7" fmla="*/ 0 h 29"/>
                <a:gd name="T8" fmla="*/ 1 w 6"/>
                <a:gd name="T9" fmla="*/ 7 h 29"/>
                <a:gd name="T10" fmla="*/ 1 w 6"/>
                <a:gd name="T11" fmla="*/ 7 h 29"/>
                <a:gd name="T12" fmla="*/ 1 w 6"/>
                <a:gd name="T13" fmla="*/ 0 h 29"/>
                <a:gd name="T14" fmla="*/ 2 w 6"/>
                <a:gd name="T15" fmla="*/ 0 h 29"/>
                <a:gd name="T16" fmla="*/ 2 w 6"/>
                <a:gd name="T17" fmla="*/ 7 h 29"/>
                <a:gd name="T18" fmla="*/ 2 w 6"/>
                <a:gd name="T19" fmla="*/ 6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4" y="26"/>
                  </a:moveTo>
                  <a:lnTo>
                    <a:pt x="0" y="26"/>
                  </a:lnTo>
                  <a:lnTo>
                    <a:pt x="0" y="3"/>
                  </a:lnTo>
                  <a:lnTo>
                    <a:pt x="4" y="0"/>
                  </a:lnTo>
                  <a:lnTo>
                    <a:pt x="4" y="29"/>
                  </a:lnTo>
                  <a:lnTo>
                    <a:pt x="4" y="0"/>
                  </a:lnTo>
                  <a:lnTo>
                    <a:pt x="6" y="0"/>
                  </a:lnTo>
                  <a:lnTo>
                    <a:pt x="6" y="29"/>
                  </a:lnTo>
                  <a:lnTo>
                    <a:pt x="6" y="2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89" name="Freeform 4507">
              <a:extLst>
                <a:ext uri="{FF2B5EF4-FFF2-40B4-BE49-F238E27FC236}">
                  <a16:creationId xmlns:a16="http://schemas.microsoft.com/office/drawing/2014/main" id="{9A6067A5-5EE5-44BF-934B-6EE3652C71D3}"/>
                </a:ext>
              </a:extLst>
            </p:cNvPr>
            <p:cNvSpPr>
              <a:spLocks/>
            </p:cNvSpPr>
            <p:nvPr/>
          </p:nvSpPr>
          <p:spPr bwMode="auto">
            <a:xfrm>
              <a:off x="2307" y="2481"/>
              <a:ext cx="24" cy="2"/>
            </a:xfrm>
            <a:custGeom>
              <a:avLst/>
              <a:gdLst>
                <a:gd name="T0" fmla="*/ 1 w 96"/>
                <a:gd name="T1" fmla="*/ 1 h 7"/>
                <a:gd name="T2" fmla="*/ 1 w 96"/>
                <a:gd name="T3" fmla="*/ 0 h 7"/>
                <a:gd name="T4" fmla="*/ 23 w 96"/>
                <a:gd name="T5" fmla="*/ 0 h 7"/>
                <a:gd name="T6" fmla="*/ 24 w 96"/>
                <a:gd name="T7" fmla="*/ 0 h 7"/>
                <a:gd name="T8" fmla="*/ 1 w 96"/>
                <a:gd name="T9" fmla="*/ 0 h 7"/>
                <a:gd name="T10" fmla="*/ 0 w 96"/>
                <a:gd name="T11" fmla="*/ 1 h 7"/>
                <a:gd name="T12" fmla="*/ 24 w 96"/>
                <a:gd name="T13" fmla="*/ 1 h 7"/>
                <a:gd name="T14" fmla="*/ 24 w 96"/>
                <a:gd name="T15" fmla="*/ 2 h 7"/>
                <a:gd name="T16" fmla="*/ 1 w 96"/>
                <a:gd name="T17" fmla="*/ 2 h 7"/>
                <a:gd name="T18" fmla="*/ 1 w 96"/>
                <a:gd name="T19" fmla="*/ 2 h 7"/>
                <a:gd name="T20" fmla="*/ 23 w 9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7">
                  <a:moveTo>
                    <a:pt x="4" y="3"/>
                  </a:moveTo>
                  <a:lnTo>
                    <a:pt x="4" y="0"/>
                  </a:lnTo>
                  <a:lnTo>
                    <a:pt x="92" y="0"/>
                  </a:lnTo>
                  <a:lnTo>
                    <a:pt x="96" y="0"/>
                  </a:lnTo>
                  <a:lnTo>
                    <a:pt x="4" y="0"/>
                  </a:lnTo>
                  <a:lnTo>
                    <a:pt x="0" y="3"/>
                  </a:lnTo>
                  <a:lnTo>
                    <a:pt x="96" y="3"/>
                  </a:lnTo>
                  <a:lnTo>
                    <a:pt x="96" y="7"/>
                  </a:lnTo>
                  <a:lnTo>
                    <a:pt x="4" y="7"/>
                  </a:lnTo>
                  <a:lnTo>
                    <a:pt x="9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0" name="Freeform 4508">
              <a:extLst>
                <a:ext uri="{FF2B5EF4-FFF2-40B4-BE49-F238E27FC236}">
                  <a16:creationId xmlns:a16="http://schemas.microsoft.com/office/drawing/2014/main" id="{26D35C25-B715-4210-8BA6-2B3B6E7AE678}"/>
                </a:ext>
              </a:extLst>
            </p:cNvPr>
            <p:cNvSpPr>
              <a:spLocks/>
            </p:cNvSpPr>
            <p:nvPr/>
          </p:nvSpPr>
          <p:spPr bwMode="auto">
            <a:xfrm>
              <a:off x="2330" y="2477"/>
              <a:ext cx="1" cy="6"/>
            </a:xfrm>
            <a:custGeom>
              <a:avLst/>
              <a:gdLst>
                <a:gd name="T0" fmla="*/ 0 w 6"/>
                <a:gd name="T1" fmla="*/ 5 h 24"/>
                <a:gd name="T2" fmla="*/ 0 w 6"/>
                <a:gd name="T3" fmla="*/ 5 h 24"/>
                <a:gd name="T4" fmla="*/ 0 w 6"/>
                <a:gd name="T5" fmla="*/ 1 h 24"/>
                <a:gd name="T6" fmla="*/ 0 w 6"/>
                <a:gd name="T7" fmla="*/ 0 h 24"/>
                <a:gd name="T8" fmla="*/ 0 w 6"/>
                <a:gd name="T9" fmla="*/ 6 h 24"/>
                <a:gd name="T10" fmla="*/ 0 w 6"/>
                <a:gd name="T11" fmla="*/ 6 h 24"/>
                <a:gd name="T12" fmla="*/ 0 w 6"/>
                <a:gd name="T13" fmla="*/ 0 h 24"/>
                <a:gd name="T14" fmla="*/ 1 w 6"/>
                <a:gd name="T15" fmla="*/ 0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2" y="20"/>
                  </a:moveTo>
                  <a:lnTo>
                    <a:pt x="0" y="20"/>
                  </a:lnTo>
                  <a:lnTo>
                    <a:pt x="0" y="4"/>
                  </a:lnTo>
                  <a:lnTo>
                    <a:pt x="0" y="0"/>
                  </a:lnTo>
                  <a:lnTo>
                    <a:pt x="0" y="24"/>
                  </a:lnTo>
                  <a:lnTo>
                    <a:pt x="2" y="24"/>
                  </a:lnTo>
                  <a:lnTo>
                    <a:pt x="2" y="0"/>
                  </a:lnTo>
                  <a:lnTo>
                    <a:pt x="6" y="0"/>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1" name="Freeform 4509">
              <a:extLst>
                <a:ext uri="{FF2B5EF4-FFF2-40B4-BE49-F238E27FC236}">
                  <a16:creationId xmlns:a16="http://schemas.microsoft.com/office/drawing/2014/main" id="{33DD1324-76BE-485F-9F7B-A5828C720312}"/>
                </a:ext>
              </a:extLst>
            </p:cNvPr>
            <p:cNvSpPr>
              <a:spLocks/>
            </p:cNvSpPr>
            <p:nvPr/>
          </p:nvSpPr>
          <p:spPr bwMode="auto">
            <a:xfrm>
              <a:off x="2330" y="2477"/>
              <a:ext cx="8" cy="2"/>
            </a:xfrm>
            <a:custGeom>
              <a:avLst/>
              <a:gdLst>
                <a:gd name="T0" fmla="*/ 1 w 32"/>
                <a:gd name="T1" fmla="*/ 1 h 7"/>
                <a:gd name="T2" fmla="*/ 1 w 32"/>
                <a:gd name="T3" fmla="*/ 0 h 7"/>
                <a:gd name="T4" fmla="*/ 8 w 32"/>
                <a:gd name="T5" fmla="*/ 0 h 7"/>
                <a:gd name="T6" fmla="*/ 8 w 32"/>
                <a:gd name="T7" fmla="*/ 0 h 7"/>
                <a:gd name="T8" fmla="*/ 0 w 32"/>
                <a:gd name="T9" fmla="*/ 0 h 7"/>
                <a:gd name="T10" fmla="*/ 0 w 32"/>
                <a:gd name="T11" fmla="*/ 1 h 7"/>
                <a:gd name="T12" fmla="*/ 8 w 32"/>
                <a:gd name="T13" fmla="*/ 1 h 7"/>
                <a:gd name="T14" fmla="*/ 8 w 32"/>
                <a:gd name="T15" fmla="*/ 2 h 7"/>
                <a:gd name="T16" fmla="*/ 0 w 32"/>
                <a:gd name="T17" fmla="*/ 2 h 7"/>
                <a:gd name="T18" fmla="*/ 1 w 32"/>
                <a:gd name="T19" fmla="*/ 2 h 7"/>
                <a:gd name="T20" fmla="*/ 8 w 3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7">
                  <a:moveTo>
                    <a:pt x="2" y="4"/>
                  </a:moveTo>
                  <a:lnTo>
                    <a:pt x="2" y="0"/>
                  </a:lnTo>
                  <a:lnTo>
                    <a:pt x="30" y="0"/>
                  </a:lnTo>
                  <a:lnTo>
                    <a:pt x="32" y="0"/>
                  </a:lnTo>
                  <a:lnTo>
                    <a:pt x="0" y="0"/>
                  </a:lnTo>
                  <a:lnTo>
                    <a:pt x="0" y="4"/>
                  </a:lnTo>
                  <a:lnTo>
                    <a:pt x="32" y="4"/>
                  </a:lnTo>
                  <a:lnTo>
                    <a:pt x="32" y="7"/>
                  </a:lnTo>
                  <a:lnTo>
                    <a:pt x="0" y="7"/>
                  </a:lnTo>
                  <a:lnTo>
                    <a:pt x="2" y="7"/>
                  </a:lnTo>
                  <a:lnTo>
                    <a:pt x="3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2" name="Freeform 4510">
              <a:extLst>
                <a:ext uri="{FF2B5EF4-FFF2-40B4-BE49-F238E27FC236}">
                  <a16:creationId xmlns:a16="http://schemas.microsoft.com/office/drawing/2014/main" id="{4A5DA2E0-D61D-49F4-9F08-BE3A16853735}"/>
                </a:ext>
              </a:extLst>
            </p:cNvPr>
            <p:cNvSpPr>
              <a:spLocks/>
            </p:cNvSpPr>
            <p:nvPr/>
          </p:nvSpPr>
          <p:spPr bwMode="auto">
            <a:xfrm>
              <a:off x="2336" y="2473"/>
              <a:ext cx="2" cy="6"/>
            </a:xfrm>
            <a:custGeom>
              <a:avLst/>
              <a:gdLst>
                <a:gd name="T0" fmla="*/ 1 w 6"/>
                <a:gd name="T1" fmla="*/ 5 h 22"/>
                <a:gd name="T2" fmla="*/ 0 w 6"/>
                <a:gd name="T3" fmla="*/ 5 h 22"/>
                <a:gd name="T4" fmla="*/ 0 w 6"/>
                <a:gd name="T5" fmla="*/ 1 h 22"/>
                <a:gd name="T6" fmla="*/ 1 w 6"/>
                <a:gd name="T7" fmla="*/ 1 h 22"/>
                <a:gd name="T8" fmla="*/ 1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4" y="2"/>
                  </a:lnTo>
                  <a:lnTo>
                    <a:pt x="4" y="22"/>
                  </a:lnTo>
                  <a:lnTo>
                    <a:pt x="4"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3" name="Freeform 4511">
              <a:extLst>
                <a:ext uri="{FF2B5EF4-FFF2-40B4-BE49-F238E27FC236}">
                  <a16:creationId xmlns:a16="http://schemas.microsoft.com/office/drawing/2014/main" id="{F1688EC5-26FD-4D34-91EF-92861303CCFB}"/>
                </a:ext>
              </a:extLst>
            </p:cNvPr>
            <p:cNvSpPr>
              <a:spLocks/>
            </p:cNvSpPr>
            <p:nvPr/>
          </p:nvSpPr>
          <p:spPr bwMode="auto">
            <a:xfrm>
              <a:off x="2336" y="2473"/>
              <a:ext cx="43" cy="2"/>
            </a:xfrm>
            <a:custGeom>
              <a:avLst/>
              <a:gdLst>
                <a:gd name="T0" fmla="*/ 1 w 170"/>
                <a:gd name="T1" fmla="*/ 1 h 6"/>
                <a:gd name="T2" fmla="*/ 1 w 170"/>
                <a:gd name="T3" fmla="*/ 0 h 6"/>
                <a:gd name="T4" fmla="*/ 42 w 170"/>
                <a:gd name="T5" fmla="*/ 0 h 6"/>
                <a:gd name="T6" fmla="*/ 43 w 170"/>
                <a:gd name="T7" fmla="*/ 1 h 6"/>
                <a:gd name="T8" fmla="*/ 1 w 170"/>
                <a:gd name="T9" fmla="*/ 1 h 6"/>
                <a:gd name="T10" fmla="*/ 0 w 170"/>
                <a:gd name="T11" fmla="*/ 1 h 6"/>
                <a:gd name="T12" fmla="*/ 43 w 170"/>
                <a:gd name="T13" fmla="*/ 1 h 6"/>
                <a:gd name="T14" fmla="*/ 43 w 170"/>
                <a:gd name="T15" fmla="*/ 2 h 6"/>
                <a:gd name="T16" fmla="*/ 1 w 170"/>
                <a:gd name="T17" fmla="*/ 2 h 6"/>
                <a:gd name="T18" fmla="*/ 1 w 170"/>
                <a:gd name="T19" fmla="*/ 2 h 6"/>
                <a:gd name="T20" fmla="*/ 42 w 17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6">
                  <a:moveTo>
                    <a:pt x="4" y="2"/>
                  </a:moveTo>
                  <a:lnTo>
                    <a:pt x="4" y="0"/>
                  </a:lnTo>
                  <a:lnTo>
                    <a:pt x="166" y="0"/>
                  </a:lnTo>
                  <a:lnTo>
                    <a:pt x="170" y="2"/>
                  </a:lnTo>
                  <a:lnTo>
                    <a:pt x="4" y="2"/>
                  </a:lnTo>
                  <a:lnTo>
                    <a:pt x="0" y="2"/>
                  </a:lnTo>
                  <a:lnTo>
                    <a:pt x="170" y="2"/>
                  </a:lnTo>
                  <a:lnTo>
                    <a:pt x="170" y="6"/>
                  </a:lnTo>
                  <a:lnTo>
                    <a:pt x="4" y="6"/>
                  </a:lnTo>
                  <a:lnTo>
                    <a:pt x="16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4" name="Freeform 4512">
              <a:extLst>
                <a:ext uri="{FF2B5EF4-FFF2-40B4-BE49-F238E27FC236}">
                  <a16:creationId xmlns:a16="http://schemas.microsoft.com/office/drawing/2014/main" id="{1CC2F87A-FD7E-4A4A-8396-9BF5C42F9F8B}"/>
                </a:ext>
              </a:extLst>
            </p:cNvPr>
            <p:cNvSpPr>
              <a:spLocks/>
            </p:cNvSpPr>
            <p:nvPr/>
          </p:nvSpPr>
          <p:spPr bwMode="auto">
            <a:xfrm>
              <a:off x="2377" y="2470"/>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5"/>
                  </a:moveTo>
                  <a:lnTo>
                    <a:pt x="0" y="15"/>
                  </a:lnTo>
                  <a:lnTo>
                    <a:pt x="0" y="4"/>
                  </a:lnTo>
                  <a:lnTo>
                    <a:pt x="0" y="0"/>
                  </a:lnTo>
                  <a:lnTo>
                    <a:pt x="0" y="19"/>
                  </a:lnTo>
                  <a:lnTo>
                    <a:pt x="2" y="19"/>
                  </a:lnTo>
                  <a:lnTo>
                    <a:pt x="2" y="0"/>
                  </a:lnTo>
                  <a:lnTo>
                    <a:pt x="6" y="0"/>
                  </a:lnTo>
                  <a:lnTo>
                    <a:pt x="6" y="19"/>
                  </a:lnTo>
                  <a:lnTo>
                    <a:pt x="6" y="15"/>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5" name="Freeform 4513">
              <a:extLst>
                <a:ext uri="{FF2B5EF4-FFF2-40B4-BE49-F238E27FC236}">
                  <a16:creationId xmlns:a16="http://schemas.microsoft.com/office/drawing/2014/main" id="{2FE0457F-0287-4DC4-B995-A1B5D5C2639A}"/>
                </a:ext>
              </a:extLst>
            </p:cNvPr>
            <p:cNvSpPr>
              <a:spLocks/>
            </p:cNvSpPr>
            <p:nvPr/>
          </p:nvSpPr>
          <p:spPr bwMode="auto">
            <a:xfrm>
              <a:off x="2377" y="2470"/>
              <a:ext cx="30" cy="2"/>
            </a:xfrm>
            <a:custGeom>
              <a:avLst/>
              <a:gdLst>
                <a:gd name="T0" fmla="*/ 1 w 120"/>
                <a:gd name="T1" fmla="*/ 1 h 6"/>
                <a:gd name="T2" fmla="*/ 1 w 120"/>
                <a:gd name="T3" fmla="*/ 0 h 6"/>
                <a:gd name="T4" fmla="*/ 30 w 120"/>
                <a:gd name="T5" fmla="*/ 0 h 6"/>
                <a:gd name="T6" fmla="*/ 30 w 120"/>
                <a:gd name="T7" fmla="*/ 0 h 6"/>
                <a:gd name="T8" fmla="*/ 0 w 120"/>
                <a:gd name="T9" fmla="*/ 0 h 6"/>
                <a:gd name="T10" fmla="*/ 0 w 120"/>
                <a:gd name="T11" fmla="*/ 1 h 6"/>
                <a:gd name="T12" fmla="*/ 30 w 120"/>
                <a:gd name="T13" fmla="*/ 1 h 6"/>
                <a:gd name="T14" fmla="*/ 30 w 120"/>
                <a:gd name="T15" fmla="*/ 1 h 6"/>
                <a:gd name="T16" fmla="*/ 0 w 120"/>
                <a:gd name="T17" fmla="*/ 1 h 6"/>
                <a:gd name="T18" fmla="*/ 1 w 120"/>
                <a:gd name="T19" fmla="*/ 2 h 6"/>
                <a:gd name="T20" fmla="*/ 30 w 12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6">
                  <a:moveTo>
                    <a:pt x="2" y="4"/>
                  </a:moveTo>
                  <a:lnTo>
                    <a:pt x="2" y="0"/>
                  </a:lnTo>
                  <a:lnTo>
                    <a:pt x="118" y="0"/>
                  </a:lnTo>
                  <a:lnTo>
                    <a:pt x="120" y="0"/>
                  </a:lnTo>
                  <a:lnTo>
                    <a:pt x="0" y="0"/>
                  </a:lnTo>
                  <a:lnTo>
                    <a:pt x="0" y="4"/>
                  </a:lnTo>
                  <a:lnTo>
                    <a:pt x="120" y="4"/>
                  </a:lnTo>
                  <a:lnTo>
                    <a:pt x="0" y="4"/>
                  </a:lnTo>
                  <a:lnTo>
                    <a:pt x="2" y="6"/>
                  </a:lnTo>
                  <a:lnTo>
                    <a:pt x="1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6" name="Freeform 4514">
              <a:extLst>
                <a:ext uri="{FF2B5EF4-FFF2-40B4-BE49-F238E27FC236}">
                  <a16:creationId xmlns:a16="http://schemas.microsoft.com/office/drawing/2014/main" id="{68358A26-24AD-4269-9ADD-E3BCDF20C13F}"/>
                </a:ext>
              </a:extLst>
            </p:cNvPr>
            <p:cNvSpPr>
              <a:spLocks/>
            </p:cNvSpPr>
            <p:nvPr/>
          </p:nvSpPr>
          <p:spPr bwMode="auto">
            <a:xfrm>
              <a:off x="2406" y="2466"/>
              <a:ext cx="1" cy="6"/>
            </a:xfrm>
            <a:custGeom>
              <a:avLst/>
              <a:gdLst>
                <a:gd name="T0" fmla="*/ 1 w 5"/>
                <a:gd name="T1" fmla="*/ 5 h 22"/>
                <a:gd name="T2" fmla="*/ 0 w 5"/>
                <a:gd name="T3" fmla="*/ 5 h 22"/>
                <a:gd name="T4" fmla="*/ 0 w 5"/>
                <a:gd name="T5" fmla="*/ 1 h 22"/>
                <a:gd name="T6" fmla="*/ 0 w 5"/>
                <a:gd name="T7" fmla="*/ 0 h 22"/>
                <a:gd name="T8" fmla="*/ 0 w 5"/>
                <a:gd name="T9" fmla="*/ 5 h 22"/>
                <a:gd name="T10" fmla="*/ 1 w 5"/>
                <a:gd name="T11" fmla="*/ 6 h 22"/>
                <a:gd name="T12" fmla="*/ 1 w 5"/>
                <a:gd name="T13" fmla="*/ 0 h 22"/>
                <a:gd name="T14" fmla="*/ 1 w 5"/>
                <a:gd name="T15" fmla="*/ 0 h 22"/>
                <a:gd name="T16" fmla="*/ 1 w 5"/>
                <a:gd name="T17" fmla="*/ 5 h 22"/>
                <a:gd name="T18" fmla="*/ 1 w 5"/>
                <a:gd name="T19" fmla="*/ 5 h 22"/>
                <a:gd name="T20" fmla="*/ 1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3" y="20"/>
                  </a:moveTo>
                  <a:lnTo>
                    <a:pt x="0" y="20"/>
                  </a:lnTo>
                  <a:lnTo>
                    <a:pt x="0" y="3"/>
                  </a:lnTo>
                  <a:lnTo>
                    <a:pt x="0" y="0"/>
                  </a:lnTo>
                  <a:lnTo>
                    <a:pt x="0" y="20"/>
                  </a:lnTo>
                  <a:lnTo>
                    <a:pt x="3" y="22"/>
                  </a:lnTo>
                  <a:lnTo>
                    <a:pt x="3" y="0"/>
                  </a:lnTo>
                  <a:lnTo>
                    <a:pt x="5" y="0"/>
                  </a:lnTo>
                  <a:lnTo>
                    <a:pt x="5" y="20"/>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7" name="Freeform 4515">
              <a:extLst>
                <a:ext uri="{FF2B5EF4-FFF2-40B4-BE49-F238E27FC236}">
                  <a16:creationId xmlns:a16="http://schemas.microsoft.com/office/drawing/2014/main" id="{B05F021A-FD6C-4B9F-A36C-62EAD7C611DD}"/>
                </a:ext>
              </a:extLst>
            </p:cNvPr>
            <p:cNvSpPr>
              <a:spLocks/>
            </p:cNvSpPr>
            <p:nvPr/>
          </p:nvSpPr>
          <p:spPr bwMode="auto">
            <a:xfrm>
              <a:off x="2406" y="2466"/>
              <a:ext cx="58" cy="2"/>
            </a:xfrm>
            <a:custGeom>
              <a:avLst/>
              <a:gdLst>
                <a:gd name="T0" fmla="*/ 1 w 231"/>
                <a:gd name="T1" fmla="*/ 1 h 7"/>
                <a:gd name="T2" fmla="*/ 1 w 231"/>
                <a:gd name="T3" fmla="*/ 0 h 7"/>
                <a:gd name="T4" fmla="*/ 57 w 231"/>
                <a:gd name="T5" fmla="*/ 0 h 7"/>
                <a:gd name="T6" fmla="*/ 58 w 231"/>
                <a:gd name="T7" fmla="*/ 0 h 7"/>
                <a:gd name="T8" fmla="*/ 0 w 231"/>
                <a:gd name="T9" fmla="*/ 0 h 7"/>
                <a:gd name="T10" fmla="*/ 0 w 231"/>
                <a:gd name="T11" fmla="*/ 1 h 7"/>
                <a:gd name="T12" fmla="*/ 58 w 231"/>
                <a:gd name="T13" fmla="*/ 1 h 7"/>
                <a:gd name="T14" fmla="*/ 58 w 231"/>
                <a:gd name="T15" fmla="*/ 2 h 7"/>
                <a:gd name="T16" fmla="*/ 0 w 231"/>
                <a:gd name="T17" fmla="*/ 2 h 7"/>
                <a:gd name="T18" fmla="*/ 1 w 231"/>
                <a:gd name="T19" fmla="*/ 2 h 7"/>
                <a:gd name="T20" fmla="*/ 57 w 23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1" h="7">
                  <a:moveTo>
                    <a:pt x="3" y="3"/>
                  </a:moveTo>
                  <a:lnTo>
                    <a:pt x="3" y="0"/>
                  </a:lnTo>
                  <a:lnTo>
                    <a:pt x="229" y="0"/>
                  </a:lnTo>
                  <a:lnTo>
                    <a:pt x="231" y="0"/>
                  </a:lnTo>
                  <a:lnTo>
                    <a:pt x="0" y="0"/>
                  </a:lnTo>
                  <a:lnTo>
                    <a:pt x="0" y="3"/>
                  </a:lnTo>
                  <a:lnTo>
                    <a:pt x="231" y="3"/>
                  </a:lnTo>
                  <a:lnTo>
                    <a:pt x="231" y="7"/>
                  </a:lnTo>
                  <a:lnTo>
                    <a:pt x="0" y="7"/>
                  </a:lnTo>
                  <a:lnTo>
                    <a:pt x="3" y="7"/>
                  </a:lnTo>
                  <a:lnTo>
                    <a:pt x="22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8" name="Freeform 4516">
              <a:extLst>
                <a:ext uri="{FF2B5EF4-FFF2-40B4-BE49-F238E27FC236}">
                  <a16:creationId xmlns:a16="http://schemas.microsoft.com/office/drawing/2014/main" id="{6C6167BC-7E35-4FCD-B75D-C56BBDDF7792}"/>
                </a:ext>
              </a:extLst>
            </p:cNvPr>
            <p:cNvSpPr>
              <a:spLocks/>
            </p:cNvSpPr>
            <p:nvPr/>
          </p:nvSpPr>
          <p:spPr bwMode="auto">
            <a:xfrm>
              <a:off x="2462" y="2462"/>
              <a:ext cx="2" cy="6"/>
            </a:xfrm>
            <a:custGeom>
              <a:avLst/>
              <a:gdLst>
                <a:gd name="T0" fmla="*/ 1 w 6"/>
                <a:gd name="T1" fmla="*/ 5 h 24"/>
                <a:gd name="T2" fmla="*/ 0 w 6"/>
                <a:gd name="T3" fmla="*/ 5 h 24"/>
                <a:gd name="T4" fmla="*/ 0 w 6"/>
                <a:gd name="T5" fmla="*/ 1 h 24"/>
                <a:gd name="T6" fmla="*/ 0 w 6"/>
                <a:gd name="T7" fmla="*/ 0 h 24"/>
                <a:gd name="T8" fmla="*/ 0 w 6"/>
                <a:gd name="T9" fmla="*/ 6 h 24"/>
                <a:gd name="T10" fmla="*/ 1 w 6"/>
                <a:gd name="T11" fmla="*/ 6 h 24"/>
                <a:gd name="T12" fmla="*/ 1 w 6"/>
                <a:gd name="T13" fmla="*/ 0 h 24"/>
                <a:gd name="T14" fmla="*/ 2 w 6"/>
                <a:gd name="T15" fmla="*/ 0 h 24"/>
                <a:gd name="T16" fmla="*/ 2 w 6"/>
                <a:gd name="T17" fmla="*/ 6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4" y="20"/>
                  </a:moveTo>
                  <a:lnTo>
                    <a:pt x="0" y="20"/>
                  </a:lnTo>
                  <a:lnTo>
                    <a:pt x="0" y="4"/>
                  </a:lnTo>
                  <a:lnTo>
                    <a:pt x="0" y="0"/>
                  </a:lnTo>
                  <a:lnTo>
                    <a:pt x="0" y="24"/>
                  </a:lnTo>
                  <a:lnTo>
                    <a:pt x="4" y="24"/>
                  </a:lnTo>
                  <a:lnTo>
                    <a:pt x="4" y="0"/>
                  </a:lnTo>
                  <a:lnTo>
                    <a:pt x="6" y="0"/>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99" name="Freeform 4517">
              <a:extLst>
                <a:ext uri="{FF2B5EF4-FFF2-40B4-BE49-F238E27FC236}">
                  <a16:creationId xmlns:a16="http://schemas.microsoft.com/office/drawing/2014/main" id="{4F98354C-CAC9-4B55-A71D-9777E8F81BE2}"/>
                </a:ext>
              </a:extLst>
            </p:cNvPr>
            <p:cNvSpPr>
              <a:spLocks/>
            </p:cNvSpPr>
            <p:nvPr/>
          </p:nvSpPr>
          <p:spPr bwMode="auto">
            <a:xfrm>
              <a:off x="2462" y="2462"/>
              <a:ext cx="17" cy="1"/>
            </a:xfrm>
            <a:custGeom>
              <a:avLst/>
              <a:gdLst>
                <a:gd name="T0" fmla="*/ 1 w 66"/>
                <a:gd name="T1" fmla="*/ 1 h 7"/>
                <a:gd name="T2" fmla="*/ 1 w 66"/>
                <a:gd name="T3" fmla="*/ 0 h 7"/>
                <a:gd name="T4" fmla="*/ 16 w 66"/>
                <a:gd name="T5" fmla="*/ 0 h 7"/>
                <a:gd name="T6" fmla="*/ 17 w 66"/>
                <a:gd name="T7" fmla="*/ 0 h 7"/>
                <a:gd name="T8" fmla="*/ 0 w 66"/>
                <a:gd name="T9" fmla="*/ 0 h 7"/>
                <a:gd name="T10" fmla="*/ 0 w 66"/>
                <a:gd name="T11" fmla="*/ 1 h 7"/>
                <a:gd name="T12" fmla="*/ 17 w 66"/>
                <a:gd name="T13" fmla="*/ 1 h 7"/>
                <a:gd name="T14" fmla="*/ 17 w 66"/>
                <a:gd name="T15" fmla="*/ 1 h 7"/>
                <a:gd name="T16" fmla="*/ 0 w 66"/>
                <a:gd name="T17" fmla="*/ 1 h 7"/>
                <a:gd name="T18" fmla="*/ 1 w 66"/>
                <a:gd name="T19" fmla="*/ 1 h 7"/>
                <a:gd name="T20" fmla="*/ 16 w 6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
                  <a:moveTo>
                    <a:pt x="4" y="4"/>
                  </a:moveTo>
                  <a:lnTo>
                    <a:pt x="4" y="0"/>
                  </a:lnTo>
                  <a:lnTo>
                    <a:pt x="62" y="0"/>
                  </a:lnTo>
                  <a:lnTo>
                    <a:pt x="66" y="0"/>
                  </a:lnTo>
                  <a:lnTo>
                    <a:pt x="0" y="0"/>
                  </a:lnTo>
                  <a:lnTo>
                    <a:pt x="0" y="4"/>
                  </a:lnTo>
                  <a:lnTo>
                    <a:pt x="66" y="4"/>
                  </a:lnTo>
                  <a:lnTo>
                    <a:pt x="66" y="7"/>
                  </a:lnTo>
                  <a:lnTo>
                    <a:pt x="0" y="7"/>
                  </a:lnTo>
                  <a:lnTo>
                    <a:pt x="4" y="7"/>
                  </a:lnTo>
                  <a:lnTo>
                    <a:pt x="6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0" name="Freeform 4518">
              <a:extLst>
                <a:ext uri="{FF2B5EF4-FFF2-40B4-BE49-F238E27FC236}">
                  <a16:creationId xmlns:a16="http://schemas.microsoft.com/office/drawing/2014/main" id="{44A8037E-5C8F-492D-A6D2-E596FEC99DFF}"/>
                </a:ext>
              </a:extLst>
            </p:cNvPr>
            <p:cNvSpPr>
              <a:spLocks/>
            </p:cNvSpPr>
            <p:nvPr/>
          </p:nvSpPr>
          <p:spPr bwMode="auto">
            <a:xfrm>
              <a:off x="2477" y="2458"/>
              <a:ext cx="2"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2 w 6"/>
                <a:gd name="T15" fmla="*/ 0 h 22"/>
                <a:gd name="T16" fmla="*/ 2 w 6"/>
                <a:gd name="T17" fmla="*/ 5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0" y="22"/>
                  </a:lnTo>
                  <a:lnTo>
                    <a:pt x="2" y="22"/>
                  </a:lnTo>
                  <a:lnTo>
                    <a:pt x="2"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1" name="Freeform 4519">
              <a:extLst>
                <a:ext uri="{FF2B5EF4-FFF2-40B4-BE49-F238E27FC236}">
                  <a16:creationId xmlns:a16="http://schemas.microsoft.com/office/drawing/2014/main" id="{AACD93BD-622A-4249-8ADA-45D04DB74C7E}"/>
                </a:ext>
              </a:extLst>
            </p:cNvPr>
            <p:cNvSpPr>
              <a:spLocks/>
            </p:cNvSpPr>
            <p:nvPr/>
          </p:nvSpPr>
          <p:spPr bwMode="auto">
            <a:xfrm>
              <a:off x="2477" y="2458"/>
              <a:ext cx="5" cy="2"/>
            </a:xfrm>
            <a:custGeom>
              <a:avLst/>
              <a:gdLst>
                <a:gd name="T0" fmla="*/ 1 w 20"/>
                <a:gd name="T1" fmla="*/ 1 h 6"/>
                <a:gd name="T2" fmla="*/ 1 w 20"/>
                <a:gd name="T3" fmla="*/ 0 h 6"/>
                <a:gd name="T4" fmla="*/ 5 w 20"/>
                <a:gd name="T5" fmla="*/ 0 h 6"/>
                <a:gd name="T6" fmla="*/ 5 w 20"/>
                <a:gd name="T7" fmla="*/ 1 h 6"/>
                <a:gd name="T8" fmla="*/ 0 w 20"/>
                <a:gd name="T9" fmla="*/ 1 h 6"/>
                <a:gd name="T10" fmla="*/ 0 w 20"/>
                <a:gd name="T11" fmla="*/ 1 h 6"/>
                <a:gd name="T12" fmla="*/ 5 w 20"/>
                <a:gd name="T13" fmla="*/ 1 h 6"/>
                <a:gd name="T14" fmla="*/ 5 w 20"/>
                <a:gd name="T15" fmla="*/ 2 h 6"/>
                <a:gd name="T16" fmla="*/ 0 w 20"/>
                <a:gd name="T17" fmla="*/ 2 h 6"/>
                <a:gd name="T18" fmla="*/ 1 w 20"/>
                <a:gd name="T19" fmla="*/ 2 h 6"/>
                <a:gd name="T20" fmla="*/ 5 w 2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6">
                  <a:moveTo>
                    <a:pt x="2" y="2"/>
                  </a:moveTo>
                  <a:lnTo>
                    <a:pt x="2" y="0"/>
                  </a:lnTo>
                  <a:lnTo>
                    <a:pt x="18" y="0"/>
                  </a:lnTo>
                  <a:lnTo>
                    <a:pt x="20" y="2"/>
                  </a:lnTo>
                  <a:lnTo>
                    <a:pt x="0" y="2"/>
                  </a:lnTo>
                  <a:lnTo>
                    <a:pt x="20" y="2"/>
                  </a:lnTo>
                  <a:lnTo>
                    <a:pt x="20" y="6"/>
                  </a:lnTo>
                  <a:lnTo>
                    <a:pt x="0" y="6"/>
                  </a:lnTo>
                  <a:lnTo>
                    <a:pt x="2"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2" name="Freeform 4520">
              <a:extLst>
                <a:ext uri="{FF2B5EF4-FFF2-40B4-BE49-F238E27FC236}">
                  <a16:creationId xmlns:a16="http://schemas.microsoft.com/office/drawing/2014/main" id="{E5E4FEE7-D68F-4504-8A29-BEE0AE53F322}"/>
                </a:ext>
              </a:extLst>
            </p:cNvPr>
            <p:cNvSpPr>
              <a:spLocks/>
            </p:cNvSpPr>
            <p:nvPr/>
          </p:nvSpPr>
          <p:spPr bwMode="auto">
            <a:xfrm>
              <a:off x="2481" y="2455"/>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5"/>
                  </a:moveTo>
                  <a:lnTo>
                    <a:pt x="0" y="15"/>
                  </a:lnTo>
                  <a:lnTo>
                    <a:pt x="0" y="2"/>
                  </a:lnTo>
                  <a:lnTo>
                    <a:pt x="0" y="0"/>
                  </a:lnTo>
                  <a:lnTo>
                    <a:pt x="0" y="19"/>
                  </a:lnTo>
                  <a:lnTo>
                    <a:pt x="4" y="19"/>
                  </a:lnTo>
                  <a:lnTo>
                    <a:pt x="4" y="0"/>
                  </a:lnTo>
                  <a:lnTo>
                    <a:pt x="6" y="0"/>
                  </a:lnTo>
                  <a:lnTo>
                    <a:pt x="6"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3" name="Freeform 4521">
              <a:extLst>
                <a:ext uri="{FF2B5EF4-FFF2-40B4-BE49-F238E27FC236}">
                  <a16:creationId xmlns:a16="http://schemas.microsoft.com/office/drawing/2014/main" id="{4E5B9F81-6FFD-495F-AFCD-E23CBB1988C9}"/>
                </a:ext>
              </a:extLst>
            </p:cNvPr>
            <p:cNvSpPr>
              <a:spLocks/>
            </p:cNvSpPr>
            <p:nvPr/>
          </p:nvSpPr>
          <p:spPr bwMode="auto">
            <a:xfrm>
              <a:off x="2481" y="2455"/>
              <a:ext cx="14" cy="1"/>
            </a:xfrm>
            <a:custGeom>
              <a:avLst/>
              <a:gdLst>
                <a:gd name="T0" fmla="*/ 1 w 56"/>
                <a:gd name="T1" fmla="*/ 0 h 6"/>
                <a:gd name="T2" fmla="*/ 1 w 56"/>
                <a:gd name="T3" fmla="*/ 0 h 6"/>
                <a:gd name="T4" fmla="*/ 14 w 56"/>
                <a:gd name="T5" fmla="*/ 0 h 6"/>
                <a:gd name="T6" fmla="*/ 14 w 56"/>
                <a:gd name="T7" fmla="*/ 0 h 6"/>
                <a:gd name="T8" fmla="*/ 0 w 56"/>
                <a:gd name="T9" fmla="*/ 0 h 6"/>
                <a:gd name="T10" fmla="*/ 0 w 56"/>
                <a:gd name="T11" fmla="*/ 0 h 6"/>
                <a:gd name="T12" fmla="*/ 14 w 56"/>
                <a:gd name="T13" fmla="*/ 0 h 6"/>
                <a:gd name="T14" fmla="*/ 14 w 56"/>
                <a:gd name="T15" fmla="*/ 0 h 6"/>
                <a:gd name="T16" fmla="*/ 0 w 56"/>
                <a:gd name="T17" fmla="*/ 0 h 6"/>
                <a:gd name="T18" fmla="*/ 1 w 56"/>
                <a:gd name="T19" fmla="*/ 1 h 6"/>
                <a:gd name="T20" fmla="*/ 14 w 5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6">
                  <a:moveTo>
                    <a:pt x="4" y="2"/>
                  </a:moveTo>
                  <a:lnTo>
                    <a:pt x="4" y="0"/>
                  </a:lnTo>
                  <a:lnTo>
                    <a:pt x="54" y="0"/>
                  </a:lnTo>
                  <a:lnTo>
                    <a:pt x="56" y="0"/>
                  </a:lnTo>
                  <a:lnTo>
                    <a:pt x="0" y="0"/>
                  </a:lnTo>
                  <a:lnTo>
                    <a:pt x="0" y="2"/>
                  </a:lnTo>
                  <a:lnTo>
                    <a:pt x="56" y="2"/>
                  </a:lnTo>
                  <a:lnTo>
                    <a:pt x="0" y="2"/>
                  </a:lnTo>
                  <a:lnTo>
                    <a:pt x="4" y="6"/>
                  </a:lnTo>
                  <a:lnTo>
                    <a:pt x="5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4" name="Freeform 4522">
              <a:extLst>
                <a:ext uri="{FF2B5EF4-FFF2-40B4-BE49-F238E27FC236}">
                  <a16:creationId xmlns:a16="http://schemas.microsoft.com/office/drawing/2014/main" id="{1BA311A5-870C-4836-8F04-8AA4B405B8D1}"/>
                </a:ext>
              </a:extLst>
            </p:cNvPr>
            <p:cNvSpPr>
              <a:spLocks/>
            </p:cNvSpPr>
            <p:nvPr/>
          </p:nvSpPr>
          <p:spPr bwMode="auto">
            <a:xfrm>
              <a:off x="2493" y="2448"/>
              <a:ext cx="2" cy="8"/>
            </a:xfrm>
            <a:custGeom>
              <a:avLst/>
              <a:gdLst>
                <a:gd name="T0" fmla="*/ 1 w 6"/>
                <a:gd name="T1" fmla="*/ 7 h 32"/>
                <a:gd name="T2" fmla="*/ 0 w 6"/>
                <a:gd name="T3" fmla="*/ 7 h 32"/>
                <a:gd name="T4" fmla="*/ 0 w 6"/>
                <a:gd name="T5" fmla="*/ 1 h 32"/>
                <a:gd name="T6" fmla="*/ 0 w 6"/>
                <a:gd name="T7" fmla="*/ 1 h 32"/>
                <a:gd name="T8" fmla="*/ 0 w 6"/>
                <a:gd name="T9" fmla="*/ 7 h 32"/>
                <a:gd name="T10" fmla="*/ 1 w 6"/>
                <a:gd name="T11" fmla="*/ 8 h 32"/>
                <a:gd name="T12" fmla="*/ 1 w 6"/>
                <a:gd name="T13" fmla="*/ 0 h 32"/>
                <a:gd name="T14" fmla="*/ 2 w 6"/>
                <a:gd name="T15" fmla="*/ 1 h 32"/>
                <a:gd name="T16" fmla="*/ 2 w 6"/>
                <a:gd name="T17" fmla="*/ 7 h 32"/>
                <a:gd name="T18" fmla="*/ 2 w 6"/>
                <a:gd name="T19" fmla="*/ 7 h 32"/>
                <a:gd name="T20" fmla="*/ 2 w 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2">
                  <a:moveTo>
                    <a:pt x="4" y="28"/>
                  </a:moveTo>
                  <a:lnTo>
                    <a:pt x="0" y="28"/>
                  </a:lnTo>
                  <a:lnTo>
                    <a:pt x="0" y="4"/>
                  </a:lnTo>
                  <a:lnTo>
                    <a:pt x="0" y="28"/>
                  </a:lnTo>
                  <a:lnTo>
                    <a:pt x="4" y="32"/>
                  </a:lnTo>
                  <a:lnTo>
                    <a:pt x="4" y="0"/>
                  </a:lnTo>
                  <a:lnTo>
                    <a:pt x="6" y="4"/>
                  </a:lnTo>
                  <a:lnTo>
                    <a:pt x="6" y="28"/>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5" name="Freeform 4523">
              <a:extLst>
                <a:ext uri="{FF2B5EF4-FFF2-40B4-BE49-F238E27FC236}">
                  <a16:creationId xmlns:a16="http://schemas.microsoft.com/office/drawing/2014/main" id="{9FCA5651-B707-4936-8EF3-46E3961F9473}"/>
                </a:ext>
              </a:extLst>
            </p:cNvPr>
            <p:cNvSpPr>
              <a:spLocks/>
            </p:cNvSpPr>
            <p:nvPr/>
          </p:nvSpPr>
          <p:spPr bwMode="auto">
            <a:xfrm>
              <a:off x="2493" y="2448"/>
              <a:ext cx="5" cy="2"/>
            </a:xfrm>
            <a:custGeom>
              <a:avLst/>
              <a:gdLst>
                <a:gd name="T0" fmla="*/ 1 w 18"/>
                <a:gd name="T1" fmla="*/ 1 h 6"/>
                <a:gd name="T2" fmla="*/ 1 w 18"/>
                <a:gd name="T3" fmla="*/ 0 h 6"/>
                <a:gd name="T4" fmla="*/ 4 w 18"/>
                <a:gd name="T5" fmla="*/ 0 h 6"/>
                <a:gd name="T6" fmla="*/ 5 w 18"/>
                <a:gd name="T7" fmla="*/ 1 h 6"/>
                <a:gd name="T8" fmla="*/ 0 w 18"/>
                <a:gd name="T9" fmla="*/ 1 h 6"/>
                <a:gd name="T10" fmla="*/ 0 w 18"/>
                <a:gd name="T11" fmla="*/ 1 h 6"/>
                <a:gd name="T12" fmla="*/ 5 w 18"/>
                <a:gd name="T13" fmla="*/ 1 h 6"/>
                <a:gd name="T14" fmla="*/ 5 w 18"/>
                <a:gd name="T15" fmla="*/ 2 h 6"/>
                <a:gd name="T16" fmla="*/ 0 w 18"/>
                <a:gd name="T17" fmla="*/ 2 h 6"/>
                <a:gd name="T18" fmla="*/ 1 w 18"/>
                <a:gd name="T19" fmla="*/ 2 h 6"/>
                <a:gd name="T20" fmla="*/ 4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4" y="4"/>
                  </a:moveTo>
                  <a:lnTo>
                    <a:pt x="4" y="0"/>
                  </a:lnTo>
                  <a:lnTo>
                    <a:pt x="16" y="0"/>
                  </a:lnTo>
                  <a:lnTo>
                    <a:pt x="18" y="4"/>
                  </a:lnTo>
                  <a:lnTo>
                    <a:pt x="0" y="4"/>
                  </a:lnTo>
                  <a:lnTo>
                    <a:pt x="18" y="4"/>
                  </a:lnTo>
                  <a:lnTo>
                    <a:pt x="18" y="6"/>
                  </a:lnTo>
                  <a:lnTo>
                    <a:pt x="0" y="6"/>
                  </a:lnTo>
                  <a:lnTo>
                    <a:pt x="4" y="6"/>
                  </a:lnTo>
                  <a:lnTo>
                    <a:pt x="1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6" name="Freeform 4524">
              <a:extLst>
                <a:ext uri="{FF2B5EF4-FFF2-40B4-BE49-F238E27FC236}">
                  <a16:creationId xmlns:a16="http://schemas.microsoft.com/office/drawing/2014/main" id="{C187DB55-33F5-478D-BF89-ECCF9F839090}"/>
                </a:ext>
              </a:extLst>
            </p:cNvPr>
            <p:cNvSpPr>
              <a:spLocks/>
            </p:cNvSpPr>
            <p:nvPr/>
          </p:nvSpPr>
          <p:spPr bwMode="auto">
            <a:xfrm>
              <a:off x="2496" y="2445"/>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7"/>
                  </a:moveTo>
                  <a:lnTo>
                    <a:pt x="0" y="17"/>
                  </a:lnTo>
                  <a:lnTo>
                    <a:pt x="0" y="4"/>
                  </a:lnTo>
                  <a:lnTo>
                    <a:pt x="0" y="0"/>
                  </a:lnTo>
                  <a:lnTo>
                    <a:pt x="0" y="19"/>
                  </a:lnTo>
                  <a:lnTo>
                    <a:pt x="4" y="19"/>
                  </a:lnTo>
                  <a:lnTo>
                    <a:pt x="4"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7" name="Freeform 4525">
              <a:extLst>
                <a:ext uri="{FF2B5EF4-FFF2-40B4-BE49-F238E27FC236}">
                  <a16:creationId xmlns:a16="http://schemas.microsoft.com/office/drawing/2014/main" id="{71E83754-B645-42CE-B048-0459564F985F}"/>
                </a:ext>
              </a:extLst>
            </p:cNvPr>
            <p:cNvSpPr>
              <a:spLocks/>
            </p:cNvSpPr>
            <p:nvPr/>
          </p:nvSpPr>
          <p:spPr bwMode="auto">
            <a:xfrm>
              <a:off x="2496" y="2445"/>
              <a:ext cx="8" cy="2"/>
            </a:xfrm>
            <a:custGeom>
              <a:avLst/>
              <a:gdLst>
                <a:gd name="T0" fmla="*/ 1 w 30"/>
                <a:gd name="T1" fmla="*/ 1 h 6"/>
                <a:gd name="T2" fmla="*/ 1 w 30"/>
                <a:gd name="T3" fmla="*/ 0 h 6"/>
                <a:gd name="T4" fmla="*/ 7 w 30"/>
                <a:gd name="T5" fmla="*/ 0 h 6"/>
                <a:gd name="T6" fmla="*/ 7 w 30"/>
                <a:gd name="T7" fmla="*/ 0 h 6"/>
                <a:gd name="T8" fmla="*/ 0 w 30"/>
                <a:gd name="T9" fmla="*/ 0 h 6"/>
                <a:gd name="T10" fmla="*/ 0 w 30"/>
                <a:gd name="T11" fmla="*/ 1 h 6"/>
                <a:gd name="T12" fmla="*/ 8 w 30"/>
                <a:gd name="T13" fmla="*/ 1 h 6"/>
                <a:gd name="T14" fmla="*/ 7 w 30"/>
                <a:gd name="T15" fmla="*/ 1 h 6"/>
                <a:gd name="T16" fmla="*/ 0 w 30"/>
                <a:gd name="T17" fmla="*/ 1 h 6"/>
                <a:gd name="T18" fmla="*/ 1 w 30"/>
                <a:gd name="T19" fmla="*/ 2 h 6"/>
                <a:gd name="T20" fmla="*/ 7 w 3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4" y="4"/>
                  </a:moveTo>
                  <a:lnTo>
                    <a:pt x="4" y="0"/>
                  </a:lnTo>
                  <a:lnTo>
                    <a:pt x="28" y="0"/>
                  </a:lnTo>
                  <a:lnTo>
                    <a:pt x="0" y="0"/>
                  </a:lnTo>
                  <a:lnTo>
                    <a:pt x="0" y="4"/>
                  </a:lnTo>
                  <a:lnTo>
                    <a:pt x="30" y="4"/>
                  </a:lnTo>
                  <a:lnTo>
                    <a:pt x="28" y="4"/>
                  </a:lnTo>
                  <a:lnTo>
                    <a:pt x="0" y="4"/>
                  </a:lnTo>
                  <a:lnTo>
                    <a:pt x="4" y="6"/>
                  </a:lnTo>
                  <a:lnTo>
                    <a:pt x="2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8" name="Freeform 4526">
              <a:extLst>
                <a:ext uri="{FF2B5EF4-FFF2-40B4-BE49-F238E27FC236}">
                  <a16:creationId xmlns:a16="http://schemas.microsoft.com/office/drawing/2014/main" id="{B9809F69-CA1A-486A-B360-3FDF3EE40E21}"/>
                </a:ext>
              </a:extLst>
            </p:cNvPr>
            <p:cNvSpPr>
              <a:spLocks/>
            </p:cNvSpPr>
            <p:nvPr/>
          </p:nvSpPr>
          <p:spPr bwMode="auto">
            <a:xfrm>
              <a:off x="2502" y="2441"/>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0"/>
                  </a:lnTo>
                  <a:lnTo>
                    <a:pt x="0" y="20"/>
                  </a:lnTo>
                  <a:lnTo>
                    <a:pt x="4" y="22"/>
                  </a:lnTo>
                  <a:lnTo>
                    <a:pt x="4" y="0"/>
                  </a:lnTo>
                  <a:lnTo>
                    <a:pt x="4" y="2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09" name="Freeform 4527">
              <a:extLst>
                <a:ext uri="{FF2B5EF4-FFF2-40B4-BE49-F238E27FC236}">
                  <a16:creationId xmlns:a16="http://schemas.microsoft.com/office/drawing/2014/main" id="{28BAED7E-B71B-49CA-9843-23E1831A2EE2}"/>
                </a:ext>
              </a:extLst>
            </p:cNvPr>
            <p:cNvSpPr>
              <a:spLocks/>
            </p:cNvSpPr>
            <p:nvPr/>
          </p:nvSpPr>
          <p:spPr bwMode="auto">
            <a:xfrm>
              <a:off x="2502" y="2441"/>
              <a:ext cx="43" cy="2"/>
            </a:xfrm>
            <a:custGeom>
              <a:avLst/>
              <a:gdLst>
                <a:gd name="T0" fmla="*/ 1 w 170"/>
                <a:gd name="T1" fmla="*/ 1 h 7"/>
                <a:gd name="T2" fmla="*/ 1 w 170"/>
                <a:gd name="T3" fmla="*/ 0 h 7"/>
                <a:gd name="T4" fmla="*/ 42 w 170"/>
                <a:gd name="T5" fmla="*/ 0 h 7"/>
                <a:gd name="T6" fmla="*/ 43 w 170"/>
                <a:gd name="T7" fmla="*/ 0 h 7"/>
                <a:gd name="T8" fmla="*/ 0 w 170"/>
                <a:gd name="T9" fmla="*/ 0 h 7"/>
                <a:gd name="T10" fmla="*/ 0 w 170"/>
                <a:gd name="T11" fmla="*/ 1 h 7"/>
                <a:gd name="T12" fmla="*/ 43 w 170"/>
                <a:gd name="T13" fmla="*/ 1 h 7"/>
                <a:gd name="T14" fmla="*/ 43 w 170"/>
                <a:gd name="T15" fmla="*/ 2 h 7"/>
                <a:gd name="T16" fmla="*/ 0 w 170"/>
                <a:gd name="T17" fmla="*/ 2 h 7"/>
                <a:gd name="T18" fmla="*/ 1 w 170"/>
                <a:gd name="T19" fmla="*/ 2 h 7"/>
                <a:gd name="T20" fmla="*/ 42 w 17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7">
                  <a:moveTo>
                    <a:pt x="4" y="3"/>
                  </a:moveTo>
                  <a:lnTo>
                    <a:pt x="4" y="0"/>
                  </a:lnTo>
                  <a:lnTo>
                    <a:pt x="166" y="0"/>
                  </a:lnTo>
                  <a:lnTo>
                    <a:pt x="170" y="0"/>
                  </a:lnTo>
                  <a:lnTo>
                    <a:pt x="0" y="0"/>
                  </a:lnTo>
                  <a:lnTo>
                    <a:pt x="0" y="3"/>
                  </a:lnTo>
                  <a:lnTo>
                    <a:pt x="170" y="3"/>
                  </a:lnTo>
                  <a:lnTo>
                    <a:pt x="170" y="7"/>
                  </a:lnTo>
                  <a:lnTo>
                    <a:pt x="0" y="7"/>
                  </a:lnTo>
                  <a:lnTo>
                    <a:pt x="4" y="7"/>
                  </a:lnTo>
                  <a:lnTo>
                    <a:pt x="16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0" name="Freeform 4528">
              <a:extLst>
                <a:ext uri="{FF2B5EF4-FFF2-40B4-BE49-F238E27FC236}">
                  <a16:creationId xmlns:a16="http://schemas.microsoft.com/office/drawing/2014/main" id="{01BB0410-A9A8-4380-8E6B-CD76137A507E}"/>
                </a:ext>
              </a:extLst>
            </p:cNvPr>
            <p:cNvSpPr>
              <a:spLocks/>
            </p:cNvSpPr>
            <p:nvPr/>
          </p:nvSpPr>
          <p:spPr bwMode="auto">
            <a:xfrm>
              <a:off x="2543" y="2437"/>
              <a:ext cx="2" cy="6"/>
            </a:xfrm>
            <a:custGeom>
              <a:avLst/>
              <a:gdLst>
                <a:gd name="T0" fmla="*/ 1 w 6"/>
                <a:gd name="T1" fmla="*/ 5 h 23"/>
                <a:gd name="T2" fmla="*/ 0 w 6"/>
                <a:gd name="T3" fmla="*/ 5 h 23"/>
                <a:gd name="T4" fmla="*/ 0 w 6"/>
                <a:gd name="T5" fmla="*/ 1 h 23"/>
                <a:gd name="T6" fmla="*/ 1 w 6"/>
                <a:gd name="T7" fmla="*/ 0 h 23"/>
                <a:gd name="T8" fmla="*/ 1 w 6"/>
                <a:gd name="T9" fmla="*/ 6 h 23"/>
                <a:gd name="T10" fmla="*/ 1 w 6"/>
                <a:gd name="T11" fmla="*/ 6 h 23"/>
                <a:gd name="T12" fmla="*/ 1 w 6"/>
                <a:gd name="T13" fmla="*/ 0 h 23"/>
                <a:gd name="T14" fmla="*/ 2 w 6"/>
                <a:gd name="T15" fmla="*/ 0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19"/>
                  </a:moveTo>
                  <a:lnTo>
                    <a:pt x="0" y="19"/>
                  </a:lnTo>
                  <a:lnTo>
                    <a:pt x="0" y="3"/>
                  </a:lnTo>
                  <a:lnTo>
                    <a:pt x="2" y="0"/>
                  </a:lnTo>
                  <a:lnTo>
                    <a:pt x="2" y="23"/>
                  </a:lnTo>
                  <a:lnTo>
                    <a:pt x="2" y="0"/>
                  </a:lnTo>
                  <a:lnTo>
                    <a:pt x="6" y="0"/>
                  </a:lnTo>
                  <a:lnTo>
                    <a:pt x="6" y="23"/>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1" name="Freeform 4529">
              <a:extLst>
                <a:ext uri="{FF2B5EF4-FFF2-40B4-BE49-F238E27FC236}">
                  <a16:creationId xmlns:a16="http://schemas.microsoft.com/office/drawing/2014/main" id="{EC7285CD-4140-495D-9407-F2950ABDCFC1}"/>
                </a:ext>
              </a:extLst>
            </p:cNvPr>
            <p:cNvSpPr>
              <a:spLocks/>
            </p:cNvSpPr>
            <p:nvPr/>
          </p:nvSpPr>
          <p:spPr bwMode="auto">
            <a:xfrm>
              <a:off x="2543" y="2437"/>
              <a:ext cx="2" cy="2"/>
            </a:xfrm>
            <a:custGeom>
              <a:avLst/>
              <a:gdLst>
                <a:gd name="T0" fmla="*/ 1 w 8"/>
                <a:gd name="T1" fmla="*/ 1 h 6"/>
                <a:gd name="T2" fmla="*/ 1 w 8"/>
                <a:gd name="T3" fmla="*/ 0 h 6"/>
                <a:gd name="T4" fmla="*/ 2 w 8"/>
                <a:gd name="T5" fmla="*/ 0 h 6"/>
                <a:gd name="T6" fmla="*/ 2 w 8"/>
                <a:gd name="T7" fmla="*/ 0 h 6"/>
                <a:gd name="T8" fmla="*/ 1 w 8"/>
                <a:gd name="T9" fmla="*/ 0 h 6"/>
                <a:gd name="T10" fmla="*/ 0 w 8"/>
                <a:gd name="T11" fmla="*/ 1 h 6"/>
                <a:gd name="T12" fmla="*/ 2 w 8"/>
                <a:gd name="T13" fmla="*/ 1 h 6"/>
                <a:gd name="T14" fmla="*/ 2 w 8"/>
                <a:gd name="T15" fmla="*/ 2 h 6"/>
                <a:gd name="T16" fmla="*/ 1 w 8"/>
                <a:gd name="T17" fmla="*/ 2 h 6"/>
                <a:gd name="T18" fmla="*/ 1 w 8"/>
                <a:gd name="T19" fmla="*/ 2 h 6"/>
                <a:gd name="T20" fmla="*/ 2 w 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6">
                  <a:moveTo>
                    <a:pt x="2" y="3"/>
                  </a:moveTo>
                  <a:lnTo>
                    <a:pt x="2" y="0"/>
                  </a:lnTo>
                  <a:lnTo>
                    <a:pt x="6" y="0"/>
                  </a:lnTo>
                  <a:lnTo>
                    <a:pt x="8" y="0"/>
                  </a:lnTo>
                  <a:lnTo>
                    <a:pt x="2" y="0"/>
                  </a:lnTo>
                  <a:lnTo>
                    <a:pt x="0" y="3"/>
                  </a:lnTo>
                  <a:lnTo>
                    <a:pt x="8" y="3"/>
                  </a:lnTo>
                  <a:lnTo>
                    <a:pt x="8" y="6"/>
                  </a:lnTo>
                  <a:lnTo>
                    <a:pt x="2"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2" name="Freeform 4530">
              <a:extLst>
                <a:ext uri="{FF2B5EF4-FFF2-40B4-BE49-F238E27FC236}">
                  <a16:creationId xmlns:a16="http://schemas.microsoft.com/office/drawing/2014/main" id="{EE1588E0-B3AA-477D-A959-C0D359235F64}"/>
                </a:ext>
              </a:extLst>
            </p:cNvPr>
            <p:cNvSpPr>
              <a:spLocks/>
            </p:cNvSpPr>
            <p:nvPr/>
          </p:nvSpPr>
          <p:spPr bwMode="auto">
            <a:xfrm>
              <a:off x="2544" y="2433"/>
              <a:ext cx="1" cy="6"/>
            </a:xfrm>
            <a:custGeom>
              <a:avLst/>
              <a:gdLst>
                <a:gd name="T0" fmla="*/ 1 w 6"/>
                <a:gd name="T1" fmla="*/ 5 h 22"/>
                <a:gd name="T2" fmla="*/ 0 w 6"/>
                <a:gd name="T3" fmla="*/ 5 h 22"/>
                <a:gd name="T4" fmla="*/ 0 w 6"/>
                <a:gd name="T5" fmla="*/ 1 h 22"/>
                <a:gd name="T6" fmla="*/ 1 w 6"/>
                <a:gd name="T7" fmla="*/ 1 h 22"/>
                <a:gd name="T8" fmla="*/ 1 w 6"/>
                <a:gd name="T9" fmla="*/ 6 h 22"/>
                <a:gd name="T10" fmla="*/ 1 w 6"/>
                <a:gd name="T11" fmla="*/ 6 h 22"/>
                <a:gd name="T12" fmla="*/ 1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3"/>
                  </a:lnTo>
                  <a:lnTo>
                    <a:pt x="4" y="3"/>
                  </a:lnTo>
                  <a:lnTo>
                    <a:pt x="4" y="22"/>
                  </a:lnTo>
                  <a:lnTo>
                    <a:pt x="4" y="0"/>
                  </a:lnTo>
                  <a:lnTo>
                    <a:pt x="6" y="3"/>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3" name="Freeform 4531">
              <a:extLst>
                <a:ext uri="{FF2B5EF4-FFF2-40B4-BE49-F238E27FC236}">
                  <a16:creationId xmlns:a16="http://schemas.microsoft.com/office/drawing/2014/main" id="{DAC8CDF8-F955-4767-AB5D-9ABB8641BCFF}"/>
                </a:ext>
              </a:extLst>
            </p:cNvPr>
            <p:cNvSpPr>
              <a:spLocks/>
            </p:cNvSpPr>
            <p:nvPr/>
          </p:nvSpPr>
          <p:spPr bwMode="auto">
            <a:xfrm>
              <a:off x="2544" y="2433"/>
              <a:ext cx="5" cy="2"/>
            </a:xfrm>
            <a:custGeom>
              <a:avLst/>
              <a:gdLst>
                <a:gd name="T0" fmla="*/ 1 w 21"/>
                <a:gd name="T1" fmla="*/ 1 h 6"/>
                <a:gd name="T2" fmla="*/ 1 w 21"/>
                <a:gd name="T3" fmla="*/ 0 h 6"/>
                <a:gd name="T4" fmla="*/ 4 w 21"/>
                <a:gd name="T5" fmla="*/ 0 h 6"/>
                <a:gd name="T6" fmla="*/ 4 w 21"/>
                <a:gd name="T7" fmla="*/ 1 h 6"/>
                <a:gd name="T8" fmla="*/ 1 w 21"/>
                <a:gd name="T9" fmla="*/ 1 h 6"/>
                <a:gd name="T10" fmla="*/ 0 w 21"/>
                <a:gd name="T11" fmla="*/ 1 h 6"/>
                <a:gd name="T12" fmla="*/ 5 w 21"/>
                <a:gd name="T13" fmla="*/ 1 h 6"/>
                <a:gd name="T14" fmla="*/ 4 w 21"/>
                <a:gd name="T15" fmla="*/ 2 h 6"/>
                <a:gd name="T16" fmla="*/ 1 w 21"/>
                <a:gd name="T17" fmla="*/ 2 h 6"/>
                <a:gd name="T18" fmla="*/ 1 w 21"/>
                <a:gd name="T19" fmla="*/ 2 h 6"/>
                <a:gd name="T20" fmla="*/ 4 w 2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6">
                  <a:moveTo>
                    <a:pt x="4" y="3"/>
                  </a:moveTo>
                  <a:lnTo>
                    <a:pt x="4" y="0"/>
                  </a:lnTo>
                  <a:lnTo>
                    <a:pt x="18" y="0"/>
                  </a:lnTo>
                  <a:lnTo>
                    <a:pt x="18" y="3"/>
                  </a:lnTo>
                  <a:lnTo>
                    <a:pt x="4" y="3"/>
                  </a:lnTo>
                  <a:lnTo>
                    <a:pt x="0" y="3"/>
                  </a:lnTo>
                  <a:lnTo>
                    <a:pt x="21" y="3"/>
                  </a:lnTo>
                  <a:lnTo>
                    <a:pt x="18" y="6"/>
                  </a:lnTo>
                  <a:lnTo>
                    <a:pt x="4"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4" name="Freeform 4532">
              <a:extLst>
                <a:ext uri="{FF2B5EF4-FFF2-40B4-BE49-F238E27FC236}">
                  <a16:creationId xmlns:a16="http://schemas.microsoft.com/office/drawing/2014/main" id="{7DDD7FC7-B3FC-4B05-A41E-97EEAC6DC9AF}"/>
                </a:ext>
              </a:extLst>
            </p:cNvPr>
            <p:cNvSpPr>
              <a:spLocks/>
            </p:cNvSpPr>
            <p:nvPr/>
          </p:nvSpPr>
          <p:spPr bwMode="auto">
            <a:xfrm>
              <a:off x="2548" y="2430"/>
              <a:ext cx="1" cy="5"/>
            </a:xfrm>
            <a:custGeom>
              <a:avLst/>
              <a:gdLst>
                <a:gd name="T0" fmla="*/ 0 w 5"/>
                <a:gd name="T1" fmla="*/ 4 h 19"/>
                <a:gd name="T2" fmla="*/ 0 w 5"/>
                <a:gd name="T3" fmla="*/ 4 h 19"/>
                <a:gd name="T4" fmla="*/ 0 w 5"/>
                <a:gd name="T5" fmla="*/ 1 h 19"/>
                <a:gd name="T6" fmla="*/ 0 w 5"/>
                <a:gd name="T7" fmla="*/ 0 h 19"/>
                <a:gd name="T8" fmla="*/ 0 w 5"/>
                <a:gd name="T9" fmla="*/ 5 h 19"/>
                <a:gd name="T10" fmla="*/ 0 w 5"/>
                <a:gd name="T11" fmla="*/ 5 h 19"/>
                <a:gd name="T12" fmla="*/ 0 w 5"/>
                <a:gd name="T13" fmla="*/ 0 h 19"/>
                <a:gd name="T14" fmla="*/ 0 w 5"/>
                <a:gd name="T15" fmla="*/ 0 h 19"/>
                <a:gd name="T16" fmla="*/ 0 w 5"/>
                <a:gd name="T17" fmla="*/ 5 h 19"/>
                <a:gd name="T18" fmla="*/ 1 w 5"/>
                <a:gd name="T19" fmla="*/ 4 h 19"/>
                <a:gd name="T20" fmla="*/ 1 w 5"/>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9">
                  <a:moveTo>
                    <a:pt x="2" y="16"/>
                  </a:moveTo>
                  <a:lnTo>
                    <a:pt x="0" y="16"/>
                  </a:lnTo>
                  <a:lnTo>
                    <a:pt x="0" y="3"/>
                  </a:lnTo>
                  <a:lnTo>
                    <a:pt x="0" y="0"/>
                  </a:lnTo>
                  <a:lnTo>
                    <a:pt x="0" y="19"/>
                  </a:lnTo>
                  <a:lnTo>
                    <a:pt x="2" y="19"/>
                  </a:lnTo>
                  <a:lnTo>
                    <a:pt x="2" y="0"/>
                  </a:lnTo>
                  <a:lnTo>
                    <a:pt x="2" y="19"/>
                  </a:lnTo>
                  <a:lnTo>
                    <a:pt x="5" y="16"/>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5" name="Freeform 4533">
              <a:extLst>
                <a:ext uri="{FF2B5EF4-FFF2-40B4-BE49-F238E27FC236}">
                  <a16:creationId xmlns:a16="http://schemas.microsoft.com/office/drawing/2014/main" id="{842F7F44-FAB5-4333-B07F-10E99EB08623}"/>
                </a:ext>
              </a:extLst>
            </p:cNvPr>
            <p:cNvSpPr>
              <a:spLocks/>
            </p:cNvSpPr>
            <p:nvPr/>
          </p:nvSpPr>
          <p:spPr bwMode="auto">
            <a:xfrm>
              <a:off x="2548" y="2430"/>
              <a:ext cx="2" cy="1"/>
            </a:xfrm>
            <a:custGeom>
              <a:avLst/>
              <a:gdLst>
                <a:gd name="T0" fmla="*/ 0 w 10"/>
                <a:gd name="T1" fmla="*/ 0 h 7"/>
                <a:gd name="T2" fmla="*/ 0 w 10"/>
                <a:gd name="T3" fmla="*/ 0 h 7"/>
                <a:gd name="T4" fmla="*/ 2 w 10"/>
                <a:gd name="T5" fmla="*/ 0 h 7"/>
                <a:gd name="T6" fmla="*/ 2 w 10"/>
                <a:gd name="T7" fmla="*/ 0 h 7"/>
                <a:gd name="T8" fmla="*/ 0 w 10"/>
                <a:gd name="T9" fmla="*/ 0 h 7"/>
                <a:gd name="T10" fmla="*/ 0 w 10"/>
                <a:gd name="T11" fmla="*/ 0 h 7"/>
                <a:gd name="T12" fmla="*/ 2 w 10"/>
                <a:gd name="T13" fmla="*/ 0 h 7"/>
                <a:gd name="T14" fmla="*/ 2 w 10"/>
                <a:gd name="T15" fmla="*/ 0 h 7"/>
                <a:gd name="T16" fmla="*/ 0 w 10"/>
                <a:gd name="T17" fmla="*/ 0 h 7"/>
                <a:gd name="T18" fmla="*/ 0 w 10"/>
                <a:gd name="T19" fmla="*/ 1 h 7"/>
                <a:gd name="T20" fmla="*/ 2 w 1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7">
                  <a:moveTo>
                    <a:pt x="2" y="3"/>
                  </a:moveTo>
                  <a:lnTo>
                    <a:pt x="2" y="0"/>
                  </a:lnTo>
                  <a:lnTo>
                    <a:pt x="8" y="0"/>
                  </a:lnTo>
                  <a:lnTo>
                    <a:pt x="0" y="0"/>
                  </a:lnTo>
                  <a:lnTo>
                    <a:pt x="0" y="3"/>
                  </a:lnTo>
                  <a:lnTo>
                    <a:pt x="10" y="3"/>
                  </a:lnTo>
                  <a:lnTo>
                    <a:pt x="8" y="3"/>
                  </a:lnTo>
                  <a:lnTo>
                    <a:pt x="0" y="3"/>
                  </a:lnTo>
                  <a:lnTo>
                    <a:pt x="2" y="7"/>
                  </a:lnTo>
                  <a:lnTo>
                    <a:pt x="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6" name="Freeform 4534">
              <a:extLst>
                <a:ext uri="{FF2B5EF4-FFF2-40B4-BE49-F238E27FC236}">
                  <a16:creationId xmlns:a16="http://schemas.microsoft.com/office/drawing/2014/main" id="{99F4E132-DF80-450D-A3CB-317F365758D8}"/>
                </a:ext>
              </a:extLst>
            </p:cNvPr>
            <p:cNvSpPr>
              <a:spLocks/>
            </p:cNvSpPr>
            <p:nvPr/>
          </p:nvSpPr>
          <p:spPr bwMode="auto">
            <a:xfrm>
              <a:off x="2549" y="2426"/>
              <a:ext cx="1" cy="5"/>
            </a:xfrm>
            <a:custGeom>
              <a:avLst/>
              <a:gdLst>
                <a:gd name="T0" fmla="*/ 1 w 5"/>
                <a:gd name="T1" fmla="*/ 4 h 23"/>
                <a:gd name="T2" fmla="*/ 0 w 5"/>
                <a:gd name="T3" fmla="*/ 4 h 23"/>
                <a:gd name="T4" fmla="*/ 0 w 5"/>
                <a:gd name="T5" fmla="*/ 1 h 23"/>
                <a:gd name="T6" fmla="*/ 0 w 5"/>
                <a:gd name="T7" fmla="*/ 0 h 23"/>
                <a:gd name="T8" fmla="*/ 0 w 5"/>
                <a:gd name="T9" fmla="*/ 4 h 23"/>
                <a:gd name="T10" fmla="*/ 1 w 5"/>
                <a:gd name="T11" fmla="*/ 5 h 23"/>
                <a:gd name="T12" fmla="*/ 1 w 5"/>
                <a:gd name="T13" fmla="*/ 0 h 23"/>
                <a:gd name="T14" fmla="*/ 1 w 5"/>
                <a:gd name="T15" fmla="*/ 0 h 23"/>
                <a:gd name="T16" fmla="*/ 1 w 5"/>
                <a:gd name="T17" fmla="*/ 4 h 23"/>
                <a:gd name="T18" fmla="*/ 1 w 5"/>
                <a:gd name="T19" fmla="*/ 4 h 23"/>
                <a:gd name="T20" fmla="*/ 1 w 5"/>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3">
                  <a:moveTo>
                    <a:pt x="3" y="19"/>
                  </a:moveTo>
                  <a:lnTo>
                    <a:pt x="0" y="19"/>
                  </a:lnTo>
                  <a:lnTo>
                    <a:pt x="0" y="3"/>
                  </a:lnTo>
                  <a:lnTo>
                    <a:pt x="0" y="0"/>
                  </a:lnTo>
                  <a:lnTo>
                    <a:pt x="0" y="19"/>
                  </a:lnTo>
                  <a:lnTo>
                    <a:pt x="3" y="23"/>
                  </a:lnTo>
                  <a:lnTo>
                    <a:pt x="3" y="0"/>
                  </a:lnTo>
                  <a:lnTo>
                    <a:pt x="3" y="19"/>
                  </a:lnTo>
                  <a:lnTo>
                    <a:pt x="5" y="19"/>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7" name="Freeform 4535">
              <a:extLst>
                <a:ext uri="{FF2B5EF4-FFF2-40B4-BE49-F238E27FC236}">
                  <a16:creationId xmlns:a16="http://schemas.microsoft.com/office/drawing/2014/main" id="{B509EA69-CA88-4A03-85E6-F94DA6269631}"/>
                </a:ext>
              </a:extLst>
            </p:cNvPr>
            <p:cNvSpPr>
              <a:spLocks/>
            </p:cNvSpPr>
            <p:nvPr/>
          </p:nvSpPr>
          <p:spPr bwMode="auto">
            <a:xfrm>
              <a:off x="2549" y="2426"/>
              <a:ext cx="16" cy="1"/>
            </a:xfrm>
            <a:custGeom>
              <a:avLst/>
              <a:gdLst>
                <a:gd name="T0" fmla="*/ 1 w 63"/>
                <a:gd name="T1" fmla="*/ 0 h 7"/>
                <a:gd name="T2" fmla="*/ 1 w 63"/>
                <a:gd name="T3" fmla="*/ 0 h 7"/>
                <a:gd name="T4" fmla="*/ 15 w 63"/>
                <a:gd name="T5" fmla="*/ 0 h 7"/>
                <a:gd name="T6" fmla="*/ 15 w 63"/>
                <a:gd name="T7" fmla="*/ 0 h 7"/>
                <a:gd name="T8" fmla="*/ 0 w 63"/>
                <a:gd name="T9" fmla="*/ 0 h 7"/>
                <a:gd name="T10" fmla="*/ 0 w 63"/>
                <a:gd name="T11" fmla="*/ 0 h 7"/>
                <a:gd name="T12" fmla="*/ 16 w 63"/>
                <a:gd name="T13" fmla="*/ 0 h 7"/>
                <a:gd name="T14" fmla="*/ 15 w 63"/>
                <a:gd name="T15" fmla="*/ 1 h 7"/>
                <a:gd name="T16" fmla="*/ 0 w 63"/>
                <a:gd name="T17" fmla="*/ 1 h 7"/>
                <a:gd name="T18" fmla="*/ 1 w 63"/>
                <a:gd name="T19" fmla="*/ 1 h 7"/>
                <a:gd name="T20" fmla="*/ 15 w 63"/>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7">
                  <a:moveTo>
                    <a:pt x="3" y="3"/>
                  </a:moveTo>
                  <a:lnTo>
                    <a:pt x="3" y="0"/>
                  </a:lnTo>
                  <a:lnTo>
                    <a:pt x="59" y="0"/>
                  </a:lnTo>
                  <a:lnTo>
                    <a:pt x="0" y="0"/>
                  </a:lnTo>
                  <a:lnTo>
                    <a:pt x="0" y="3"/>
                  </a:lnTo>
                  <a:lnTo>
                    <a:pt x="63" y="3"/>
                  </a:lnTo>
                  <a:lnTo>
                    <a:pt x="59" y="7"/>
                  </a:lnTo>
                  <a:lnTo>
                    <a:pt x="0" y="7"/>
                  </a:lnTo>
                  <a:lnTo>
                    <a:pt x="3" y="7"/>
                  </a:lnTo>
                  <a:lnTo>
                    <a:pt x="5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8" name="Freeform 4536">
              <a:extLst>
                <a:ext uri="{FF2B5EF4-FFF2-40B4-BE49-F238E27FC236}">
                  <a16:creationId xmlns:a16="http://schemas.microsoft.com/office/drawing/2014/main" id="{C7DC7AAF-E82B-4391-BB50-87D9B9C76FC1}"/>
                </a:ext>
              </a:extLst>
            </p:cNvPr>
            <p:cNvSpPr>
              <a:spLocks/>
            </p:cNvSpPr>
            <p:nvPr/>
          </p:nvSpPr>
          <p:spPr bwMode="auto">
            <a:xfrm>
              <a:off x="2563" y="2420"/>
              <a:ext cx="2" cy="7"/>
            </a:xfrm>
            <a:custGeom>
              <a:avLst/>
              <a:gdLst>
                <a:gd name="T0" fmla="*/ 1 w 6"/>
                <a:gd name="T1" fmla="*/ 6 h 30"/>
                <a:gd name="T2" fmla="*/ 0 w 6"/>
                <a:gd name="T3" fmla="*/ 6 h 30"/>
                <a:gd name="T4" fmla="*/ 0 w 6"/>
                <a:gd name="T5" fmla="*/ 1 h 30"/>
                <a:gd name="T6" fmla="*/ 0 w 6"/>
                <a:gd name="T7" fmla="*/ 0 h 30"/>
                <a:gd name="T8" fmla="*/ 0 w 6"/>
                <a:gd name="T9" fmla="*/ 7 h 30"/>
                <a:gd name="T10" fmla="*/ 1 w 6"/>
                <a:gd name="T11" fmla="*/ 7 h 30"/>
                <a:gd name="T12" fmla="*/ 1 w 6"/>
                <a:gd name="T13" fmla="*/ 0 h 30"/>
                <a:gd name="T14" fmla="*/ 1 w 6"/>
                <a:gd name="T15" fmla="*/ 0 h 30"/>
                <a:gd name="T16" fmla="*/ 1 w 6"/>
                <a:gd name="T17" fmla="*/ 7 h 30"/>
                <a:gd name="T18" fmla="*/ 2 w 6"/>
                <a:gd name="T19" fmla="*/ 6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2" y="26"/>
                  </a:moveTo>
                  <a:lnTo>
                    <a:pt x="0" y="26"/>
                  </a:lnTo>
                  <a:lnTo>
                    <a:pt x="0" y="4"/>
                  </a:lnTo>
                  <a:lnTo>
                    <a:pt x="0" y="0"/>
                  </a:lnTo>
                  <a:lnTo>
                    <a:pt x="0" y="30"/>
                  </a:lnTo>
                  <a:lnTo>
                    <a:pt x="2" y="30"/>
                  </a:lnTo>
                  <a:lnTo>
                    <a:pt x="2" y="0"/>
                  </a:lnTo>
                  <a:lnTo>
                    <a:pt x="2"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19" name="Freeform 4537">
              <a:extLst>
                <a:ext uri="{FF2B5EF4-FFF2-40B4-BE49-F238E27FC236}">
                  <a16:creationId xmlns:a16="http://schemas.microsoft.com/office/drawing/2014/main" id="{48B9450C-3480-4190-A3C7-BEFA7C657F77}"/>
                </a:ext>
              </a:extLst>
            </p:cNvPr>
            <p:cNvSpPr>
              <a:spLocks/>
            </p:cNvSpPr>
            <p:nvPr/>
          </p:nvSpPr>
          <p:spPr bwMode="auto">
            <a:xfrm>
              <a:off x="2563" y="2420"/>
              <a:ext cx="7" cy="2"/>
            </a:xfrm>
            <a:custGeom>
              <a:avLst/>
              <a:gdLst>
                <a:gd name="T0" fmla="*/ 1 w 26"/>
                <a:gd name="T1" fmla="*/ 1 h 7"/>
                <a:gd name="T2" fmla="*/ 1 w 26"/>
                <a:gd name="T3" fmla="*/ 0 h 7"/>
                <a:gd name="T4" fmla="*/ 6 w 26"/>
                <a:gd name="T5" fmla="*/ 0 h 7"/>
                <a:gd name="T6" fmla="*/ 7 w 26"/>
                <a:gd name="T7" fmla="*/ 0 h 7"/>
                <a:gd name="T8" fmla="*/ 0 w 26"/>
                <a:gd name="T9" fmla="*/ 0 h 7"/>
                <a:gd name="T10" fmla="*/ 0 w 26"/>
                <a:gd name="T11" fmla="*/ 1 h 7"/>
                <a:gd name="T12" fmla="*/ 7 w 26"/>
                <a:gd name="T13" fmla="*/ 1 h 7"/>
                <a:gd name="T14" fmla="*/ 7 w 26"/>
                <a:gd name="T15" fmla="*/ 1 h 7"/>
                <a:gd name="T16" fmla="*/ 0 w 26"/>
                <a:gd name="T17" fmla="*/ 1 h 7"/>
                <a:gd name="T18" fmla="*/ 1 w 26"/>
                <a:gd name="T19" fmla="*/ 2 h 7"/>
                <a:gd name="T20" fmla="*/ 6 w 2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7">
                  <a:moveTo>
                    <a:pt x="2" y="4"/>
                  </a:moveTo>
                  <a:lnTo>
                    <a:pt x="2" y="0"/>
                  </a:lnTo>
                  <a:lnTo>
                    <a:pt x="23" y="0"/>
                  </a:lnTo>
                  <a:lnTo>
                    <a:pt x="26" y="0"/>
                  </a:lnTo>
                  <a:lnTo>
                    <a:pt x="0" y="0"/>
                  </a:lnTo>
                  <a:lnTo>
                    <a:pt x="0" y="4"/>
                  </a:lnTo>
                  <a:lnTo>
                    <a:pt x="26" y="4"/>
                  </a:lnTo>
                  <a:lnTo>
                    <a:pt x="0" y="4"/>
                  </a:lnTo>
                  <a:lnTo>
                    <a:pt x="2" y="7"/>
                  </a:lnTo>
                  <a:lnTo>
                    <a:pt x="23"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0" name="Freeform 4538">
              <a:extLst>
                <a:ext uri="{FF2B5EF4-FFF2-40B4-BE49-F238E27FC236}">
                  <a16:creationId xmlns:a16="http://schemas.microsoft.com/office/drawing/2014/main" id="{E72183B9-E623-4AAB-B9F4-6F4C4A29E395}"/>
                </a:ext>
              </a:extLst>
            </p:cNvPr>
            <p:cNvSpPr>
              <a:spLocks/>
            </p:cNvSpPr>
            <p:nvPr/>
          </p:nvSpPr>
          <p:spPr bwMode="auto">
            <a:xfrm>
              <a:off x="2568" y="2416"/>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0"/>
                  </a:lnTo>
                  <a:lnTo>
                    <a:pt x="0" y="19"/>
                  </a:lnTo>
                  <a:lnTo>
                    <a:pt x="3" y="22"/>
                  </a:lnTo>
                  <a:lnTo>
                    <a:pt x="3" y="0"/>
                  </a:lnTo>
                  <a:lnTo>
                    <a:pt x="6" y="0"/>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1" name="Freeform 4539">
              <a:extLst>
                <a:ext uri="{FF2B5EF4-FFF2-40B4-BE49-F238E27FC236}">
                  <a16:creationId xmlns:a16="http://schemas.microsoft.com/office/drawing/2014/main" id="{15A641D8-14F9-4119-AC54-1251B976D4AF}"/>
                </a:ext>
              </a:extLst>
            </p:cNvPr>
            <p:cNvSpPr>
              <a:spLocks/>
            </p:cNvSpPr>
            <p:nvPr/>
          </p:nvSpPr>
          <p:spPr bwMode="auto">
            <a:xfrm>
              <a:off x="2568" y="2416"/>
              <a:ext cx="10" cy="2"/>
            </a:xfrm>
            <a:custGeom>
              <a:avLst/>
              <a:gdLst>
                <a:gd name="T0" fmla="*/ 1 w 38"/>
                <a:gd name="T1" fmla="*/ 1 h 6"/>
                <a:gd name="T2" fmla="*/ 1 w 38"/>
                <a:gd name="T3" fmla="*/ 0 h 6"/>
                <a:gd name="T4" fmla="*/ 9 w 38"/>
                <a:gd name="T5" fmla="*/ 0 h 6"/>
                <a:gd name="T6" fmla="*/ 9 w 38"/>
                <a:gd name="T7" fmla="*/ 0 h 6"/>
                <a:gd name="T8" fmla="*/ 0 w 38"/>
                <a:gd name="T9" fmla="*/ 0 h 6"/>
                <a:gd name="T10" fmla="*/ 0 w 38"/>
                <a:gd name="T11" fmla="*/ 1 h 6"/>
                <a:gd name="T12" fmla="*/ 10 w 38"/>
                <a:gd name="T13" fmla="*/ 1 h 6"/>
                <a:gd name="T14" fmla="*/ 9 w 38"/>
                <a:gd name="T15" fmla="*/ 2 h 6"/>
                <a:gd name="T16" fmla="*/ 0 w 38"/>
                <a:gd name="T17" fmla="*/ 2 h 6"/>
                <a:gd name="T18" fmla="*/ 1 w 38"/>
                <a:gd name="T19" fmla="*/ 2 h 6"/>
                <a:gd name="T20" fmla="*/ 9 w 3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6">
                  <a:moveTo>
                    <a:pt x="3" y="2"/>
                  </a:moveTo>
                  <a:lnTo>
                    <a:pt x="3" y="0"/>
                  </a:lnTo>
                  <a:lnTo>
                    <a:pt x="36" y="0"/>
                  </a:lnTo>
                  <a:lnTo>
                    <a:pt x="0" y="0"/>
                  </a:lnTo>
                  <a:lnTo>
                    <a:pt x="0" y="2"/>
                  </a:lnTo>
                  <a:lnTo>
                    <a:pt x="38" y="2"/>
                  </a:lnTo>
                  <a:lnTo>
                    <a:pt x="36" y="6"/>
                  </a:lnTo>
                  <a:lnTo>
                    <a:pt x="0" y="6"/>
                  </a:lnTo>
                  <a:lnTo>
                    <a:pt x="3" y="6"/>
                  </a:lnTo>
                  <a:lnTo>
                    <a:pt x="3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2" name="Freeform 4540">
              <a:extLst>
                <a:ext uri="{FF2B5EF4-FFF2-40B4-BE49-F238E27FC236}">
                  <a16:creationId xmlns:a16="http://schemas.microsoft.com/office/drawing/2014/main" id="{883EC997-58AA-4C2B-9052-707CE9073B7E}"/>
                </a:ext>
              </a:extLst>
            </p:cNvPr>
            <p:cNvSpPr>
              <a:spLocks/>
            </p:cNvSpPr>
            <p:nvPr/>
          </p:nvSpPr>
          <p:spPr bwMode="auto">
            <a:xfrm>
              <a:off x="2576" y="2412"/>
              <a:ext cx="2"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4"/>
                  </a:lnTo>
                  <a:lnTo>
                    <a:pt x="0" y="23"/>
                  </a:lnTo>
                  <a:lnTo>
                    <a:pt x="4" y="23"/>
                  </a:lnTo>
                  <a:lnTo>
                    <a:pt x="4" y="0"/>
                  </a:lnTo>
                  <a:lnTo>
                    <a:pt x="4" y="4"/>
                  </a:lnTo>
                  <a:lnTo>
                    <a:pt x="4"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3" name="Freeform 4541">
              <a:extLst>
                <a:ext uri="{FF2B5EF4-FFF2-40B4-BE49-F238E27FC236}">
                  <a16:creationId xmlns:a16="http://schemas.microsoft.com/office/drawing/2014/main" id="{A7E899EC-0D85-4F7B-B69E-1B90D682A53D}"/>
                </a:ext>
              </a:extLst>
            </p:cNvPr>
            <p:cNvSpPr>
              <a:spLocks/>
            </p:cNvSpPr>
            <p:nvPr/>
          </p:nvSpPr>
          <p:spPr bwMode="auto">
            <a:xfrm>
              <a:off x="2576" y="2412"/>
              <a:ext cx="3" cy="2"/>
            </a:xfrm>
            <a:custGeom>
              <a:avLst/>
              <a:gdLst>
                <a:gd name="T0" fmla="*/ 1 w 10"/>
                <a:gd name="T1" fmla="*/ 1 h 6"/>
                <a:gd name="T2" fmla="*/ 1 w 10"/>
                <a:gd name="T3" fmla="*/ 0 h 6"/>
                <a:gd name="T4" fmla="*/ 2 w 10"/>
                <a:gd name="T5" fmla="*/ 0 h 6"/>
                <a:gd name="T6" fmla="*/ 2 w 10"/>
                <a:gd name="T7" fmla="*/ 1 h 6"/>
                <a:gd name="T8" fmla="*/ 0 w 10"/>
                <a:gd name="T9" fmla="*/ 1 h 6"/>
                <a:gd name="T10" fmla="*/ 0 w 10"/>
                <a:gd name="T11" fmla="*/ 1 h 6"/>
                <a:gd name="T12" fmla="*/ 3 w 10"/>
                <a:gd name="T13" fmla="*/ 1 h 6"/>
                <a:gd name="T14" fmla="*/ 2 w 10"/>
                <a:gd name="T15" fmla="*/ 2 h 6"/>
                <a:gd name="T16" fmla="*/ 0 w 10"/>
                <a:gd name="T17" fmla="*/ 2 h 6"/>
                <a:gd name="T18" fmla="*/ 1 w 10"/>
                <a:gd name="T19" fmla="*/ 2 h 6"/>
                <a:gd name="T20" fmla="*/ 2 w 1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6">
                  <a:moveTo>
                    <a:pt x="4" y="4"/>
                  </a:moveTo>
                  <a:lnTo>
                    <a:pt x="4" y="0"/>
                  </a:lnTo>
                  <a:lnTo>
                    <a:pt x="6" y="0"/>
                  </a:lnTo>
                  <a:lnTo>
                    <a:pt x="6" y="4"/>
                  </a:lnTo>
                  <a:lnTo>
                    <a:pt x="0" y="4"/>
                  </a:lnTo>
                  <a:lnTo>
                    <a:pt x="10" y="4"/>
                  </a:lnTo>
                  <a:lnTo>
                    <a:pt x="6" y="6"/>
                  </a:lnTo>
                  <a:lnTo>
                    <a:pt x="0" y="6"/>
                  </a:lnTo>
                  <a:lnTo>
                    <a:pt x="4"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4" name="Freeform 4542">
              <a:extLst>
                <a:ext uri="{FF2B5EF4-FFF2-40B4-BE49-F238E27FC236}">
                  <a16:creationId xmlns:a16="http://schemas.microsoft.com/office/drawing/2014/main" id="{1777CDB0-A2FD-4FFD-80E9-7C8558497567}"/>
                </a:ext>
              </a:extLst>
            </p:cNvPr>
            <p:cNvSpPr>
              <a:spLocks/>
            </p:cNvSpPr>
            <p:nvPr/>
          </p:nvSpPr>
          <p:spPr bwMode="auto">
            <a:xfrm>
              <a:off x="2577" y="2408"/>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0" y="22"/>
                  </a:lnTo>
                  <a:lnTo>
                    <a:pt x="2" y="22"/>
                  </a:lnTo>
                  <a:lnTo>
                    <a:pt x="2" y="0"/>
                  </a:lnTo>
                  <a:lnTo>
                    <a:pt x="2" y="3"/>
                  </a:lnTo>
                  <a:lnTo>
                    <a:pt x="2"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5" name="Freeform 4543">
              <a:extLst>
                <a:ext uri="{FF2B5EF4-FFF2-40B4-BE49-F238E27FC236}">
                  <a16:creationId xmlns:a16="http://schemas.microsoft.com/office/drawing/2014/main" id="{22D98CC1-8072-47F8-B976-0095BA1EB18F}"/>
                </a:ext>
              </a:extLst>
            </p:cNvPr>
            <p:cNvSpPr>
              <a:spLocks/>
            </p:cNvSpPr>
            <p:nvPr/>
          </p:nvSpPr>
          <p:spPr bwMode="auto">
            <a:xfrm>
              <a:off x="2577" y="2408"/>
              <a:ext cx="8" cy="2"/>
            </a:xfrm>
            <a:custGeom>
              <a:avLst/>
              <a:gdLst>
                <a:gd name="T0" fmla="*/ 1 w 32"/>
                <a:gd name="T1" fmla="*/ 1 h 7"/>
                <a:gd name="T2" fmla="*/ 1 w 32"/>
                <a:gd name="T3" fmla="*/ 0 h 7"/>
                <a:gd name="T4" fmla="*/ 8 w 32"/>
                <a:gd name="T5" fmla="*/ 0 h 7"/>
                <a:gd name="T6" fmla="*/ 8 w 32"/>
                <a:gd name="T7" fmla="*/ 1 h 7"/>
                <a:gd name="T8" fmla="*/ 0 w 32"/>
                <a:gd name="T9" fmla="*/ 1 h 7"/>
                <a:gd name="T10" fmla="*/ 0 w 32"/>
                <a:gd name="T11" fmla="*/ 1 h 7"/>
                <a:gd name="T12" fmla="*/ 8 w 32"/>
                <a:gd name="T13" fmla="*/ 1 h 7"/>
                <a:gd name="T14" fmla="*/ 8 w 32"/>
                <a:gd name="T15" fmla="*/ 2 h 7"/>
                <a:gd name="T16" fmla="*/ 0 w 32"/>
                <a:gd name="T17" fmla="*/ 2 h 7"/>
                <a:gd name="T18" fmla="*/ 1 w 32"/>
                <a:gd name="T19" fmla="*/ 2 h 7"/>
                <a:gd name="T20" fmla="*/ 8 w 3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7">
                  <a:moveTo>
                    <a:pt x="2" y="3"/>
                  </a:moveTo>
                  <a:lnTo>
                    <a:pt x="2" y="0"/>
                  </a:lnTo>
                  <a:lnTo>
                    <a:pt x="30" y="0"/>
                  </a:lnTo>
                  <a:lnTo>
                    <a:pt x="32" y="3"/>
                  </a:lnTo>
                  <a:lnTo>
                    <a:pt x="0" y="3"/>
                  </a:lnTo>
                  <a:lnTo>
                    <a:pt x="32" y="3"/>
                  </a:lnTo>
                  <a:lnTo>
                    <a:pt x="32" y="7"/>
                  </a:lnTo>
                  <a:lnTo>
                    <a:pt x="0" y="7"/>
                  </a:lnTo>
                  <a:lnTo>
                    <a:pt x="2" y="7"/>
                  </a:lnTo>
                  <a:lnTo>
                    <a:pt x="3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6" name="Freeform 4544">
              <a:extLst>
                <a:ext uri="{FF2B5EF4-FFF2-40B4-BE49-F238E27FC236}">
                  <a16:creationId xmlns:a16="http://schemas.microsoft.com/office/drawing/2014/main" id="{4824200E-BE43-4A4C-9725-20088335731A}"/>
                </a:ext>
              </a:extLst>
            </p:cNvPr>
            <p:cNvSpPr>
              <a:spLocks/>
            </p:cNvSpPr>
            <p:nvPr/>
          </p:nvSpPr>
          <p:spPr bwMode="auto">
            <a:xfrm>
              <a:off x="2584" y="2405"/>
              <a:ext cx="1"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4" y="16"/>
                  </a:moveTo>
                  <a:lnTo>
                    <a:pt x="0" y="16"/>
                  </a:lnTo>
                  <a:lnTo>
                    <a:pt x="0" y="3"/>
                  </a:lnTo>
                  <a:lnTo>
                    <a:pt x="0" y="0"/>
                  </a:lnTo>
                  <a:lnTo>
                    <a:pt x="0" y="20"/>
                  </a:lnTo>
                  <a:lnTo>
                    <a:pt x="4" y="20"/>
                  </a:lnTo>
                  <a:lnTo>
                    <a:pt x="4"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7" name="Freeform 4545">
              <a:extLst>
                <a:ext uri="{FF2B5EF4-FFF2-40B4-BE49-F238E27FC236}">
                  <a16:creationId xmlns:a16="http://schemas.microsoft.com/office/drawing/2014/main" id="{54CC83DD-ED9B-44BC-8517-514034B73E29}"/>
                </a:ext>
              </a:extLst>
            </p:cNvPr>
            <p:cNvSpPr>
              <a:spLocks/>
            </p:cNvSpPr>
            <p:nvPr/>
          </p:nvSpPr>
          <p:spPr bwMode="auto">
            <a:xfrm>
              <a:off x="2584" y="2405"/>
              <a:ext cx="5" cy="1"/>
            </a:xfrm>
            <a:custGeom>
              <a:avLst/>
              <a:gdLst>
                <a:gd name="T0" fmla="*/ 1 w 22"/>
                <a:gd name="T1" fmla="*/ 0 h 7"/>
                <a:gd name="T2" fmla="*/ 1 w 22"/>
                <a:gd name="T3" fmla="*/ 0 h 7"/>
                <a:gd name="T4" fmla="*/ 4 w 22"/>
                <a:gd name="T5" fmla="*/ 0 h 7"/>
                <a:gd name="T6" fmla="*/ 5 w 22"/>
                <a:gd name="T7" fmla="*/ 0 h 7"/>
                <a:gd name="T8" fmla="*/ 0 w 22"/>
                <a:gd name="T9" fmla="*/ 0 h 7"/>
                <a:gd name="T10" fmla="*/ 0 w 22"/>
                <a:gd name="T11" fmla="*/ 0 h 7"/>
                <a:gd name="T12" fmla="*/ 5 w 22"/>
                <a:gd name="T13" fmla="*/ 0 h 7"/>
                <a:gd name="T14" fmla="*/ 5 w 22"/>
                <a:gd name="T15" fmla="*/ 0 h 7"/>
                <a:gd name="T16" fmla="*/ 0 w 22"/>
                <a:gd name="T17" fmla="*/ 0 h 7"/>
                <a:gd name="T18" fmla="*/ 1 w 22"/>
                <a:gd name="T19" fmla="*/ 1 h 7"/>
                <a:gd name="T20" fmla="*/ 4 w 2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7">
                  <a:moveTo>
                    <a:pt x="4" y="3"/>
                  </a:moveTo>
                  <a:lnTo>
                    <a:pt x="4" y="0"/>
                  </a:lnTo>
                  <a:lnTo>
                    <a:pt x="18" y="0"/>
                  </a:lnTo>
                  <a:lnTo>
                    <a:pt x="22" y="0"/>
                  </a:lnTo>
                  <a:lnTo>
                    <a:pt x="0" y="0"/>
                  </a:lnTo>
                  <a:lnTo>
                    <a:pt x="0" y="3"/>
                  </a:lnTo>
                  <a:lnTo>
                    <a:pt x="22" y="3"/>
                  </a:lnTo>
                  <a:lnTo>
                    <a:pt x="0" y="3"/>
                  </a:lnTo>
                  <a:lnTo>
                    <a:pt x="4"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8" name="Freeform 4546">
              <a:extLst>
                <a:ext uri="{FF2B5EF4-FFF2-40B4-BE49-F238E27FC236}">
                  <a16:creationId xmlns:a16="http://schemas.microsoft.com/office/drawing/2014/main" id="{A945BEAA-3488-4A1A-8C54-9B065CC1FFC4}"/>
                </a:ext>
              </a:extLst>
            </p:cNvPr>
            <p:cNvSpPr>
              <a:spLocks/>
            </p:cNvSpPr>
            <p:nvPr/>
          </p:nvSpPr>
          <p:spPr bwMode="auto">
            <a:xfrm>
              <a:off x="2588" y="2401"/>
              <a:ext cx="1" cy="5"/>
            </a:xfrm>
            <a:custGeom>
              <a:avLst/>
              <a:gdLst>
                <a:gd name="T0" fmla="*/ 0 w 6"/>
                <a:gd name="T1" fmla="*/ 4 h 22"/>
                <a:gd name="T2" fmla="*/ 0 w 6"/>
                <a:gd name="T3" fmla="*/ 4 h 22"/>
                <a:gd name="T4" fmla="*/ 0 w 6"/>
                <a:gd name="T5" fmla="*/ 0 h 22"/>
                <a:gd name="T6" fmla="*/ 0 w 6"/>
                <a:gd name="T7" fmla="*/ 0 h 22"/>
                <a:gd name="T8" fmla="*/ 0 w 6"/>
                <a:gd name="T9" fmla="*/ 4 h 22"/>
                <a:gd name="T10" fmla="*/ 0 w 6"/>
                <a:gd name="T11" fmla="*/ 5 h 22"/>
                <a:gd name="T12" fmla="*/ 0 w 6"/>
                <a:gd name="T13" fmla="*/ 0 h 22"/>
                <a:gd name="T14" fmla="*/ 1 w 6"/>
                <a:gd name="T15" fmla="*/ 0 h 22"/>
                <a:gd name="T16" fmla="*/ 1 w 6"/>
                <a:gd name="T17" fmla="*/ 4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8"/>
                  </a:moveTo>
                  <a:lnTo>
                    <a:pt x="0" y="18"/>
                  </a:lnTo>
                  <a:lnTo>
                    <a:pt x="0" y="2"/>
                  </a:lnTo>
                  <a:lnTo>
                    <a:pt x="2" y="0"/>
                  </a:lnTo>
                  <a:lnTo>
                    <a:pt x="2" y="18"/>
                  </a:lnTo>
                  <a:lnTo>
                    <a:pt x="2" y="22"/>
                  </a:lnTo>
                  <a:lnTo>
                    <a:pt x="2" y="0"/>
                  </a:lnTo>
                  <a:lnTo>
                    <a:pt x="6" y="0"/>
                  </a:lnTo>
                  <a:lnTo>
                    <a:pt x="6" y="18"/>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29" name="Freeform 4547">
              <a:extLst>
                <a:ext uri="{FF2B5EF4-FFF2-40B4-BE49-F238E27FC236}">
                  <a16:creationId xmlns:a16="http://schemas.microsoft.com/office/drawing/2014/main" id="{8794CA82-726E-4BC3-B540-F0B9FB1C227D}"/>
                </a:ext>
              </a:extLst>
            </p:cNvPr>
            <p:cNvSpPr>
              <a:spLocks/>
            </p:cNvSpPr>
            <p:nvPr/>
          </p:nvSpPr>
          <p:spPr bwMode="auto">
            <a:xfrm>
              <a:off x="2588" y="2401"/>
              <a:ext cx="2" cy="2"/>
            </a:xfrm>
            <a:custGeom>
              <a:avLst/>
              <a:gdLst>
                <a:gd name="T0" fmla="*/ 1 w 8"/>
                <a:gd name="T1" fmla="*/ 1 h 6"/>
                <a:gd name="T2" fmla="*/ 1 w 8"/>
                <a:gd name="T3" fmla="*/ 0 h 6"/>
                <a:gd name="T4" fmla="*/ 2 w 8"/>
                <a:gd name="T5" fmla="*/ 0 h 6"/>
                <a:gd name="T6" fmla="*/ 2 w 8"/>
                <a:gd name="T7" fmla="*/ 0 h 6"/>
                <a:gd name="T8" fmla="*/ 1 w 8"/>
                <a:gd name="T9" fmla="*/ 0 h 6"/>
                <a:gd name="T10" fmla="*/ 0 w 8"/>
                <a:gd name="T11" fmla="*/ 1 h 6"/>
                <a:gd name="T12" fmla="*/ 2 w 8"/>
                <a:gd name="T13" fmla="*/ 1 h 6"/>
                <a:gd name="T14" fmla="*/ 2 w 8"/>
                <a:gd name="T15" fmla="*/ 2 h 6"/>
                <a:gd name="T16" fmla="*/ 1 w 8"/>
                <a:gd name="T17" fmla="*/ 2 h 6"/>
                <a:gd name="T18" fmla="*/ 1 w 8"/>
                <a:gd name="T19" fmla="*/ 2 h 6"/>
                <a:gd name="T20" fmla="*/ 2 w 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6">
                  <a:moveTo>
                    <a:pt x="2" y="2"/>
                  </a:moveTo>
                  <a:lnTo>
                    <a:pt x="2" y="0"/>
                  </a:lnTo>
                  <a:lnTo>
                    <a:pt x="6" y="0"/>
                  </a:lnTo>
                  <a:lnTo>
                    <a:pt x="8" y="0"/>
                  </a:lnTo>
                  <a:lnTo>
                    <a:pt x="2" y="0"/>
                  </a:lnTo>
                  <a:lnTo>
                    <a:pt x="0" y="2"/>
                  </a:lnTo>
                  <a:lnTo>
                    <a:pt x="8" y="2"/>
                  </a:lnTo>
                  <a:lnTo>
                    <a:pt x="8" y="6"/>
                  </a:lnTo>
                  <a:lnTo>
                    <a:pt x="2"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0" name="Freeform 4548">
              <a:extLst>
                <a:ext uri="{FF2B5EF4-FFF2-40B4-BE49-F238E27FC236}">
                  <a16:creationId xmlns:a16="http://schemas.microsoft.com/office/drawing/2014/main" id="{6B0F6E51-8119-4970-B9A3-360C5DB4265B}"/>
                </a:ext>
              </a:extLst>
            </p:cNvPr>
            <p:cNvSpPr>
              <a:spLocks/>
            </p:cNvSpPr>
            <p:nvPr/>
          </p:nvSpPr>
          <p:spPr bwMode="auto">
            <a:xfrm>
              <a:off x="2588" y="2397"/>
              <a:ext cx="2" cy="6"/>
            </a:xfrm>
            <a:custGeom>
              <a:avLst/>
              <a:gdLst>
                <a:gd name="T0" fmla="*/ 1 w 6"/>
                <a:gd name="T1" fmla="*/ 5 h 23"/>
                <a:gd name="T2" fmla="*/ 0 w 6"/>
                <a:gd name="T3" fmla="*/ 5 h 23"/>
                <a:gd name="T4" fmla="*/ 0 w 6"/>
                <a:gd name="T5" fmla="*/ 1 h 23"/>
                <a:gd name="T6" fmla="*/ 1 w 6"/>
                <a:gd name="T7" fmla="*/ 1 h 23"/>
                <a:gd name="T8" fmla="*/ 1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4"/>
                  </a:lnTo>
                  <a:lnTo>
                    <a:pt x="4" y="4"/>
                  </a:lnTo>
                  <a:lnTo>
                    <a:pt x="4" y="23"/>
                  </a:lnTo>
                  <a:lnTo>
                    <a:pt x="4"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1" name="Freeform 4549">
              <a:extLst>
                <a:ext uri="{FF2B5EF4-FFF2-40B4-BE49-F238E27FC236}">
                  <a16:creationId xmlns:a16="http://schemas.microsoft.com/office/drawing/2014/main" id="{AC9D3ACA-F3D2-4717-831F-CA1BA4C42AE5}"/>
                </a:ext>
              </a:extLst>
            </p:cNvPr>
            <p:cNvSpPr>
              <a:spLocks/>
            </p:cNvSpPr>
            <p:nvPr/>
          </p:nvSpPr>
          <p:spPr bwMode="auto">
            <a:xfrm>
              <a:off x="2588" y="2397"/>
              <a:ext cx="5" cy="1"/>
            </a:xfrm>
            <a:custGeom>
              <a:avLst/>
              <a:gdLst>
                <a:gd name="T0" fmla="*/ 1 w 18"/>
                <a:gd name="T1" fmla="*/ 1 h 6"/>
                <a:gd name="T2" fmla="*/ 1 w 18"/>
                <a:gd name="T3" fmla="*/ 0 h 6"/>
                <a:gd name="T4" fmla="*/ 4 w 18"/>
                <a:gd name="T5" fmla="*/ 0 h 6"/>
                <a:gd name="T6" fmla="*/ 4 w 18"/>
                <a:gd name="T7" fmla="*/ 1 h 6"/>
                <a:gd name="T8" fmla="*/ 1 w 18"/>
                <a:gd name="T9" fmla="*/ 1 h 6"/>
                <a:gd name="T10" fmla="*/ 0 w 18"/>
                <a:gd name="T11" fmla="*/ 1 h 6"/>
                <a:gd name="T12" fmla="*/ 5 w 18"/>
                <a:gd name="T13" fmla="*/ 1 h 6"/>
                <a:gd name="T14" fmla="*/ 4 w 18"/>
                <a:gd name="T15" fmla="*/ 1 h 6"/>
                <a:gd name="T16" fmla="*/ 1 w 18"/>
                <a:gd name="T17" fmla="*/ 1 h 6"/>
                <a:gd name="T18" fmla="*/ 1 w 18"/>
                <a:gd name="T19" fmla="*/ 1 h 6"/>
                <a:gd name="T20" fmla="*/ 4 w 18"/>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4" y="4"/>
                  </a:moveTo>
                  <a:lnTo>
                    <a:pt x="4" y="0"/>
                  </a:lnTo>
                  <a:lnTo>
                    <a:pt x="14" y="0"/>
                  </a:lnTo>
                  <a:lnTo>
                    <a:pt x="14" y="4"/>
                  </a:lnTo>
                  <a:lnTo>
                    <a:pt x="4" y="4"/>
                  </a:lnTo>
                  <a:lnTo>
                    <a:pt x="0" y="4"/>
                  </a:lnTo>
                  <a:lnTo>
                    <a:pt x="18" y="4"/>
                  </a:lnTo>
                  <a:lnTo>
                    <a:pt x="14" y="6"/>
                  </a:lnTo>
                  <a:lnTo>
                    <a:pt x="4" y="6"/>
                  </a:lnTo>
                  <a:lnTo>
                    <a:pt x="1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2" name="Freeform 4550">
              <a:extLst>
                <a:ext uri="{FF2B5EF4-FFF2-40B4-BE49-F238E27FC236}">
                  <a16:creationId xmlns:a16="http://schemas.microsoft.com/office/drawing/2014/main" id="{05649D3C-5E91-4976-B8F6-1A55C8914762}"/>
                </a:ext>
              </a:extLst>
            </p:cNvPr>
            <p:cNvSpPr>
              <a:spLocks/>
            </p:cNvSpPr>
            <p:nvPr/>
          </p:nvSpPr>
          <p:spPr bwMode="auto">
            <a:xfrm>
              <a:off x="2591" y="2391"/>
              <a:ext cx="2" cy="7"/>
            </a:xfrm>
            <a:custGeom>
              <a:avLst/>
              <a:gdLst>
                <a:gd name="T0" fmla="*/ 1 w 6"/>
                <a:gd name="T1" fmla="*/ 7 h 28"/>
                <a:gd name="T2" fmla="*/ 0 w 6"/>
                <a:gd name="T3" fmla="*/ 7 h 28"/>
                <a:gd name="T4" fmla="*/ 0 w 6"/>
                <a:gd name="T5" fmla="*/ 1 h 28"/>
                <a:gd name="T6" fmla="*/ 0 w 6"/>
                <a:gd name="T7" fmla="*/ 0 h 28"/>
                <a:gd name="T8" fmla="*/ 0 w 6"/>
                <a:gd name="T9" fmla="*/ 7 h 28"/>
                <a:gd name="T10" fmla="*/ 1 w 6"/>
                <a:gd name="T11" fmla="*/ 7 h 28"/>
                <a:gd name="T12" fmla="*/ 1 w 6"/>
                <a:gd name="T13" fmla="*/ 0 h 28"/>
                <a:gd name="T14" fmla="*/ 1 w 6"/>
                <a:gd name="T15" fmla="*/ 0 h 28"/>
                <a:gd name="T16" fmla="*/ 1 w 6"/>
                <a:gd name="T17" fmla="*/ 7 h 28"/>
                <a:gd name="T18" fmla="*/ 2 w 6"/>
                <a:gd name="T19" fmla="*/ 7 h 28"/>
                <a:gd name="T20" fmla="*/ 2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2" y="26"/>
                  </a:moveTo>
                  <a:lnTo>
                    <a:pt x="0" y="26"/>
                  </a:lnTo>
                  <a:lnTo>
                    <a:pt x="0" y="2"/>
                  </a:lnTo>
                  <a:lnTo>
                    <a:pt x="0" y="0"/>
                  </a:lnTo>
                  <a:lnTo>
                    <a:pt x="0" y="28"/>
                  </a:lnTo>
                  <a:lnTo>
                    <a:pt x="2" y="28"/>
                  </a:lnTo>
                  <a:lnTo>
                    <a:pt x="2" y="0"/>
                  </a:lnTo>
                  <a:lnTo>
                    <a:pt x="2" y="28"/>
                  </a:lnTo>
                  <a:lnTo>
                    <a:pt x="6" y="26"/>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3" name="Freeform 4551">
              <a:extLst>
                <a:ext uri="{FF2B5EF4-FFF2-40B4-BE49-F238E27FC236}">
                  <a16:creationId xmlns:a16="http://schemas.microsoft.com/office/drawing/2014/main" id="{8EBB869F-0258-4859-A700-B2AB276AEA5D}"/>
                </a:ext>
              </a:extLst>
            </p:cNvPr>
            <p:cNvSpPr>
              <a:spLocks/>
            </p:cNvSpPr>
            <p:nvPr/>
          </p:nvSpPr>
          <p:spPr bwMode="auto">
            <a:xfrm>
              <a:off x="2591" y="2391"/>
              <a:ext cx="5" cy="2"/>
            </a:xfrm>
            <a:custGeom>
              <a:avLst/>
              <a:gdLst>
                <a:gd name="T0" fmla="*/ 1 w 20"/>
                <a:gd name="T1" fmla="*/ 1 h 6"/>
                <a:gd name="T2" fmla="*/ 1 w 20"/>
                <a:gd name="T3" fmla="*/ 0 h 6"/>
                <a:gd name="T4" fmla="*/ 5 w 20"/>
                <a:gd name="T5" fmla="*/ 0 h 6"/>
                <a:gd name="T6" fmla="*/ 5 w 20"/>
                <a:gd name="T7" fmla="*/ 0 h 6"/>
                <a:gd name="T8" fmla="*/ 0 w 20"/>
                <a:gd name="T9" fmla="*/ 0 h 6"/>
                <a:gd name="T10" fmla="*/ 0 w 20"/>
                <a:gd name="T11" fmla="*/ 1 h 6"/>
                <a:gd name="T12" fmla="*/ 5 w 20"/>
                <a:gd name="T13" fmla="*/ 1 h 6"/>
                <a:gd name="T14" fmla="*/ 5 w 20"/>
                <a:gd name="T15" fmla="*/ 2 h 6"/>
                <a:gd name="T16" fmla="*/ 0 w 20"/>
                <a:gd name="T17" fmla="*/ 2 h 6"/>
                <a:gd name="T18" fmla="*/ 1 w 20"/>
                <a:gd name="T19" fmla="*/ 2 h 6"/>
                <a:gd name="T20" fmla="*/ 5 w 2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6">
                  <a:moveTo>
                    <a:pt x="2" y="2"/>
                  </a:moveTo>
                  <a:lnTo>
                    <a:pt x="2" y="0"/>
                  </a:lnTo>
                  <a:lnTo>
                    <a:pt x="18" y="0"/>
                  </a:lnTo>
                  <a:lnTo>
                    <a:pt x="20" y="0"/>
                  </a:lnTo>
                  <a:lnTo>
                    <a:pt x="0" y="0"/>
                  </a:lnTo>
                  <a:lnTo>
                    <a:pt x="0" y="2"/>
                  </a:lnTo>
                  <a:lnTo>
                    <a:pt x="20" y="2"/>
                  </a:lnTo>
                  <a:lnTo>
                    <a:pt x="20" y="6"/>
                  </a:lnTo>
                  <a:lnTo>
                    <a:pt x="0" y="6"/>
                  </a:lnTo>
                  <a:lnTo>
                    <a:pt x="2"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4" name="Freeform 4552">
              <a:extLst>
                <a:ext uri="{FF2B5EF4-FFF2-40B4-BE49-F238E27FC236}">
                  <a16:creationId xmlns:a16="http://schemas.microsoft.com/office/drawing/2014/main" id="{7A0E6BFF-04FB-443C-8D73-8E6147B765B3}"/>
                </a:ext>
              </a:extLst>
            </p:cNvPr>
            <p:cNvSpPr>
              <a:spLocks/>
            </p:cNvSpPr>
            <p:nvPr/>
          </p:nvSpPr>
          <p:spPr bwMode="auto">
            <a:xfrm>
              <a:off x="2595" y="2387"/>
              <a:ext cx="1"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4"/>
                  </a:lnTo>
                  <a:lnTo>
                    <a:pt x="0" y="23"/>
                  </a:lnTo>
                  <a:lnTo>
                    <a:pt x="4" y="23"/>
                  </a:lnTo>
                  <a:lnTo>
                    <a:pt x="4"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5" name="Freeform 4553">
              <a:extLst>
                <a:ext uri="{FF2B5EF4-FFF2-40B4-BE49-F238E27FC236}">
                  <a16:creationId xmlns:a16="http://schemas.microsoft.com/office/drawing/2014/main" id="{4123D94C-F897-44FB-A2E5-D3536FA41D6C}"/>
                </a:ext>
              </a:extLst>
            </p:cNvPr>
            <p:cNvSpPr>
              <a:spLocks/>
            </p:cNvSpPr>
            <p:nvPr/>
          </p:nvSpPr>
          <p:spPr bwMode="auto">
            <a:xfrm>
              <a:off x="2595" y="2387"/>
              <a:ext cx="3" cy="2"/>
            </a:xfrm>
            <a:custGeom>
              <a:avLst/>
              <a:gdLst>
                <a:gd name="T0" fmla="*/ 1 w 12"/>
                <a:gd name="T1" fmla="*/ 1 h 6"/>
                <a:gd name="T2" fmla="*/ 1 w 12"/>
                <a:gd name="T3" fmla="*/ 0 h 6"/>
                <a:gd name="T4" fmla="*/ 3 w 12"/>
                <a:gd name="T5" fmla="*/ 0 h 6"/>
                <a:gd name="T6" fmla="*/ 3 w 12"/>
                <a:gd name="T7" fmla="*/ 1 h 6"/>
                <a:gd name="T8" fmla="*/ 0 w 12"/>
                <a:gd name="T9" fmla="*/ 1 h 6"/>
                <a:gd name="T10" fmla="*/ 0 w 12"/>
                <a:gd name="T11" fmla="*/ 1 h 6"/>
                <a:gd name="T12" fmla="*/ 3 w 12"/>
                <a:gd name="T13" fmla="*/ 1 h 6"/>
                <a:gd name="T14" fmla="*/ 3 w 12"/>
                <a:gd name="T15" fmla="*/ 2 h 6"/>
                <a:gd name="T16" fmla="*/ 0 w 12"/>
                <a:gd name="T17" fmla="*/ 2 h 6"/>
                <a:gd name="T18" fmla="*/ 1 w 12"/>
                <a:gd name="T19" fmla="*/ 2 h 6"/>
                <a:gd name="T20" fmla="*/ 3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4" y="4"/>
                  </a:moveTo>
                  <a:lnTo>
                    <a:pt x="4" y="0"/>
                  </a:lnTo>
                  <a:lnTo>
                    <a:pt x="10" y="0"/>
                  </a:lnTo>
                  <a:lnTo>
                    <a:pt x="12" y="4"/>
                  </a:lnTo>
                  <a:lnTo>
                    <a:pt x="0" y="4"/>
                  </a:lnTo>
                  <a:lnTo>
                    <a:pt x="12" y="4"/>
                  </a:lnTo>
                  <a:lnTo>
                    <a:pt x="12" y="6"/>
                  </a:lnTo>
                  <a:lnTo>
                    <a:pt x="0" y="6"/>
                  </a:lnTo>
                  <a:lnTo>
                    <a:pt x="4" y="6"/>
                  </a:lnTo>
                  <a:lnTo>
                    <a:pt x="1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6" name="Freeform 4554">
              <a:extLst>
                <a:ext uri="{FF2B5EF4-FFF2-40B4-BE49-F238E27FC236}">
                  <a16:creationId xmlns:a16="http://schemas.microsoft.com/office/drawing/2014/main" id="{19B16E54-FD3A-4B97-B07E-DABC5BDEA2E4}"/>
                </a:ext>
              </a:extLst>
            </p:cNvPr>
            <p:cNvSpPr>
              <a:spLocks/>
            </p:cNvSpPr>
            <p:nvPr/>
          </p:nvSpPr>
          <p:spPr bwMode="auto">
            <a:xfrm>
              <a:off x="2596" y="2384"/>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7"/>
                  </a:moveTo>
                  <a:lnTo>
                    <a:pt x="0" y="17"/>
                  </a:lnTo>
                  <a:lnTo>
                    <a:pt x="0" y="4"/>
                  </a:lnTo>
                  <a:lnTo>
                    <a:pt x="0" y="0"/>
                  </a:lnTo>
                  <a:lnTo>
                    <a:pt x="0" y="19"/>
                  </a:lnTo>
                  <a:lnTo>
                    <a:pt x="4" y="19"/>
                  </a:lnTo>
                  <a:lnTo>
                    <a:pt x="4"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7" name="Freeform 4555">
              <a:extLst>
                <a:ext uri="{FF2B5EF4-FFF2-40B4-BE49-F238E27FC236}">
                  <a16:creationId xmlns:a16="http://schemas.microsoft.com/office/drawing/2014/main" id="{DBBF561F-BDEC-4E88-82FF-93E00A5B1824}"/>
                </a:ext>
              </a:extLst>
            </p:cNvPr>
            <p:cNvSpPr>
              <a:spLocks/>
            </p:cNvSpPr>
            <p:nvPr/>
          </p:nvSpPr>
          <p:spPr bwMode="auto">
            <a:xfrm>
              <a:off x="2596" y="2384"/>
              <a:ext cx="10" cy="1"/>
            </a:xfrm>
            <a:custGeom>
              <a:avLst/>
              <a:gdLst>
                <a:gd name="T0" fmla="*/ 1 w 40"/>
                <a:gd name="T1" fmla="*/ 1 h 6"/>
                <a:gd name="T2" fmla="*/ 1 w 40"/>
                <a:gd name="T3" fmla="*/ 0 h 6"/>
                <a:gd name="T4" fmla="*/ 9 w 40"/>
                <a:gd name="T5" fmla="*/ 0 h 6"/>
                <a:gd name="T6" fmla="*/ 9 w 40"/>
                <a:gd name="T7" fmla="*/ 0 h 6"/>
                <a:gd name="T8" fmla="*/ 0 w 40"/>
                <a:gd name="T9" fmla="*/ 0 h 6"/>
                <a:gd name="T10" fmla="*/ 0 w 40"/>
                <a:gd name="T11" fmla="*/ 1 h 6"/>
                <a:gd name="T12" fmla="*/ 10 w 40"/>
                <a:gd name="T13" fmla="*/ 1 h 6"/>
                <a:gd name="T14" fmla="*/ 9 w 40"/>
                <a:gd name="T15" fmla="*/ 1 h 6"/>
                <a:gd name="T16" fmla="*/ 0 w 40"/>
                <a:gd name="T17" fmla="*/ 1 h 6"/>
                <a:gd name="T18" fmla="*/ 1 w 40"/>
                <a:gd name="T19" fmla="*/ 1 h 6"/>
                <a:gd name="T20" fmla="*/ 9 w 40"/>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6">
                  <a:moveTo>
                    <a:pt x="4" y="4"/>
                  </a:moveTo>
                  <a:lnTo>
                    <a:pt x="4" y="0"/>
                  </a:lnTo>
                  <a:lnTo>
                    <a:pt x="36" y="0"/>
                  </a:lnTo>
                  <a:lnTo>
                    <a:pt x="0" y="0"/>
                  </a:lnTo>
                  <a:lnTo>
                    <a:pt x="0" y="4"/>
                  </a:lnTo>
                  <a:lnTo>
                    <a:pt x="40" y="4"/>
                  </a:lnTo>
                  <a:lnTo>
                    <a:pt x="36" y="4"/>
                  </a:lnTo>
                  <a:lnTo>
                    <a:pt x="0" y="4"/>
                  </a:lnTo>
                  <a:lnTo>
                    <a:pt x="4" y="6"/>
                  </a:lnTo>
                  <a:lnTo>
                    <a:pt x="3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8" name="Freeform 4556">
              <a:extLst>
                <a:ext uri="{FF2B5EF4-FFF2-40B4-BE49-F238E27FC236}">
                  <a16:creationId xmlns:a16="http://schemas.microsoft.com/office/drawing/2014/main" id="{C58A00E4-6A6B-43E4-92A1-C54F71B57D77}"/>
                </a:ext>
              </a:extLst>
            </p:cNvPr>
            <p:cNvSpPr>
              <a:spLocks/>
            </p:cNvSpPr>
            <p:nvPr/>
          </p:nvSpPr>
          <p:spPr bwMode="auto">
            <a:xfrm>
              <a:off x="2605" y="2380"/>
              <a:ext cx="1" cy="5"/>
            </a:xfrm>
            <a:custGeom>
              <a:avLst/>
              <a:gdLst>
                <a:gd name="T0" fmla="*/ 0 w 6"/>
                <a:gd name="T1" fmla="*/ 5 h 22"/>
                <a:gd name="T2" fmla="*/ 0 w 6"/>
                <a:gd name="T3" fmla="*/ 5 h 22"/>
                <a:gd name="T4" fmla="*/ 0 w 6"/>
                <a:gd name="T5" fmla="*/ 1 h 22"/>
                <a:gd name="T6" fmla="*/ 0 w 6"/>
                <a:gd name="T7" fmla="*/ 0 h 22"/>
                <a:gd name="T8" fmla="*/ 0 w 6"/>
                <a:gd name="T9" fmla="*/ 5 h 22"/>
                <a:gd name="T10" fmla="*/ 0 w 6"/>
                <a:gd name="T11" fmla="*/ 5 h 22"/>
                <a:gd name="T12" fmla="*/ 0 w 6"/>
                <a:gd name="T13" fmla="*/ 0 h 22"/>
                <a:gd name="T14" fmla="*/ 0 w 6"/>
                <a:gd name="T15" fmla="*/ 0 h 22"/>
                <a:gd name="T16" fmla="*/ 0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4"/>
                  </a:lnTo>
                  <a:lnTo>
                    <a:pt x="0" y="0"/>
                  </a:lnTo>
                  <a:lnTo>
                    <a:pt x="0" y="20"/>
                  </a:lnTo>
                  <a:lnTo>
                    <a:pt x="2" y="22"/>
                  </a:lnTo>
                  <a:lnTo>
                    <a:pt x="2" y="0"/>
                  </a:lnTo>
                  <a:lnTo>
                    <a:pt x="2" y="2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39" name="Freeform 4557">
              <a:extLst>
                <a:ext uri="{FF2B5EF4-FFF2-40B4-BE49-F238E27FC236}">
                  <a16:creationId xmlns:a16="http://schemas.microsoft.com/office/drawing/2014/main" id="{6E7ED931-5FE3-4847-807D-78ACF2EAF5B7}"/>
                </a:ext>
              </a:extLst>
            </p:cNvPr>
            <p:cNvSpPr>
              <a:spLocks/>
            </p:cNvSpPr>
            <p:nvPr/>
          </p:nvSpPr>
          <p:spPr bwMode="auto">
            <a:xfrm>
              <a:off x="2605" y="2380"/>
              <a:ext cx="20" cy="1"/>
            </a:xfrm>
            <a:custGeom>
              <a:avLst/>
              <a:gdLst>
                <a:gd name="T0" fmla="*/ 1 w 80"/>
                <a:gd name="T1" fmla="*/ 1 h 7"/>
                <a:gd name="T2" fmla="*/ 1 w 80"/>
                <a:gd name="T3" fmla="*/ 0 h 7"/>
                <a:gd name="T4" fmla="*/ 19 w 80"/>
                <a:gd name="T5" fmla="*/ 0 h 7"/>
                <a:gd name="T6" fmla="*/ 19 w 80"/>
                <a:gd name="T7" fmla="*/ 0 h 7"/>
                <a:gd name="T8" fmla="*/ 0 w 80"/>
                <a:gd name="T9" fmla="*/ 0 h 7"/>
                <a:gd name="T10" fmla="*/ 0 w 80"/>
                <a:gd name="T11" fmla="*/ 1 h 7"/>
                <a:gd name="T12" fmla="*/ 20 w 80"/>
                <a:gd name="T13" fmla="*/ 1 h 7"/>
                <a:gd name="T14" fmla="*/ 19 w 80"/>
                <a:gd name="T15" fmla="*/ 1 h 7"/>
                <a:gd name="T16" fmla="*/ 0 w 80"/>
                <a:gd name="T17" fmla="*/ 1 h 7"/>
                <a:gd name="T18" fmla="*/ 1 w 80"/>
                <a:gd name="T19" fmla="*/ 1 h 7"/>
                <a:gd name="T20" fmla="*/ 19 w 8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7">
                  <a:moveTo>
                    <a:pt x="2" y="4"/>
                  </a:moveTo>
                  <a:lnTo>
                    <a:pt x="2" y="0"/>
                  </a:lnTo>
                  <a:lnTo>
                    <a:pt x="76" y="0"/>
                  </a:lnTo>
                  <a:lnTo>
                    <a:pt x="0" y="0"/>
                  </a:lnTo>
                  <a:lnTo>
                    <a:pt x="0" y="4"/>
                  </a:lnTo>
                  <a:lnTo>
                    <a:pt x="80" y="4"/>
                  </a:lnTo>
                  <a:lnTo>
                    <a:pt x="76" y="7"/>
                  </a:lnTo>
                  <a:lnTo>
                    <a:pt x="0" y="7"/>
                  </a:lnTo>
                  <a:lnTo>
                    <a:pt x="2" y="7"/>
                  </a:lnTo>
                  <a:lnTo>
                    <a:pt x="7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0" name="Freeform 4558">
              <a:extLst>
                <a:ext uri="{FF2B5EF4-FFF2-40B4-BE49-F238E27FC236}">
                  <a16:creationId xmlns:a16="http://schemas.microsoft.com/office/drawing/2014/main" id="{CEDFD7B5-EC9F-4DCA-A4F4-48C0C807C9FC}"/>
                </a:ext>
              </a:extLst>
            </p:cNvPr>
            <p:cNvSpPr>
              <a:spLocks/>
            </p:cNvSpPr>
            <p:nvPr/>
          </p:nvSpPr>
          <p:spPr bwMode="auto">
            <a:xfrm>
              <a:off x="2623" y="2376"/>
              <a:ext cx="2"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0" y="0"/>
                  </a:lnTo>
                  <a:lnTo>
                    <a:pt x="0" y="22"/>
                  </a:lnTo>
                  <a:lnTo>
                    <a:pt x="2" y="22"/>
                  </a:lnTo>
                  <a:lnTo>
                    <a:pt x="2" y="0"/>
                  </a:lnTo>
                  <a:lnTo>
                    <a:pt x="2"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1" name="Freeform 4559">
              <a:extLst>
                <a:ext uri="{FF2B5EF4-FFF2-40B4-BE49-F238E27FC236}">
                  <a16:creationId xmlns:a16="http://schemas.microsoft.com/office/drawing/2014/main" id="{9847D57E-6A85-4F0E-8D6B-5537F5E2A8BA}"/>
                </a:ext>
              </a:extLst>
            </p:cNvPr>
            <p:cNvSpPr>
              <a:spLocks/>
            </p:cNvSpPr>
            <p:nvPr/>
          </p:nvSpPr>
          <p:spPr bwMode="auto">
            <a:xfrm>
              <a:off x="2623" y="2376"/>
              <a:ext cx="16" cy="2"/>
            </a:xfrm>
            <a:custGeom>
              <a:avLst/>
              <a:gdLst>
                <a:gd name="T0" fmla="*/ 1 w 62"/>
                <a:gd name="T1" fmla="*/ 1 h 6"/>
                <a:gd name="T2" fmla="*/ 1 w 62"/>
                <a:gd name="T3" fmla="*/ 0 h 6"/>
                <a:gd name="T4" fmla="*/ 15 w 62"/>
                <a:gd name="T5" fmla="*/ 0 h 6"/>
                <a:gd name="T6" fmla="*/ 15 w 62"/>
                <a:gd name="T7" fmla="*/ 0 h 6"/>
                <a:gd name="T8" fmla="*/ 0 w 62"/>
                <a:gd name="T9" fmla="*/ 0 h 6"/>
                <a:gd name="T10" fmla="*/ 0 w 62"/>
                <a:gd name="T11" fmla="*/ 1 h 6"/>
                <a:gd name="T12" fmla="*/ 16 w 62"/>
                <a:gd name="T13" fmla="*/ 1 h 6"/>
                <a:gd name="T14" fmla="*/ 15 w 62"/>
                <a:gd name="T15" fmla="*/ 2 h 6"/>
                <a:gd name="T16" fmla="*/ 0 w 62"/>
                <a:gd name="T17" fmla="*/ 2 h 6"/>
                <a:gd name="T18" fmla="*/ 1 w 62"/>
                <a:gd name="T19" fmla="*/ 2 h 6"/>
                <a:gd name="T20" fmla="*/ 15 w 6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6">
                  <a:moveTo>
                    <a:pt x="2" y="2"/>
                  </a:moveTo>
                  <a:lnTo>
                    <a:pt x="2" y="0"/>
                  </a:lnTo>
                  <a:lnTo>
                    <a:pt x="58" y="0"/>
                  </a:lnTo>
                  <a:lnTo>
                    <a:pt x="0" y="0"/>
                  </a:lnTo>
                  <a:lnTo>
                    <a:pt x="0" y="2"/>
                  </a:lnTo>
                  <a:lnTo>
                    <a:pt x="62" y="2"/>
                  </a:lnTo>
                  <a:lnTo>
                    <a:pt x="58" y="6"/>
                  </a:lnTo>
                  <a:lnTo>
                    <a:pt x="0" y="6"/>
                  </a:lnTo>
                  <a:lnTo>
                    <a:pt x="2" y="6"/>
                  </a:lnTo>
                  <a:lnTo>
                    <a:pt x="5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2" name="Freeform 4560">
              <a:extLst>
                <a:ext uri="{FF2B5EF4-FFF2-40B4-BE49-F238E27FC236}">
                  <a16:creationId xmlns:a16="http://schemas.microsoft.com/office/drawing/2014/main" id="{A7172FF6-6387-45B5-BE76-ED21FCEA68D4}"/>
                </a:ext>
              </a:extLst>
            </p:cNvPr>
            <p:cNvSpPr>
              <a:spLocks/>
            </p:cNvSpPr>
            <p:nvPr/>
          </p:nvSpPr>
          <p:spPr bwMode="auto">
            <a:xfrm>
              <a:off x="2637" y="2372"/>
              <a:ext cx="2"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19"/>
                  </a:moveTo>
                  <a:lnTo>
                    <a:pt x="0" y="19"/>
                  </a:lnTo>
                  <a:lnTo>
                    <a:pt x="0" y="4"/>
                  </a:lnTo>
                  <a:lnTo>
                    <a:pt x="0" y="23"/>
                  </a:lnTo>
                  <a:lnTo>
                    <a:pt x="2" y="23"/>
                  </a:lnTo>
                  <a:lnTo>
                    <a:pt x="2" y="0"/>
                  </a:lnTo>
                  <a:lnTo>
                    <a:pt x="2" y="4"/>
                  </a:lnTo>
                  <a:lnTo>
                    <a:pt x="2"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3" name="Freeform 4561">
              <a:extLst>
                <a:ext uri="{FF2B5EF4-FFF2-40B4-BE49-F238E27FC236}">
                  <a16:creationId xmlns:a16="http://schemas.microsoft.com/office/drawing/2014/main" id="{4ED181C7-6A01-46E5-8DAB-9056D2D5CCBE}"/>
                </a:ext>
              </a:extLst>
            </p:cNvPr>
            <p:cNvSpPr>
              <a:spLocks/>
            </p:cNvSpPr>
            <p:nvPr/>
          </p:nvSpPr>
          <p:spPr bwMode="auto">
            <a:xfrm>
              <a:off x="2637" y="2372"/>
              <a:ext cx="3" cy="1"/>
            </a:xfrm>
            <a:custGeom>
              <a:avLst/>
              <a:gdLst>
                <a:gd name="T0" fmla="*/ 1 w 12"/>
                <a:gd name="T1" fmla="*/ 1 h 6"/>
                <a:gd name="T2" fmla="*/ 1 w 12"/>
                <a:gd name="T3" fmla="*/ 0 h 6"/>
                <a:gd name="T4" fmla="*/ 2 w 12"/>
                <a:gd name="T5" fmla="*/ 0 h 6"/>
                <a:gd name="T6" fmla="*/ 3 w 12"/>
                <a:gd name="T7" fmla="*/ 1 h 6"/>
                <a:gd name="T8" fmla="*/ 0 w 12"/>
                <a:gd name="T9" fmla="*/ 1 h 6"/>
                <a:gd name="T10" fmla="*/ 0 w 12"/>
                <a:gd name="T11" fmla="*/ 1 h 6"/>
                <a:gd name="T12" fmla="*/ 3 w 12"/>
                <a:gd name="T13" fmla="*/ 1 h 6"/>
                <a:gd name="T14" fmla="*/ 3 w 12"/>
                <a:gd name="T15" fmla="*/ 1 h 6"/>
                <a:gd name="T16" fmla="*/ 0 w 12"/>
                <a:gd name="T17" fmla="*/ 1 h 6"/>
                <a:gd name="T18" fmla="*/ 1 w 12"/>
                <a:gd name="T19" fmla="*/ 1 h 6"/>
                <a:gd name="T20" fmla="*/ 2 w 1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2" y="4"/>
                  </a:moveTo>
                  <a:lnTo>
                    <a:pt x="2" y="0"/>
                  </a:lnTo>
                  <a:lnTo>
                    <a:pt x="8" y="0"/>
                  </a:lnTo>
                  <a:lnTo>
                    <a:pt x="12" y="4"/>
                  </a:lnTo>
                  <a:lnTo>
                    <a:pt x="0" y="4"/>
                  </a:lnTo>
                  <a:lnTo>
                    <a:pt x="12" y="4"/>
                  </a:lnTo>
                  <a:lnTo>
                    <a:pt x="12" y="6"/>
                  </a:lnTo>
                  <a:lnTo>
                    <a:pt x="0" y="6"/>
                  </a:lnTo>
                  <a:lnTo>
                    <a:pt x="2" y="6"/>
                  </a:lnTo>
                  <a:lnTo>
                    <a:pt x="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4" name="Freeform 4562">
              <a:extLst>
                <a:ext uri="{FF2B5EF4-FFF2-40B4-BE49-F238E27FC236}">
                  <a16:creationId xmlns:a16="http://schemas.microsoft.com/office/drawing/2014/main" id="{B9228EC0-47F5-43D4-B75D-45997218E8DC}"/>
                </a:ext>
              </a:extLst>
            </p:cNvPr>
            <p:cNvSpPr>
              <a:spLocks/>
            </p:cNvSpPr>
            <p:nvPr/>
          </p:nvSpPr>
          <p:spPr bwMode="auto">
            <a:xfrm>
              <a:off x="2639" y="2369"/>
              <a:ext cx="1" cy="4"/>
            </a:xfrm>
            <a:custGeom>
              <a:avLst/>
              <a:gdLst>
                <a:gd name="T0" fmla="*/ 0 w 6"/>
                <a:gd name="T1" fmla="*/ 4 h 19"/>
                <a:gd name="T2" fmla="*/ 0 w 6"/>
                <a:gd name="T3" fmla="*/ 4 h 19"/>
                <a:gd name="T4" fmla="*/ 0 w 6"/>
                <a:gd name="T5" fmla="*/ 1 h 19"/>
                <a:gd name="T6" fmla="*/ 0 w 6"/>
                <a:gd name="T7" fmla="*/ 0 h 19"/>
                <a:gd name="T8" fmla="*/ 0 w 6"/>
                <a:gd name="T9" fmla="*/ 4 h 19"/>
                <a:gd name="T10" fmla="*/ 0 w 6"/>
                <a:gd name="T11" fmla="*/ 4 h 19"/>
                <a:gd name="T12" fmla="*/ 0 w 6"/>
                <a:gd name="T13" fmla="*/ 0 h 19"/>
                <a:gd name="T14" fmla="*/ 1 w 6"/>
                <a:gd name="T15" fmla="*/ 0 h 19"/>
                <a:gd name="T16" fmla="*/ 1 w 6"/>
                <a:gd name="T17" fmla="*/ 4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7"/>
                  </a:moveTo>
                  <a:lnTo>
                    <a:pt x="0" y="17"/>
                  </a:lnTo>
                  <a:lnTo>
                    <a:pt x="0" y="4"/>
                  </a:lnTo>
                  <a:lnTo>
                    <a:pt x="0" y="0"/>
                  </a:lnTo>
                  <a:lnTo>
                    <a:pt x="0" y="19"/>
                  </a:lnTo>
                  <a:lnTo>
                    <a:pt x="2" y="19"/>
                  </a:lnTo>
                  <a:lnTo>
                    <a:pt x="2"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5" name="Freeform 4563">
              <a:extLst>
                <a:ext uri="{FF2B5EF4-FFF2-40B4-BE49-F238E27FC236}">
                  <a16:creationId xmlns:a16="http://schemas.microsoft.com/office/drawing/2014/main" id="{3690622C-36CC-464B-9386-03F21EAE92BF}"/>
                </a:ext>
              </a:extLst>
            </p:cNvPr>
            <p:cNvSpPr>
              <a:spLocks/>
            </p:cNvSpPr>
            <p:nvPr/>
          </p:nvSpPr>
          <p:spPr bwMode="auto">
            <a:xfrm>
              <a:off x="2639" y="2369"/>
              <a:ext cx="10" cy="1"/>
            </a:xfrm>
            <a:custGeom>
              <a:avLst/>
              <a:gdLst>
                <a:gd name="T0" fmla="*/ 0 w 42"/>
                <a:gd name="T1" fmla="*/ 1 h 6"/>
                <a:gd name="T2" fmla="*/ 0 w 42"/>
                <a:gd name="T3" fmla="*/ 0 h 6"/>
                <a:gd name="T4" fmla="*/ 9 w 42"/>
                <a:gd name="T5" fmla="*/ 0 h 6"/>
                <a:gd name="T6" fmla="*/ 10 w 42"/>
                <a:gd name="T7" fmla="*/ 0 h 6"/>
                <a:gd name="T8" fmla="*/ 0 w 42"/>
                <a:gd name="T9" fmla="*/ 0 h 6"/>
                <a:gd name="T10" fmla="*/ 0 w 42"/>
                <a:gd name="T11" fmla="*/ 1 h 6"/>
                <a:gd name="T12" fmla="*/ 10 w 42"/>
                <a:gd name="T13" fmla="*/ 1 h 6"/>
                <a:gd name="T14" fmla="*/ 10 w 42"/>
                <a:gd name="T15" fmla="*/ 1 h 6"/>
                <a:gd name="T16" fmla="*/ 0 w 42"/>
                <a:gd name="T17" fmla="*/ 1 h 6"/>
                <a:gd name="T18" fmla="*/ 0 w 42"/>
                <a:gd name="T19" fmla="*/ 1 h 6"/>
                <a:gd name="T20" fmla="*/ 9 w 4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
                  <a:moveTo>
                    <a:pt x="2" y="4"/>
                  </a:moveTo>
                  <a:lnTo>
                    <a:pt x="2" y="0"/>
                  </a:lnTo>
                  <a:lnTo>
                    <a:pt x="38" y="0"/>
                  </a:lnTo>
                  <a:lnTo>
                    <a:pt x="42" y="0"/>
                  </a:lnTo>
                  <a:lnTo>
                    <a:pt x="0" y="0"/>
                  </a:lnTo>
                  <a:lnTo>
                    <a:pt x="0" y="4"/>
                  </a:lnTo>
                  <a:lnTo>
                    <a:pt x="42" y="4"/>
                  </a:lnTo>
                  <a:lnTo>
                    <a:pt x="0" y="4"/>
                  </a:lnTo>
                  <a:lnTo>
                    <a:pt x="2" y="6"/>
                  </a:lnTo>
                  <a:lnTo>
                    <a:pt x="3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6" name="Freeform 4564">
              <a:extLst>
                <a:ext uri="{FF2B5EF4-FFF2-40B4-BE49-F238E27FC236}">
                  <a16:creationId xmlns:a16="http://schemas.microsoft.com/office/drawing/2014/main" id="{740DF9CA-1042-424F-9617-4C9AB3271464}"/>
                </a:ext>
              </a:extLst>
            </p:cNvPr>
            <p:cNvSpPr>
              <a:spLocks/>
            </p:cNvSpPr>
            <p:nvPr/>
          </p:nvSpPr>
          <p:spPr bwMode="auto">
            <a:xfrm>
              <a:off x="2648" y="2365"/>
              <a:ext cx="1" cy="5"/>
            </a:xfrm>
            <a:custGeom>
              <a:avLst/>
              <a:gdLst>
                <a:gd name="T0" fmla="*/ 0 w 6"/>
                <a:gd name="T1" fmla="*/ 5 h 22"/>
                <a:gd name="T2" fmla="*/ 0 w 6"/>
                <a:gd name="T3" fmla="*/ 5 h 22"/>
                <a:gd name="T4" fmla="*/ 0 w 6"/>
                <a:gd name="T5" fmla="*/ 1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2" y="0"/>
                  </a:lnTo>
                  <a:lnTo>
                    <a:pt x="2" y="20"/>
                  </a:lnTo>
                  <a:lnTo>
                    <a:pt x="2" y="22"/>
                  </a:lnTo>
                  <a:lnTo>
                    <a:pt x="2"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7" name="Freeform 4565">
              <a:extLst>
                <a:ext uri="{FF2B5EF4-FFF2-40B4-BE49-F238E27FC236}">
                  <a16:creationId xmlns:a16="http://schemas.microsoft.com/office/drawing/2014/main" id="{CD5DB1AC-69DC-48DB-8001-8655E7AAC271}"/>
                </a:ext>
              </a:extLst>
            </p:cNvPr>
            <p:cNvSpPr>
              <a:spLocks/>
            </p:cNvSpPr>
            <p:nvPr/>
          </p:nvSpPr>
          <p:spPr bwMode="auto">
            <a:xfrm>
              <a:off x="2648" y="2365"/>
              <a:ext cx="3" cy="1"/>
            </a:xfrm>
            <a:custGeom>
              <a:avLst/>
              <a:gdLst>
                <a:gd name="T0" fmla="*/ 0 w 14"/>
                <a:gd name="T1" fmla="*/ 0 h 7"/>
                <a:gd name="T2" fmla="*/ 0 w 14"/>
                <a:gd name="T3" fmla="*/ 0 h 7"/>
                <a:gd name="T4" fmla="*/ 3 w 14"/>
                <a:gd name="T5" fmla="*/ 0 h 7"/>
                <a:gd name="T6" fmla="*/ 3 w 14"/>
                <a:gd name="T7" fmla="*/ 0 h 7"/>
                <a:gd name="T8" fmla="*/ 0 w 14"/>
                <a:gd name="T9" fmla="*/ 0 h 7"/>
                <a:gd name="T10" fmla="*/ 0 w 14"/>
                <a:gd name="T11" fmla="*/ 0 h 7"/>
                <a:gd name="T12" fmla="*/ 3 w 14"/>
                <a:gd name="T13" fmla="*/ 0 h 7"/>
                <a:gd name="T14" fmla="*/ 3 w 14"/>
                <a:gd name="T15" fmla="*/ 0 h 7"/>
                <a:gd name="T16" fmla="*/ 0 w 14"/>
                <a:gd name="T17" fmla="*/ 0 h 7"/>
                <a:gd name="T18" fmla="*/ 0 w 14"/>
                <a:gd name="T19" fmla="*/ 1 h 7"/>
                <a:gd name="T20" fmla="*/ 3 w 1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2" y="3"/>
                  </a:moveTo>
                  <a:lnTo>
                    <a:pt x="2" y="0"/>
                  </a:lnTo>
                  <a:lnTo>
                    <a:pt x="12" y="0"/>
                  </a:lnTo>
                  <a:lnTo>
                    <a:pt x="2" y="0"/>
                  </a:lnTo>
                  <a:lnTo>
                    <a:pt x="0" y="3"/>
                  </a:lnTo>
                  <a:lnTo>
                    <a:pt x="14" y="3"/>
                  </a:lnTo>
                  <a:lnTo>
                    <a:pt x="12" y="3"/>
                  </a:lnTo>
                  <a:lnTo>
                    <a:pt x="2" y="3"/>
                  </a:lnTo>
                  <a:lnTo>
                    <a:pt x="2"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8" name="Freeform 4566">
              <a:extLst>
                <a:ext uri="{FF2B5EF4-FFF2-40B4-BE49-F238E27FC236}">
                  <a16:creationId xmlns:a16="http://schemas.microsoft.com/office/drawing/2014/main" id="{5ACC5FC2-92A3-4CE1-85B5-A269E6B16BEC}"/>
                </a:ext>
              </a:extLst>
            </p:cNvPr>
            <p:cNvSpPr>
              <a:spLocks/>
            </p:cNvSpPr>
            <p:nvPr/>
          </p:nvSpPr>
          <p:spPr bwMode="auto">
            <a:xfrm>
              <a:off x="2650" y="2359"/>
              <a:ext cx="1" cy="7"/>
            </a:xfrm>
            <a:custGeom>
              <a:avLst/>
              <a:gdLst>
                <a:gd name="T0" fmla="*/ 1 w 6"/>
                <a:gd name="T1" fmla="*/ 6 h 29"/>
                <a:gd name="T2" fmla="*/ 0 w 6"/>
                <a:gd name="T3" fmla="*/ 6 h 29"/>
                <a:gd name="T4" fmla="*/ 0 w 6"/>
                <a:gd name="T5" fmla="*/ 1 h 29"/>
                <a:gd name="T6" fmla="*/ 0 w 6"/>
                <a:gd name="T7" fmla="*/ 0 h 29"/>
                <a:gd name="T8" fmla="*/ 0 w 6"/>
                <a:gd name="T9" fmla="*/ 6 h 29"/>
                <a:gd name="T10" fmla="*/ 1 w 6"/>
                <a:gd name="T11" fmla="*/ 7 h 29"/>
                <a:gd name="T12" fmla="*/ 1 w 6"/>
                <a:gd name="T13" fmla="*/ 0 h 29"/>
                <a:gd name="T14" fmla="*/ 1 w 6"/>
                <a:gd name="T15" fmla="*/ 0 h 29"/>
                <a:gd name="T16" fmla="*/ 1 w 6"/>
                <a:gd name="T17" fmla="*/ 6 h 29"/>
                <a:gd name="T18" fmla="*/ 1 w 6"/>
                <a:gd name="T19" fmla="*/ 6 h 29"/>
                <a:gd name="T20" fmla="*/ 1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4" y="25"/>
                  </a:moveTo>
                  <a:lnTo>
                    <a:pt x="0" y="25"/>
                  </a:lnTo>
                  <a:lnTo>
                    <a:pt x="0" y="3"/>
                  </a:lnTo>
                  <a:lnTo>
                    <a:pt x="0" y="0"/>
                  </a:lnTo>
                  <a:lnTo>
                    <a:pt x="0" y="25"/>
                  </a:lnTo>
                  <a:lnTo>
                    <a:pt x="4" y="29"/>
                  </a:lnTo>
                  <a:lnTo>
                    <a:pt x="4" y="0"/>
                  </a:lnTo>
                  <a:lnTo>
                    <a:pt x="4" y="25"/>
                  </a:lnTo>
                  <a:lnTo>
                    <a:pt x="6" y="2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49" name="Freeform 4567">
              <a:extLst>
                <a:ext uri="{FF2B5EF4-FFF2-40B4-BE49-F238E27FC236}">
                  <a16:creationId xmlns:a16="http://schemas.microsoft.com/office/drawing/2014/main" id="{BE6DE2B4-6F23-4B3B-81D0-340CBCC9CE6D}"/>
                </a:ext>
              </a:extLst>
            </p:cNvPr>
            <p:cNvSpPr>
              <a:spLocks/>
            </p:cNvSpPr>
            <p:nvPr/>
          </p:nvSpPr>
          <p:spPr bwMode="auto">
            <a:xfrm>
              <a:off x="2650" y="2359"/>
              <a:ext cx="6" cy="1"/>
            </a:xfrm>
            <a:custGeom>
              <a:avLst/>
              <a:gdLst>
                <a:gd name="T0" fmla="*/ 1 w 26"/>
                <a:gd name="T1" fmla="*/ 1 h 6"/>
                <a:gd name="T2" fmla="*/ 1 w 26"/>
                <a:gd name="T3" fmla="*/ 0 h 6"/>
                <a:gd name="T4" fmla="*/ 6 w 26"/>
                <a:gd name="T5" fmla="*/ 0 h 6"/>
                <a:gd name="T6" fmla="*/ 6 w 26"/>
                <a:gd name="T7" fmla="*/ 0 h 6"/>
                <a:gd name="T8" fmla="*/ 0 w 26"/>
                <a:gd name="T9" fmla="*/ 0 h 6"/>
                <a:gd name="T10" fmla="*/ 0 w 26"/>
                <a:gd name="T11" fmla="*/ 1 h 6"/>
                <a:gd name="T12" fmla="*/ 6 w 26"/>
                <a:gd name="T13" fmla="*/ 1 h 6"/>
                <a:gd name="T14" fmla="*/ 6 w 26"/>
                <a:gd name="T15" fmla="*/ 1 h 6"/>
                <a:gd name="T16" fmla="*/ 0 w 26"/>
                <a:gd name="T17" fmla="*/ 1 h 6"/>
                <a:gd name="T18" fmla="*/ 1 w 26"/>
                <a:gd name="T19" fmla="*/ 1 h 6"/>
                <a:gd name="T20" fmla="*/ 6 w 2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
                  <a:moveTo>
                    <a:pt x="4" y="3"/>
                  </a:moveTo>
                  <a:lnTo>
                    <a:pt x="4" y="0"/>
                  </a:lnTo>
                  <a:lnTo>
                    <a:pt x="24" y="0"/>
                  </a:lnTo>
                  <a:lnTo>
                    <a:pt x="26" y="0"/>
                  </a:lnTo>
                  <a:lnTo>
                    <a:pt x="0" y="0"/>
                  </a:lnTo>
                  <a:lnTo>
                    <a:pt x="0" y="3"/>
                  </a:lnTo>
                  <a:lnTo>
                    <a:pt x="26" y="3"/>
                  </a:lnTo>
                  <a:lnTo>
                    <a:pt x="0" y="3"/>
                  </a:lnTo>
                  <a:lnTo>
                    <a:pt x="4" y="6"/>
                  </a:lnTo>
                  <a:lnTo>
                    <a:pt x="2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0" name="Freeform 4568">
              <a:extLst>
                <a:ext uri="{FF2B5EF4-FFF2-40B4-BE49-F238E27FC236}">
                  <a16:creationId xmlns:a16="http://schemas.microsoft.com/office/drawing/2014/main" id="{E23AB501-0B12-43C9-9AE7-55B7C55DB043}"/>
                </a:ext>
              </a:extLst>
            </p:cNvPr>
            <p:cNvSpPr>
              <a:spLocks/>
            </p:cNvSpPr>
            <p:nvPr/>
          </p:nvSpPr>
          <p:spPr bwMode="auto">
            <a:xfrm>
              <a:off x="2655" y="2355"/>
              <a:ext cx="1" cy="5"/>
            </a:xfrm>
            <a:custGeom>
              <a:avLst/>
              <a:gdLst>
                <a:gd name="T0" fmla="*/ 1 w 6"/>
                <a:gd name="T1" fmla="*/ 4 h 22"/>
                <a:gd name="T2" fmla="*/ 0 w 6"/>
                <a:gd name="T3" fmla="*/ 4 h 22"/>
                <a:gd name="T4" fmla="*/ 0 w 6"/>
                <a:gd name="T5" fmla="*/ 1 h 22"/>
                <a:gd name="T6" fmla="*/ 0 w 6"/>
                <a:gd name="T7" fmla="*/ 0 h 22"/>
                <a:gd name="T8" fmla="*/ 0 w 6"/>
                <a:gd name="T9" fmla="*/ 4 h 22"/>
                <a:gd name="T10" fmla="*/ 1 w 6"/>
                <a:gd name="T11" fmla="*/ 5 h 22"/>
                <a:gd name="T12" fmla="*/ 1 w 6"/>
                <a:gd name="T13" fmla="*/ 0 h 22"/>
                <a:gd name="T14" fmla="*/ 1 w 6"/>
                <a:gd name="T15" fmla="*/ 0 h 22"/>
                <a:gd name="T16" fmla="*/ 1 w 6"/>
                <a:gd name="T17" fmla="*/ 4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3"/>
                  </a:lnTo>
                  <a:lnTo>
                    <a:pt x="0" y="0"/>
                  </a:lnTo>
                  <a:lnTo>
                    <a:pt x="0" y="19"/>
                  </a:lnTo>
                  <a:lnTo>
                    <a:pt x="4" y="22"/>
                  </a:lnTo>
                  <a:lnTo>
                    <a:pt x="4" y="0"/>
                  </a:lnTo>
                  <a:lnTo>
                    <a:pt x="6" y="0"/>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1" name="Freeform 4569">
              <a:extLst>
                <a:ext uri="{FF2B5EF4-FFF2-40B4-BE49-F238E27FC236}">
                  <a16:creationId xmlns:a16="http://schemas.microsoft.com/office/drawing/2014/main" id="{A724D4E0-9538-48CE-926E-004977D6EF1E}"/>
                </a:ext>
              </a:extLst>
            </p:cNvPr>
            <p:cNvSpPr>
              <a:spLocks/>
            </p:cNvSpPr>
            <p:nvPr/>
          </p:nvSpPr>
          <p:spPr bwMode="auto">
            <a:xfrm>
              <a:off x="2655" y="2355"/>
              <a:ext cx="12" cy="2"/>
            </a:xfrm>
            <a:custGeom>
              <a:avLst/>
              <a:gdLst>
                <a:gd name="T0" fmla="*/ 1 w 48"/>
                <a:gd name="T1" fmla="*/ 1 h 6"/>
                <a:gd name="T2" fmla="*/ 1 w 48"/>
                <a:gd name="T3" fmla="*/ 0 h 6"/>
                <a:gd name="T4" fmla="*/ 12 w 48"/>
                <a:gd name="T5" fmla="*/ 0 h 6"/>
                <a:gd name="T6" fmla="*/ 12 w 48"/>
                <a:gd name="T7" fmla="*/ 0 h 6"/>
                <a:gd name="T8" fmla="*/ 0 w 48"/>
                <a:gd name="T9" fmla="*/ 0 h 6"/>
                <a:gd name="T10" fmla="*/ 0 w 48"/>
                <a:gd name="T11" fmla="*/ 1 h 6"/>
                <a:gd name="T12" fmla="*/ 12 w 48"/>
                <a:gd name="T13" fmla="*/ 1 h 6"/>
                <a:gd name="T14" fmla="*/ 12 w 48"/>
                <a:gd name="T15" fmla="*/ 2 h 6"/>
                <a:gd name="T16" fmla="*/ 0 w 48"/>
                <a:gd name="T17" fmla="*/ 2 h 6"/>
                <a:gd name="T18" fmla="*/ 1 w 48"/>
                <a:gd name="T19" fmla="*/ 2 h 6"/>
                <a:gd name="T20" fmla="*/ 12 w 4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6">
                  <a:moveTo>
                    <a:pt x="4" y="3"/>
                  </a:moveTo>
                  <a:lnTo>
                    <a:pt x="4" y="0"/>
                  </a:lnTo>
                  <a:lnTo>
                    <a:pt x="46" y="0"/>
                  </a:lnTo>
                  <a:lnTo>
                    <a:pt x="0" y="0"/>
                  </a:lnTo>
                  <a:lnTo>
                    <a:pt x="0" y="3"/>
                  </a:lnTo>
                  <a:lnTo>
                    <a:pt x="48" y="3"/>
                  </a:lnTo>
                  <a:lnTo>
                    <a:pt x="46" y="6"/>
                  </a:lnTo>
                  <a:lnTo>
                    <a:pt x="0" y="6"/>
                  </a:lnTo>
                  <a:lnTo>
                    <a:pt x="4" y="6"/>
                  </a:lnTo>
                  <a:lnTo>
                    <a:pt x="4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2" name="Freeform 4570">
              <a:extLst>
                <a:ext uri="{FF2B5EF4-FFF2-40B4-BE49-F238E27FC236}">
                  <a16:creationId xmlns:a16="http://schemas.microsoft.com/office/drawing/2014/main" id="{D855B408-DC93-468B-837B-EDFBE37F48D1}"/>
                </a:ext>
              </a:extLst>
            </p:cNvPr>
            <p:cNvSpPr>
              <a:spLocks/>
            </p:cNvSpPr>
            <p:nvPr/>
          </p:nvSpPr>
          <p:spPr bwMode="auto">
            <a:xfrm>
              <a:off x="2665" y="2351"/>
              <a:ext cx="2"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3"/>
                  </a:lnTo>
                  <a:lnTo>
                    <a:pt x="0" y="0"/>
                  </a:lnTo>
                  <a:lnTo>
                    <a:pt x="0" y="22"/>
                  </a:lnTo>
                  <a:lnTo>
                    <a:pt x="4" y="22"/>
                  </a:lnTo>
                  <a:lnTo>
                    <a:pt x="4" y="0"/>
                  </a:lnTo>
                  <a:lnTo>
                    <a:pt x="4"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3" name="Freeform 4571">
              <a:extLst>
                <a:ext uri="{FF2B5EF4-FFF2-40B4-BE49-F238E27FC236}">
                  <a16:creationId xmlns:a16="http://schemas.microsoft.com/office/drawing/2014/main" id="{87F6A65E-BFAF-424F-9251-59E939388DCD}"/>
                </a:ext>
              </a:extLst>
            </p:cNvPr>
            <p:cNvSpPr>
              <a:spLocks/>
            </p:cNvSpPr>
            <p:nvPr/>
          </p:nvSpPr>
          <p:spPr bwMode="auto">
            <a:xfrm>
              <a:off x="2665" y="2351"/>
              <a:ext cx="8" cy="2"/>
            </a:xfrm>
            <a:custGeom>
              <a:avLst/>
              <a:gdLst>
                <a:gd name="T0" fmla="*/ 1 w 30"/>
                <a:gd name="T1" fmla="*/ 1 h 6"/>
                <a:gd name="T2" fmla="*/ 1 w 30"/>
                <a:gd name="T3" fmla="*/ 0 h 6"/>
                <a:gd name="T4" fmla="*/ 7 w 30"/>
                <a:gd name="T5" fmla="*/ 0 h 6"/>
                <a:gd name="T6" fmla="*/ 8 w 30"/>
                <a:gd name="T7" fmla="*/ 0 h 6"/>
                <a:gd name="T8" fmla="*/ 0 w 30"/>
                <a:gd name="T9" fmla="*/ 0 h 6"/>
                <a:gd name="T10" fmla="*/ 0 w 30"/>
                <a:gd name="T11" fmla="*/ 1 h 6"/>
                <a:gd name="T12" fmla="*/ 8 w 30"/>
                <a:gd name="T13" fmla="*/ 1 h 6"/>
                <a:gd name="T14" fmla="*/ 8 w 30"/>
                <a:gd name="T15" fmla="*/ 2 h 6"/>
                <a:gd name="T16" fmla="*/ 0 w 30"/>
                <a:gd name="T17" fmla="*/ 2 h 6"/>
                <a:gd name="T18" fmla="*/ 1 w 30"/>
                <a:gd name="T19" fmla="*/ 2 h 6"/>
                <a:gd name="T20" fmla="*/ 7 w 3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4" y="3"/>
                  </a:moveTo>
                  <a:lnTo>
                    <a:pt x="4" y="0"/>
                  </a:lnTo>
                  <a:lnTo>
                    <a:pt x="28" y="0"/>
                  </a:lnTo>
                  <a:lnTo>
                    <a:pt x="30" y="0"/>
                  </a:lnTo>
                  <a:lnTo>
                    <a:pt x="0" y="0"/>
                  </a:lnTo>
                  <a:lnTo>
                    <a:pt x="0" y="3"/>
                  </a:lnTo>
                  <a:lnTo>
                    <a:pt x="30" y="3"/>
                  </a:lnTo>
                  <a:lnTo>
                    <a:pt x="30" y="6"/>
                  </a:lnTo>
                  <a:lnTo>
                    <a:pt x="0" y="6"/>
                  </a:lnTo>
                  <a:lnTo>
                    <a:pt x="4" y="6"/>
                  </a:lnTo>
                  <a:lnTo>
                    <a:pt x="2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4" name="Freeform 4572">
              <a:extLst>
                <a:ext uri="{FF2B5EF4-FFF2-40B4-BE49-F238E27FC236}">
                  <a16:creationId xmlns:a16="http://schemas.microsoft.com/office/drawing/2014/main" id="{6CA1A795-3CF9-472B-88B8-728123588737}"/>
                </a:ext>
              </a:extLst>
            </p:cNvPr>
            <p:cNvSpPr>
              <a:spLocks/>
            </p:cNvSpPr>
            <p:nvPr/>
          </p:nvSpPr>
          <p:spPr bwMode="auto">
            <a:xfrm>
              <a:off x="2671" y="2347"/>
              <a:ext cx="2"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20"/>
                  </a:moveTo>
                  <a:lnTo>
                    <a:pt x="0" y="20"/>
                  </a:lnTo>
                  <a:lnTo>
                    <a:pt x="0" y="4"/>
                  </a:lnTo>
                  <a:lnTo>
                    <a:pt x="0" y="23"/>
                  </a:lnTo>
                  <a:lnTo>
                    <a:pt x="4" y="23"/>
                  </a:lnTo>
                  <a:lnTo>
                    <a:pt x="4" y="0"/>
                  </a:lnTo>
                  <a:lnTo>
                    <a:pt x="6" y="4"/>
                  </a:lnTo>
                  <a:lnTo>
                    <a:pt x="6" y="23"/>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5" name="Freeform 4573">
              <a:extLst>
                <a:ext uri="{FF2B5EF4-FFF2-40B4-BE49-F238E27FC236}">
                  <a16:creationId xmlns:a16="http://schemas.microsoft.com/office/drawing/2014/main" id="{1A860CB2-D0F5-49B1-B576-35779BA704B7}"/>
                </a:ext>
              </a:extLst>
            </p:cNvPr>
            <p:cNvSpPr>
              <a:spLocks/>
            </p:cNvSpPr>
            <p:nvPr/>
          </p:nvSpPr>
          <p:spPr bwMode="auto">
            <a:xfrm>
              <a:off x="2671" y="2347"/>
              <a:ext cx="12" cy="1"/>
            </a:xfrm>
            <a:custGeom>
              <a:avLst/>
              <a:gdLst>
                <a:gd name="T0" fmla="*/ 1 w 48"/>
                <a:gd name="T1" fmla="*/ 1 h 7"/>
                <a:gd name="T2" fmla="*/ 1 w 48"/>
                <a:gd name="T3" fmla="*/ 0 h 7"/>
                <a:gd name="T4" fmla="*/ 11 w 48"/>
                <a:gd name="T5" fmla="*/ 0 h 7"/>
                <a:gd name="T6" fmla="*/ 11 w 48"/>
                <a:gd name="T7" fmla="*/ 1 h 7"/>
                <a:gd name="T8" fmla="*/ 0 w 48"/>
                <a:gd name="T9" fmla="*/ 1 h 7"/>
                <a:gd name="T10" fmla="*/ 0 w 48"/>
                <a:gd name="T11" fmla="*/ 1 h 7"/>
                <a:gd name="T12" fmla="*/ 12 w 48"/>
                <a:gd name="T13" fmla="*/ 1 h 7"/>
                <a:gd name="T14" fmla="*/ 11 w 48"/>
                <a:gd name="T15" fmla="*/ 1 h 7"/>
                <a:gd name="T16" fmla="*/ 0 w 48"/>
                <a:gd name="T17" fmla="*/ 1 h 7"/>
                <a:gd name="T18" fmla="*/ 1 w 48"/>
                <a:gd name="T19" fmla="*/ 1 h 7"/>
                <a:gd name="T20" fmla="*/ 11 w 4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7">
                  <a:moveTo>
                    <a:pt x="4" y="4"/>
                  </a:moveTo>
                  <a:lnTo>
                    <a:pt x="4" y="0"/>
                  </a:lnTo>
                  <a:lnTo>
                    <a:pt x="44" y="0"/>
                  </a:lnTo>
                  <a:lnTo>
                    <a:pt x="44" y="4"/>
                  </a:lnTo>
                  <a:lnTo>
                    <a:pt x="0" y="4"/>
                  </a:lnTo>
                  <a:lnTo>
                    <a:pt x="48" y="4"/>
                  </a:lnTo>
                  <a:lnTo>
                    <a:pt x="44" y="7"/>
                  </a:lnTo>
                  <a:lnTo>
                    <a:pt x="0" y="7"/>
                  </a:lnTo>
                  <a:lnTo>
                    <a:pt x="4" y="7"/>
                  </a:lnTo>
                  <a:lnTo>
                    <a:pt x="4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6" name="Freeform 4574">
              <a:extLst>
                <a:ext uri="{FF2B5EF4-FFF2-40B4-BE49-F238E27FC236}">
                  <a16:creationId xmlns:a16="http://schemas.microsoft.com/office/drawing/2014/main" id="{DA09627D-3B4C-44BD-AA4C-81A62AAE094D}"/>
                </a:ext>
              </a:extLst>
            </p:cNvPr>
            <p:cNvSpPr>
              <a:spLocks/>
            </p:cNvSpPr>
            <p:nvPr/>
          </p:nvSpPr>
          <p:spPr bwMode="auto">
            <a:xfrm>
              <a:off x="2682" y="2344"/>
              <a:ext cx="1" cy="4"/>
            </a:xfrm>
            <a:custGeom>
              <a:avLst/>
              <a:gdLst>
                <a:gd name="T0" fmla="*/ 0 w 6"/>
                <a:gd name="T1" fmla="*/ 3 h 20"/>
                <a:gd name="T2" fmla="*/ 0 w 6"/>
                <a:gd name="T3" fmla="*/ 3 h 20"/>
                <a:gd name="T4" fmla="*/ 0 w 6"/>
                <a:gd name="T5" fmla="*/ 1 h 20"/>
                <a:gd name="T6" fmla="*/ 0 w 6"/>
                <a:gd name="T7" fmla="*/ 0 h 20"/>
                <a:gd name="T8" fmla="*/ 0 w 6"/>
                <a:gd name="T9" fmla="*/ 4 h 20"/>
                <a:gd name="T10" fmla="*/ 0 w 6"/>
                <a:gd name="T11" fmla="*/ 4 h 20"/>
                <a:gd name="T12" fmla="*/ 0 w 6"/>
                <a:gd name="T13" fmla="*/ 0 h 20"/>
                <a:gd name="T14" fmla="*/ 0 w 6"/>
                <a:gd name="T15" fmla="*/ 0 h 20"/>
                <a:gd name="T16" fmla="*/ 0 w 6"/>
                <a:gd name="T17" fmla="*/ 4 h 20"/>
                <a:gd name="T18" fmla="*/ 1 w 6"/>
                <a:gd name="T19" fmla="*/ 3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7"/>
                  </a:moveTo>
                  <a:lnTo>
                    <a:pt x="0" y="17"/>
                  </a:lnTo>
                  <a:lnTo>
                    <a:pt x="0" y="4"/>
                  </a:lnTo>
                  <a:lnTo>
                    <a:pt x="0" y="0"/>
                  </a:lnTo>
                  <a:lnTo>
                    <a:pt x="0" y="20"/>
                  </a:lnTo>
                  <a:lnTo>
                    <a:pt x="2" y="20"/>
                  </a:lnTo>
                  <a:lnTo>
                    <a:pt x="2" y="0"/>
                  </a:lnTo>
                  <a:lnTo>
                    <a:pt x="2"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7" name="Freeform 4575">
              <a:extLst>
                <a:ext uri="{FF2B5EF4-FFF2-40B4-BE49-F238E27FC236}">
                  <a16:creationId xmlns:a16="http://schemas.microsoft.com/office/drawing/2014/main" id="{668D6BC9-E841-4F4B-8AD0-4E7D3F7C4BD5}"/>
                </a:ext>
              </a:extLst>
            </p:cNvPr>
            <p:cNvSpPr>
              <a:spLocks/>
            </p:cNvSpPr>
            <p:nvPr/>
          </p:nvSpPr>
          <p:spPr bwMode="auto">
            <a:xfrm>
              <a:off x="2682" y="2344"/>
              <a:ext cx="5" cy="1"/>
            </a:xfrm>
            <a:custGeom>
              <a:avLst/>
              <a:gdLst>
                <a:gd name="T0" fmla="*/ 1 w 20"/>
                <a:gd name="T1" fmla="*/ 1 h 7"/>
                <a:gd name="T2" fmla="*/ 1 w 20"/>
                <a:gd name="T3" fmla="*/ 0 h 7"/>
                <a:gd name="T4" fmla="*/ 5 w 20"/>
                <a:gd name="T5" fmla="*/ 0 h 7"/>
                <a:gd name="T6" fmla="*/ 5 w 20"/>
                <a:gd name="T7" fmla="*/ 0 h 7"/>
                <a:gd name="T8" fmla="*/ 0 w 20"/>
                <a:gd name="T9" fmla="*/ 0 h 7"/>
                <a:gd name="T10" fmla="*/ 0 w 20"/>
                <a:gd name="T11" fmla="*/ 1 h 7"/>
                <a:gd name="T12" fmla="*/ 5 w 20"/>
                <a:gd name="T13" fmla="*/ 1 h 7"/>
                <a:gd name="T14" fmla="*/ 5 w 20"/>
                <a:gd name="T15" fmla="*/ 1 h 7"/>
                <a:gd name="T16" fmla="*/ 0 w 20"/>
                <a:gd name="T17" fmla="*/ 1 h 7"/>
                <a:gd name="T18" fmla="*/ 1 w 20"/>
                <a:gd name="T19" fmla="*/ 1 h 7"/>
                <a:gd name="T20" fmla="*/ 5 w 2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7">
                  <a:moveTo>
                    <a:pt x="2" y="4"/>
                  </a:moveTo>
                  <a:lnTo>
                    <a:pt x="2" y="0"/>
                  </a:lnTo>
                  <a:lnTo>
                    <a:pt x="18" y="0"/>
                  </a:lnTo>
                  <a:lnTo>
                    <a:pt x="20" y="0"/>
                  </a:lnTo>
                  <a:lnTo>
                    <a:pt x="0" y="0"/>
                  </a:lnTo>
                  <a:lnTo>
                    <a:pt x="0" y="4"/>
                  </a:lnTo>
                  <a:lnTo>
                    <a:pt x="20" y="4"/>
                  </a:lnTo>
                  <a:lnTo>
                    <a:pt x="0" y="4"/>
                  </a:lnTo>
                  <a:lnTo>
                    <a:pt x="2"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8" name="Freeform 4576">
              <a:extLst>
                <a:ext uri="{FF2B5EF4-FFF2-40B4-BE49-F238E27FC236}">
                  <a16:creationId xmlns:a16="http://schemas.microsoft.com/office/drawing/2014/main" id="{C9DE9736-D668-4F9A-BE10-22E2A281BA4C}"/>
                </a:ext>
              </a:extLst>
            </p:cNvPr>
            <p:cNvSpPr>
              <a:spLocks/>
            </p:cNvSpPr>
            <p:nvPr/>
          </p:nvSpPr>
          <p:spPr bwMode="auto">
            <a:xfrm>
              <a:off x="2685" y="2340"/>
              <a:ext cx="2"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2 w 6"/>
                <a:gd name="T15" fmla="*/ 0 h 22"/>
                <a:gd name="T16" fmla="*/ 2 w 6"/>
                <a:gd name="T17" fmla="*/ 4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19"/>
                  </a:lnTo>
                  <a:lnTo>
                    <a:pt x="4" y="22"/>
                  </a:lnTo>
                  <a:lnTo>
                    <a:pt x="4" y="0"/>
                  </a:lnTo>
                  <a:lnTo>
                    <a:pt x="6" y="0"/>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59" name="Freeform 4577">
              <a:extLst>
                <a:ext uri="{FF2B5EF4-FFF2-40B4-BE49-F238E27FC236}">
                  <a16:creationId xmlns:a16="http://schemas.microsoft.com/office/drawing/2014/main" id="{2972AE4B-4240-4D06-B7C5-DF4E78419675}"/>
                </a:ext>
              </a:extLst>
            </p:cNvPr>
            <p:cNvSpPr>
              <a:spLocks/>
            </p:cNvSpPr>
            <p:nvPr/>
          </p:nvSpPr>
          <p:spPr bwMode="auto">
            <a:xfrm>
              <a:off x="2685" y="2340"/>
              <a:ext cx="6" cy="1"/>
            </a:xfrm>
            <a:custGeom>
              <a:avLst/>
              <a:gdLst>
                <a:gd name="T0" fmla="*/ 1 w 22"/>
                <a:gd name="T1" fmla="*/ 0 h 6"/>
                <a:gd name="T2" fmla="*/ 1 w 22"/>
                <a:gd name="T3" fmla="*/ 0 h 6"/>
                <a:gd name="T4" fmla="*/ 5 w 22"/>
                <a:gd name="T5" fmla="*/ 0 h 6"/>
                <a:gd name="T6" fmla="*/ 6 w 22"/>
                <a:gd name="T7" fmla="*/ 0 h 6"/>
                <a:gd name="T8" fmla="*/ 0 w 22"/>
                <a:gd name="T9" fmla="*/ 0 h 6"/>
                <a:gd name="T10" fmla="*/ 0 w 22"/>
                <a:gd name="T11" fmla="*/ 0 h 6"/>
                <a:gd name="T12" fmla="*/ 6 w 22"/>
                <a:gd name="T13" fmla="*/ 0 h 6"/>
                <a:gd name="T14" fmla="*/ 6 w 22"/>
                <a:gd name="T15" fmla="*/ 1 h 6"/>
                <a:gd name="T16" fmla="*/ 0 w 22"/>
                <a:gd name="T17" fmla="*/ 1 h 6"/>
                <a:gd name="T18" fmla="*/ 1 w 22"/>
                <a:gd name="T19" fmla="*/ 1 h 6"/>
                <a:gd name="T20" fmla="*/ 5 w 2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6">
                  <a:moveTo>
                    <a:pt x="4" y="2"/>
                  </a:moveTo>
                  <a:lnTo>
                    <a:pt x="4" y="0"/>
                  </a:lnTo>
                  <a:lnTo>
                    <a:pt x="18" y="0"/>
                  </a:lnTo>
                  <a:lnTo>
                    <a:pt x="22" y="0"/>
                  </a:lnTo>
                  <a:lnTo>
                    <a:pt x="0" y="0"/>
                  </a:lnTo>
                  <a:lnTo>
                    <a:pt x="0" y="2"/>
                  </a:lnTo>
                  <a:lnTo>
                    <a:pt x="22" y="2"/>
                  </a:lnTo>
                  <a:lnTo>
                    <a:pt x="22" y="6"/>
                  </a:lnTo>
                  <a:lnTo>
                    <a:pt x="0" y="6"/>
                  </a:lnTo>
                  <a:lnTo>
                    <a:pt x="4"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0" name="Freeform 4578">
              <a:extLst>
                <a:ext uri="{FF2B5EF4-FFF2-40B4-BE49-F238E27FC236}">
                  <a16:creationId xmlns:a16="http://schemas.microsoft.com/office/drawing/2014/main" id="{19884653-22DA-490A-B39A-C93E17162E21}"/>
                </a:ext>
              </a:extLst>
            </p:cNvPr>
            <p:cNvSpPr>
              <a:spLocks/>
            </p:cNvSpPr>
            <p:nvPr/>
          </p:nvSpPr>
          <p:spPr bwMode="auto">
            <a:xfrm>
              <a:off x="2689" y="2336"/>
              <a:ext cx="2" cy="5"/>
            </a:xfrm>
            <a:custGeom>
              <a:avLst/>
              <a:gdLst>
                <a:gd name="T0" fmla="*/ 1 w 6"/>
                <a:gd name="T1" fmla="*/ 4 h 22"/>
                <a:gd name="T2" fmla="*/ 0 w 6"/>
                <a:gd name="T3" fmla="*/ 4 h 22"/>
                <a:gd name="T4" fmla="*/ 0 w 6"/>
                <a:gd name="T5" fmla="*/ 1 h 22"/>
                <a:gd name="T6" fmla="*/ 1 w 6"/>
                <a:gd name="T7" fmla="*/ 0 h 22"/>
                <a:gd name="T8" fmla="*/ 1 w 6"/>
                <a:gd name="T9" fmla="*/ 5 h 22"/>
                <a:gd name="T10" fmla="*/ 1 w 6"/>
                <a:gd name="T11" fmla="*/ 5 h 22"/>
                <a:gd name="T12" fmla="*/ 1 w 6"/>
                <a:gd name="T13" fmla="*/ 0 h 22"/>
                <a:gd name="T14" fmla="*/ 2 w 6"/>
                <a:gd name="T15" fmla="*/ 0 h 22"/>
                <a:gd name="T16" fmla="*/ 2 w 6"/>
                <a:gd name="T17" fmla="*/ 5 h 22"/>
                <a:gd name="T18" fmla="*/ 2 w 6"/>
                <a:gd name="T19" fmla="*/ 4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8"/>
                  </a:moveTo>
                  <a:lnTo>
                    <a:pt x="0" y="18"/>
                  </a:lnTo>
                  <a:lnTo>
                    <a:pt x="0" y="3"/>
                  </a:lnTo>
                  <a:lnTo>
                    <a:pt x="2" y="0"/>
                  </a:lnTo>
                  <a:lnTo>
                    <a:pt x="2" y="22"/>
                  </a:lnTo>
                  <a:lnTo>
                    <a:pt x="2" y="0"/>
                  </a:lnTo>
                  <a:lnTo>
                    <a:pt x="6" y="0"/>
                  </a:lnTo>
                  <a:lnTo>
                    <a:pt x="6" y="22"/>
                  </a:lnTo>
                  <a:lnTo>
                    <a:pt x="6" y="1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1" name="Freeform 4579">
              <a:extLst>
                <a:ext uri="{FF2B5EF4-FFF2-40B4-BE49-F238E27FC236}">
                  <a16:creationId xmlns:a16="http://schemas.microsoft.com/office/drawing/2014/main" id="{888D890F-FA7B-464B-933D-A7FE9EF1634A}"/>
                </a:ext>
              </a:extLst>
            </p:cNvPr>
            <p:cNvSpPr>
              <a:spLocks/>
            </p:cNvSpPr>
            <p:nvPr/>
          </p:nvSpPr>
          <p:spPr bwMode="auto">
            <a:xfrm>
              <a:off x="2689" y="2336"/>
              <a:ext cx="13" cy="1"/>
            </a:xfrm>
            <a:custGeom>
              <a:avLst/>
              <a:gdLst>
                <a:gd name="T0" fmla="*/ 1 w 52"/>
                <a:gd name="T1" fmla="*/ 0 h 7"/>
                <a:gd name="T2" fmla="*/ 1 w 52"/>
                <a:gd name="T3" fmla="*/ 0 h 7"/>
                <a:gd name="T4" fmla="*/ 13 w 52"/>
                <a:gd name="T5" fmla="*/ 0 h 7"/>
                <a:gd name="T6" fmla="*/ 13 w 52"/>
                <a:gd name="T7" fmla="*/ 0 h 7"/>
                <a:gd name="T8" fmla="*/ 1 w 52"/>
                <a:gd name="T9" fmla="*/ 0 h 7"/>
                <a:gd name="T10" fmla="*/ 0 w 52"/>
                <a:gd name="T11" fmla="*/ 0 h 7"/>
                <a:gd name="T12" fmla="*/ 13 w 52"/>
                <a:gd name="T13" fmla="*/ 0 h 7"/>
                <a:gd name="T14" fmla="*/ 13 w 52"/>
                <a:gd name="T15" fmla="*/ 1 h 7"/>
                <a:gd name="T16" fmla="*/ 1 w 52"/>
                <a:gd name="T17" fmla="*/ 1 h 7"/>
                <a:gd name="T18" fmla="*/ 1 w 52"/>
                <a:gd name="T19" fmla="*/ 1 h 7"/>
                <a:gd name="T20" fmla="*/ 13 w 5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7">
                  <a:moveTo>
                    <a:pt x="2" y="3"/>
                  </a:moveTo>
                  <a:lnTo>
                    <a:pt x="2" y="0"/>
                  </a:lnTo>
                  <a:lnTo>
                    <a:pt x="50" y="0"/>
                  </a:lnTo>
                  <a:lnTo>
                    <a:pt x="52" y="0"/>
                  </a:lnTo>
                  <a:lnTo>
                    <a:pt x="2" y="0"/>
                  </a:lnTo>
                  <a:lnTo>
                    <a:pt x="0" y="3"/>
                  </a:lnTo>
                  <a:lnTo>
                    <a:pt x="52" y="3"/>
                  </a:lnTo>
                  <a:lnTo>
                    <a:pt x="52" y="7"/>
                  </a:lnTo>
                  <a:lnTo>
                    <a:pt x="2" y="7"/>
                  </a:lnTo>
                  <a:lnTo>
                    <a:pt x="5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2" name="Freeform 4580">
              <a:extLst>
                <a:ext uri="{FF2B5EF4-FFF2-40B4-BE49-F238E27FC236}">
                  <a16:creationId xmlns:a16="http://schemas.microsoft.com/office/drawing/2014/main" id="{B447801F-406A-460F-9097-A7BEC67D0744}"/>
                </a:ext>
              </a:extLst>
            </p:cNvPr>
            <p:cNvSpPr>
              <a:spLocks/>
            </p:cNvSpPr>
            <p:nvPr/>
          </p:nvSpPr>
          <p:spPr bwMode="auto">
            <a:xfrm>
              <a:off x="2701" y="2330"/>
              <a:ext cx="1" cy="7"/>
            </a:xfrm>
            <a:custGeom>
              <a:avLst/>
              <a:gdLst>
                <a:gd name="T0" fmla="*/ 1 w 6"/>
                <a:gd name="T1" fmla="*/ 6 h 30"/>
                <a:gd name="T2" fmla="*/ 0 w 6"/>
                <a:gd name="T3" fmla="*/ 6 h 30"/>
                <a:gd name="T4" fmla="*/ 0 w 6"/>
                <a:gd name="T5" fmla="*/ 1 h 30"/>
                <a:gd name="T6" fmla="*/ 0 w 6"/>
                <a:gd name="T7" fmla="*/ 0 h 30"/>
                <a:gd name="T8" fmla="*/ 0 w 6"/>
                <a:gd name="T9" fmla="*/ 7 h 30"/>
                <a:gd name="T10" fmla="*/ 1 w 6"/>
                <a:gd name="T11" fmla="*/ 7 h 30"/>
                <a:gd name="T12" fmla="*/ 1 w 6"/>
                <a:gd name="T13" fmla="*/ 0 h 30"/>
                <a:gd name="T14" fmla="*/ 1 w 6"/>
                <a:gd name="T15" fmla="*/ 0 h 30"/>
                <a:gd name="T16" fmla="*/ 1 w 6"/>
                <a:gd name="T17" fmla="*/ 7 h 30"/>
                <a:gd name="T18" fmla="*/ 1 w 6"/>
                <a:gd name="T19" fmla="*/ 6 h 30"/>
                <a:gd name="T20" fmla="*/ 1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4" y="26"/>
                  </a:moveTo>
                  <a:lnTo>
                    <a:pt x="0" y="26"/>
                  </a:lnTo>
                  <a:lnTo>
                    <a:pt x="0" y="4"/>
                  </a:lnTo>
                  <a:lnTo>
                    <a:pt x="0" y="0"/>
                  </a:lnTo>
                  <a:lnTo>
                    <a:pt x="0" y="30"/>
                  </a:lnTo>
                  <a:lnTo>
                    <a:pt x="4" y="30"/>
                  </a:lnTo>
                  <a:lnTo>
                    <a:pt x="4" y="0"/>
                  </a:lnTo>
                  <a:lnTo>
                    <a:pt x="6" y="0"/>
                  </a:lnTo>
                  <a:lnTo>
                    <a:pt x="6"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3" name="Freeform 4581">
              <a:extLst>
                <a:ext uri="{FF2B5EF4-FFF2-40B4-BE49-F238E27FC236}">
                  <a16:creationId xmlns:a16="http://schemas.microsoft.com/office/drawing/2014/main" id="{F428733A-0925-4075-8DFB-4F1342C36893}"/>
                </a:ext>
              </a:extLst>
            </p:cNvPr>
            <p:cNvSpPr>
              <a:spLocks/>
            </p:cNvSpPr>
            <p:nvPr/>
          </p:nvSpPr>
          <p:spPr bwMode="auto">
            <a:xfrm>
              <a:off x="2701" y="2330"/>
              <a:ext cx="13" cy="2"/>
            </a:xfrm>
            <a:custGeom>
              <a:avLst/>
              <a:gdLst>
                <a:gd name="T0" fmla="*/ 1 w 54"/>
                <a:gd name="T1" fmla="*/ 1 h 6"/>
                <a:gd name="T2" fmla="*/ 1 w 54"/>
                <a:gd name="T3" fmla="*/ 0 h 6"/>
                <a:gd name="T4" fmla="*/ 13 w 54"/>
                <a:gd name="T5" fmla="*/ 0 h 6"/>
                <a:gd name="T6" fmla="*/ 13 w 54"/>
                <a:gd name="T7" fmla="*/ 0 h 6"/>
                <a:gd name="T8" fmla="*/ 0 w 54"/>
                <a:gd name="T9" fmla="*/ 0 h 6"/>
                <a:gd name="T10" fmla="*/ 0 w 54"/>
                <a:gd name="T11" fmla="*/ 1 h 6"/>
                <a:gd name="T12" fmla="*/ 13 w 54"/>
                <a:gd name="T13" fmla="*/ 1 h 6"/>
                <a:gd name="T14" fmla="*/ 13 w 54"/>
                <a:gd name="T15" fmla="*/ 2 h 6"/>
                <a:gd name="T16" fmla="*/ 0 w 54"/>
                <a:gd name="T17" fmla="*/ 2 h 6"/>
                <a:gd name="T18" fmla="*/ 1 w 54"/>
                <a:gd name="T19" fmla="*/ 2 h 6"/>
                <a:gd name="T20" fmla="*/ 13 w 5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6">
                  <a:moveTo>
                    <a:pt x="4" y="4"/>
                  </a:moveTo>
                  <a:lnTo>
                    <a:pt x="4" y="0"/>
                  </a:lnTo>
                  <a:lnTo>
                    <a:pt x="52" y="0"/>
                  </a:lnTo>
                  <a:lnTo>
                    <a:pt x="54" y="0"/>
                  </a:lnTo>
                  <a:lnTo>
                    <a:pt x="0" y="0"/>
                  </a:lnTo>
                  <a:lnTo>
                    <a:pt x="0" y="4"/>
                  </a:lnTo>
                  <a:lnTo>
                    <a:pt x="54" y="4"/>
                  </a:lnTo>
                  <a:lnTo>
                    <a:pt x="54" y="6"/>
                  </a:lnTo>
                  <a:lnTo>
                    <a:pt x="0" y="6"/>
                  </a:lnTo>
                  <a:lnTo>
                    <a:pt x="4" y="6"/>
                  </a:lnTo>
                  <a:lnTo>
                    <a:pt x="5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4" name="Freeform 4582">
              <a:extLst>
                <a:ext uri="{FF2B5EF4-FFF2-40B4-BE49-F238E27FC236}">
                  <a16:creationId xmlns:a16="http://schemas.microsoft.com/office/drawing/2014/main" id="{5D6A6EF5-1D1D-4235-8A83-6390720012EB}"/>
                </a:ext>
              </a:extLst>
            </p:cNvPr>
            <p:cNvSpPr>
              <a:spLocks/>
            </p:cNvSpPr>
            <p:nvPr/>
          </p:nvSpPr>
          <p:spPr bwMode="auto">
            <a:xfrm>
              <a:off x="2713" y="2326"/>
              <a:ext cx="1"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0"/>
                  </a:lnTo>
                  <a:lnTo>
                    <a:pt x="0" y="22"/>
                  </a:lnTo>
                  <a:lnTo>
                    <a:pt x="4" y="22"/>
                  </a:lnTo>
                  <a:lnTo>
                    <a:pt x="4" y="0"/>
                  </a:lnTo>
                  <a:lnTo>
                    <a:pt x="6" y="0"/>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5" name="Freeform 4583">
              <a:extLst>
                <a:ext uri="{FF2B5EF4-FFF2-40B4-BE49-F238E27FC236}">
                  <a16:creationId xmlns:a16="http://schemas.microsoft.com/office/drawing/2014/main" id="{16B9CC2B-6F84-49F3-A896-CB4564110B75}"/>
                </a:ext>
              </a:extLst>
            </p:cNvPr>
            <p:cNvSpPr>
              <a:spLocks/>
            </p:cNvSpPr>
            <p:nvPr/>
          </p:nvSpPr>
          <p:spPr bwMode="auto">
            <a:xfrm>
              <a:off x="2713" y="2326"/>
              <a:ext cx="12" cy="2"/>
            </a:xfrm>
            <a:custGeom>
              <a:avLst/>
              <a:gdLst>
                <a:gd name="T0" fmla="*/ 1 w 48"/>
                <a:gd name="T1" fmla="*/ 1 h 7"/>
                <a:gd name="T2" fmla="*/ 1 w 48"/>
                <a:gd name="T3" fmla="*/ 0 h 7"/>
                <a:gd name="T4" fmla="*/ 11 w 48"/>
                <a:gd name="T5" fmla="*/ 0 h 7"/>
                <a:gd name="T6" fmla="*/ 11 w 48"/>
                <a:gd name="T7" fmla="*/ 0 h 7"/>
                <a:gd name="T8" fmla="*/ 0 w 48"/>
                <a:gd name="T9" fmla="*/ 0 h 7"/>
                <a:gd name="T10" fmla="*/ 0 w 48"/>
                <a:gd name="T11" fmla="*/ 1 h 7"/>
                <a:gd name="T12" fmla="*/ 12 w 48"/>
                <a:gd name="T13" fmla="*/ 1 h 7"/>
                <a:gd name="T14" fmla="*/ 11 w 48"/>
                <a:gd name="T15" fmla="*/ 2 h 7"/>
                <a:gd name="T16" fmla="*/ 0 w 48"/>
                <a:gd name="T17" fmla="*/ 2 h 7"/>
                <a:gd name="T18" fmla="*/ 1 w 48"/>
                <a:gd name="T19" fmla="*/ 2 h 7"/>
                <a:gd name="T20" fmla="*/ 11 w 4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7">
                  <a:moveTo>
                    <a:pt x="4" y="3"/>
                  </a:moveTo>
                  <a:lnTo>
                    <a:pt x="4" y="0"/>
                  </a:lnTo>
                  <a:lnTo>
                    <a:pt x="44" y="0"/>
                  </a:lnTo>
                  <a:lnTo>
                    <a:pt x="0" y="0"/>
                  </a:lnTo>
                  <a:lnTo>
                    <a:pt x="0" y="3"/>
                  </a:lnTo>
                  <a:lnTo>
                    <a:pt x="48" y="3"/>
                  </a:lnTo>
                  <a:lnTo>
                    <a:pt x="44" y="7"/>
                  </a:lnTo>
                  <a:lnTo>
                    <a:pt x="0" y="7"/>
                  </a:lnTo>
                  <a:lnTo>
                    <a:pt x="4" y="7"/>
                  </a:lnTo>
                  <a:lnTo>
                    <a:pt x="4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6" name="Freeform 4584">
              <a:extLst>
                <a:ext uri="{FF2B5EF4-FFF2-40B4-BE49-F238E27FC236}">
                  <a16:creationId xmlns:a16="http://schemas.microsoft.com/office/drawing/2014/main" id="{E7654C9F-89BA-418F-A8AF-EF9DF2DA012C}"/>
                </a:ext>
              </a:extLst>
            </p:cNvPr>
            <p:cNvSpPr>
              <a:spLocks/>
            </p:cNvSpPr>
            <p:nvPr/>
          </p:nvSpPr>
          <p:spPr bwMode="auto">
            <a:xfrm>
              <a:off x="2723" y="2322"/>
              <a:ext cx="2" cy="6"/>
            </a:xfrm>
            <a:custGeom>
              <a:avLst/>
              <a:gdLst>
                <a:gd name="T0" fmla="*/ 1 w 6"/>
                <a:gd name="T1" fmla="*/ 5 h 24"/>
                <a:gd name="T2" fmla="*/ 0 w 6"/>
                <a:gd name="T3" fmla="*/ 5 h 24"/>
                <a:gd name="T4" fmla="*/ 0 w 6"/>
                <a:gd name="T5" fmla="*/ 1 h 24"/>
                <a:gd name="T6" fmla="*/ 0 w 6"/>
                <a:gd name="T7" fmla="*/ 1 h 24"/>
                <a:gd name="T8" fmla="*/ 0 w 6"/>
                <a:gd name="T9" fmla="*/ 6 h 24"/>
                <a:gd name="T10" fmla="*/ 1 w 6"/>
                <a:gd name="T11" fmla="*/ 6 h 24"/>
                <a:gd name="T12" fmla="*/ 1 w 6"/>
                <a:gd name="T13" fmla="*/ 0 h 24"/>
                <a:gd name="T14" fmla="*/ 1 w 6"/>
                <a:gd name="T15" fmla="*/ 1 h 24"/>
                <a:gd name="T16" fmla="*/ 1 w 6"/>
                <a:gd name="T17" fmla="*/ 6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2" y="20"/>
                  </a:moveTo>
                  <a:lnTo>
                    <a:pt x="0" y="20"/>
                  </a:lnTo>
                  <a:lnTo>
                    <a:pt x="0" y="4"/>
                  </a:lnTo>
                  <a:lnTo>
                    <a:pt x="0" y="24"/>
                  </a:lnTo>
                  <a:lnTo>
                    <a:pt x="2" y="24"/>
                  </a:lnTo>
                  <a:lnTo>
                    <a:pt x="2" y="0"/>
                  </a:lnTo>
                  <a:lnTo>
                    <a:pt x="2" y="4"/>
                  </a:lnTo>
                  <a:lnTo>
                    <a:pt x="2"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7" name="Freeform 4585">
              <a:extLst>
                <a:ext uri="{FF2B5EF4-FFF2-40B4-BE49-F238E27FC236}">
                  <a16:creationId xmlns:a16="http://schemas.microsoft.com/office/drawing/2014/main" id="{0A6ABC8C-008A-4DF4-BE8A-8F59D700AAF8}"/>
                </a:ext>
              </a:extLst>
            </p:cNvPr>
            <p:cNvSpPr>
              <a:spLocks/>
            </p:cNvSpPr>
            <p:nvPr/>
          </p:nvSpPr>
          <p:spPr bwMode="auto">
            <a:xfrm>
              <a:off x="2723" y="2322"/>
              <a:ext cx="8" cy="1"/>
            </a:xfrm>
            <a:custGeom>
              <a:avLst/>
              <a:gdLst>
                <a:gd name="T0" fmla="*/ 1 w 30"/>
                <a:gd name="T1" fmla="*/ 1 h 7"/>
                <a:gd name="T2" fmla="*/ 1 w 30"/>
                <a:gd name="T3" fmla="*/ 0 h 7"/>
                <a:gd name="T4" fmla="*/ 7 w 30"/>
                <a:gd name="T5" fmla="*/ 0 h 7"/>
                <a:gd name="T6" fmla="*/ 8 w 30"/>
                <a:gd name="T7" fmla="*/ 1 h 7"/>
                <a:gd name="T8" fmla="*/ 0 w 30"/>
                <a:gd name="T9" fmla="*/ 1 h 7"/>
                <a:gd name="T10" fmla="*/ 0 w 30"/>
                <a:gd name="T11" fmla="*/ 1 h 7"/>
                <a:gd name="T12" fmla="*/ 8 w 30"/>
                <a:gd name="T13" fmla="*/ 1 h 7"/>
                <a:gd name="T14" fmla="*/ 8 w 30"/>
                <a:gd name="T15" fmla="*/ 1 h 7"/>
                <a:gd name="T16" fmla="*/ 0 w 30"/>
                <a:gd name="T17" fmla="*/ 1 h 7"/>
                <a:gd name="T18" fmla="*/ 1 w 30"/>
                <a:gd name="T19" fmla="*/ 1 h 7"/>
                <a:gd name="T20" fmla="*/ 7 w 3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7">
                  <a:moveTo>
                    <a:pt x="2" y="4"/>
                  </a:moveTo>
                  <a:lnTo>
                    <a:pt x="2" y="0"/>
                  </a:lnTo>
                  <a:lnTo>
                    <a:pt x="26" y="0"/>
                  </a:lnTo>
                  <a:lnTo>
                    <a:pt x="30" y="4"/>
                  </a:lnTo>
                  <a:lnTo>
                    <a:pt x="0" y="4"/>
                  </a:lnTo>
                  <a:lnTo>
                    <a:pt x="30" y="4"/>
                  </a:lnTo>
                  <a:lnTo>
                    <a:pt x="30" y="7"/>
                  </a:lnTo>
                  <a:lnTo>
                    <a:pt x="0" y="7"/>
                  </a:lnTo>
                  <a:lnTo>
                    <a:pt x="2" y="7"/>
                  </a:lnTo>
                  <a:lnTo>
                    <a:pt x="2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8" name="Freeform 4586">
              <a:extLst>
                <a:ext uri="{FF2B5EF4-FFF2-40B4-BE49-F238E27FC236}">
                  <a16:creationId xmlns:a16="http://schemas.microsoft.com/office/drawing/2014/main" id="{0DFB2FA5-F203-4674-B1DB-094116A54B79}"/>
                </a:ext>
              </a:extLst>
            </p:cNvPr>
            <p:cNvSpPr>
              <a:spLocks/>
            </p:cNvSpPr>
            <p:nvPr/>
          </p:nvSpPr>
          <p:spPr bwMode="auto">
            <a:xfrm>
              <a:off x="2729" y="2319"/>
              <a:ext cx="2" cy="4"/>
            </a:xfrm>
            <a:custGeom>
              <a:avLst/>
              <a:gdLst>
                <a:gd name="T0" fmla="*/ 1 w 6"/>
                <a:gd name="T1" fmla="*/ 3 h 20"/>
                <a:gd name="T2" fmla="*/ 0 w 6"/>
                <a:gd name="T3" fmla="*/ 3 h 20"/>
                <a:gd name="T4" fmla="*/ 0 w 6"/>
                <a:gd name="T5" fmla="*/ 1 h 20"/>
                <a:gd name="T6" fmla="*/ 0 w 6"/>
                <a:gd name="T7" fmla="*/ 0 h 20"/>
                <a:gd name="T8" fmla="*/ 0 w 6"/>
                <a:gd name="T9" fmla="*/ 4 h 20"/>
                <a:gd name="T10" fmla="*/ 1 w 6"/>
                <a:gd name="T11" fmla="*/ 4 h 20"/>
                <a:gd name="T12" fmla="*/ 1 w 6"/>
                <a:gd name="T13" fmla="*/ 0 h 20"/>
                <a:gd name="T14" fmla="*/ 2 w 6"/>
                <a:gd name="T15" fmla="*/ 0 h 20"/>
                <a:gd name="T16" fmla="*/ 2 w 6"/>
                <a:gd name="T17" fmla="*/ 4 h 20"/>
                <a:gd name="T18" fmla="*/ 2 w 6"/>
                <a:gd name="T19" fmla="*/ 3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7"/>
                  </a:moveTo>
                  <a:lnTo>
                    <a:pt x="0" y="17"/>
                  </a:lnTo>
                  <a:lnTo>
                    <a:pt x="0" y="4"/>
                  </a:lnTo>
                  <a:lnTo>
                    <a:pt x="0" y="0"/>
                  </a:lnTo>
                  <a:lnTo>
                    <a:pt x="0" y="20"/>
                  </a:lnTo>
                  <a:lnTo>
                    <a:pt x="2" y="20"/>
                  </a:lnTo>
                  <a:lnTo>
                    <a:pt x="2" y="0"/>
                  </a:lnTo>
                  <a:lnTo>
                    <a:pt x="6" y="0"/>
                  </a:lnTo>
                  <a:lnTo>
                    <a:pt x="6"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69" name="Freeform 4587">
              <a:extLst>
                <a:ext uri="{FF2B5EF4-FFF2-40B4-BE49-F238E27FC236}">
                  <a16:creationId xmlns:a16="http://schemas.microsoft.com/office/drawing/2014/main" id="{F8686EE9-752F-449F-B8AE-BC88AED9EBAE}"/>
                </a:ext>
              </a:extLst>
            </p:cNvPr>
            <p:cNvSpPr>
              <a:spLocks/>
            </p:cNvSpPr>
            <p:nvPr/>
          </p:nvSpPr>
          <p:spPr bwMode="auto">
            <a:xfrm>
              <a:off x="2729" y="2319"/>
              <a:ext cx="7" cy="1"/>
            </a:xfrm>
            <a:custGeom>
              <a:avLst/>
              <a:gdLst>
                <a:gd name="T0" fmla="*/ 1 w 26"/>
                <a:gd name="T1" fmla="*/ 1 h 7"/>
                <a:gd name="T2" fmla="*/ 1 w 26"/>
                <a:gd name="T3" fmla="*/ 0 h 7"/>
                <a:gd name="T4" fmla="*/ 6 w 26"/>
                <a:gd name="T5" fmla="*/ 0 h 7"/>
                <a:gd name="T6" fmla="*/ 7 w 26"/>
                <a:gd name="T7" fmla="*/ 0 h 7"/>
                <a:gd name="T8" fmla="*/ 0 w 26"/>
                <a:gd name="T9" fmla="*/ 0 h 7"/>
                <a:gd name="T10" fmla="*/ 0 w 26"/>
                <a:gd name="T11" fmla="*/ 1 h 7"/>
                <a:gd name="T12" fmla="*/ 7 w 26"/>
                <a:gd name="T13" fmla="*/ 1 h 7"/>
                <a:gd name="T14" fmla="*/ 7 w 26"/>
                <a:gd name="T15" fmla="*/ 1 h 7"/>
                <a:gd name="T16" fmla="*/ 0 w 26"/>
                <a:gd name="T17" fmla="*/ 1 h 7"/>
                <a:gd name="T18" fmla="*/ 1 w 26"/>
                <a:gd name="T19" fmla="*/ 1 h 7"/>
                <a:gd name="T20" fmla="*/ 6 w 2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7">
                  <a:moveTo>
                    <a:pt x="2" y="4"/>
                  </a:moveTo>
                  <a:lnTo>
                    <a:pt x="2" y="0"/>
                  </a:lnTo>
                  <a:lnTo>
                    <a:pt x="24" y="0"/>
                  </a:lnTo>
                  <a:lnTo>
                    <a:pt x="26" y="0"/>
                  </a:lnTo>
                  <a:lnTo>
                    <a:pt x="0" y="0"/>
                  </a:lnTo>
                  <a:lnTo>
                    <a:pt x="0" y="4"/>
                  </a:lnTo>
                  <a:lnTo>
                    <a:pt x="26" y="4"/>
                  </a:lnTo>
                  <a:lnTo>
                    <a:pt x="0" y="4"/>
                  </a:lnTo>
                  <a:lnTo>
                    <a:pt x="2" y="7"/>
                  </a:lnTo>
                  <a:lnTo>
                    <a:pt x="2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0" name="Freeform 4588">
              <a:extLst>
                <a:ext uri="{FF2B5EF4-FFF2-40B4-BE49-F238E27FC236}">
                  <a16:creationId xmlns:a16="http://schemas.microsoft.com/office/drawing/2014/main" id="{FE5599B9-D640-4913-96F3-F3A27B4D88A5}"/>
                </a:ext>
              </a:extLst>
            </p:cNvPr>
            <p:cNvSpPr>
              <a:spLocks/>
            </p:cNvSpPr>
            <p:nvPr/>
          </p:nvSpPr>
          <p:spPr bwMode="auto">
            <a:xfrm>
              <a:off x="2734" y="2315"/>
              <a:ext cx="2" cy="5"/>
            </a:xfrm>
            <a:custGeom>
              <a:avLst/>
              <a:gdLst>
                <a:gd name="T0" fmla="*/ 1 w 6"/>
                <a:gd name="T1" fmla="*/ 4 h 22"/>
                <a:gd name="T2" fmla="*/ 0 w 6"/>
                <a:gd name="T3" fmla="*/ 4 h 22"/>
                <a:gd name="T4" fmla="*/ 0 w 6"/>
                <a:gd name="T5" fmla="*/ 0 h 22"/>
                <a:gd name="T6" fmla="*/ 1 w 6"/>
                <a:gd name="T7" fmla="*/ 0 h 22"/>
                <a:gd name="T8" fmla="*/ 1 w 6"/>
                <a:gd name="T9" fmla="*/ 4 h 22"/>
                <a:gd name="T10" fmla="*/ 1 w 6"/>
                <a:gd name="T11" fmla="*/ 5 h 22"/>
                <a:gd name="T12" fmla="*/ 1 w 6"/>
                <a:gd name="T13" fmla="*/ 0 h 22"/>
                <a:gd name="T14" fmla="*/ 2 w 6"/>
                <a:gd name="T15" fmla="*/ 0 h 22"/>
                <a:gd name="T16" fmla="*/ 2 w 6"/>
                <a:gd name="T17" fmla="*/ 4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4" y="0"/>
                  </a:lnTo>
                  <a:lnTo>
                    <a:pt x="4" y="19"/>
                  </a:lnTo>
                  <a:lnTo>
                    <a:pt x="4" y="22"/>
                  </a:lnTo>
                  <a:lnTo>
                    <a:pt x="4" y="0"/>
                  </a:lnTo>
                  <a:lnTo>
                    <a:pt x="6" y="0"/>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1" name="Freeform 4589">
              <a:extLst>
                <a:ext uri="{FF2B5EF4-FFF2-40B4-BE49-F238E27FC236}">
                  <a16:creationId xmlns:a16="http://schemas.microsoft.com/office/drawing/2014/main" id="{3FC807E7-C098-4F4B-826E-9634A2587F3E}"/>
                </a:ext>
              </a:extLst>
            </p:cNvPr>
            <p:cNvSpPr>
              <a:spLocks/>
            </p:cNvSpPr>
            <p:nvPr/>
          </p:nvSpPr>
          <p:spPr bwMode="auto">
            <a:xfrm>
              <a:off x="2734" y="2315"/>
              <a:ext cx="9" cy="1"/>
            </a:xfrm>
            <a:custGeom>
              <a:avLst/>
              <a:gdLst>
                <a:gd name="T0" fmla="*/ 1 w 36"/>
                <a:gd name="T1" fmla="*/ 0 h 6"/>
                <a:gd name="T2" fmla="*/ 1 w 36"/>
                <a:gd name="T3" fmla="*/ 0 h 6"/>
                <a:gd name="T4" fmla="*/ 8 w 36"/>
                <a:gd name="T5" fmla="*/ 0 h 6"/>
                <a:gd name="T6" fmla="*/ 9 w 36"/>
                <a:gd name="T7" fmla="*/ 0 h 6"/>
                <a:gd name="T8" fmla="*/ 1 w 36"/>
                <a:gd name="T9" fmla="*/ 0 h 6"/>
                <a:gd name="T10" fmla="*/ 0 w 36"/>
                <a:gd name="T11" fmla="*/ 0 h 6"/>
                <a:gd name="T12" fmla="*/ 9 w 36"/>
                <a:gd name="T13" fmla="*/ 0 h 6"/>
                <a:gd name="T14" fmla="*/ 9 w 36"/>
                <a:gd name="T15" fmla="*/ 1 h 6"/>
                <a:gd name="T16" fmla="*/ 1 w 36"/>
                <a:gd name="T17" fmla="*/ 1 h 6"/>
                <a:gd name="T18" fmla="*/ 1 w 36"/>
                <a:gd name="T19" fmla="*/ 1 h 6"/>
                <a:gd name="T20" fmla="*/ 8 w 3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6">
                  <a:moveTo>
                    <a:pt x="4" y="2"/>
                  </a:moveTo>
                  <a:lnTo>
                    <a:pt x="4" y="0"/>
                  </a:lnTo>
                  <a:lnTo>
                    <a:pt x="32" y="0"/>
                  </a:lnTo>
                  <a:lnTo>
                    <a:pt x="36" y="0"/>
                  </a:lnTo>
                  <a:lnTo>
                    <a:pt x="4" y="0"/>
                  </a:lnTo>
                  <a:lnTo>
                    <a:pt x="0" y="2"/>
                  </a:lnTo>
                  <a:lnTo>
                    <a:pt x="36" y="2"/>
                  </a:lnTo>
                  <a:lnTo>
                    <a:pt x="36" y="6"/>
                  </a:lnTo>
                  <a:lnTo>
                    <a:pt x="4" y="6"/>
                  </a:lnTo>
                  <a:lnTo>
                    <a:pt x="3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2" name="Freeform 4590">
              <a:extLst>
                <a:ext uri="{FF2B5EF4-FFF2-40B4-BE49-F238E27FC236}">
                  <a16:creationId xmlns:a16="http://schemas.microsoft.com/office/drawing/2014/main" id="{C7FF67E0-4BF1-45D8-B228-8E758EE0DF88}"/>
                </a:ext>
              </a:extLst>
            </p:cNvPr>
            <p:cNvSpPr>
              <a:spLocks/>
            </p:cNvSpPr>
            <p:nvPr/>
          </p:nvSpPr>
          <p:spPr bwMode="auto">
            <a:xfrm>
              <a:off x="2742" y="2311"/>
              <a:ext cx="1" cy="5"/>
            </a:xfrm>
            <a:custGeom>
              <a:avLst/>
              <a:gdLst>
                <a:gd name="T0" fmla="*/ 0 w 6"/>
                <a:gd name="T1" fmla="*/ 4 h 22"/>
                <a:gd name="T2" fmla="*/ 0 w 6"/>
                <a:gd name="T3" fmla="*/ 4 h 22"/>
                <a:gd name="T4" fmla="*/ 0 w 6"/>
                <a:gd name="T5" fmla="*/ 1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8"/>
                  </a:moveTo>
                  <a:lnTo>
                    <a:pt x="0" y="18"/>
                  </a:lnTo>
                  <a:lnTo>
                    <a:pt x="0" y="3"/>
                  </a:lnTo>
                  <a:lnTo>
                    <a:pt x="0" y="0"/>
                  </a:lnTo>
                  <a:lnTo>
                    <a:pt x="0" y="22"/>
                  </a:lnTo>
                  <a:lnTo>
                    <a:pt x="2" y="22"/>
                  </a:lnTo>
                  <a:lnTo>
                    <a:pt x="2" y="0"/>
                  </a:lnTo>
                  <a:lnTo>
                    <a:pt x="6" y="0"/>
                  </a:lnTo>
                  <a:lnTo>
                    <a:pt x="6" y="22"/>
                  </a:lnTo>
                  <a:lnTo>
                    <a:pt x="6" y="1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3" name="Freeform 4591">
              <a:extLst>
                <a:ext uri="{FF2B5EF4-FFF2-40B4-BE49-F238E27FC236}">
                  <a16:creationId xmlns:a16="http://schemas.microsoft.com/office/drawing/2014/main" id="{555D42EF-16C0-49E0-BE37-30C524DDDE04}"/>
                </a:ext>
              </a:extLst>
            </p:cNvPr>
            <p:cNvSpPr>
              <a:spLocks/>
            </p:cNvSpPr>
            <p:nvPr/>
          </p:nvSpPr>
          <p:spPr bwMode="auto">
            <a:xfrm>
              <a:off x="2742" y="2311"/>
              <a:ext cx="3" cy="1"/>
            </a:xfrm>
            <a:custGeom>
              <a:avLst/>
              <a:gdLst>
                <a:gd name="T0" fmla="*/ 0 w 14"/>
                <a:gd name="T1" fmla="*/ 0 h 7"/>
                <a:gd name="T2" fmla="*/ 0 w 14"/>
                <a:gd name="T3" fmla="*/ 0 h 7"/>
                <a:gd name="T4" fmla="*/ 3 w 14"/>
                <a:gd name="T5" fmla="*/ 0 h 7"/>
                <a:gd name="T6" fmla="*/ 3 w 14"/>
                <a:gd name="T7" fmla="*/ 0 h 7"/>
                <a:gd name="T8" fmla="*/ 0 w 14"/>
                <a:gd name="T9" fmla="*/ 0 h 7"/>
                <a:gd name="T10" fmla="*/ 0 w 14"/>
                <a:gd name="T11" fmla="*/ 0 h 7"/>
                <a:gd name="T12" fmla="*/ 3 w 14"/>
                <a:gd name="T13" fmla="*/ 0 h 7"/>
                <a:gd name="T14" fmla="*/ 3 w 14"/>
                <a:gd name="T15" fmla="*/ 1 h 7"/>
                <a:gd name="T16" fmla="*/ 0 w 14"/>
                <a:gd name="T17" fmla="*/ 1 h 7"/>
                <a:gd name="T18" fmla="*/ 0 w 14"/>
                <a:gd name="T19" fmla="*/ 1 h 7"/>
                <a:gd name="T20" fmla="*/ 3 w 1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2" y="3"/>
                  </a:moveTo>
                  <a:lnTo>
                    <a:pt x="2" y="0"/>
                  </a:lnTo>
                  <a:lnTo>
                    <a:pt x="12" y="0"/>
                  </a:lnTo>
                  <a:lnTo>
                    <a:pt x="14" y="0"/>
                  </a:lnTo>
                  <a:lnTo>
                    <a:pt x="0" y="0"/>
                  </a:lnTo>
                  <a:lnTo>
                    <a:pt x="0" y="3"/>
                  </a:lnTo>
                  <a:lnTo>
                    <a:pt x="14" y="3"/>
                  </a:lnTo>
                  <a:lnTo>
                    <a:pt x="14" y="7"/>
                  </a:lnTo>
                  <a:lnTo>
                    <a:pt x="0" y="7"/>
                  </a:lnTo>
                  <a:lnTo>
                    <a:pt x="2"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4" name="Freeform 4592">
              <a:extLst>
                <a:ext uri="{FF2B5EF4-FFF2-40B4-BE49-F238E27FC236}">
                  <a16:creationId xmlns:a16="http://schemas.microsoft.com/office/drawing/2014/main" id="{4F1C2F1B-010F-408A-8BF8-85C11839DFA5}"/>
                </a:ext>
              </a:extLst>
            </p:cNvPr>
            <p:cNvSpPr>
              <a:spLocks/>
            </p:cNvSpPr>
            <p:nvPr/>
          </p:nvSpPr>
          <p:spPr bwMode="auto">
            <a:xfrm>
              <a:off x="2744" y="2307"/>
              <a:ext cx="1" cy="5"/>
            </a:xfrm>
            <a:custGeom>
              <a:avLst/>
              <a:gdLst>
                <a:gd name="T0" fmla="*/ 1 w 6"/>
                <a:gd name="T1" fmla="*/ 4 h 24"/>
                <a:gd name="T2" fmla="*/ 0 w 6"/>
                <a:gd name="T3" fmla="*/ 4 h 24"/>
                <a:gd name="T4" fmla="*/ 0 w 6"/>
                <a:gd name="T5" fmla="*/ 1 h 24"/>
                <a:gd name="T6" fmla="*/ 0 w 6"/>
                <a:gd name="T7" fmla="*/ 1 h 24"/>
                <a:gd name="T8" fmla="*/ 0 w 6"/>
                <a:gd name="T9" fmla="*/ 5 h 24"/>
                <a:gd name="T10" fmla="*/ 1 w 6"/>
                <a:gd name="T11" fmla="*/ 5 h 24"/>
                <a:gd name="T12" fmla="*/ 1 w 6"/>
                <a:gd name="T13" fmla="*/ 0 h 24"/>
                <a:gd name="T14" fmla="*/ 1 w 6"/>
                <a:gd name="T15" fmla="*/ 1 h 24"/>
                <a:gd name="T16" fmla="*/ 1 w 6"/>
                <a:gd name="T17" fmla="*/ 5 h 24"/>
                <a:gd name="T18" fmla="*/ 1 w 6"/>
                <a:gd name="T19" fmla="*/ 4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4" y="20"/>
                  </a:moveTo>
                  <a:lnTo>
                    <a:pt x="0" y="20"/>
                  </a:lnTo>
                  <a:lnTo>
                    <a:pt x="0" y="4"/>
                  </a:lnTo>
                  <a:lnTo>
                    <a:pt x="0" y="24"/>
                  </a:lnTo>
                  <a:lnTo>
                    <a:pt x="4" y="24"/>
                  </a:lnTo>
                  <a:lnTo>
                    <a:pt x="4" y="0"/>
                  </a:lnTo>
                  <a:lnTo>
                    <a:pt x="6" y="4"/>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5" name="Freeform 4593">
              <a:extLst>
                <a:ext uri="{FF2B5EF4-FFF2-40B4-BE49-F238E27FC236}">
                  <a16:creationId xmlns:a16="http://schemas.microsoft.com/office/drawing/2014/main" id="{987B6686-1ED4-43C6-93F9-A8B20AA25DF8}"/>
                </a:ext>
              </a:extLst>
            </p:cNvPr>
            <p:cNvSpPr>
              <a:spLocks/>
            </p:cNvSpPr>
            <p:nvPr/>
          </p:nvSpPr>
          <p:spPr bwMode="auto">
            <a:xfrm>
              <a:off x="2744" y="2307"/>
              <a:ext cx="12" cy="1"/>
            </a:xfrm>
            <a:custGeom>
              <a:avLst/>
              <a:gdLst>
                <a:gd name="T0" fmla="*/ 1 w 48"/>
                <a:gd name="T1" fmla="*/ 1 h 7"/>
                <a:gd name="T2" fmla="*/ 1 w 48"/>
                <a:gd name="T3" fmla="*/ 0 h 7"/>
                <a:gd name="T4" fmla="*/ 12 w 48"/>
                <a:gd name="T5" fmla="*/ 0 h 7"/>
                <a:gd name="T6" fmla="*/ 12 w 48"/>
                <a:gd name="T7" fmla="*/ 1 h 7"/>
                <a:gd name="T8" fmla="*/ 0 w 48"/>
                <a:gd name="T9" fmla="*/ 1 h 7"/>
                <a:gd name="T10" fmla="*/ 0 w 48"/>
                <a:gd name="T11" fmla="*/ 1 h 7"/>
                <a:gd name="T12" fmla="*/ 12 w 48"/>
                <a:gd name="T13" fmla="*/ 1 h 7"/>
                <a:gd name="T14" fmla="*/ 12 w 48"/>
                <a:gd name="T15" fmla="*/ 1 h 7"/>
                <a:gd name="T16" fmla="*/ 0 w 48"/>
                <a:gd name="T17" fmla="*/ 1 h 7"/>
                <a:gd name="T18" fmla="*/ 1 w 48"/>
                <a:gd name="T19" fmla="*/ 1 h 7"/>
                <a:gd name="T20" fmla="*/ 12 w 4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7">
                  <a:moveTo>
                    <a:pt x="4" y="4"/>
                  </a:moveTo>
                  <a:lnTo>
                    <a:pt x="4" y="0"/>
                  </a:lnTo>
                  <a:lnTo>
                    <a:pt x="46" y="0"/>
                  </a:lnTo>
                  <a:lnTo>
                    <a:pt x="46" y="4"/>
                  </a:lnTo>
                  <a:lnTo>
                    <a:pt x="0" y="4"/>
                  </a:lnTo>
                  <a:lnTo>
                    <a:pt x="48" y="4"/>
                  </a:lnTo>
                  <a:lnTo>
                    <a:pt x="46" y="7"/>
                  </a:lnTo>
                  <a:lnTo>
                    <a:pt x="0" y="7"/>
                  </a:lnTo>
                  <a:lnTo>
                    <a:pt x="4" y="7"/>
                  </a:lnTo>
                  <a:lnTo>
                    <a:pt x="4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6" name="Freeform 4594">
              <a:extLst>
                <a:ext uri="{FF2B5EF4-FFF2-40B4-BE49-F238E27FC236}">
                  <a16:creationId xmlns:a16="http://schemas.microsoft.com/office/drawing/2014/main" id="{0DFFDBD8-17D3-4D38-A6A3-7C358C16A020}"/>
                </a:ext>
              </a:extLst>
            </p:cNvPr>
            <p:cNvSpPr>
              <a:spLocks/>
            </p:cNvSpPr>
            <p:nvPr/>
          </p:nvSpPr>
          <p:spPr bwMode="auto">
            <a:xfrm>
              <a:off x="2754" y="2301"/>
              <a:ext cx="2" cy="7"/>
            </a:xfrm>
            <a:custGeom>
              <a:avLst/>
              <a:gdLst>
                <a:gd name="T0" fmla="*/ 1 w 6"/>
                <a:gd name="T1" fmla="*/ 6 h 29"/>
                <a:gd name="T2" fmla="*/ 0 w 6"/>
                <a:gd name="T3" fmla="*/ 6 h 29"/>
                <a:gd name="T4" fmla="*/ 0 w 6"/>
                <a:gd name="T5" fmla="*/ 1 h 29"/>
                <a:gd name="T6" fmla="*/ 0 w 6"/>
                <a:gd name="T7" fmla="*/ 1 h 29"/>
                <a:gd name="T8" fmla="*/ 0 w 6"/>
                <a:gd name="T9" fmla="*/ 7 h 29"/>
                <a:gd name="T10" fmla="*/ 1 w 6"/>
                <a:gd name="T11" fmla="*/ 7 h 29"/>
                <a:gd name="T12" fmla="*/ 1 w 6"/>
                <a:gd name="T13" fmla="*/ 0 h 29"/>
                <a:gd name="T14" fmla="*/ 1 w 6"/>
                <a:gd name="T15" fmla="*/ 1 h 29"/>
                <a:gd name="T16" fmla="*/ 1 w 6"/>
                <a:gd name="T17" fmla="*/ 7 h 29"/>
                <a:gd name="T18" fmla="*/ 2 w 6"/>
                <a:gd name="T19" fmla="*/ 6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4" y="26"/>
                  </a:moveTo>
                  <a:lnTo>
                    <a:pt x="0" y="26"/>
                  </a:lnTo>
                  <a:lnTo>
                    <a:pt x="0" y="3"/>
                  </a:lnTo>
                  <a:lnTo>
                    <a:pt x="0" y="29"/>
                  </a:lnTo>
                  <a:lnTo>
                    <a:pt x="4" y="29"/>
                  </a:lnTo>
                  <a:lnTo>
                    <a:pt x="4" y="0"/>
                  </a:lnTo>
                  <a:lnTo>
                    <a:pt x="4" y="3"/>
                  </a:lnTo>
                  <a:lnTo>
                    <a:pt x="4" y="29"/>
                  </a:lnTo>
                  <a:lnTo>
                    <a:pt x="6" y="2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7" name="Freeform 4595">
              <a:extLst>
                <a:ext uri="{FF2B5EF4-FFF2-40B4-BE49-F238E27FC236}">
                  <a16:creationId xmlns:a16="http://schemas.microsoft.com/office/drawing/2014/main" id="{1777C4DE-50CF-4656-B84C-AE189713D8E8}"/>
                </a:ext>
              </a:extLst>
            </p:cNvPr>
            <p:cNvSpPr>
              <a:spLocks/>
            </p:cNvSpPr>
            <p:nvPr/>
          </p:nvSpPr>
          <p:spPr bwMode="auto">
            <a:xfrm>
              <a:off x="2754" y="2301"/>
              <a:ext cx="7" cy="2"/>
            </a:xfrm>
            <a:custGeom>
              <a:avLst/>
              <a:gdLst>
                <a:gd name="T0" fmla="*/ 1 w 26"/>
                <a:gd name="T1" fmla="*/ 1 h 7"/>
                <a:gd name="T2" fmla="*/ 1 w 26"/>
                <a:gd name="T3" fmla="*/ 0 h 7"/>
                <a:gd name="T4" fmla="*/ 6 w 26"/>
                <a:gd name="T5" fmla="*/ 0 h 7"/>
                <a:gd name="T6" fmla="*/ 7 w 26"/>
                <a:gd name="T7" fmla="*/ 1 h 7"/>
                <a:gd name="T8" fmla="*/ 0 w 26"/>
                <a:gd name="T9" fmla="*/ 1 h 7"/>
                <a:gd name="T10" fmla="*/ 0 w 26"/>
                <a:gd name="T11" fmla="*/ 1 h 7"/>
                <a:gd name="T12" fmla="*/ 7 w 26"/>
                <a:gd name="T13" fmla="*/ 1 h 7"/>
                <a:gd name="T14" fmla="*/ 7 w 26"/>
                <a:gd name="T15" fmla="*/ 2 h 7"/>
                <a:gd name="T16" fmla="*/ 0 w 26"/>
                <a:gd name="T17" fmla="*/ 2 h 7"/>
                <a:gd name="T18" fmla="*/ 1 w 26"/>
                <a:gd name="T19" fmla="*/ 2 h 7"/>
                <a:gd name="T20" fmla="*/ 6 w 2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7">
                  <a:moveTo>
                    <a:pt x="4" y="3"/>
                  </a:moveTo>
                  <a:lnTo>
                    <a:pt x="4" y="0"/>
                  </a:lnTo>
                  <a:lnTo>
                    <a:pt x="24" y="0"/>
                  </a:lnTo>
                  <a:lnTo>
                    <a:pt x="26" y="3"/>
                  </a:lnTo>
                  <a:lnTo>
                    <a:pt x="0" y="3"/>
                  </a:lnTo>
                  <a:lnTo>
                    <a:pt x="26" y="3"/>
                  </a:lnTo>
                  <a:lnTo>
                    <a:pt x="26" y="7"/>
                  </a:lnTo>
                  <a:lnTo>
                    <a:pt x="0" y="7"/>
                  </a:lnTo>
                  <a:lnTo>
                    <a:pt x="4" y="7"/>
                  </a:lnTo>
                  <a:lnTo>
                    <a:pt x="2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8" name="Freeform 4596">
              <a:extLst>
                <a:ext uri="{FF2B5EF4-FFF2-40B4-BE49-F238E27FC236}">
                  <a16:creationId xmlns:a16="http://schemas.microsoft.com/office/drawing/2014/main" id="{984745F5-760D-4160-A8D1-1E3472A14905}"/>
                </a:ext>
              </a:extLst>
            </p:cNvPr>
            <p:cNvSpPr>
              <a:spLocks/>
            </p:cNvSpPr>
            <p:nvPr/>
          </p:nvSpPr>
          <p:spPr bwMode="auto">
            <a:xfrm>
              <a:off x="2759" y="2294"/>
              <a:ext cx="2" cy="9"/>
            </a:xfrm>
            <a:custGeom>
              <a:avLst/>
              <a:gdLst>
                <a:gd name="T0" fmla="*/ 1 w 6"/>
                <a:gd name="T1" fmla="*/ 8 h 36"/>
                <a:gd name="T2" fmla="*/ 0 w 6"/>
                <a:gd name="T3" fmla="*/ 8 h 36"/>
                <a:gd name="T4" fmla="*/ 0 w 6"/>
                <a:gd name="T5" fmla="*/ 1 h 36"/>
                <a:gd name="T6" fmla="*/ 0 w 6"/>
                <a:gd name="T7" fmla="*/ 0 h 36"/>
                <a:gd name="T8" fmla="*/ 0 w 6"/>
                <a:gd name="T9" fmla="*/ 9 h 36"/>
                <a:gd name="T10" fmla="*/ 1 w 6"/>
                <a:gd name="T11" fmla="*/ 9 h 36"/>
                <a:gd name="T12" fmla="*/ 1 w 6"/>
                <a:gd name="T13" fmla="*/ 0 h 36"/>
                <a:gd name="T14" fmla="*/ 2 w 6"/>
                <a:gd name="T15" fmla="*/ 0 h 36"/>
                <a:gd name="T16" fmla="*/ 2 w 6"/>
                <a:gd name="T17" fmla="*/ 9 h 36"/>
                <a:gd name="T18" fmla="*/ 2 w 6"/>
                <a:gd name="T19" fmla="*/ 8 h 36"/>
                <a:gd name="T20" fmla="*/ 2 w 6"/>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6">
                  <a:moveTo>
                    <a:pt x="4" y="32"/>
                  </a:moveTo>
                  <a:lnTo>
                    <a:pt x="0" y="32"/>
                  </a:lnTo>
                  <a:lnTo>
                    <a:pt x="0" y="3"/>
                  </a:lnTo>
                  <a:lnTo>
                    <a:pt x="0" y="0"/>
                  </a:lnTo>
                  <a:lnTo>
                    <a:pt x="0" y="36"/>
                  </a:lnTo>
                  <a:lnTo>
                    <a:pt x="4" y="36"/>
                  </a:lnTo>
                  <a:lnTo>
                    <a:pt x="4" y="0"/>
                  </a:lnTo>
                  <a:lnTo>
                    <a:pt x="6" y="0"/>
                  </a:lnTo>
                  <a:lnTo>
                    <a:pt x="6" y="36"/>
                  </a:lnTo>
                  <a:lnTo>
                    <a:pt x="6" y="32"/>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79" name="Freeform 4597">
              <a:extLst>
                <a:ext uri="{FF2B5EF4-FFF2-40B4-BE49-F238E27FC236}">
                  <a16:creationId xmlns:a16="http://schemas.microsoft.com/office/drawing/2014/main" id="{2741341E-5F15-4A31-8AAD-CCBB224DDAFD}"/>
                </a:ext>
              </a:extLst>
            </p:cNvPr>
            <p:cNvSpPr>
              <a:spLocks/>
            </p:cNvSpPr>
            <p:nvPr/>
          </p:nvSpPr>
          <p:spPr bwMode="auto">
            <a:xfrm>
              <a:off x="2759" y="2294"/>
              <a:ext cx="12" cy="1"/>
            </a:xfrm>
            <a:custGeom>
              <a:avLst/>
              <a:gdLst>
                <a:gd name="T0" fmla="*/ 1 w 46"/>
                <a:gd name="T1" fmla="*/ 1 h 6"/>
                <a:gd name="T2" fmla="*/ 1 w 46"/>
                <a:gd name="T3" fmla="*/ 0 h 6"/>
                <a:gd name="T4" fmla="*/ 11 w 46"/>
                <a:gd name="T5" fmla="*/ 0 h 6"/>
                <a:gd name="T6" fmla="*/ 11 w 46"/>
                <a:gd name="T7" fmla="*/ 0 h 6"/>
                <a:gd name="T8" fmla="*/ 0 w 46"/>
                <a:gd name="T9" fmla="*/ 0 h 6"/>
                <a:gd name="T10" fmla="*/ 0 w 46"/>
                <a:gd name="T11" fmla="*/ 1 h 6"/>
                <a:gd name="T12" fmla="*/ 12 w 46"/>
                <a:gd name="T13" fmla="*/ 1 h 6"/>
                <a:gd name="T14" fmla="*/ 11 w 46"/>
                <a:gd name="T15" fmla="*/ 1 h 6"/>
                <a:gd name="T16" fmla="*/ 0 w 46"/>
                <a:gd name="T17" fmla="*/ 1 h 6"/>
                <a:gd name="T18" fmla="*/ 1 w 46"/>
                <a:gd name="T19" fmla="*/ 1 h 6"/>
                <a:gd name="T20" fmla="*/ 11 w 4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
                  <a:moveTo>
                    <a:pt x="4" y="3"/>
                  </a:moveTo>
                  <a:lnTo>
                    <a:pt x="4" y="0"/>
                  </a:lnTo>
                  <a:lnTo>
                    <a:pt x="42" y="0"/>
                  </a:lnTo>
                  <a:lnTo>
                    <a:pt x="0" y="0"/>
                  </a:lnTo>
                  <a:lnTo>
                    <a:pt x="0" y="3"/>
                  </a:lnTo>
                  <a:lnTo>
                    <a:pt x="46" y="3"/>
                  </a:lnTo>
                  <a:lnTo>
                    <a:pt x="42" y="3"/>
                  </a:lnTo>
                  <a:lnTo>
                    <a:pt x="0" y="3"/>
                  </a:lnTo>
                  <a:lnTo>
                    <a:pt x="4" y="6"/>
                  </a:lnTo>
                  <a:lnTo>
                    <a:pt x="4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0" name="Freeform 4598">
              <a:extLst>
                <a:ext uri="{FF2B5EF4-FFF2-40B4-BE49-F238E27FC236}">
                  <a16:creationId xmlns:a16="http://schemas.microsoft.com/office/drawing/2014/main" id="{2CF0E14D-7EBC-4F52-B678-47B82A17B570}"/>
                </a:ext>
              </a:extLst>
            </p:cNvPr>
            <p:cNvSpPr>
              <a:spLocks/>
            </p:cNvSpPr>
            <p:nvPr/>
          </p:nvSpPr>
          <p:spPr bwMode="auto">
            <a:xfrm>
              <a:off x="2769" y="2290"/>
              <a:ext cx="2" cy="5"/>
            </a:xfrm>
            <a:custGeom>
              <a:avLst/>
              <a:gdLst>
                <a:gd name="T0" fmla="*/ 1 w 6"/>
                <a:gd name="T1" fmla="*/ 4 h 22"/>
                <a:gd name="T2" fmla="*/ 0 w 6"/>
                <a:gd name="T3" fmla="*/ 4 h 22"/>
                <a:gd name="T4" fmla="*/ 0 w 6"/>
                <a:gd name="T5" fmla="*/ 1 h 22"/>
                <a:gd name="T6" fmla="*/ 0 w 6"/>
                <a:gd name="T7" fmla="*/ 0 h 22"/>
                <a:gd name="T8" fmla="*/ 0 w 6"/>
                <a:gd name="T9" fmla="*/ 4 h 22"/>
                <a:gd name="T10" fmla="*/ 1 w 6"/>
                <a:gd name="T11" fmla="*/ 5 h 22"/>
                <a:gd name="T12" fmla="*/ 1 w 6"/>
                <a:gd name="T13" fmla="*/ 0 h 22"/>
                <a:gd name="T14" fmla="*/ 1 w 6"/>
                <a:gd name="T15" fmla="*/ 0 h 22"/>
                <a:gd name="T16" fmla="*/ 1 w 6"/>
                <a:gd name="T17" fmla="*/ 4 h 22"/>
                <a:gd name="T18" fmla="*/ 2 w 6"/>
                <a:gd name="T19" fmla="*/ 4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4"/>
                  </a:lnTo>
                  <a:lnTo>
                    <a:pt x="0" y="0"/>
                  </a:lnTo>
                  <a:lnTo>
                    <a:pt x="0" y="19"/>
                  </a:lnTo>
                  <a:lnTo>
                    <a:pt x="2" y="22"/>
                  </a:lnTo>
                  <a:lnTo>
                    <a:pt x="2" y="0"/>
                  </a:lnTo>
                  <a:lnTo>
                    <a:pt x="2" y="19"/>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1" name="Freeform 4599">
              <a:extLst>
                <a:ext uri="{FF2B5EF4-FFF2-40B4-BE49-F238E27FC236}">
                  <a16:creationId xmlns:a16="http://schemas.microsoft.com/office/drawing/2014/main" id="{C49CE7FD-91F7-4160-837C-41CAA22598D6}"/>
                </a:ext>
              </a:extLst>
            </p:cNvPr>
            <p:cNvSpPr>
              <a:spLocks/>
            </p:cNvSpPr>
            <p:nvPr/>
          </p:nvSpPr>
          <p:spPr bwMode="auto">
            <a:xfrm>
              <a:off x="2769" y="2290"/>
              <a:ext cx="13" cy="1"/>
            </a:xfrm>
            <a:custGeom>
              <a:avLst/>
              <a:gdLst>
                <a:gd name="T0" fmla="*/ 1 w 50"/>
                <a:gd name="T1" fmla="*/ 1 h 6"/>
                <a:gd name="T2" fmla="*/ 1 w 50"/>
                <a:gd name="T3" fmla="*/ 0 h 6"/>
                <a:gd name="T4" fmla="*/ 12 w 50"/>
                <a:gd name="T5" fmla="*/ 0 h 6"/>
                <a:gd name="T6" fmla="*/ 13 w 50"/>
                <a:gd name="T7" fmla="*/ 0 h 6"/>
                <a:gd name="T8" fmla="*/ 0 w 50"/>
                <a:gd name="T9" fmla="*/ 0 h 6"/>
                <a:gd name="T10" fmla="*/ 0 w 50"/>
                <a:gd name="T11" fmla="*/ 1 h 6"/>
                <a:gd name="T12" fmla="*/ 13 w 50"/>
                <a:gd name="T13" fmla="*/ 1 h 6"/>
                <a:gd name="T14" fmla="*/ 13 w 50"/>
                <a:gd name="T15" fmla="*/ 1 h 6"/>
                <a:gd name="T16" fmla="*/ 0 w 50"/>
                <a:gd name="T17" fmla="*/ 1 h 6"/>
                <a:gd name="T18" fmla="*/ 1 w 50"/>
                <a:gd name="T19" fmla="*/ 1 h 6"/>
                <a:gd name="T20" fmla="*/ 12 w 50"/>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6">
                  <a:moveTo>
                    <a:pt x="2" y="4"/>
                  </a:moveTo>
                  <a:lnTo>
                    <a:pt x="2" y="0"/>
                  </a:lnTo>
                  <a:lnTo>
                    <a:pt x="46" y="0"/>
                  </a:lnTo>
                  <a:lnTo>
                    <a:pt x="50" y="0"/>
                  </a:lnTo>
                  <a:lnTo>
                    <a:pt x="0" y="0"/>
                  </a:lnTo>
                  <a:lnTo>
                    <a:pt x="0" y="4"/>
                  </a:lnTo>
                  <a:lnTo>
                    <a:pt x="50" y="4"/>
                  </a:lnTo>
                  <a:lnTo>
                    <a:pt x="50" y="6"/>
                  </a:lnTo>
                  <a:lnTo>
                    <a:pt x="0" y="6"/>
                  </a:lnTo>
                  <a:lnTo>
                    <a:pt x="2" y="6"/>
                  </a:lnTo>
                  <a:lnTo>
                    <a:pt x="4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2" name="Freeform 4600">
              <a:extLst>
                <a:ext uri="{FF2B5EF4-FFF2-40B4-BE49-F238E27FC236}">
                  <a16:creationId xmlns:a16="http://schemas.microsoft.com/office/drawing/2014/main" id="{F4BF3028-25DD-4F66-8BEF-081ED1620BA6}"/>
                </a:ext>
              </a:extLst>
            </p:cNvPr>
            <p:cNvSpPr>
              <a:spLocks/>
            </p:cNvSpPr>
            <p:nvPr/>
          </p:nvSpPr>
          <p:spPr bwMode="auto">
            <a:xfrm>
              <a:off x="2780" y="2286"/>
              <a:ext cx="2" cy="5"/>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5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2" y="0"/>
                  </a:lnTo>
                  <a:lnTo>
                    <a:pt x="2" y="22"/>
                  </a:lnTo>
                  <a:lnTo>
                    <a:pt x="2" y="0"/>
                  </a:lnTo>
                  <a:lnTo>
                    <a:pt x="6" y="0"/>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3" name="Freeform 4601">
              <a:extLst>
                <a:ext uri="{FF2B5EF4-FFF2-40B4-BE49-F238E27FC236}">
                  <a16:creationId xmlns:a16="http://schemas.microsoft.com/office/drawing/2014/main" id="{95DD1E92-88AF-469B-A479-80D66A31108C}"/>
                </a:ext>
              </a:extLst>
            </p:cNvPr>
            <p:cNvSpPr>
              <a:spLocks/>
            </p:cNvSpPr>
            <p:nvPr/>
          </p:nvSpPr>
          <p:spPr bwMode="auto">
            <a:xfrm>
              <a:off x="2780" y="2286"/>
              <a:ext cx="11" cy="1"/>
            </a:xfrm>
            <a:custGeom>
              <a:avLst/>
              <a:gdLst>
                <a:gd name="T0" fmla="*/ 1 w 44"/>
                <a:gd name="T1" fmla="*/ 0 h 7"/>
                <a:gd name="T2" fmla="*/ 1 w 44"/>
                <a:gd name="T3" fmla="*/ 0 h 7"/>
                <a:gd name="T4" fmla="*/ 11 w 44"/>
                <a:gd name="T5" fmla="*/ 0 h 7"/>
                <a:gd name="T6" fmla="*/ 11 w 44"/>
                <a:gd name="T7" fmla="*/ 0 h 7"/>
                <a:gd name="T8" fmla="*/ 1 w 44"/>
                <a:gd name="T9" fmla="*/ 0 h 7"/>
                <a:gd name="T10" fmla="*/ 0 w 44"/>
                <a:gd name="T11" fmla="*/ 0 h 7"/>
                <a:gd name="T12" fmla="*/ 11 w 44"/>
                <a:gd name="T13" fmla="*/ 0 h 7"/>
                <a:gd name="T14" fmla="*/ 11 w 44"/>
                <a:gd name="T15" fmla="*/ 1 h 7"/>
                <a:gd name="T16" fmla="*/ 1 w 44"/>
                <a:gd name="T17" fmla="*/ 1 h 7"/>
                <a:gd name="T18" fmla="*/ 1 w 44"/>
                <a:gd name="T19" fmla="*/ 1 h 7"/>
                <a:gd name="T20" fmla="*/ 11 w 4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7">
                  <a:moveTo>
                    <a:pt x="2" y="3"/>
                  </a:moveTo>
                  <a:lnTo>
                    <a:pt x="2" y="0"/>
                  </a:lnTo>
                  <a:lnTo>
                    <a:pt x="42" y="0"/>
                  </a:lnTo>
                  <a:lnTo>
                    <a:pt x="44" y="0"/>
                  </a:lnTo>
                  <a:lnTo>
                    <a:pt x="2" y="0"/>
                  </a:lnTo>
                  <a:lnTo>
                    <a:pt x="0" y="3"/>
                  </a:lnTo>
                  <a:lnTo>
                    <a:pt x="44" y="3"/>
                  </a:lnTo>
                  <a:lnTo>
                    <a:pt x="44" y="7"/>
                  </a:lnTo>
                  <a:lnTo>
                    <a:pt x="2" y="7"/>
                  </a:lnTo>
                  <a:lnTo>
                    <a:pt x="4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4" name="Freeform 4602">
              <a:extLst>
                <a:ext uri="{FF2B5EF4-FFF2-40B4-BE49-F238E27FC236}">
                  <a16:creationId xmlns:a16="http://schemas.microsoft.com/office/drawing/2014/main" id="{0C96F1CD-D692-435B-8086-50FC45B2A6B9}"/>
                </a:ext>
              </a:extLst>
            </p:cNvPr>
            <p:cNvSpPr>
              <a:spLocks/>
            </p:cNvSpPr>
            <p:nvPr/>
          </p:nvSpPr>
          <p:spPr bwMode="auto">
            <a:xfrm>
              <a:off x="2790" y="2282"/>
              <a:ext cx="1" cy="5"/>
            </a:xfrm>
            <a:custGeom>
              <a:avLst/>
              <a:gdLst>
                <a:gd name="T0" fmla="*/ 1 w 6"/>
                <a:gd name="T1" fmla="*/ 4 h 23"/>
                <a:gd name="T2" fmla="*/ 0 w 6"/>
                <a:gd name="T3" fmla="*/ 4 h 23"/>
                <a:gd name="T4" fmla="*/ 0 w 6"/>
                <a:gd name="T5" fmla="*/ 1 h 23"/>
                <a:gd name="T6" fmla="*/ 0 w 6"/>
                <a:gd name="T7" fmla="*/ 1 h 23"/>
                <a:gd name="T8" fmla="*/ 0 w 6"/>
                <a:gd name="T9" fmla="*/ 5 h 23"/>
                <a:gd name="T10" fmla="*/ 1 w 6"/>
                <a:gd name="T11" fmla="*/ 5 h 23"/>
                <a:gd name="T12" fmla="*/ 1 w 6"/>
                <a:gd name="T13" fmla="*/ 0 h 23"/>
                <a:gd name="T14" fmla="*/ 1 w 6"/>
                <a:gd name="T15" fmla="*/ 1 h 23"/>
                <a:gd name="T16" fmla="*/ 1 w 6"/>
                <a:gd name="T17" fmla="*/ 5 h 23"/>
                <a:gd name="T18" fmla="*/ 1 w 6"/>
                <a:gd name="T19" fmla="*/ 4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3"/>
                  </a:lnTo>
                  <a:lnTo>
                    <a:pt x="0" y="23"/>
                  </a:lnTo>
                  <a:lnTo>
                    <a:pt x="4" y="23"/>
                  </a:lnTo>
                  <a:lnTo>
                    <a:pt x="4" y="0"/>
                  </a:lnTo>
                  <a:lnTo>
                    <a:pt x="6" y="3"/>
                  </a:lnTo>
                  <a:lnTo>
                    <a:pt x="6" y="23"/>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5" name="Freeform 4603">
              <a:extLst>
                <a:ext uri="{FF2B5EF4-FFF2-40B4-BE49-F238E27FC236}">
                  <a16:creationId xmlns:a16="http://schemas.microsoft.com/office/drawing/2014/main" id="{6CCCD476-8951-4FE6-BB48-D570AB4B7539}"/>
                </a:ext>
              </a:extLst>
            </p:cNvPr>
            <p:cNvSpPr>
              <a:spLocks/>
            </p:cNvSpPr>
            <p:nvPr/>
          </p:nvSpPr>
          <p:spPr bwMode="auto">
            <a:xfrm>
              <a:off x="2790" y="2282"/>
              <a:ext cx="2" cy="1"/>
            </a:xfrm>
            <a:custGeom>
              <a:avLst/>
              <a:gdLst>
                <a:gd name="T0" fmla="*/ 1 w 10"/>
                <a:gd name="T1" fmla="*/ 1 h 6"/>
                <a:gd name="T2" fmla="*/ 1 w 10"/>
                <a:gd name="T3" fmla="*/ 0 h 6"/>
                <a:gd name="T4" fmla="*/ 1 w 10"/>
                <a:gd name="T5" fmla="*/ 0 h 6"/>
                <a:gd name="T6" fmla="*/ 2 w 10"/>
                <a:gd name="T7" fmla="*/ 1 h 6"/>
                <a:gd name="T8" fmla="*/ 0 w 10"/>
                <a:gd name="T9" fmla="*/ 1 h 6"/>
                <a:gd name="T10" fmla="*/ 0 w 10"/>
                <a:gd name="T11" fmla="*/ 1 h 6"/>
                <a:gd name="T12" fmla="*/ 2 w 10"/>
                <a:gd name="T13" fmla="*/ 1 h 6"/>
                <a:gd name="T14" fmla="*/ 2 w 10"/>
                <a:gd name="T15" fmla="*/ 1 h 6"/>
                <a:gd name="T16" fmla="*/ 0 w 10"/>
                <a:gd name="T17" fmla="*/ 1 h 6"/>
                <a:gd name="T18" fmla="*/ 1 w 10"/>
                <a:gd name="T19" fmla="*/ 1 h 6"/>
                <a:gd name="T20" fmla="*/ 1 w 10"/>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6">
                  <a:moveTo>
                    <a:pt x="4" y="3"/>
                  </a:moveTo>
                  <a:lnTo>
                    <a:pt x="4" y="0"/>
                  </a:lnTo>
                  <a:lnTo>
                    <a:pt x="6" y="0"/>
                  </a:lnTo>
                  <a:lnTo>
                    <a:pt x="10" y="3"/>
                  </a:lnTo>
                  <a:lnTo>
                    <a:pt x="0" y="3"/>
                  </a:lnTo>
                  <a:lnTo>
                    <a:pt x="10" y="3"/>
                  </a:lnTo>
                  <a:lnTo>
                    <a:pt x="10" y="6"/>
                  </a:lnTo>
                  <a:lnTo>
                    <a:pt x="0" y="6"/>
                  </a:lnTo>
                  <a:lnTo>
                    <a:pt x="4"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6" name="Freeform 4604">
              <a:extLst>
                <a:ext uri="{FF2B5EF4-FFF2-40B4-BE49-F238E27FC236}">
                  <a16:creationId xmlns:a16="http://schemas.microsoft.com/office/drawing/2014/main" id="{E8B85094-6392-4012-8A23-17E481EE3BA6}"/>
                </a:ext>
              </a:extLst>
            </p:cNvPr>
            <p:cNvSpPr>
              <a:spLocks/>
            </p:cNvSpPr>
            <p:nvPr/>
          </p:nvSpPr>
          <p:spPr bwMode="auto">
            <a:xfrm>
              <a:off x="2791" y="2278"/>
              <a:ext cx="1" cy="5"/>
            </a:xfrm>
            <a:custGeom>
              <a:avLst/>
              <a:gdLst>
                <a:gd name="T0" fmla="*/ 0 w 6"/>
                <a:gd name="T1" fmla="*/ 4 h 19"/>
                <a:gd name="T2" fmla="*/ 0 w 6"/>
                <a:gd name="T3" fmla="*/ 4 h 19"/>
                <a:gd name="T4" fmla="*/ 0 w 6"/>
                <a:gd name="T5" fmla="*/ 1 h 19"/>
                <a:gd name="T6" fmla="*/ 0 w 6"/>
                <a:gd name="T7" fmla="*/ 0 h 19"/>
                <a:gd name="T8" fmla="*/ 0 w 6"/>
                <a:gd name="T9" fmla="*/ 5 h 19"/>
                <a:gd name="T10" fmla="*/ 0 w 6"/>
                <a:gd name="T11" fmla="*/ 5 h 19"/>
                <a:gd name="T12" fmla="*/ 0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6"/>
                  </a:moveTo>
                  <a:lnTo>
                    <a:pt x="0" y="16"/>
                  </a:lnTo>
                  <a:lnTo>
                    <a:pt x="0" y="4"/>
                  </a:lnTo>
                  <a:lnTo>
                    <a:pt x="0" y="0"/>
                  </a:lnTo>
                  <a:lnTo>
                    <a:pt x="0" y="19"/>
                  </a:lnTo>
                  <a:lnTo>
                    <a:pt x="2" y="19"/>
                  </a:lnTo>
                  <a:lnTo>
                    <a:pt x="2" y="0"/>
                  </a:lnTo>
                  <a:lnTo>
                    <a:pt x="6" y="0"/>
                  </a:lnTo>
                  <a:lnTo>
                    <a:pt x="6" y="19"/>
                  </a:lnTo>
                  <a:lnTo>
                    <a:pt x="6" y="1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7" name="Freeform 4605">
              <a:extLst>
                <a:ext uri="{FF2B5EF4-FFF2-40B4-BE49-F238E27FC236}">
                  <a16:creationId xmlns:a16="http://schemas.microsoft.com/office/drawing/2014/main" id="{1A2C3AF3-CE2F-4290-A0BF-324CF4323AAE}"/>
                </a:ext>
              </a:extLst>
            </p:cNvPr>
            <p:cNvSpPr>
              <a:spLocks/>
            </p:cNvSpPr>
            <p:nvPr/>
          </p:nvSpPr>
          <p:spPr bwMode="auto">
            <a:xfrm>
              <a:off x="2791" y="2278"/>
              <a:ext cx="6" cy="2"/>
            </a:xfrm>
            <a:custGeom>
              <a:avLst/>
              <a:gdLst>
                <a:gd name="T0" fmla="*/ 1 w 24"/>
                <a:gd name="T1" fmla="*/ 1 h 6"/>
                <a:gd name="T2" fmla="*/ 1 w 24"/>
                <a:gd name="T3" fmla="*/ 0 h 6"/>
                <a:gd name="T4" fmla="*/ 5 w 24"/>
                <a:gd name="T5" fmla="*/ 0 h 6"/>
                <a:gd name="T6" fmla="*/ 6 w 24"/>
                <a:gd name="T7" fmla="*/ 0 h 6"/>
                <a:gd name="T8" fmla="*/ 0 w 24"/>
                <a:gd name="T9" fmla="*/ 0 h 6"/>
                <a:gd name="T10" fmla="*/ 0 w 24"/>
                <a:gd name="T11" fmla="*/ 1 h 6"/>
                <a:gd name="T12" fmla="*/ 6 w 24"/>
                <a:gd name="T13" fmla="*/ 1 h 6"/>
                <a:gd name="T14" fmla="*/ 6 w 24"/>
                <a:gd name="T15" fmla="*/ 1 h 6"/>
                <a:gd name="T16" fmla="*/ 0 w 24"/>
                <a:gd name="T17" fmla="*/ 1 h 6"/>
                <a:gd name="T18" fmla="*/ 1 w 24"/>
                <a:gd name="T19" fmla="*/ 2 h 6"/>
                <a:gd name="T20" fmla="*/ 5 w 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2" y="4"/>
                  </a:moveTo>
                  <a:lnTo>
                    <a:pt x="2" y="0"/>
                  </a:lnTo>
                  <a:lnTo>
                    <a:pt x="20" y="0"/>
                  </a:lnTo>
                  <a:lnTo>
                    <a:pt x="24" y="0"/>
                  </a:lnTo>
                  <a:lnTo>
                    <a:pt x="0" y="0"/>
                  </a:lnTo>
                  <a:lnTo>
                    <a:pt x="0" y="4"/>
                  </a:lnTo>
                  <a:lnTo>
                    <a:pt x="24" y="4"/>
                  </a:lnTo>
                  <a:lnTo>
                    <a:pt x="0" y="4"/>
                  </a:lnTo>
                  <a:lnTo>
                    <a:pt x="2" y="6"/>
                  </a:lnTo>
                  <a:lnTo>
                    <a:pt x="2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8" name="Freeform 4606">
              <a:extLst>
                <a:ext uri="{FF2B5EF4-FFF2-40B4-BE49-F238E27FC236}">
                  <a16:creationId xmlns:a16="http://schemas.microsoft.com/office/drawing/2014/main" id="{02170CE1-3AB5-4563-92D6-00B67DF0834D}"/>
                </a:ext>
              </a:extLst>
            </p:cNvPr>
            <p:cNvSpPr>
              <a:spLocks/>
            </p:cNvSpPr>
            <p:nvPr/>
          </p:nvSpPr>
          <p:spPr bwMode="auto">
            <a:xfrm>
              <a:off x="2795" y="2275"/>
              <a:ext cx="2" cy="5"/>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5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2" y="0"/>
                  </a:lnTo>
                  <a:lnTo>
                    <a:pt x="2" y="20"/>
                  </a:lnTo>
                  <a:lnTo>
                    <a:pt x="2" y="22"/>
                  </a:lnTo>
                  <a:lnTo>
                    <a:pt x="2"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89" name="Freeform 4607">
              <a:extLst>
                <a:ext uri="{FF2B5EF4-FFF2-40B4-BE49-F238E27FC236}">
                  <a16:creationId xmlns:a16="http://schemas.microsoft.com/office/drawing/2014/main" id="{3D326E37-C4D0-4CCB-A5AD-8FAE0E8CEF53}"/>
                </a:ext>
              </a:extLst>
            </p:cNvPr>
            <p:cNvSpPr>
              <a:spLocks/>
            </p:cNvSpPr>
            <p:nvPr/>
          </p:nvSpPr>
          <p:spPr bwMode="auto">
            <a:xfrm>
              <a:off x="2795" y="2275"/>
              <a:ext cx="7" cy="1"/>
            </a:xfrm>
            <a:custGeom>
              <a:avLst/>
              <a:gdLst>
                <a:gd name="T0" fmla="*/ 1 w 28"/>
                <a:gd name="T1" fmla="*/ 0 h 7"/>
                <a:gd name="T2" fmla="*/ 1 w 28"/>
                <a:gd name="T3" fmla="*/ 0 h 7"/>
                <a:gd name="T4" fmla="*/ 7 w 28"/>
                <a:gd name="T5" fmla="*/ 0 h 7"/>
                <a:gd name="T6" fmla="*/ 7 w 28"/>
                <a:gd name="T7" fmla="*/ 0 h 7"/>
                <a:gd name="T8" fmla="*/ 1 w 28"/>
                <a:gd name="T9" fmla="*/ 0 h 7"/>
                <a:gd name="T10" fmla="*/ 0 w 28"/>
                <a:gd name="T11" fmla="*/ 0 h 7"/>
                <a:gd name="T12" fmla="*/ 7 w 28"/>
                <a:gd name="T13" fmla="*/ 0 h 7"/>
                <a:gd name="T14" fmla="*/ 7 w 28"/>
                <a:gd name="T15" fmla="*/ 1 h 7"/>
                <a:gd name="T16" fmla="*/ 1 w 28"/>
                <a:gd name="T17" fmla="*/ 1 h 7"/>
                <a:gd name="T18" fmla="*/ 1 w 28"/>
                <a:gd name="T19" fmla="*/ 1 h 7"/>
                <a:gd name="T20" fmla="*/ 7 w 2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7">
                  <a:moveTo>
                    <a:pt x="2" y="3"/>
                  </a:moveTo>
                  <a:lnTo>
                    <a:pt x="2" y="0"/>
                  </a:lnTo>
                  <a:lnTo>
                    <a:pt x="26" y="0"/>
                  </a:lnTo>
                  <a:lnTo>
                    <a:pt x="28" y="0"/>
                  </a:lnTo>
                  <a:lnTo>
                    <a:pt x="2" y="0"/>
                  </a:lnTo>
                  <a:lnTo>
                    <a:pt x="0" y="3"/>
                  </a:lnTo>
                  <a:lnTo>
                    <a:pt x="28" y="3"/>
                  </a:lnTo>
                  <a:lnTo>
                    <a:pt x="28" y="7"/>
                  </a:lnTo>
                  <a:lnTo>
                    <a:pt x="2" y="7"/>
                  </a:lnTo>
                  <a:lnTo>
                    <a:pt x="2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0" name="Freeform 4608">
              <a:extLst>
                <a:ext uri="{FF2B5EF4-FFF2-40B4-BE49-F238E27FC236}">
                  <a16:creationId xmlns:a16="http://schemas.microsoft.com/office/drawing/2014/main" id="{BCF26085-7CB6-4B17-9242-9169EC7AD939}"/>
                </a:ext>
              </a:extLst>
            </p:cNvPr>
            <p:cNvSpPr>
              <a:spLocks/>
            </p:cNvSpPr>
            <p:nvPr/>
          </p:nvSpPr>
          <p:spPr bwMode="auto">
            <a:xfrm>
              <a:off x="2801" y="2269"/>
              <a:ext cx="1" cy="7"/>
            </a:xfrm>
            <a:custGeom>
              <a:avLst/>
              <a:gdLst>
                <a:gd name="T0" fmla="*/ 1 w 6"/>
                <a:gd name="T1" fmla="*/ 6 h 29"/>
                <a:gd name="T2" fmla="*/ 0 w 6"/>
                <a:gd name="T3" fmla="*/ 6 h 29"/>
                <a:gd name="T4" fmla="*/ 0 w 6"/>
                <a:gd name="T5" fmla="*/ 1 h 29"/>
                <a:gd name="T6" fmla="*/ 0 w 6"/>
                <a:gd name="T7" fmla="*/ 0 h 29"/>
                <a:gd name="T8" fmla="*/ 0 w 6"/>
                <a:gd name="T9" fmla="*/ 7 h 29"/>
                <a:gd name="T10" fmla="*/ 1 w 6"/>
                <a:gd name="T11" fmla="*/ 7 h 29"/>
                <a:gd name="T12" fmla="*/ 1 w 6"/>
                <a:gd name="T13" fmla="*/ 0 h 29"/>
                <a:gd name="T14" fmla="*/ 1 w 6"/>
                <a:gd name="T15" fmla="*/ 0 h 29"/>
                <a:gd name="T16" fmla="*/ 1 w 6"/>
                <a:gd name="T17" fmla="*/ 7 h 29"/>
                <a:gd name="T18" fmla="*/ 1 w 6"/>
                <a:gd name="T19" fmla="*/ 6 h 29"/>
                <a:gd name="T20" fmla="*/ 1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4" y="25"/>
                  </a:moveTo>
                  <a:lnTo>
                    <a:pt x="0" y="25"/>
                  </a:lnTo>
                  <a:lnTo>
                    <a:pt x="0" y="3"/>
                  </a:lnTo>
                  <a:lnTo>
                    <a:pt x="0" y="0"/>
                  </a:lnTo>
                  <a:lnTo>
                    <a:pt x="0" y="29"/>
                  </a:lnTo>
                  <a:lnTo>
                    <a:pt x="4" y="29"/>
                  </a:lnTo>
                  <a:lnTo>
                    <a:pt x="4" y="0"/>
                  </a:lnTo>
                  <a:lnTo>
                    <a:pt x="6" y="0"/>
                  </a:lnTo>
                  <a:lnTo>
                    <a:pt x="6" y="29"/>
                  </a:lnTo>
                  <a:lnTo>
                    <a:pt x="6" y="2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1" name="Freeform 4609">
              <a:extLst>
                <a:ext uri="{FF2B5EF4-FFF2-40B4-BE49-F238E27FC236}">
                  <a16:creationId xmlns:a16="http://schemas.microsoft.com/office/drawing/2014/main" id="{53CF5F68-9A69-4E0C-BD21-2F437DCEBFE8}"/>
                </a:ext>
              </a:extLst>
            </p:cNvPr>
            <p:cNvSpPr>
              <a:spLocks/>
            </p:cNvSpPr>
            <p:nvPr/>
          </p:nvSpPr>
          <p:spPr bwMode="auto">
            <a:xfrm>
              <a:off x="2801" y="2269"/>
              <a:ext cx="16" cy="1"/>
            </a:xfrm>
            <a:custGeom>
              <a:avLst/>
              <a:gdLst>
                <a:gd name="T0" fmla="*/ 1 w 66"/>
                <a:gd name="T1" fmla="*/ 1 h 5"/>
                <a:gd name="T2" fmla="*/ 1 w 66"/>
                <a:gd name="T3" fmla="*/ 0 h 5"/>
                <a:gd name="T4" fmla="*/ 16 w 66"/>
                <a:gd name="T5" fmla="*/ 0 h 5"/>
                <a:gd name="T6" fmla="*/ 16 w 66"/>
                <a:gd name="T7" fmla="*/ 0 h 5"/>
                <a:gd name="T8" fmla="*/ 0 w 66"/>
                <a:gd name="T9" fmla="*/ 0 h 5"/>
                <a:gd name="T10" fmla="*/ 0 w 66"/>
                <a:gd name="T11" fmla="*/ 1 h 5"/>
                <a:gd name="T12" fmla="*/ 16 w 66"/>
                <a:gd name="T13" fmla="*/ 1 h 5"/>
                <a:gd name="T14" fmla="*/ 16 w 66"/>
                <a:gd name="T15" fmla="*/ 1 h 5"/>
                <a:gd name="T16" fmla="*/ 0 w 66"/>
                <a:gd name="T17" fmla="*/ 1 h 5"/>
                <a:gd name="T18" fmla="*/ 1 w 66"/>
                <a:gd name="T19" fmla="*/ 1 h 5"/>
                <a:gd name="T20" fmla="*/ 16 w 66"/>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5">
                  <a:moveTo>
                    <a:pt x="4" y="3"/>
                  </a:moveTo>
                  <a:lnTo>
                    <a:pt x="4" y="0"/>
                  </a:lnTo>
                  <a:lnTo>
                    <a:pt x="64" y="0"/>
                  </a:lnTo>
                  <a:lnTo>
                    <a:pt x="66" y="0"/>
                  </a:lnTo>
                  <a:lnTo>
                    <a:pt x="0" y="0"/>
                  </a:lnTo>
                  <a:lnTo>
                    <a:pt x="0" y="3"/>
                  </a:lnTo>
                  <a:lnTo>
                    <a:pt x="66" y="3"/>
                  </a:lnTo>
                  <a:lnTo>
                    <a:pt x="0" y="3"/>
                  </a:lnTo>
                  <a:lnTo>
                    <a:pt x="4" y="5"/>
                  </a:lnTo>
                  <a:lnTo>
                    <a:pt x="64"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2" name="Freeform 4610">
              <a:extLst>
                <a:ext uri="{FF2B5EF4-FFF2-40B4-BE49-F238E27FC236}">
                  <a16:creationId xmlns:a16="http://schemas.microsoft.com/office/drawing/2014/main" id="{3ADB82D5-695E-42E7-957A-5D4FA2B0AACE}"/>
                </a:ext>
              </a:extLst>
            </p:cNvPr>
            <p:cNvSpPr>
              <a:spLocks/>
            </p:cNvSpPr>
            <p:nvPr/>
          </p:nvSpPr>
          <p:spPr bwMode="auto">
            <a:xfrm>
              <a:off x="2816" y="2265"/>
              <a:ext cx="1"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4"/>
                  </a:lnTo>
                  <a:lnTo>
                    <a:pt x="0" y="0"/>
                  </a:lnTo>
                  <a:lnTo>
                    <a:pt x="0" y="20"/>
                  </a:lnTo>
                  <a:lnTo>
                    <a:pt x="4" y="22"/>
                  </a:lnTo>
                  <a:lnTo>
                    <a:pt x="4"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3" name="Freeform 4611">
              <a:extLst>
                <a:ext uri="{FF2B5EF4-FFF2-40B4-BE49-F238E27FC236}">
                  <a16:creationId xmlns:a16="http://schemas.microsoft.com/office/drawing/2014/main" id="{8C95C34E-1C8B-4F2A-9559-628B1164CFD7}"/>
                </a:ext>
              </a:extLst>
            </p:cNvPr>
            <p:cNvSpPr>
              <a:spLocks/>
            </p:cNvSpPr>
            <p:nvPr/>
          </p:nvSpPr>
          <p:spPr bwMode="auto">
            <a:xfrm>
              <a:off x="2816" y="2265"/>
              <a:ext cx="7" cy="1"/>
            </a:xfrm>
            <a:custGeom>
              <a:avLst/>
              <a:gdLst>
                <a:gd name="T0" fmla="*/ 1 w 30"/>
                <a:gd name="T1" fmla="*/ 1 h 7"/>
                <a:gd name="T2" fmla="*/ 1 w 30"/>
                <a:gd name="T3" fmla="*/ 0 h 7"/>
                <a:gd name="T4" fmla="*/ 6 w 30"/>
                <a:gd name="T5" fmla="*/ 0 h 7"/>
                <a:gd name="T6" fmla="*/ 7 w 30"/>
                <a:gd name="T7" fmla="*/ 0 h 7"/>
                <a:gd name="T8" fmla="*/ 0 w 30"/>
                <a:gd name="T9" fmla="*/ 0 h 7"/>
                <a:gd name="T10" fmla="*/ 0 w 30"/>
                <a:gd name="T11" fmla="*/ 1 h 7"/>
                <a:gd name="T12" fmla="*/ 7 w 30"/>
                <a:gd name="T13" fmla="*/ 1 h 7"/>
                <a:gd name="T14" fmla="*/ 7 w 30"/>
                <a:gd name="T15" fmla="*/ 1 h 7"/>
                <a:gd name="T16" fmla="*/ 0 w 30"/>
                <a:gd name="T17" fmla="*/ 1 h 7"/>
                <a:gd name="T18" fmla="*/ 1 w 30"/>
                <a:gd name="T19" fmla="*/ 1 h 7"/>
                <a:gd name="T20" fmla="*/ 6 w 3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7">
                  <a:moveTo>
                    <a:pt x="4" y="4"/>
                  </a:moveTo>
                  <a:lnTo>
                    <a:pt x="4" y="0"/>
                  </a:lnTo>
                  <a:lnTo>
                    <a:pt x="26" y="0"/>
                  </a:lnTo>
                  <a:lnTo>
                    <a:pt x="30" y="0"/>
                  </a:lnTo>
                  <a:lnTo>
                    <a:pt x="0" y="0"/>
                  </a:lnTo>
                  <a:lnTo>
                    <a:pt x="0" y="4"/>
                  </a:lnTo>
                  <a:lnTo>
                    <a:pt x="30" y="4"/>
                  </a:lnTo>
                  <a:lnTo>
                    <a:pt x="30" y="7"/>
                  </a:lnTo>
                  <a:lnTo>
                    <a:pt x="0" y="7"/>
                  </a:lnTo>
                  <a:lnTo>
                    <a:pt x="4" y="7"/>
                  </a:lnTo>
                  <a:lnTo>
                    <a:pt x="2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4" name="Freeform 4612">
              <a:extLst>
                <a:ext uri="{FF2B5EF4-FFF2-40B4-BE49-F238E27FC236}">
                  <a16:creationId xmlns:a16="http://schemas.microsoft.com/office/drawing/2014/main" id="{1F3CBD38-D214-4B0F-927D-F48D2CC354D4}"/>
                </a:ext>
              </a:extLst>
            </p:cNvPr>
            <p:cNvSpPr>
              <a:spLocks/>
            </p:cNvSpPr>
            <p:nvPr/>
          </p:nvSpPr>
          <p:spPr bwMode="auto">
            <a:xfrm>
              <a:off x="2822" y="2261"/>
              <a:ext cx="1" cy="5"/>
            </a:xfrm>
            <a:custGeom>
              <a:avLst/>
              <a:gdLst>
                <a:gd name="T0" fmla="*/ 0 w 6"/>
                <a:gd name="T1" fmla="*/ 4 h 22"/>
                <a:gd name="T2" fmla="*/ 0 w 6"/>
                <a:gd name="T3" fmla="*/ 4 h 22"/>
                <a:gd name="T4" fmla="*/ 0 w 6"/>
                <a:gd name="T5" fmla="*/ 0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2" y="2"/>
                  </a:lnTo>
                  <a:lnTo>
                    <a:pt x="2" y="22"/>
                  </a:lnTo>
                  <a:lnTo>
                    <a:pt x="2"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5" name="Freeform 4613">
              <a:extLst>
                <a:ext uri="{FF2B5EF4-FFF2-40B4-BE49-F238E27FC236}">
                  <a16:creationId xmlns:a16="http://schemas.microsoft.com/office/drawing/2014/main" id="{51A5BD96-CED5-4736-9266-63A637D7902C}"/>
                </a:ext>
              </a:extLst>
            </p:cNvPr>
            <p:cNvSpPr>
              <a:spLocks/>
            </p:cNvSpPr>
            <p:nvPr/>
          </p:nvSpPr>
          <p:spPr bwMode="auto">
            <a:xfrm>
              <a:off x="2822" y="2261"/>
              <a:ext cx="6" cy="2"/>
            </a:xfrm>
            <a:custGeom>
              <a:avLst/>
              <a:gdLst>
                <a:gd name="T0" fmla="*/ 0 w 26"/>
                <a:gd name="T1" fmla="*/ 1 h 6"/>
                <a:gd name="T2" fmla="*/ 0 w 26"/>
                <a:gd name="T3" fmla="*/ 0 h 6"/>
                <a:gd name="T4" fmla="*/ 6 w 26"/>
                <a:gd name="T5" fmla="*/ 0 h 6"/>
                <a:gd name="T6" fmla="*/ 6 w 26"/>
                <a:gd name="T7" fmla="*/ 1 h 6"/>
                <a:gd name="T8" fmla="*/ 0 w 26"/>
                <a:gd name="T9" fmla="*/ 1 h 6"/>
                <a:gd name="T10" fmla="*/ 0 w 26"/>
                <a:gd name="T11" fmla="*/ 1 h 6"/>
                <a:gd name="T12" fmla="*/ 6 w 26"/>
                <a:gd name="T13" fmla="*/ 1 h 6"/>
                <a:gd name="T14" fmla="*/ 6 w 26"/>
                <a:gd name="T15" fmla="*/ 2 h 6"/>
                <a:gd name="T16" fmla="*/ 0 w 26"/>
                <a:gd name="T17" fmla="*/ 2 h 6"/>
                <a:gd name="T18" fmla="*/ 0 w 26"/>
                <a:gd name="T19" fmla="*/ 2 h 6"/>
                <a:gd name="T20" fmla="*/ 6 w 2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
                  <a:moveTo>
                    <a:pt x="2" y="2"/>
                  </a:moveTo>
                  <a:lnTo>
                    <a:pt x="2" y="0"/>
                  </a:lnTo>
                  <a:lnTo>
                    <a:pt x="24" y="0"/>
                  </a:lnTo>
                  <a:lnTo>
                    <a:pt x="24" y="2"/>
                  </a:lnTo>
                  <a:lnTo>
                    <a:pt x="2" y="2"/>
                  </a:lnTo>
                  <a:lnTo>
                    <a:pt x="0" y="2"/>
                  </a:lnTo>
                  <a:lnTo>
                    <a:pt x="26" y="2"/>
                  </a:lnTo>
                  <a:lnTo>
                    <a:pt x="24" y="6"/>
                  </a:lnTo>
                  <a:lnTo>
                    <a:pt x="2" y="6"/>
                  </a:lnTo>
                  <a:lnTo>
                    <a:pt x="2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6" name="Freeform 4614">
              <a:extLst>
                <a:ext uri="{FF2B5EF4-FFF2-40B4-BE49-F238E27FC236}">
                  <a16:creationId xmlns:a16="http://schemas.microsoft.com/office/drawing/2014/main" id="{906838C9-B946-492F-A0C1-1D3C4E5BD7E5}"/>
                </a:ext>
              </a:extLst>
            </p:cNvPr>
            <p:cNvSpPr>
              <a:spLocks/>
            </p:cNvSpPr>
            <p:nvPr/>
          </p:nvSpPr>
          <p:spPr bwMode="auto">
            <a:xfrm>
              <a:off x="2827" y="2258"/>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5"/>
                  </a:moveTo>
                  <a:lnTo>
                    <a:pt x="0" y="15"/>
                  </a:lnTo>
                  <a:lnTo>
                    <a:pt x="0" y="2"/>
                  </a:lnTo>
                  <a:lnTo>
                    <a:pt x="0" y="0"/>
                  </a:lnTo>
                  <a:lnTo>
                    <a:pt x="0" y="19"/>
                  </a:lnTo>
                  <a:lnTo>
                    <a:pt x="4" y="19"/>
                  </a:lnTo>
                  <a:lnTo>
                    <a:pt x="4" y="0"/>
                  </a:lnTo>
                  <a:lnTo>
                    <a:pt x="4"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7" name="Freeform 4615">
              <a:extLst>
                <a:ext uri="{FF2B5EF4-FFF2-40B4-BE49-F238E27FC236}">
                  <a16:creationId xmlns:a16="http://schemas.microsoft.com/office/drawing/2014/main" id="{43FDFBCD-019C-4564-A091-BE735700A414}"/>
                </a:ext>
              </a:extLst>
            </p:cNvPr>
            <p:cNvSpPr>
              <a:spLocks/>
            </p:cNvSpPr>
            <p:nvPr/>
          </p:nvSpPr>
          <p:spPr bwMode="auto">
            <a:xfrm>
              <a:off x="2827" y="2258"/>
              <a:ext cx="2" cy="1"/>
            </a:xfrm>
            <a:custGeom>
              <a:avLst/>
              <a:gdLst>
                <a:gd name="T0" fmla="*/ 1 w 10"/>
                <a:gd name="T1" fmla="*/ 0 h 6"/>
                <a:gd name="T2" fmla="*/ 1 w 10"/>
                <a:gd name="T3" fmla="*/ 0 h 6"/>
                <a:gd name="T4" fmla="*/ 1 w 10"/>
                <a:gd name="T5" fmla="*/ 0 h 6"/>
                <a:gd name="T6" fmla="*/ 1 w 10"/>
                <a:gd name="T7" fmla="*/ 0 h 6"/>
                <a:gd name="T8" fmla="*/ 0 w 10"/>
                <a:gd name="T9" fmla="*/ 0 h 6"/>
                <a:gd name="T10" fmla="*/ 0 w 10"/>
                <a:gd name="T11" fmla="*/ 0 h 6"/>
                <a:gd name="T12" fmla="*/ 2 w 10"/>
                <a:gd name="T13" fmla="*/ 0 h 6"/>
                <a:gd name="T14" fmla="*/ 1 w 10"/>
                <a:gd name="T15" fmla="*/ 0 h 6"/>
                <a:gd name="T16" fmla="*/ 0 w 10"/>
                <a:gd name="T17" fmla="*/ 0 h 6"/>
                <a:gd name="T18" fmla="*/ 1 w 10"/>
                <a:gd name="T19" fmla="*/ 1 h 6"/>
                <a:gd name="T20" fmla="*/ 1 w 10"/>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6">
                  <a:moveTo>
                    <a:pt x="4" y="2"/>
                  </a:moveTo>
                  <a:lnTo>
                    <a:pt x="4" y="0"/>
                  </a:lnTo>
                  <a:lnTo>
                    <a:pt x="6" y="0"/>
                  </a:lnTo>
                  <a:lnTo>
                    <a:pt x="0" y="0"/>
                  </a:lnTo>
                  <a:lnTo>
                    <a:pt x="0" y="2"/>
                  </a:lnTo>
                  <a:lnTo>
                    <a:pt x="10" y="2"/>
                  </a:lnTo>
                  <a:lnTo>
                    <a:pt x="6" y="2"/>
                  </a:lnTo>
                  <a:lnTo>
                    <a:pt x="0" y="2"/>
                  </a:lnTo>
                  <a:lnTo>
                    <a:pt x="4"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8" name="Freeform 4616">
              <a:extLst>
                <a:ext uri="{FF2B5EF4-FFF2-40B4-BE49-F238E27FC236}">
                  <a16:creationId xmlns:a16="http://schemas.microsoft.com/office/drawing/2014/main" id="{6544CA3B-AE48-4D79-9CB3-66C66E3DBAE1}"/>
                </a:ext>
              </a:extLst>
            </p:cNvPr>
            <p:cNvSpPr>
              <a:spLocks/>
            </p:cNvSpPr>
            <p:nvPr/>
          </p:nvSpPr>
          <p:spPr bwMode="auto">
            <a:xfrm>
              <a:off x="2828" y="2253"/>
              <a:ext cx="1" cy="6"/>
            </a:xfrm>
            <a:custGeom>
              <a:avLst/>
              <a:gdLst>
                <a:gd name="T0" fmla="*/ 0 w 6"/>
                <a:gd name="T1" fmla="*/ 5 h 23"/>
                <a:gd name="T2" fmla="*/ 0 w 6"/>
                <a:gd name="T3" fmla="*/ 5 h 23"/>
                <a:gd name="T4" fmla="*/ 0 w 6"/>
                <a:gd name="T5" fmla="*/ 1 h 23"/>
                <a:gd name="T6" fmla="*/ 0 w 6"/>
                <a:gd name="T7" fmla="*/ 0 h 23"/>
                <a:gd name="T8" fmla="*/ 0 w 6"/>
                <a:gd name="T9" fmla="*/ 5 h 23"/>
                <a:gd name="T10" fmla="*/ 0 w 6"/>
                <a:gd name="T11" fmla="*/ 6 h 23"/>
                <a:gd name="T12" fmla="*/ 0 w 6"/>
                <a:gd name="T13" fmla="*/ 0 h 23"/>
                <a:gd name="T14" fmla="*/ 0 w 6"/>
                <a:gd name="T15" fmla="*/ 0 h 23"/>
                <a:gd name="T16" fmla="*/ 0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19"/>
                  </a:moveTo>
                  <a:lnTo>
                    <a:pt x="0" y="19"/>
                  </a:lnTo>
                  <a:lnTo>
                    <a:pt x="0" y="4"/>
                  </a:lnTo>
                  <a:lnTo>
                    <a:pt x="0" y="0"/>
                  </a:lnTo>
                  <a:lnTo>
                    <a:pt x="0" y="19"/>
                  </a:lnTo>
                  <a:lnTo>
                    <a:pt x="2" y="23"/>
                  </a:lnTo>
                  <a:lnTo>
                    <a:pt x="2" y="0"/>
                  </a:lnTo>
                  <a:lnTo>
                    <a:pt x="2" y="19"/>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699" name="Freeform 4617">
              <a:extLst>
                <a:ext uri="{FF2B5EF4-FFF2-40B4-BE49-F238E27FC236}">
                  <a16:creationId xmlns:a16="http://schemas.microsoft.com/office/drawing/2014/main" id="{F09C0CA2-E08B-441C-952A-948431B2E6D4}"/>
                </a:ext>
              </a:extLst>
            </p:cNvPr>
            <p:cNvSpPr>
              <a:spLocks/>
            </p:cNvSpPr>
            <p:nvPr/>
          </p:nvSpPr>
          <p:spPr bwMode="auto">
            <a:xfrm>
              <a:off x="2828" y="2253"/>
              <a:ext cx="6" cy="2"/>
            </a:xfrm>
            <a:custGeom>
              <a:avLst/>
              <a:gdLst>
                <a:gd name="T0" fmla="*/ 1 w 24"/>
                <a:gd name="T1" fmla="*/ 1 h 6"/>
                <a:gd name="T2" fmla="*/ 1 w 24"/>
                <a:gd name="T3" fmla="*/ 0 h 6"/>
                <a:gd name="T4" fmla="*/ 5 w 24"/>
                <a:gd name="T5" fmla="*/ 0 h 6"/>
                <a:gd name="T6" fmla="*/ 6 w 24"/>
                <a:gd name="T7" fmla="*/ 0 h 6"/>
                <a:gd name="T8" fmla="*/ 0 w 24"/>
                <a:gd name="T9" fmla="*/ 0 h 6"/>
                <a:gd name="T10" fmla="*/ 0 w 24"/>
                <a:gd name="T11" fmla="*/ 1 h 6"/>
                <a:gd name="T12" fmla="*/ 6 w 24"/>
                <a:gd name="T13" fmla="*/ 1 h 6"/>
                <a:gd name="T14" fmla="*/ 6 w 24"/>
                <a:gd name="T15" fmla="*/ 1 h 6"/>
                <a:gd name="T16" fmla="*/ 0 w 24"/>
                <a:gd name="T17" fmla="*/ 1 h 6"/>
                <a:gd name="T18" fmla="*/ 1 w 24"/>
                <a:gd name="T19" fmla="*/ 2 h 6"/>
                <a:gd name="T20" fmla="*/ 5 w 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2" y="4"/>
                  </a:moveTo>
                  <a:lnTo>
                    <a:pt x="2" y="0"/>
                  </a:lnTo>
                  <a:lnTo>
                    <a:pt x="20" y="0"/>
                  </a:lnTo>
                  <a:lnTo>
                    <a:pt x="24" y="0"/>
                  </a:lnTo>
                  <a:lnTo>
                    <a:pt x="0" y="0"/>
                  </a:lnTo>
                  <a:lnTo>
                    <a:pt x="0" y="4"/>
                  </a:lnTo>
                  <a:lnTo>
                    <a:pt x="24" y="4"/>
                  </a:lnTo>
                  <a:lnTo>
                    <a:pt x="0" y="4"/>
                  </a:lnTo>
                  <a:lnTo>
                    <a:pt x="2" y="6"/>
                  </a:lnTo>
                  <a:lnTo>
                    <a:pt x="2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0" name="Freeform 4618">
              <a:extLst>
                <a:ext uri="{FF2B5EF4-FFF2-40B4-BE49-F238E27FC236}">
                  <a16:creationId xmlns:a16="http://schemas.microsoft.com/office/drawing/2014/main" id="{AEFA5511-0090-4E8F-A97E-FBE5AE88FFD7}"/>
                </a:ext>
              </a:extLst>
            </p:cNvPr>
            <p:cNvSpPr>
              <a:spLocks/>
            </p:cNvSpPr>
            <p:nvPr/>
          </p:nvSpPr>
          <p:spPr bwMode="auto">
            <a:xfrm>
              <a:off x="2832" y="2250"/>
              <a:ext cx="2"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0" y="0"/>
                  </a:lnTo>
                  <a:lnTo>
                    <a:pt x="0" y="20"/>
                  </a:lnTo>
                  <a:lnTo>
                    <a:pt x="2" y="22"/>
                  </a:lnTo>
                  <a:lnTo>
                    <a:pt x="2"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1" name="Freeform 4619">
              <a:extLst>
                <a:ext uri="{FF2B5EF4-FFF2-40B4-BE49-F238E27FC236}">
                  <a16:creationId xmlns:a16="http://schemas.microsoft.com/office/drawing/2014/main" id="{01591C79-6CB4-44F6-8430-56E16B5CA1AE}"/>
                </a:ext>
              </a:extLst>
            </p:cNvPr>
            <p:cNvSpPr>
              <a:spLocks/>
            </p:cNvSpPr>
            <p:nvPr/>
          </p:nvSpPr>
          <p:spPr bwMode="auto">
            <a:xfrm>
              <a:off x="2832" y="2250"/>
              <a:ext cx="8" cy="1"/>
            </a:xfrm>
            <a:custGeom>
              <a:avLst/>
              <a:gdLst>
                <a:gd name="T0" fmla="*/ 1 w 30"/>
                <a:gd name="T1" fmla="*/ 0 h 7"/>
                <a:gd name="T2" fmla="*/ 1 w 30"/>
                <a:gd name="T3" fmla="*/ 0 h 7"/>
                <a:gd name="T4" fmla="*/ 7 w 30"/>
                <a:gd name="T5" fmla="*/ 0 h 7"/>
                <a:gd name="T6" fmla="*/ 8 w 30"/>
                <a:gd name="T7" fmla="*/ 0 h 7"/>
                <a:gd name="T8" fmla="*/ 0 w 30"/>
                <a:gd name="T9" fmla="*/ 0 h 7"/>
                <a:gd name="T10" fmla="*/ 0 w 30"/>
                <a:gd name="T11" fmla="*/ 0 h 7"/>
                <a:gd name="T12" fmla="*/ 8 w 30"/>
                <a:gd name="T13" fmla="*/ 0 h 7"/>
                <a:gd name="T14" fmla="*/ 8 w 30"/>
                <a:gd name="T15" fmla="*/ 1 h 7"/>
                <a:gd name="T16" fmla="*/ 0 w 30"/>
                <a:gd name="T17" fmla="*/ 1 h 7"/>
                <a:gd name="T18" fmla="*/ 1 w 30"/>
                <a:gd name="T19" fmla="*/ 1 h 7"/>
                <a:gd name="T20" fmla="*/ 7 w 3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7">
                  <a:moveTo>
                    <a:pt x="2" y="3"/>
                  </a:moveTo>
                  <a:lnTo>
                    <a:pt x="2" y="0"/>
                  </a:lnTo>
                  <a:lnTo>
                    <a:pt x="26" y="0"/>
                  </a:lnTo>
                  <a:lnTo>
                    <a:pt x="30" y="0"/>
                  </a:lnTo>
                  <a:lnTo>
                    <a:pt x="0" y="0"/>
                  </a:lnTo>
                  <a:lnTo>
                    <a:pt x="0" y="3"/>
                  </a:lnTo>
                  <a:lnTo>
                    <a:pt x="30" y="3"/>
                  </a:lnTo>
                  <a:lnTo>
                    <a:pt x="30" y="7"/>
                  </a:lnTo>
                  <a:lnTo>
                    <a:pt x="0" y="7"/>
                  </a:lnTo>
                  <a:lnTo>
                    <a:pt x="2" y="7"/>
                  </a:lnTo>
                  <a:lnTo>
                    <a:pt x="2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2" name="Freeform 4620">
              <a:extLst>
                <a:ext uri="{FF2B5EF4-FFF2-40B4-BE49-F238E27FC236}">
                  <a16:creationId xmlns:a16="http://schemas.microsoft.com/office/drawing/2014/main" id="{D6D4864A-1B16-48AD-B143-F19746949AE9}"/>
                </a:ext>
              </a:extLst>
            </p:cNvPr>
            <p:cNvSpPr>
              <a:spLocks/>
            </p:cNvSpPr>
            <p:nvPr/>
          </p:nvSpPr>
          <p:spPr bwMode="auto">
            <a:xfrm>
              <a:off x="2838" y="2246"/>
              <a:ext cx="2" cy="5"/>
            </a:xfrm>
            <a:custGeom>
              <a:avLst/>
              <a:gdLst>
                <a:gd name="T0" fmla="*/ 1 w 6"/>
                <a:gd name="T1" fmla="*/ 4 h 22"/>
                <a:gd name="T2" fmla="*/ 0 w 6"/>
                <a:gd name="T3" fmla="*/ 4 h 22"/>
                <a:gd name="T4" fmla="*/ 0 w 6"/>
                <a:gd name="T5" fmla="*/ 0 h 22"/>
                <a:gd name="T6" fmla="*/ 1 w 6"/>
                <a:gd name="T7" fmla="*/ 0 h 22"/>
                <a:gd name="T8" fmla="*/ 1 w 6"/>
                <a:gd name="T9" fmla="*/ 5 h 22"/>
                <a:gd name="T10" fmla="*/ 1 w 6"/>
                <a:gd name="T11" fmla="*/ 5 h 22"/>
                <a:gd name="T12" fmla="*/ 1 w 6"/>
                <a:gd name="T13" fmla="*/ 0 h 22"/>
                <a:gd name="T14" fmla="*/ 2 w 6"/>
                <a:gd name="T15" fmla="*/ 0 h 22"/>
                <a:gd name="T16" fmla="*/ 2 w 6"/>
                <a:gd name="T17" fmla="*/ 5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8"/>
                  </a:moveTo>
                  <a:lnTo>
                    <a:pt x="0" y="18"/>
                  </a:lnTo>
                  <a:lnTo>
                    <a:pt x="0" y="2"/>
                  </a:lnTo>
                  <a:lnTo>
                    <a:pt x="2" y="2"/>
                  </a:lnTo>
                  <a:lnTo>
                    <a:pt x="2" y="22"/>
                  </a:lnTo>
                  <a:lnTo>
                    <a:pt x="2" y="0"/>
                  </a:lnTo>
                  <a:lnTo>
                    <a:pt x="6" y="2"/>
                  </a:lnTo>
                  <a:lnTo>
                    <a:pt x="6" y="22"/>
                  </a:lnTo>
                  <a:lnTo>
                    <a:pt x="6" y="18"/>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3" name="Freeform 4621">
              <a:extLst>
                <a:ext uri="{FF2B5EF4-FFF2-40B4-BE49-F238E27FC236}">
                  <a16:creationId xmlns:a16="http://schemas.microsoft.com/office/drawing/2014/main" id="{249408F2-230E-4188-A602-846F04B4F4CD}"/>
                </a:ext>
              </a:extLst>
            </p:cNvPr>
            <p:cNvSpPr>
              <a:spLocks/>
            </p:cNvSpPr>
            <p:nvPr/>
          </p:nvSpPr>
          <p:spPr bwMode="auto">
            <a:xfrm>
              <a:off x="2838" y="2246"/>
              <a:ext cx="4" cy="1"/>
            </a:xfrm>
            <a:custGeom>
              <a:avLst/>
              <a:gdLst>
                <a:gd name="T0" fmla="*/ 1 w 16"/>
                <a:gd name="T1" fmla="*/ 0 h 5"/>
                <a:gd name="T2" fmla="*/ 1 w 16"/>
                <a:gd name="T3" fmla="*/ 0 h 5"/>
                <a:gd name="T4" fmla="*/ 4 w 16"/>
                <a:gd name="T5" fmla="*/ 0 h 5"/>
                <a:gd name="T6" fmla="*/ 4 w 16"/>
                <a:gd name="T7" fmla="*/ 0 h 5"/>
                <a:gd name="T8" fmla="*/ 1 w 16"/>
                <a:gd name="T9" fmla="*/ 0 h 5"/>
                <a:gd name="T10" fmla="*/ 0 w 16"/>
                <a:gd name="T11" fmla="*/ 0 h 5"/>
                <a:gd name="T12" fmla="*/ 4 w 16"/>
                <a:gd name="T13" fmla="*/ 0 h 5"/>
                <a:gd name="T14" fmla="*/ 4 w 16"/>
                <a:gd name="T15" fmla="*/ 1 h 5"/>
                <a:gd name="T16" fmla="*/ 1 w 16"/>
                <a:gd name="T17" fmla="*/ 1 h 5"/>
                <a:gd name="T18" fmla="*/ 1 w 16"/>
                <a:gd name="T19" fmla="*/ 1 h 5"/>
                <a:gd name="T20" fmla="*/ 4 w 16"/>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5">
                  <a:moveTo>
                    <a:pt x="2" y="2"/>
                  </a:moveTo>
                  <a:lnTo>
                    <a:pt x="2" y="0"/>
                  </a:lnTo>
                  <a:lnTo>
                    <a:pt x="14" y="0"/>
                  </a:lnTo>
                  <a:lnTo>
                    <a:pt x="14" y="2"/>
                  </a:lnTo>
                  <a:lnTo>
                    <a:pt x="2" y="2"/>
                  </a:lnTo>
                  <a:lnTo>
                    <a:pt x="0" y="2"/>
                  </a:lnTo>
                  <a:lnTo>
                    <a:pt x="16" y="2"/>
                  </a:lnTo>
                  <a:lnTo>
                    <a:pt x="14" y="5"/>
                  </a:lnTo>
                  <a:lnTo>
                    <a:pt x="2" y="5"/>
                  </a:lnTo>
                  <a:lnTo>
                    <a:pt x="14"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4" name="Freeform 4622">
              <a:extLst>
                <a:ext uri="{FF2B5EF4-FFF2-40B4-BE49-F238E27FC236}">
                  <a16:creationId xmlns:a16="http://schemas.microsoft.com/office/drawing/2014/main" id="{61A61D50-717C-46B8-9BFB-EB2E3016B528}"/>
                </a:ext>
              </a:extLst>
            </p:cNvPr>
            <p:cNvSpPr>
              <a:spLocks/>
            </p:cNvSpPr>
            <p:nvPr/>
          </p:nvSpPr>
          <p:spPr bwMode="auto">
            <a:xfrm>
              <a:off x="2841" y="2240"/>
              <a:ext cx="1" cy="7"/>
            </a:xfrm>
            <a:custGeom>
              <a:avLst/>
              <a:gdLst>
                <a:gd name="T0" fmla="*/ 1 w 6"/>
                <a:gd name="T1" fmla="*/ 6 h 29"/>
                <a:gd name="T2" fmla="*/ 0 w 6"/>
                <a:gd name="T3" fmla="*/ 6 h 29"/>
                <a:gd name="T4" fmla="*/ 0 w 6"/>
                <a:gd name="T5" fmla="*/ 1 h 29"/>
                <a:gd name="T6" fmla="*/ 0 w 6"/>
                <a:gd name="T7" fmla="*/ 0 h 29"/>
                <a:gd name="T8" fmla="*/ 0 w 6"/>
                <a:gd name="T9" fmla="*/ 7 h 29"/>
                <a:gd name="T10" fmla="*/ 1 w 6"/>
                <a:gd name="T11" fmla="*/ 7 h 29"/>
                <a:gd name="T12" fmla="*/ 1 w 6"/>
                <a:gd name="T13" fmla="*/ 0 h 29"/>
                <a:gd name="T14" fmla="*/ 1 w 6"/>
                <a:gd name="T15" fmla="*/ 0 h 29"/>
                <a:gd name="T16" fmla="*/ 1 w 6"/>
                <a:gd name="T17" fmla="*/ 7 h 29"/>
                <a:gd name="T18" fmla="*/ 1 w 6"/>
                <a:gd name="T19" fmla="*/ 6 h 29"/>
                <a:gd name="T20" fmla="*/ 1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4" y="26"/>
                  </a:moveTo>
                  <a:lnTo>
                    <a:pt x="0" y="26"/>
                  </a:lnTo>
                  <a:lnTo>
                    <a:pt x="0" y="4"/>
                  </a:lnTo>
                  <a:lnTo>
                    <a:pt x="0" y="0"/>
                  </a:lnTo>
                  <a:lnTo>
                    <a:pt x="0" y="29"/>
                  </a:lnTo>
                  <a:lnTo>
                    <a:pt x="4" y="29"/>
                  </a:lnTo>
                  <a:lnTo>
                    <a:pt x="4" y="0"/>
                  </a:lnTo>
                  <a:lnTo>
                    <a:pt x="4" y="29"/>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5" name="Freeform 4623">
              <a:extLst>
                <a:ext uri="{FF2B5EF4-FFF2-40B4-BE49-F238E27FC236}">
                  <a16:creationId xmlns:a16="http://schemas.microsoft.com/office/drawing/2014/main" id="{4E29DF92-FE85-4144-BE33-DF57AD6EACED}"/>
                </a:ext>
              </a:extLst>
            </p:cNvPr>
            <p:cNvSpPr>
              <a:spLocks/>
            </p:cNvSpPr>
            <p:nvPr/>
          </p:nvSpPr>
          <p:spPr bwMode="auto">
            <a:xfrm>
              <a:off x="2841" y="2240"/>
              <a:ext cx="4" cy="1"/>
            </a:xfrm>
            <a:custGeom>
              <a:avLst/>
              <a:gdLst>
                <a:gd name="T0" fmla="*/ 1 w 18"/>
                <a:gd name="T1" fmla="*/ 1 h 7"/>
                <a:gd name="T2" fmla="*/ 1 w 18"/>
                <a:gd name="T3" fmla="*/ 0 h 7"/>
                <a:gd name="T4" fmla="*/ 4 w 18"/>
                <a:gd name="T5" fmla="*/ 0 h 7"/>
                <a:gd name="T6" fmla="*/ 4 w 18"/>
                <a:gd name="T7" fmla="*/ 0 h 7"/>
                <a:gd name="T8" fmla="*/ 0 w 18"/>
                <a:gd name="T9" fmla="*/ 0 h 7"/>
                <a:gd name="T10" fmla="*/ 0 w 18"/>
                <a:gd name="T11" fmla="*/ 1 h 7"/>
                <a:gd name="T12" fmla="*/ 4 w 18"/>
                <a:gd name="T13" fmla="*/ 1 h 7"/>
                <a:gd name="T14" fmla="*/ 4 w 18"/>
                <a:gd name="T15" fmla="*/ 1 h 7"/>
                <a:gd name="T16" fmla="*/ 0 w 18"/>
                <a:gd name="T17" fmla="*/ 1 h 7"/>
                <a:gd name="T18" fmla="*/ 1 w 18"/>
                <a:gd name="T19" fmla="*/ 1 h 7"/>
                <a:gd name="T20" fmla="*/ 4 w 1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4" y="4"/>
                  </a:moveTo>
                  <a:lnTo>
                    <a:pt x="4" y="0"/>
                  </a:lnTo>
                  <a:lnTo>
                    <a:pt x="16" y="0"/>
                  </a:lnTo>
                  <a:lnTo>
                    <a:pt x="0" y="0"/>
                  </a:lnTo>
                  <a:lnTo>
                    <a:pt x="0" y="4"/>
                  </a:lnTo>
                  <a:lnTo>
                    <a:pt x="18" y="4"/>
                  </a:lnTo>
                  <a:lnTo>
                    <a:pt x="16" y="7"/>
                  </a:lnTo>
                  <a:lnTo>
                    <a:pt x="0" y="7"/>
                  </a:lnTo>
                  <a:lnTo>
                    <a:pt x="4" y="7"/>
                  </a:lnTo>
                  <a:lnTo>
                    <a:pt x="1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6" name="Freeform 4624">
              <a:extLst>
                <a:ext uri="{FF2B5EF4-FFF2-40B4-BE49-F238E27FC236}">
                  <a16:creationId xmlns:a16="http://schemas.microsoft.com/office/drawing/2014/main" id="{1CC95E75-658F-489C-9501-70D1BEFC3DA9}"/>
                </a:ext>
              </a:extLst>
            </p:cNvPr>
            <p:cNvSpPr>
              <a:spLocks/>
            </p:cNvSpPr>
            <p:nvPr/>
          </p:nvSpPr>
          <p:spPr bwMode="auto">
            <a:xfrm>
              <a:off x="2844" y="2236"/>
              <a:ext cx="1" cy="5"/>
            </a:xfrm>
            <a:custGeom>
              <a:avLst/>
              <a:gdLst>
                <a:gd name="T0" fmla="*/ 1 w 6"/>
                <a:gd name="T1" fmla="*/ 4 h 22"/>
                <a:gd name="T2" fmla="*/ 0 w 6"/>
                <a:gd name="T3" fmla="*/ 4 h 22"/>
                <a:gd name="T4" fmla="*/ 0 w 6"/>
                <a:gd name="T5" fmla="*/ 0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22"/>
                  </a:lnTo>
                  <a:lnTo>
                    <a:pt x="4" y="22"/>
                  </a:lnTo>
                  <a:lnTo>
                    <a:pt x="4" y="0"/>
                  </a:lnTo>
                  <a:lnTo>
                    <a:pt x="4" y="2"/>
                  </a:lnTo>
                  <a:lnTo>
                    <a:pt x="4"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7" name="Freeform 4625">
              <a:extLst>
                <a:ext uri="{FF2B5EF4-FFF2-40B4-BE49-F238E27FC236}">
                  <a16:creationId xmlns:a16="http://schemas.microsoft.com/office/drawing/2014/main" id="{E64A2795-69B1-42F3-BF51-C95CAD7EE9C9}"/>
                </a:ext>
              </a:extLst>
            </p:cNvPr>
            <p:cNvSpPr>
              <a:spLocks/>
            </p:cNvSpPr>
            <p:nvPr/>
          </p:nvSpPr>
          <p:spPr bwMode="auto">
            <a:xfrm>
              <a:off x="2844" y="2236"/>
              <a:ext cx="4" cy="2"/>
            </a:xfrm>
            <a:custGeom>
              <a:avLst/>
              <a:gdLst>
                <a:gd name="T0" fmla="*/ 1 w 16"/>
                <a:gd name="T1" fmla="*/ 1 h 6"/>
                <a:gd name="T2" fmla="*/ 1 w 16"/>
                <a:gd name="T3" fmla="*/ 0 h 6"/>
                <a:gd name="T4" fmla="*/ 3 w 16"/>
                <a:gd name="T5" fmla="*/ 0 h 6"/>
                <a:gd name="T6" fmla="*/ 4 w 16"/>
                <a:gd name="T7" fmla="*/ 1 h 6"/>
                <a:gd name="T8" fmla="*/ 0 w 16"/>
                <a:gd name="T9" fmla="*/ 1 h 6"/>
                <a:gd name="T10" fmla="*/ 0 w 16"/>
                <a:gd name="T11" fmla="*/ 1 h 6"/>
                <a:gd name="T12" fmla="*/ 4 w 16"/>
                <a:gd name="T13" fmla="*/ 1 h 6"/>
                <a:gd name="T14" fmla="*/ 4 w 16"/>
                <a:gd name="T15" fmla="*/ 2 h 6"/>
                <a:gd name="T16" fmla="*/ 0 w 16"/>
                <a:gd name="T17" fmla="*/ 2 h 6"/>
                <a:gd name="T18" fmla="*/ 1 w 16"/>
                <a:gd name="T19" fmla="*/ 2 h 6"/>
                <a:gd name="T20" fmla="*/ 3 w 1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6">
                  <a:moveTo>
                    <a:pt x="4" y="2"/>
                  </a:moveTo>
                  <a:lnTo>
                    <a:pt x="4" y="0"/>
                  </a:lnTo>
                  <a:lnTo>
                    <a:pt x="12" y="0"/>
                  </a:lnTo>
                  <a:lnTo>
                    <a:pt x="16" y="2"/>
                  </a:lnTo>
                  <a:lnTo>
                    <a:pt x="0" y="2"/>
                  </a:lnTo>
                  <a:lnTo>
                    <a:pt x="16" y="2"/>
                  </a:lnTo>
                  <a:lnTo>
                    <a:pt x="16" y="6"/>
                  </a:lnTo>
                  <a:lnTo>
                    <a:pt x="0" y="6"/>
                  </a:lnTo>
                  <a:lnTo>
                    <a:pt x="4"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8" name="Freeform 4626">
              <a:extLst>
                <a:ext uri="{FF2B5EF4-FFF2-40B4-BE49-F238E27FC236}">
                  <a16:creationId xmlns:a16="http://schemas.microsoft.com/office/drawing/2014/main" id="{9DD029F7-F7DE-4DC5-9957-73697DE1BD88}"/>
                </a:ext>
              </a:extLst>
            </p:cNvPr>
            <p:cNvSpPr>
              <a:spLocks/>
            </p:cNvSpPr>
            <p:nvPr/>
          </p:nvSpPr>
          <p:spPr bwMode="auto">
            <a:xfrm>
              <a:off x="2846" y="2233"/>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5"/>
                  </a:moveTo>
                  <a:lnTo>
                    <a:pt x="0" y="15"/>
                  </a:lnTo>
                  <a:lnTo>
                    <a:pt x="0" y="2"/>
                  </a:lnTo>
                  <a:lnTo>
                    <a:pt x="0" y="0"/>
                  </a:lnTo>
                  <a:lnTo>
                    <a:pt x="0" y="19"/>
                  </a:lnTo>
                  <a:lnTo>
                    <a:pt x="2" y="19"/>
                  </a:lnTo>
                  <a:lnTo>
                    <a:pt x="2" y="0"/>
                  </a:lnTo>
                  <a:lnTo>
                    <a:pt x="6" y="0"/>
                  </a:lnTo>
                  <a:lnTo>
                    <a:pt x="6"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09" name="Freeform 4627">
              <a:extLst>
                <a:ext uri="{FF2B5EF4-FFF2-40B4-BE49-F238E27FC236}">
                  <a16:creationId xmlns:a16="http://schemas.microsoft.com/office/drawing/2014/main" id="{E4265056-723D-4267-B1AC-667CE9C5065C}"/>
                </a:ext>
              </a:extLst>
            </p:cNvPr>
            <p:cNvSpPr>
              <a:spLocks/>
            </p:cNvSpPr>
            <p:nvPr/>
          </p:nvSpPr>
          <p:spPr bwMode="auto">
            <a:xfrm>
              <a:off x="2846" y="2233"/>
              <a:ext cx="14" cy="1"/>
            </a:xfrm>
            <a:custGeom>
              <a:avLst/>
              <a:gdLst>
                <a:gd name="T0" fmla="*/ 1 w 56"/>
                <a:gd name="T1" fmla="*/ 0 h 6"/>
                <a:gd name="T2" fmla="*/ 1 w 56"/>
                <a:gd name="T3" fmla="*/ 0 h 6"/>
                <a:gd name="T4" fmla="*/ 14 w 56"/>
                <a:gd name="T5" fmla="*/ 0 h 6"/>
                <a:gd name="T6" fmla="*/ 14 w 56"/>
                <a:gd name="T7" fmla="*/ 0 h 6"/>
                <a:gd name="T8" fmla="*/ 0 w 56"/>
                <a:gd name="T9" fmla="*/ 0 h 6"/>
                <a:gd name="T10" fmla="*/ 0 w 56"/>
                <a:gd name="T11" fmla="*/ 0 h 6"/>
                <a:gd name="T12" fmla="*/ 14 w 56"/>
                <a:gd name="T13" fmla="*/ 0 h 6"/>
                <a:gd name="T14" fmla="*/ 14 w 56"/>
                <a:gd name="T15" fmla="*/ 0 h 6"/>
                <a:gd name="T16" fmla="*/ 0 w 56"/>
                <a:gd name="T17" fmla="*/ 0 h 6"/>
                <a:gd name="T18" fmla="*/ 1 w 56"/>
                <a:gd name="T19" fmla="*/ 1 h 6"/>
                <a:gd name="T20" fmla="*/ 14 w 5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6">
                  <a:moveTo>
                    <a:pt x="2" y="2"/>
                  </a:moveTo>
                  <a:lnTo>
                    <a:pt x="2" y="0"/>
                  </a:lnTo>
                  <a:lnTo>
                    <a:pt x="54" y="0"/>
                  </a:lnTo>
                  <a:lnTo>
                    <a:pt x="56" y="0"/>
                  </a:lnTo>
                  <a:lnTo>
                    <a:pt x="0" y="0"/>
                  </a:lnTo>
                  <a:lnTo>
                    <a:pt x="0" y="2"/>
                  </a:lnTo>
                  <a:lnTo>
                    <a:pt x="56" y="2"/>
                  </a:lnTo>
                  <a:lnTo>
                    <a:pt x="0" y="2"/>
                  </a:lnTo>
                  <a:lnTo>
                    <a:pt x="2" y="6"/>
                  </a:lnTo>
                  <a:lnTo>
                    <a:pt x="5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0" name="Freeform 4628">
              <a:extLst>
                <a:ext uri="{FF2B5EF4-FFF2-40B4-BE49-F238E27FC236}">
                  <a16:creationId xmlns:a16="http://schemas.microsoft.com/office/drawing/2014/main" id="{753B7441-B519-49A3-8B4A-AAA7CB937834}"/>
                </a:ext>
              </a:extLst>
            </p:cNvPr>
            <p:cNvSpPr>
              <a:spLocks/>
            </p:cNvSpPr>
            <p:nvPr/>
          </p:nvSpPr>
          <p:spPr bwMode="auto">
            <a:xfrm>
              <a:off x="2859" y="2228"/>
              <a:ext cx="1"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4"/>
                  </a:lnTo>
                  <a:lnTo>
                    <a:pt x="0" y="0"/>
                  </a:lnTo>
                  <a:lnTo>
                    <a:pt x="0" y="19"/>
                  </a:lnTo>
                  <a:lnTo>
                    <a:pt x="4" y="23"/>
                  </a:lnTo>
                  <a:lnTo>
                    <a:pt x="4"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711" name="Freeform 4629">
              <a:extLst>
                <a:ext uri="{FF2B5EF4-FFF2-40B4-BE49-F238E27FC236}">
                  <a16:creationId xmlns:a16="http://schemas.microsoft.com/office/drawing/2014/main" id="{C93D78AF-6E4B-4040-A4C0-803592D1DA38}"/>
                </a:ext>
              </a:extLst>
            </p:cNvPr>
            <p:cNvSpPr>
              <a:spLocks/>
            </p:cNvSpPr>
            <p:nvPr/>
          </p:nvSpPr>
          <p:spPr bwMode="auto">
            <a:xfrm>
              <a:off x="2859" y="2228"/>
              <a:ext cx="3" cy="2"/>
            </a:xfrm>
            <a:custGeom>
              <a:avLst/>
              <a:gdLst>
                <a:gd name="T0" fmla="*/ 1 w 12"/>
                <a:gd name="T1" fmla="*/ 1 h 6"/>
                <a:gd name="T2" fmla="*/ 1 w 12"/>
                <a:gd name="T3" fmla="*/ 0 h 6"/>
                <a:gd name="T4" fmla="*/ 3 w 12"/>
                <a:gd name="T5" fmla="*/ 0 h 6"/>
                <a:gd name="T6" fmla="*/ 3 w 12"/>
                <a:gd name="T7" fmla="*/ 0 h 6"/>
                <a:gd name="T8" fmla="*/ 0 w 12"/>
                <a:gd name="T9" fmla="*/ 0 h 6"/>
                <a:gd name="T10" fmla="*/ 0 w 12"/>
                <a:gd name="T11" fmla="*/ 1 h 6"/>
                <a:gd name="T12" fmla="*/ 3 w 12"/>
                <a:gd name="T13" fmla="*/ 1 h 6"/>
                <a:gd name="T14" fmla="*/ 3 w 12"/>
                <a:gd name="T15" fmla="*/ 2 h 6"/>
                <a:gd name="T16" fmla="*/ 0 w 12"/>
                <a:gd name="T17" fmla="*/ 2 h 6"/>
                <a:gd name="T18" fmla="*/ 1 w 12"/>
                <a:gd name="T19" fmla="*/ 2 h 6"/>
                <a:gd name="T20" fmla="*/ 3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4" y="4"/>
                  </a:moveTo>
                  <a:lnTo>
                    <a:pt x="4" y="0"/>
                  </a:lnTo>
                  <a:lnTo>
                    <a:pt x="10" y="0"/>
                  </a:lnTo>
                  <a:lnTo>
                    <a:pt x="12" y="0"/>
                  </a:lnTo>
                  <a:lnTo>
                    <a:pt x="0" y="0"/>
                  </a:lnTo>
                  <a:lnTo>
                    <a:pt x="0" y="4"/>
                  </a:lnTo>
                  <a:lnTo>
                    <a:pt x="12" y="4"/>
                  </a:lnTo>
                  <a:lnTo>
                    <a:pt x="12" y="6"/>
                  </a:lnTo>
                  <a:lnTo>
                    <a:pt x="0" y="6"/>
                  </a:lnTo>
                  <a:lnTo>
                    <a:pt x="4" y="6"/>
                  </a:lnTo>
                  <a:lnTo>
                    <a:pt x="1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8579" name="Group 5574">
            <a:extLst>
              <a:ext uri="{FF2B5EF4-FFF2-40B4-BE49-F238E27FC236}">
                <a16:creationId xmlns:a16="http://schemas.microsoft.com/office/drawing/2014/main" id="{817F94DC-5DF4-4C92-A478-714899D602CD}"/>
              </a:ext>
            </a:extLst>
          </p:cNvPr>
          <p:cNvGrpSpPr>
            <a:grpSpLocks/>
          </p:cNvGrpSpPr>
          <p:nvPr/>
        </p:nvGrpSpPr>
        <p:grpSpPr bwMode="auto">
          <a:xfrm>
            <a:off x="1190625" y="2593975"/>
            <a:ext cx="7094538" cy="3046413"/>
            <a:chOff x="750" y="1664"/>
            <a:chExt cx="4469" cy="1919"/>
          </a:xfrm>
        </p:grpSpPr>
        <p:sp>
          <p:nvSpPr>
            <p:cNvPr id="19312" name="Freeform 4832">
              <a:extLst>
                <a:ext uri="{FF2B5EF4-FFF2-40B4-BE49-F238E27FC236}">
                  <a16:creationId xmlns:a16="http://schemas.microsoft.com/office/drawing/2014/main" id="{04C7B1D4-65B1-4A8B-9CA5-1B1B48366225}"/>
                </a:ext>
              </a:extLst>
            </p:cNvPr>
            <p:cNvSpPr>
              <a:spLocks/>
            </p:cNvSpPr>
            <p:nvPr/>
          </p:nvSpPr>
          <p:spPr bwMode="auto">
            <a:xfrm>
              <a:off x="4188" y="1807"/>
              <a:ext cx="1"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3" name="Freeform 4833">
              <a:extLst>
                <a:ext uri="{FF2B5EF4-FFF2-40B4-BE49-F238E27FC236}">
                  <a16:creationId xmlns:a16="http://schemas.microsoft.com/office/drawing/2014/main" id="{19EC1335-8DD3-4DDF-BC1C-72B03167F594}"/>
                </a:ext>
              </a:extLst>
            </p:cNvPr>
            <p:cNvSpPr>
              <a:spLocks/>
            </p:cNvSpPr>
            <p:nvPr/>
          </p:nvSpPr>
          <p:spPr bwMode="auto">
            <a:xfrm>
              <a:off x="4188" y="1807"/>
              <a:ext cx="12" cy="2"/>
            </a:xfrm>
            <a:custGeom>
              <a:avLst/>
              <a:gdLst>
                <a:gd name="T0" fmla="*/ 1 w 50"/>
                <a:gd name="T1" fmla="*/ 1 h 6"/>
                <a:gd name="T2" fmla="*/ 1 w 50"/>
                <a:gd name="T3" fmla="*/ 0 h 6"/>
                <a:gd name="T4" fmla="*/ 11 w 50"/>
                <a:gd name="T5" fmla="*/ 0 h 6"/>
                <a:gd name="T6" fmla="*/ 12 w 50"/>
                <a:gd name="T7" fmla="*/ 1 h 6"/>
                <a:gd name="T8" fmla="*/ 0 w 50"/>
                <a:gd name="T9" fmla="*/ 1 h 6"/>
                <a:gd name="T10" fmla="*/ 0 w 50"/>
                <a:gd name="T11" fmla="*/ 1 h 6"/>
                <a:gd name="T12" fmla="*/ 12 w 50"/>
                <a:gd name="T13" fmla="*/ 1 h 6"/>
                <a:gd name="T14" fmla="*/ 12 w 50"/>
                <a:gd name="T15" fmla="*/ 2 h 6"/>
                <a:gd name="T16" fmla="*/ 0 w 50"/>
                <a:gd name="T17" fmla="*/ 2 h 6"/>
                <a:gd name="T18" fmla="*/ 1 w 50"/>
                <a:gd name="T19" fmla="*/ 2 h 6"/>
                <a:gd name="T20" fmla="*/ 11 w 5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6">
                  <a:moveTo>
                    <a:pt x="3" y="2"/>
                  </a:moveTo>
                  <a:lnTo>
                    <a:pt x="3" y="0"/>
                  </a:lnTo>
                  <a:lnTo>
                    <a:pt x="47" y="0"/>
                  </a:lnTo>
                  <a:lnTo>
                    <a:pt x="50" y="2"/>
                  </a:lnTo>
                  <a:lnTo>
                    <a:pt x="0" y="2"/>
                  </a:lnTo>
                  <a:lnTo>
                    <a:pt x="50" y="2"/>
                  </a:lnTo>
                  <a:lnTo>
                    <a:pt x="50" y="6"/>
                  </a:lnTo>
                  <a:lnTo>
                    <a:pt x="0" y="6"/>
                  </a:lnTo>
                  <a:lnTo>
                    <a:pt x="3" y="6"/>
                  </a:lnTo>
                  <a:lnTo>
                    <a:pt x="47"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4" name="Freeform 4834">
              <a:extLst>
                <a:ext uri="{FF2B5EF4-FFF2-40B4-BE49-F238E27FC236}">
                  <a16:creationId xmlns:a16="http://schemas.microsoft.com/office/drawing/2014/main" id="{C16184E7-9616-4952-9618-A9C4AC13D999}"/>
                </a:ext>
              </a:extLst>
            </p:cNvPr>
            <p:cNvSpPr>
              <a:spLocks/>
            </p:cNvSpPr>
            <p:nvPr/>
          </p:nvSpPr>
          <p:spPr bwMode="auto">
            <a:xfrm>
              <a:off x="4199" y="1804"/>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5"/>
                  </a:moveTo>
                  <a:lnTo>
                    <a:pt x="0" y="15"/>
                  </a:lnTo>
                  <a:lnTo>
                    <a:pt x="0" y="2"/>
                  </a:lnTo>
                  <a:lnTo>
                    <a:pt x="0" y="0"/>
                  </a:lnTo>
                  <a:lnTo>
                    <a:pt x="0" y="19"/>
                  </a:lnTo>
                  <a:lnTo>
                    <a:pt x="3" y="19"/>
                  </a:lnTo>
                  <a:lnTo>
                    <a:pt x="3" y="0"/>
                  </a:lnTo>
                  <a:lnTo>
                    <a:pt x="6" y="0"/>
                  </a:lnTo>
                  <a:lnTo>
                    <a:pt x="6"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5" name="Freeform 4835">
              <a:extLst>
                <a:ext uri="{FF2B5EF4-FFF2-40B4-BE49-F238E27FC236}">
                  <a16:creationId xmlns:a16="http://schemas.microsoft.com/office/drawing/2014/main" id="{E7837A87-8B7D-4083-BC5F-A3685DF6DE4E}"/>
                </a:ext>
              </a:extLst>
            </p:cNvPr>
            <p:cNvSpPr>
              <a:spLocks/>
            </p:cNvSpPr>
            <p:nvPr/>
          </p:nvSpPr>
          <p:spPr bwMode="auto">
            <a:xfrm>
              <a:off x="4199" y="1804"/>
              <a:ext cx="19" cy="2"/>
            </a:xfrm>
            <a:custGeom>
              <a:avLst/>
              <a:gdLst>
                <a:gd name="T0" fmla="*/ 1 w 78"/>
                <a:gd name="T1" fmla="*/ 1 h 6"/>
                <a:gd name="T2" fmla="*/ 1 w 78"/>
                <a:gd name="T3" fmla="*/ 0 h 6"/>
                <a:gd name="T4" fmla="*/ 18 w 78"/>
                <a:gd name="T5" fmla="*/ 0 h 6"/>
                <a:gd name="T6" fmla="*/ 19 w 78"/>
                <a:gd name="T7" fmla="*/ 0 h 6"/>
                <a:gd name="T8" fmla="*/ 0 w 78"/>
                <a:gd name="T9" fmla="*/ 0 h 6"/>
                <a:gd name="T10" fmla="*/ 0 w 78"/>
                <a:gd name="T11" fmla="*/ 1 h 6"/>
                <a:gd name="T12" fmla="*/ 19 w 78"/>
                <a:gd name="T13" fmla="*/ 1 h 6"/>
                <a:gd name="T14" fmla="*/ 19 w 78"/>
                <a:gd name="T15" fmla="*/ 1 h 6"/>
                <a:gd name="T16" fmla="*/ 0 w 78"/>
                <a:gd name="T17" fmla="*/ 1 h 6"/>
                <a:gd name="T18" fmla="*/ 1 w 78"/>
                <a:gd name="T19" fmla="*/ 2 h 6"/>
                <a:gd name="T20" fmla="*/ 18 w 7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
                  <a:moveTo>
                    <a:pt x="3" y="2"/>
                  </a:moveTo>
                  <a:lnTo>
                    <a:pt x="3" y="0"/>
                  </a:lnTo>
                  <a:lnTo>
                    <a:pt x="75" y="0"/>
                  </a:lnTo>
                  <a:lnTo>
                    <a:pt x="78" y="0"/>
                  </a:lnTo>
                  <a:lnTo>
                    <a:pt x="0" y="0"/>
                  </a:lnTo>
                  <a:lnTo>
                    <a:pt x="0" y="2"/>
                  </a:lnTo>
                  <a:lnTo>
                    <a:pt x="78" y="2"/>
                  </a:lnTo>
                  <a:lnTo>
                    <a:pt x="0" y="2"/>
                  </a:lnTo>
                  <a:lnTo>
                    <a:pt x="3" y="6"/>
                  </a:lnTo>
                  <a:lnTo>
                    <a:pt x="75"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6" name="Freeform 4836">
              <a:extLst>
                <a:ext uri="{FF2B5EF4-FFF2-40B4-BE49-F238E27FC236}">
                  <a16:creationId xmlns:a16="http://schemas.microsoft.com/office/drawing/2014/main" id="{735FEA25-6DE3-44E8-8DA0-1D02E6341541}"/>
                </a:ext>
              </a:extLst>
            </p:cNvPr>
            <p:cNvSpPr>
              <a:spLocks/>
            </p:cNvSpPr>
            <p:nvPr/>
          </p:nvSpPr>
          <p:spPr bwMode="auto">
            <a:xfrm>
              <a:off x="4217" y="1800"/>
              <a:ext cx="1"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19"/>
                  </a:lnTo>
                  <a:lnTo>
                    <a:pt x="3" y="23"/>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7" name="Freeform 4837">
              <a:extLst>
                <a:ext uri="{FF2B5EF4-FFF2-40B4-BE49-F238E27FC236}">
                  <a16:creationId xmlns:a16="http://schemas.microsoft.com/office/drawing/2014/main" id="{AB961694-7E7B-4DFE-9CE0-4BB078B06CA6}"/>
                </a:ext>
              </a:extLst>
            </p:cNvPr>
            <p:cNvSpPr>
              <a:spLocks/>
            </p:cNvSpPr>
            <p:nvPr/>
          </p:nvSpPr>
          <p:spPr bwMode="auto">
            <a:xfrm>
              <a:off x="4217" y="1800"/>
              <a:ext cx="20" cy="1"/>
            </a:xfrm>
            <a:custGeom>
              <a:avLst/>
              <a:gdLst>
                <a:gd name="T0" fmla="*/ 1 w 80"/>
                <a:gd name="T1" fmla="*/ 1 h 6"/>
                <a:gd name="T2" fmla="*/ 1 w 80"/>
                <a:gd name="T3" fmla="*/ 0 h 6"/>
                <a:gd name="T4" fmla="*/ 19 w 80"/>
                <a:gd name="T5" fmla="*/ 0 h 6"/>
                <a:gd name="T6" fmla="*/ 20 w 80"/>
                <a:gd name="T7" fmla="*/ 0 h 6"/>
                <a:gd name="T8" fmla="*/ 0 w 80"/>
                <a:gd name="T9" fmla="*/ 0 h 6"/>
                <a:gd name="T10" fmla="*/ 0 w 80"/>
                <a:gd name="T11" fmla="*/ 1 h 6"/>
                <a:gd name="T12" fmla="*/ 20 w 80"/>
                <a:gd name="T13" fmla="*/ 1 h 6"/>
                <a:gd name="T14" fmla="*/ 20 w 80"/>
                <a:gd name="T15" fmla="*/ 1 h 6"/>
                <a:gd name="T16" fmla="*/ 0 w 80"/>
                <a:gd name="T17" fmla="*/ 1 h 6"/>
                <a:gd name="T18" fmla="*/ 1 w 80"/>
                <a:gd name="T19" fmla="*/ 1 h 6"/>
                <a:gd name="T20" fmla="*/ 19 w 80"/>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6">
                  <a:moveTo>
                    <a:pt x="3" y="4"/>
                  </a:moveTo>
                  <a:lnTo>
                    <a:pt x="3" y="0"/>
                  </a:lnTo>
                  <a:lnTo>
                    <a:pt x="77" y="0"/>
                  </a:lnTo>
                  <a:lnTo>
                    <a:pt x="80" y="0"/>
                  </a:lnTo>
                  <a:lnTo>
                    <a:pt x="0" y="0"/>
                  </a:lnTo>
                  <a:lnTo>
                    <a:pt x="0" y="4"/>
                  </a:lnTo>
                  <a:lnTo>
                    <a:pt x="80" y="4"/>
                  </a:lnTo>
                  <a:lnTo>
                    <a:pt x="80" y="6"/>
                  </a:lnTo>
                  <a:lnTo>
                    <a:pt x="0" y="6"/>
                  </a:lnTo>
                  <a:lnTo>
                    <a:pt x="3" y="6"/>
                  </a:lnTo>
                  <a:lnTo>
                    <a:pt x="77"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8" name="Freeform 4838">
              <a:extLst>
                <a:ext uri="{FF2B5EF4-FFF2-40B4-BE49-F238E27FC236}">
                  <a16:creationId xmlns:a16="http://schemas.microsoft.com/office/drawing/2014/main" id="{0B1AA5DA-A88E-4ABC-BDF7-59699BE532CC}"/>
                </a:ext>
              </a:extLst>
            </p:cNvPr>
            <p:cNvSpPr>
              <a:spLocks/>
            </p:cNvSpPr>
            <p:nvPr/>
          </p:nvSpPr>
          <p:spPr bwMode="auto">
            <a:xfrm>
              <a:off x="4235" y="1796"/>
              <a:ext cx="2" cy="5"/>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5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3" y="0"/>
                  </a:lnTo>
                  <a:lnTo>
                    <a:pt x="3" y="22"/>
                  </a:lnTo>
                  <a:lnTo>
                    <a:pt x="3" y="0"/>
                  </a:lnTo>
                  <a:lnTo>
                    <a:pt x="6" y="0"/>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9" name="Freeform 4839">
              <a:extLst>
                <a:ext uri="{FF2B5EF4-FFF2-40B4-BE49-F238E27FC236}">
                  <a16:creationId xmlns:a16="http://schemas.microsoft.com/office/drawing/2014/main" id="{CEA82F7A-1337-4289-9A0A-9DC0F2338CDA}"/>
                </a:ext>
              </a:extLst>
            </p:cNvPr>
            <p:cNvSpPr>
              <a:spLocks/>
            </p:cNvSpPr>
            <p:nvPr/>
          </p:nvSpPr>
          <p:spPr bwMode="auto">
            <a:xfrm>
              <a:off x="4235" y="1796"/>
              <a:ext cx="9" cy="1"/>
            </a:xfrm>
            <a:custGeom>
              <a:avLst/>
              <a:gdLst>
                <a:gd name="T0" fmla="*/ 1 w 35"/>
                <a:gd name="T1" fmla="*/ 0 h 7"/>
                <a:gd name="T2" fmla="*/ 1 w 35"/>
                <a:gd name="T3" fmla="*/ 0 h 7"/>
                <a:gd name="T4" fmla="*/ 8 w 35"/>
                <a:gd name="T5" fmla="*/ 0 h 7"/>
                <a:gd name="T6" fmla="*/ 9 w 35"/>
                <a:gd name="T7" fmla="*/ 0 h 7"/>
                <a:gd name="T8" fmla="*/ 1 w 35"/>
                <a:gd name="T9" fmla="*/ 0 h 7"/>
                <a:gd name="T10" fmla="*/ 0 w 35"/>
                <a:gd name="T11" fmla="*/ 0 h 7"/>
                <a:gd name="T12" fmla="*/ 9 w 35"/>
                <a:gd name="T13" fmla="*/ 0 h 7"/>
                <a:gd name="T14" fmla="*/ 9 w 35"/>
                <a:gd name="T15" fmla="*/ 1 h 7"/>
                <a:gd name="T16" fmla="*/ 1 w 35"/>
                <a:gd name="T17" fmla="*/ 1 h 7"/>
                <a:gd name="T18" fmla="*/ 1 w 35"/>
                <a:gd name="T19" fmla="*/ 1 h 7"/>
                <a:gd name="T20" fmla="*/ 8 w 35"/>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7">
                  <a:moveTo>
                    <a:pt x="3" y="3"/>
                  </a:moveTo>
                  <a:lnTo>
                    <a:pt x="3" y="0"/>
                  </a:lnTo>
                  <a:lnTo>
                    <a:pt x="32" y="0"/>
                  </a:lnTo>
                  <a:lnTo>
                    <a:pt x="35" y="0"/>
                  </a:lnTo>
                  <a:lnTo>
                    <a:pt x="3" y="0"/>
                  </a:lnTo>
                  <a:lnTo>
                    <a:pt x="0" y="3"/>
                  </a:lnTo>
                  <a:lnTo>
                    <a:pt x="35" y="3"/>
                  </a:lnTo>
                  <a:lnTo>
                    <a:pt x="35" y="7"/>
                  </a:lnTo>
                  <a:lnTo>
                    <a:pt x="3" y="7"/>
                  </a:lnTo>
                  <a:lnTo>
                    <a:pt x="3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0" name="Freeform 4840">
              <a:extLst>
                <a:ext uri="{FF2B5EF4-FFF2-40B4-BE49-F238E27FC236}">
                  <a16:creationId xmlns:a16="http://schemas.microsoft.com/office/drawing/2014/main" id="{EB87BE4F-8E53-4DAD-BAD8-F71D21A5BAAD}"/>
                </a:ext>
              </a:extLst>
            </p:cNvPr>
            <p:cNvSpPr>
              <a:spLocks/>
            </p:cNvSpPr>
            <p:nvPr/>
          </p:nvSpPr>
          <p:spPr bwMode="auto">
            <a:xfrm>
              <a:off x="4242" y="1790"/>
              <a:ext cx="2" cy="7"/>
            </a:xfrm>
            <a:custGeom>
              <a:avLst/>
              <a:gdLst>
                <a:gd name="T0" fmla="*/ 1 w 6"/>
                <a:gd name="T1" fmla="*/ 6 h 29"/>
                <a:gd name="T2" fmla="*/ 0 w 6"/>
                <a:gd name="T3" fmla="*/ 6 h 29"/>
                <a:gd name="T4" fmla="*/ 0 w 6"/>
                <a:gd name="T5" fmla="*/ 1 h 29"/>
                <a:gd name="T6" fmla="*/ 0 w 6"/>
                <a:gd name="T7" fmla="*/ 0 h 29"/>
                <a:gd name="T8" fmla="*/ 0 w 6"/>
                <a:gd name="T9" fmla="*/ 7 h 29"/>
                <a:gd name="T10" fmla="*/ 1 w 6"/>
                <a:gd name="T11" fmla="*/ 7 h 29"/>
                <a:gd name="T12" fmla="*/ 1 w 6"/>
                <a:gd name="T13" fmla="*/ 0 h 29"/>
                <a:gd name="T14" fmla="*/ 2 w 6"/>
                <a:gd name="T15" fmla="*/ 0 h 29"/>
                <a:gd name="T16" fmla="*/ 2 w 6"/>
                <a:gd name="T17" fmla="*/ 7 h 29"/>
                <a:gd name="T18" fmla="*/ 2 w 6"/>
                <a:gd name="T19" fmla="*/ 6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3" y="25"/>
                  </a:moveTo>
                  <a:lnTo>
                    <a:pt x="0" y="25"/>
                  </a:lnTo>
                  <a:lnTo>
                    <a:pt x="0" y="3"/>
                  </a:lnTo>
                  <a:lnTo>
                    <a:pt x="0" y="0"/>
                  </a:lnTo>
                  <a:lnTo>
                    <a:pt x="0" y="29"/>
                  </a:lnTo>
                  <a:lnTo>
                    <a:pt x="3" y="29"/>
                  </a:lnTo>
                  <a:lnTo>
                    <a:pt x="3" y="0"/>
                  </a:lnTo>
                  <a:lnTo>
                    <a:pt x="6" y="0"/>
                  </a:lnTo>
                  <a:lnTo>
                    <a:pt x="6" y="29"/>
                  </a:lnTo>
                  <a:lnTo>
                    <a:pt x="6" y="2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1" name="Freeform 4841">
              <a:extLst>
                <a:ext uri="{FF2B5EF4-FFF2-40B4-BE49-F238E27FC236}">
                  <a16:creationId xmlns:a16="http://schemas.microsoft.com/office/drawing/2014/main" id="{F8E34861-342E-4289-8EF6-61882EC93982}"/>
                </a:ext>
              </a:extLst>
            </p:cNvPr>
            <p:cNvSpPr>
              <a:spLocks/>
            </p:cNvSpPr>
            <p:nvPr/>
          </p:nvSpPr>
          <p:spPr bwMode="auto">
            <a:xfrm>
              <a:off x="4242" y="1790"/>
              <a:ext cx="21" cy="2"/>
            </a:xfrm>
            <a:custGeom>
              <a:avLst/>
              <a:gdLst>
                <a:gd name="T0" fmla="*/ 1 w 83"/>
                <a:gd name="T1" fmla="*/ 1 h 7"/>
                <a:gd name="T2" fmla="*/ 1 w 83"/>
                <a:gd name="T3" fmla="*/ 0 h 7"/>
                <a:gd name="T4" fmla="*/ 20 w 83"/>
                <a:gd name="T5" fmla="*/ 0 h 7"/>
                <a:gd name="T6" fmla="*/ 21 w 83"/>
                <a:gd name="T7" fmla="*/ 0 h 7"/>
                <a:gd name="T8" fmla="*/ 0 w 83"/>
                <a:gd name="T9" fmla="*/ 0 h 7"/>
                <a:gd name="T10" fmla="*/ 0 w 83"/>
                <a:gd name="T11" fmla="*/ 1 h 7"/>
                <a:gd name="T12" fmla="*/ 21 w 83"/>
                <a:gd name="T13" fmla="*/ 1 h 7"/>
                <a:gd name="T14" fmla="*/ 21 w 83"/>
                <a:gd name="T15" fmla="*/ 2 h 7"/>
                <a:gd name="T16" fmla="*/ 0 w 83"/>
                <a:gd name="T17" fmla="*/ 2 h 7"/>
                <a:gd name="T18" fmla="*/ 1 w 83"/>
                <a:gd name="T19" fmla="*/ 2 h 7"/>
                <a:gd name="T20" fmla="*/ 20 w 83"/>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7">
                  <a:moveTo>
                    <a:pt x="3" y="3"/>
                  </a:moveTo>
                  <a:lnTo>
                    <a:pt x="3" y="0"/>
                  </a:lnTo>
                  <a:lnTo>
                    <a:pt x="80" y="0"/>
                  </a:lnTo>
                  <a:lnTo>
                    <a:pt x="83" y="0"/>
                  </a:lnTo>
                  <a:lnTo>
                    <a:pt x="0" y="0"/>
                  </a:lnTo>
                  <a:lnTo>
                    <a:pt x="0" y="3"/>
                  </a:lnTo>
                  <a:lnTo>
                    <a:pt x="83" y="3"/>
                  </a:lnTo>
                  <a:lnTo>
                    <a:pt x="83" y="7"/>
                  </a:lnTo>
                  <a:lnTo>
                    <a:pt x="0" y="7"/>
                  </a:lnTo>
                  <a:lnTo>
                    <a:pt x="3" y="7"/>
                  </a:lnTo>
                  <a:lnTo>
                    <a:pt x="8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2" name="Freeform 4842">
              <a:extLst>
                <a:ext uri="{FF2B5EF4-FFF2-40B4-BE49-F238E27FC236}">
                  <a16:creationId xmlns:a16="http://schemas.microsoft.com/office/drawing/2014/main" id="{97EAF215-FA05-4E7A-BA81-9A15D7091B43}"/>
                </a:ext>
              </a:extLst>
            </p:cNvPr>
            <p:cNvSpPr>
              <a:spLocks/>
            </p:cNvSpPr>
            <p:nvPr/>
          </p:nvSpPr>
          <p:spPr bwMode="auto">
            <a:xfrm>
              <a:off x="4262" y="1786"/>
              <a:ext cx="1" cy="6"/>
            </a:xfrm>
            <a:custGeom>
              <a:avLst/>
              <a:gdLst>
                <a:gd name="T0" fmla="*/ 1 w 6"/>
                <a:gd name="T1" fmla="*/ 5 h 24"/>
                <a:gd name="T2" fmla="*/ 0 w 6"/>
                <a:gd name="T3" fmla="*/ 5 h 24"/>
                <a:gd name="T4" fmla="*/ 0 w 6"/>
                <a:gd name="T5" fmla="*/ 1 h 24"/>
                <a:gd name="T6" fmla="*/ 0 w 6"/>
                <a:gd name="T7" fmla="*/ 0 h 24"/>
                <a:gd name="T8" fmla="*/ 0 w 6"/>
                <a:gd name="T9" fmla="*/ 6 h 24"/>
                <a:gd name="T10" fmla="*/ 1 w 6"/>
                <a:gd name="T11" fmla="*/ 6 h 24"/>
                <a:gd name="T12" fmla="*/ 1 w 6"/>
                <a:gd name="T13" fmla="*/ 0 h 24"/>
                <a:gd name="T14" fmla="*/ 1 w 6"/>
                <a:gd name="T15" fmla="*/ 0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0"/>
                  </a:lnTo>
                  <a:lnTo>
                    <a:pt x="0" y="24"/>
                  </a:lnTo>
                  <a:lnTo>
                    <a:pt x="3" y="24"/>
                  </a:lnTo>
                  <a:lnTo>
                    <a:pt x="3" y="0"/>
                  </a:lnTo>
                  <a:lnTo>
                    <a:pt x="6" y="0"/>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3" name="Freeform 4843">
              <a:extLst>
                <a:ext uri="{FF2B5EF4-FFF2-40B4-BE49-F238E27FC236}">
                  <a16:creationId xmlns:a16="http://schemas.microsoft.com/office/drawing/2014/main" id="{73BC3952-C83D-43D5-8965-AE0AAFB51638}"/>
                </a:ext>
              </a:extLst>
            </p:cNvPr>
            <p:cNvSpPr>
              <a:spLocks/>
            </p:cNvSpPr>
            <p:nvPr/>
          </p:nvSpPr>
          <p:spPr bwMode="auto">
            <a:xfrm>
              <a:off x="4262" y="1786"/>
              <a:ext cx="26" cy="2"/>
            </a:xfrm>
            <a:custGeom>
              <a:avLst/>
              <a:gdLst>
                <a:gd name="T0" fmla="*/ 1 w 104"/>
                <a:gd name="T1" fmla="*/ 1 h 7"/>
                <a:gd name="T2" fmla="*/ 1 w 104"/>
                <a:gd name="T3" fmla="*/ 0 h 7"/>
                <a:gd name="T4" fmla="*/ 25 w 104"/>
                <a:gd name="T5" fmla="*/ 0 h 7"/>
                <a:gd name="T6" fmla="*/ 26 w 104"/>
                <a:gd name="T7" fmla="*/ 0 h 7"/>
                <a:gd name="T8" fmla="*/ 0 w 104"/>
                <a:gd name="T9" fmla="*/ 0 h 7"/>
                <a:gd name="T10" fmla="*/ 0 w 104"/>
                <a:gd name="T11" fmla="*/ 1 h 7"/>
                <a:gd name="T12" fmla="*/ 26 w 104"/>
                <a:gd name="T13" fmla="*/ 1 h 7"/>
                <a:gd name="T14" fmla="*/ 26 w 104"/>
                <a:gd name="T15" fmla="*/ 2 h 7"/>
                <a:gd name="T16" fmla="*/ 0 w 104"/>
                <a:gd name="T17" fmla="*/ 2 h 7"/>
                <a:gd name="T18" fmla="*/ 1 w 104"/>
                <a:gd name="T19" fmla="*/ 2 h 7"/>
                <a:gd name="T20" fmla="*/ 25 w 10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7">
                  <a:moveTo>
                    <a:pt x="3" y="4"/>
                  </a:moveTo>
                  <a:lnTo>
                    <a:pt x="3" y="0"/>
                  </a:lnTo>
                  <a:lnTo>
                    <a:pt x="101" y="0"/>
                  </a:lnTo>
                  <a:lnTo>
                    <a:pt x="104" y="0"/>
                  </a:lnTo>
                  <a:lnTo>
                    <a:pt x="0" y="0"/>
                  </a:lnTo>
                  <a:lnTo>
                    <a:pt x="0" y="4"/>
                  </a:lnTo>
                  <a:lnTo>
                    <a:pt x="104" y="4"/>
                  </a:lnTo>
                  <a:lnTo>
                    <a:pt x="104" y="7"/>
                  </a:lnTo>
                  <a:lnTo>
                    <a:pt x="0" y="7"/>
                  </a:lnTo>
                  <a:lnTo>
                    <a:pt x="3" y="7"/>
                  </a:lnTo>
                  <a:lnTo>
                    <a:pt x="10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4" name="Freeform 4844">
              <a:extLst>
                <a:ext uri="{FF2B5EF4-FFF2-40B4-BE49-F238E27FC236}">
                  <a16:creationId xmlns:a16="http://schemas.microsoft.com/office/drawing/2014/main" id="{2F1E574C-D9D4-4DC7-938E-8A9D080D72BC}"/>
                </a:ext>
              </a:extLst>
            </p:cNvPr>
            <p:cNvSpPr>
              <a:spLocks/>
            </p:cNvSpPr>
            <p:nvPr/>
          </p:nvSpPr>
          <p:spPr bwMode="auto">
            <a:xfrm>
              <a:off x="4286" y="1782"/>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5" name="Freeform 4845">
              <a:extLst>
                <a:ext uri="{FF2B5EF4-FFF2-40B4-BE49-F238E27FC236}">
                  <a16:creationId xmlns:a16="http://schemas.microsoft.com/office/drawing/2014/main" id="{9095D384-8DBF-4912-8344-DEDFA79E13DB}"/>
                </a:ext>
              </a:extLst>
            </p:cNvPr>
            <p:cNvSpPr>
              <a:spLocks/>
            </p:cNvSpPr>
            <p:nvPr/>
          </p:nvSpPr>
          <p:spPr bwMode="auto">
            <a:xfrm>
              <a:off x="4286" y="1782"/>
              <a:ext cx="243" cy="2"/>
            </a:xfrm>
            <a:custGeom>
              <a:avLst/>
              <a:gdLst>
                <a:gd name="T0" fmla="*/ 1 w 970"/>
                <a:gd name="T1" fmla="*/ 1 h 6"/>
                <a:gd name="T2" fmla="*/ 1 w 970"/>
                <a:gd name="T3" fmla="*/ 0 h 6"/>
                <a:gd name="T4" fmla="*/ 242 w 970"/>
                <a:gd name="T5" fmla="*/ 0 h 6"/>
                <a:gd name="T6" fmla="*/ 243 w 970"/>
                <a:gd name="T7" fmla="*/ 1 h 6"/>
                <a:gd name="T8" fmla="*/ 0 w 970"/>
                <a:gd name="T9" fmla="*/ 1 h 6"/>
                <a:gd name="T10" fmla="*/ 0 w 970"/>
                <a:gd name="T11" fmla="*/ 1 h 6"/>
                <a:gd name="T12" fmla="*/ 243 w 970"/>
                <a:gd name="T13" fmla="*/ 1 h 6"/>
                <a:gd name="T14" fmla="*/ 243 w 970"/>
                <a:gd name="T15" fmla="*/ 2 h 6"/>
                <a:gd name="T16" fmla="*/ 0 w 970"/>
                <a:gd name="T17" fmla="*/ 2 h 6"/>
                <a:gd name="T18" fmla="*/ 1 w 970"/>
                <a:gd name="T19" fmla="*/ 2 h 6"/>
                <a:gd name="T20" fmla="*/ 242 w 97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0" h="6">
                  <a:moveTo>
                    <a:pt x="3" y="2"/>
                  </a:moveTo>
                  <a:lnTo>
                    <a:pt x="3" y="0"/>
                  </a:lnTo>
                  <a:lnTo>
                    <a:pt x="966" y="0"/>
                  </a:lnTo>
                  <a:lnTo>
                    <a:pt x="970" y="2"/>
                  </a:lnTo>
                  <a:lnTo>
                    <a:pt x="0" y="2"/>
                  </a:lnTo>
                  <a:lnTo>
                    <a:pt x="970" y="2"/>
                  </a:lnTo>
                  <a:lnTo>
                    <a:pt x="970" y="6"/>
                  </a:lnTo>
                  <a:lnTo>
                    <a:pt x="0" y="6"/>
                  </a:lnTo>
                  <a:lnTo>
                    <a:pt x="3" y="6"/>
                  </a:lnTo>
                  <a:lnTo>
                    <a:pt x="96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6" name="Freeform 4846">
              <a:extLst>
                <a:ext uri="{FF2B5EF4-FFF2-40B4-BE49-F238E27FC236}">
                  <a16:creationId xmlns:a16="http://schemas.microsoft.com/office/drawing/2014/main" id="{9EE526FB-32C0-4ADE-B677-27A0C8BD3BF0}"/>
                </a:ext>
              </a:extLst>
            </p:cNvPr>
            <p:cNvSpPr>
              <a:spLocks/>
            </p:cNvSpPr>
            <p:nvPr/>
          </p:nvSpPr>
          <p:spPr bwMode="auto">
            <a:xfrm>
              <a:off x="4527" y="1779"/>
              <a:ext cx="2"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5"/>
                  </a:moveTo>
                  <a:lnTo>
                    <a:pt x="0" y="15"/>
                  </a:lnTo>
                  <a:lnTo>
                    <a:pt x="0" y="3"/>
                  </a:lnTo>
                  <a:lnTo>
                    <a:pt x="2" y="0"/>
                  </a:lnTo>
                  <a:lnTo>
                    <a:pt x="2" y="19"/>
                  </a:lnTo>
                  <a:lnTo>
                    <a:pt x="2" y="0"/>
                  </a:lnTo>
                  <a:lnTo>
                    <a:pt x="6" y="0"/>
                  </a:lnTo>
                  <a:lnTo>
                    <a:pt x="6" y="19"/>
                  </a:lnTo>
                  <a:lnTo>
                    <a:pt x="6" y="1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7" name="Freeform 4847">
              <a:extLst>
                <a:ext uri="{FF2B5EF4-FFF2-40B4-BE49-F238E27FC236}">
                  <a16:creationId xmlns:a16="http://schemas.microsoft.com/office/drawing/2014/main" id="{480CE39E-3B74-47C9-9C48-2E66B3EE7040}"/>
                </a:ext>
              </a:extLst>
            </p:cNvPr>
            <p:cNvSpPr>
              <a:spLocks/>
            </p:cNvSpPr>
            <p:nvPr/>
          </p:nvSpPr>
          <p:spPr bwMode="auto">
            <a:xfrm>
              <a:off x="4527" y="1779"/>
              <a:ext cx="41" cy="2"/>
            </a:xfrm>
            <a:custGeom>
              <a:avLst/>
              <a:gdLst>
                <a:gd name="T0" fmla="*/ 1 w 162"/>
                <a:gd name="T1" fmla="*/ 1 h 6"/>
                <a:gd name="T2" fmla="*/ 1 w 162"/>
                <a:gd name="T3" fmla="*/ 0 h 6"/>
                <a:gd name="T4" fmla="*/ 40 w 162"/>
                <a:gd name="T5" fmla="*/ 0 h 6"/>
                <a:gd name="T6" fmla="*/ 41 w 162"/>
                <a:gd name="T7" fmla="*/ 0 h 6"/>
                <a:gd name="T8" fmla="*/ 1 w 162"/>
                <a:gd name="T9" fmla="*/ 0 h 6"/>
                <a:gd name="T10" fmla="*/ 0 w 162"/>
                <a:gd name="T11" fmla="*/ 1 h 6"/>
                <a:gd name="T12" fmla="*/ 41 w 162"/>
                <a:gd name="T13" fmla="*/ 1 h 6"/>
                <a:gd name="T14" fmla="*/ 41 w 162"/>
                <a:gd name="T15" fmla="*/ 1 h 6"/>
                <a:gd name="T16" fmla="*/ 1 w 162"/>
                <a:gd name="T17" fmla="*/ 1 h 6"/>
                <a:gd name="T18" fmla="*/ 1 w 162"/>
                <a:gd name="T19" fmla="*/ 2 h 6"/>
                <a:gd name="T20" fmla="*/ 40 w 16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6">
                  <a:moveTo>
                    <a:pt x="2" y="3"/>
                  </a:moveTo>
                  <a:lnTo>
                    <a:pt x="2" y="0"/>
                  </a:lnTo>
                  <a:lnTo>
                    <a:pt x="160" y="0"/>
                  </a:lnTo>
                  <a:lnTo>
                    <a:pt x="162" y="0"/>
                  </a:lnTo>
                  <a:lnTo>
                    <a:pt x="2" y="0"/>
                  </a:lnTo>
                  <a:lnTo>
                    <a:pt x="0" y="3"/>
                  </a:lnTo>
                  <a:lnTo>
                    <a:pt x="162" y="3"/>
                  </a:lnTo>
                  <a:lnTo>
                    <a:pt x="2" y="3"/>
                  </a:lnTo>
                  <a:lnTo>
                    <a:pt x="2" y="6"/>
                  </a:lnTo>
                  <a:lnTo>
                    <a:pt x="16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8" name="Freeform 4848">
              <a:extLst>
                <a:ext uri="{FF2B5EF4-FFF2-40B4-BE49-F238E27FC236}">
                  <a16:creationId xmlns:a16="http://schemas.microsoft.com/office/drawing/2014/main" id="{AC11E89E-3D5D-40BA-9C1C-07315E2F53D6}"/>
                </a:ext>
              </a:extLst>
            </p:cNvPr>
            <p:cNvSpPr>
              <a:spLocks/>
            </p:cNvSpPr>
            <p:nvPr/>
          </p:nvSpPr>
          <p:spPr bwMode="auto">
            <a:xfrm>
              <a:off x="4566" y="1775"/>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2 w 6"/>
                <a:gd name="T15" fmla="*/ 0 h 23"/>
                <a:gd name="T16" fmla="*/ 2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20"/>
                  </a:moveTo>
                  <a:lnTo>
                    <a:pt x="0" y="20"/>
                  </a:lnTo>
                  <a:lnTo>
                    <a:pt x="0" y="4"/>
                  </a:lnTo>
                  <a:lnTo>
                    <a:pt x="0" y="0"/>
                  </a:lnTo>
                  <a:lnTo>
                    <a:pt x="0" y="20"/>
                  </a:lnTo>
                  <a:lnTo>
                    <a:pt x="4" y="23"/>
                  </a:lnTo>
                  <a:lnTo>
                    <a:pt x="4"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29" name="Freeform 4849">
              <a:extLst>
                <a:ext uri="{FF2B5EF4-FFF2-40B4-BE49-F238E27FC236}">
                  <a16:creationId xmlns:a16="http://schemas.microsoft.com/office/drawing/2014/main" id="{BD9B67CA-6D41-45EF-AB78-B83D7DC2A4DB}"/>
                </a:ext>
              </a:extLst>
            </p:cNvPr>
            <p:cNvSpPr>
              <a:spLocks/>
            </p:cNvSpPr>
            <p:nvPr/>
          </p:nvSpPr>
          <p:spPr bwMode="auto">
            <a:xfrm>
              <a:off x="4566" y="1775"/>
              <a:ext cx="5" cy="1"/>
            </a:xfrm>
            <a:custGeom>
              <a:avLst/>
              <a:gdLst>
                <a:gd name="T0" fmla="*/ 1 w 22"/>
                <a:gd name="T1" fmla="*/ 1 h 7"/>
                <a:gd name="T2" fmla="*/ 1 w 22"/>
                <a:gd name="T3" fmla="*/ 0 h 7"/>
                <a:gd name="T4" fmla="*/ 4 w 22"/>
                <a:gd name="T5" fmla="*/ 0 h 7"/>
                <a:gd name="T6" fmla="*/ 5 w 22"/>
                <a:gd name="T7" fmla="*/ 0 h 7"/>
                <a:gd name="T8" fmla="*/ 0 w 22"/>
                <a:gd name="T9" fmla="*/ 0 h 7"/>
                <a:gd name="T10" fmla="*/ 0 w 22"/>
                <a:gd name="T11" fmla="*/ 1 h 7"/>
                <a:gd name="T12" fmla="*/ 5 w 22"/>
                <a:gd name="T13" fmla="*/ 1 h 7"/>
                <a:gd name="T14" fmla="*/ 5 w 22"/>
                <a:gd name="T15" fmla="*/ 1 h 7"/>
                <a:gd name="T16" fmla="*/ 0 w 22"/>
                <a:gd name="T17" fmla="*/ 1 h 7"/>
                <a:gd name="T18" fmla="*/ 1 w 22"/>
                <a:gd name="T19" fmla="*/ 1 h 7"/>
                <a:gd name="T20" fmla="*/ 4 w 2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7">
                  <a:moveTo>
                    <a:pt x="4" y="4"/>
                  </a:moveTo>
                  <a:lnTo>
                    <a:pt x="4" y="0"/>
                  </a:lnTo>
                  <a:lnTo>
                    <a:pt x="18" y="0"/>
                  </a:lnTo>
                  <a:lnTo>
                    <a:pt x="22" y="0"/>
                  </a:lnTo>
                  <a:lnTo>
                    <a:pt x="0" y="0"/>
                  </a:lnTo>
                  <a:lnTo>
                    <a:pt x="0" y="4"/>
                  </a:lnTo>
                  <a:lnTo>
                    <a:pt x="22" y="4"/>
                  </a:lnTo>
                  <a:lnTo>
                    <a:pt x="22" y="7"/>
                  </a:lnTo>
                  <a:lnTo>
                    <a:pt x="0" y="7"/>
                  </a:lnTo>
                  <a:lnTo>
                    <a:pt x="4"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0" name="Freeform 4850">
              <a:extLst>
                <a:ext uri="{FF2B5EF4-FFF2-40B4-BE49-F238E27FC236}">
                  <a16:creationId xmlns:a16="http://schemas.microsoft.com/office/drawing/2014/main" id="{23E30685-C7B9-4273-A528-A182A75499CF}"/>
                </a:ext>
              </a:extLst>
            </p:cNvPr>
            <p:cNvSpPr>
              <a:spLocks/>
            </p:cNvSpPr>
            <p:nvPr/>
          </p:nvSpPr>
          <p:spPr bwMode="auto">
            <a:xfrm>
              <a:off x="4570" y="1771"/>
              <a:ext cx="1" cy="5"/>
            </a:xfrm>
            <a:custGeom>
              <a:avLst/>
              <a:gdLst>
                <a:gd name="T0" fmla="*/ 0 w 6"/>
                <a:gd name="T1" fmla="*/ 4 h 22"/>
                <a:gd name="T2" fmla="*/ 0 w 6"/>
                <a:gd name="T3" fmla="*/ 4 h 22"/>
                <a:gd name="T4" fmla="*/ 0 w 6"/>
                <a:gd name="T5" fmla="*/ 0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0" y="0"/>
                  </a:lnTo>
                  <a:lnTo>
                    <a:pt x="0" y="22"/>
                  </a:lnTo>
                  <a:lnTo>
                    <a:pt x="2" y="22"/>
                  </a:lnTo>
                  <a:lnTo>
                    <a:pt x="2" y="0"/>
                  </a:lnTo>
                  <a:lnTo>
                    <a:pt x="6" y="0"/>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1" name="Freeform 4851">
              <a:extLst>
                <a:ext uri="{FF2B5EF4-FFF2-40B4-BE49-F238E27FC236}">
                  <a16:creationId xmlns:a16="http://schemas.microsoft.com/office/drawing/2014/main" id="{813D3B68-F082-4DD3-A533-4DCC0F995FCE}"/>
                </a:ext>
              </a:extLst>
            </p:cNvPr>
            <p:cNvSpPr>
              <a:spLocks/>
            </p:cNvSpPr>
            <p:nvPr/>
          </p:nvSpPr>
          <p:spPr bwMode="auto">
            <a:xfrm>
              <a:off x="4570" y="1771"/>
              <a:ext cx="56" cy="1"/>
            </a:xfrm>
            <a:custGeom>
              <a:avLst/>
              <a:gdLst>
                <a:gd name="T0" fmla="*/ 0 w 225"/>
                <a:gd name="T1" fmla="*/ 0 h 6"/>
                <a:gd name="T2" fmla="*/ 0 w 225"/>
                <a:gd name="T3" fmla="*/ 0 h 6"/>
                <a:gd name="T4" fmla="*/ 55 w 225"/>
                <a:gd name="T5" fmla="*/ 0 h 6"/>
                <a:gd name="T6" fmla="*/ 56 w 225"/>
                <a:gd name="T7" fmla="*/ 0 h 6"/>
                <a:gd name="T8" fmla="*/ 0 w 225"/>
                <a:gd name="T9" fmla="*/ 0 h 6"/>
                <a:gd name="T10" fmla="*/ 0 w 225"/>
                <a:gd name="T11" fmla="*/ 0 h 6"/>
                <a:gd name="T12" fmla="*/ 56 w 225"/>
                <a:gd name="T13" fmla="*/ 0 h 6"/>
                <a:gd name="T14" fmla="*/ 56 w 225"/>
                <a:gd name="T15" fmla="*/ 1 h 6"/>
                <a:gd name="T16" fmla="*/ 0 w 225"/>
                <a:gd name="T17" fmla="*/ 1 h 6"/>
                <a:gd name="T18" fmla="*/ 0 w 225"/>
                <a:gd name="T19" fmla="*/ 1 h 6"/>
                <a:gd name="T20" fmla="*/ 55 w 22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5" h="6">
                  <a:moveTo>
                    <a:pt x="2" y="2"/>
                  </a:moveTo>
                  <a:lnTo>
                    <a:pt x="2" y="0"/>
                  </a:lnTo>
                  <a:lnTo>
                    <a:pt x="222" y="0"/>
                  </a:lnTo>
                  <a:lnTo>
                    <a:pt x="225" y="0"/>
                  </a:lnTo>
                  <a:lnTo>
                    <a:pt x="0" y="0"/>
                  </a:lnTo>
                  <a:lnTo>
                    <a:pt x="0" y="2"/>
                  </a:lnTo>
                  <a:lnTo>
                    <a:pt x="225" y="2"/>
                  </a:lnTo>
                  <a:lnTo>
                    <a:pt x="225" y="6"/>
                  </a:lnTo>
                  <a:lnTo>
                    <a:pt x="0" y="6"/>
                  </a:lnTo>
                  <a:lnTo>
                    <a:pt x="2" y="6"/>
                  </a:lnTo>
                  <a:lnTo>
                    <a:pt x="22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2" name="Freeform 4852">
              <a:extLst>
                <a:ext uri="{FF2B5EF4-FFF2-40B4-BE49-F238E27FC236}">
                  <a16:creationId xmlns:a16="http://schemas.microsoft.com/office/drawing/2014/main" id="{F8F3FB73-C345-473F-8F4D-A8387687F63C}"/>
                </a:ext>
              </a:extLst>
            </p:cNvPr>
            <p:cNvSpPr>
              <a:spLocks/>
            </p:cNvSpPr>
            <p:nvPr/>
          </p:nvSpPr>
          <p:spPr bwMode="auto">
            <a:xfrm>
              <a:off x="4625" y="1767"/>
              <a:ext cx="1" cy="5"/>
            </a:xfrm>
            <a:custGeom>
              <a:avLst/>
              <a:gdLst>
                <a:gd name="T0" fmla="*/ 1 w 6"/>
                <a:gd name="T1" fmla="*/ 4 h 22"/>
                <a:gd name="T2" fmla="*/ 0 w 6"/>
                <a:gd name="T3" fmla="*/ 4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3"/>
                  </a:lnTo>
                  <a:lnTo>
                    <a:pt x="0" y="22"/>
                  </a:lnTo>
                  <a:lnTo>
                    <a:pt x="3" y="22"/>
                  </a:lnTo>
                  <a:lnTo>
                    <a:pt x="3" y="0"/>
                  </a:lnTo>
                  <a:lnTo>
                    <a:pt x="6" y="3"/>
                  </a:lnTo>
                  <a:lnTo>
                    <a:pt x="6" y="22"/>
                  </a:lnTo>
                  <a:lnTo>
                    <a:pt x="6" y="1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3" name="Freeform 4853">
              <a:extLst>
                <a:ext uri="{FF2B5EF4-FFF2-40B4-BE49-F238E27FC236}">
                  <a16:creationId xmlns:a16="http://schemas.microsoft.com/office/drawing/2014/main" id="{1286B2FC-3F11-4473-85E1-B7C895CF6611}"/>
                </a:ext>
              </a:extLst>
            </p:cNvPr>
            <p:cNvSpPr>
              <a:spLocks/>
            </p:cNvSpPr>
            <p:nvPr/>
          </p:nvSpPr>
          <p:spPr bwMode="auto">
            <a:xfrm>
              <a:off x="4625" y="1767"/>
              <a:ext cx="29" cy="2"/>
            </a:xfrm>
            <a:custGeom>
              <a:avLst/>
              <a:gdLst>
                <a:gd name="T0" fmla="*/ 1 w 115"/>
                <a:gd name="T1" fmla="*/ 1 h 6"/>
                <a:gd name="T2" fmla="*/ 1 w 115"/>
                <a:gd name="T3" fmla="*/ 0 h 6"/>
                <a:gd name="T4" fmla="*/ 28 w 115"/>
                <a:gd name="T5" fmla="*/ 0 h 6"/>
                <a:gd name="T6" fmla="*/ 28 w 115"/>
                <a:gd name="T7" fmla="*/ 1 h 6"/>
                <a:gd name="T8" fmla="*/ 0 w 115"/>
                <a:gd name="T9" fmla="*/ 1 h 6"/>
                <a:gd name="T10" fmla="*/ 0 w 115"/>
                <a:gd name="T11" fmla="*/ 1 h 6"/>
                <a:gd name="T12" fmla="*/ 29 w 115"/>
                <a:gd name="T13" fmla="*/ 1 h 6"/>
                <a:gd name="T14" fmla="*/ 28 w 115"/>
                <a:gd name="T15" fmla="*/ 2 h 6"/>
                <a:gd name="T16" fmla="*/ 0 w 115"/>
                <a:gd name="T17" fmla="*/ 2 h 6"/>
                <a:gd name="T18" fmla="*/ 1 w 115"/>
                <a:gd name="T19" fmla="*/ 2 h 6"/>
                <a:gd name="T20" fmla="*/ 28 w 1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6">
                  <a:moveTo>
                    <a:pt x="3" y="3"/>
                  </a:moveTo>
                  <a:lnTo>
                    <a:pt x="3" y="0"/>
                  </a:lnTo>
                  <a:lnTo>
                    <a:pt x="113" y="0"/>
                  </a:lnTo>
                  <a:lnTo>
                    <a:pt x="113" y="3"/>
                  </a:lnTo>
                  <a:lnTo>
                    <a:pt x="0" y="3"/>
                  </a:lnTo>
                  <a:lnTo>
                    <a:pt x="115" y="3"/>
                  </a:lnTo>
                  <a:lnTo>
                    <a:pt x="113" y="6"/>
                  </a:lnTo>
                  <a:lnTo>
                    <a:pt x="0" y="6"/>
                  </a:lnTo>
                  <a:lnTo>
                    <a:pt x="3" y="6"/>
                  </a:lnTo>
                  <a:lnTo>
                    <a:pt x="113"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4" name="Freeform 4854">
              <a:extLst>
                <a:ext uri="{FF2B5EF4-FFF2-40B4-BE49-F238E27FC236}">
                  <a16:creationId xmlns:a16="http://schemas.microsoft.com/office/drawing/2014/main" id="{E41FE571-1A20-449A-A5DF-B7B6F0D754A7}"/>
                </a:ext>
              </a:extLst>
            </p:cNvPr>
            <p:cNvSpPr>
              <a:spLocks/>
            </p:cNvSpPr>
            <p:nvPr/>
          </p:nvSpPr>
          <p:spPr bwMode="auto">
            <a:xfrm>
              <a:off x="4652" y="1761"/>
              <a:ext cx="2" cy="8"/>
            </a:xfrm>
            <a:custGeom>
              <a:avLst/>
              <a:gdLst>
                <a:gd name="T0" fmla="*/ 1 w 6"/>
                <a:gd name="T1" fmla="*/ 7 h 29"/>
                <a:gd name="T2" fmla="*/ 0 w 6"/>
                <a:gd name="T3" fmla="*/ 7 h 29"/>
                <a:gd name="T4" fmla="*/ 0 w 6"/>
                <a:gd name="T5" fmla="*/ 1 h 29"/>
                <a:gd name="T6" fmla="*/ 0 w 6"/>
                <a:gd name="T7" fmla="*/ 1 h 29"/>
                <a:gd name="T8" fmla="*/ 0 w 6"/>
                <a:gd name="T9" fmla="*/ 8 h 29"/>
                <a:gd name="T10" fmla="*/ 1 w 6"/>
                <a:gd name="T11" fmla="*/ 8 h 29"/>
                <a:gd name="T12" fmla="*/ 1 w 6"/>
                <a:gd name="T13" fmla="*/ 0 h 29"/>
                <a:gd name="T14" fmla="*/ 1 w 6"/>
                <a:gd name="T15" fmla="*/ 1 h 29"/>
                <a:gd name="T16" fmla="*/ 1 w 6"/>
                <a:gd name="T17" fmla="*/ 8 h 29"/>
                <a:gd name="T18" fmla="*/ 2 w 6"/>
                <a:gd name="T19" fmla="*/ 7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4" y="26"/>
                  </a:moveTo>
                  <a:lnTo>
                    <a:pt x="0" y="26"/>
                  </a:lnTo>
                  <a:lnTo>
                    <a:pt x="0" y="4"/>
                  </a:lnTo>
                  <a:lnTo>
                    <a:pt x="0" y="29"/>
                  </a:lnTo>
                  <a:lnTo>
                    <a:pt x="4" y="29"/>
                  </a:lnTo>
                  <a:lnTo>
                    <a:pt x="4" y="0"/>
                  </a:lnTo>
                  <a:lnTo>
                    <a:pt x="4" y="4"/>
                  </a:lnTo>
                  <a:lnTo>
                    <a:pt x="4" y="29"/>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5" name="Freeform 4855">
              <a:extLst>
                <a:ext uri="{FF2B5EF4-FFF2-40B4-BE49-F238E27FC236}">
                  <a16:creationId xmlns:a16="http://schemas.microsoft.com/office/drawing/2014/main" id="{383DB76B-3A33-4725-94D7-A9DD33E5BCA4}"/>
                </a:ext>
              </a:extLst>
            </p:cNvPr>
            <p:cNvSpPr>
              <a:spLocks/>
            </p:cNvSpPr>
            <p:nvPr/>
          </p:nvSpPr>
          <p:spPr bwMode="auto">
            <a:xfrm>
              <a:off x="4652" y="1761"/>
              <a:ext cx="4" cy="2"/>
            </a:xfrm>
            <a:custGeom>
              <a:avLst/>
              <a:gdLst>
                <a:gd name="T0" fmla="*/ 1 w 16"/>
                <a:gd name="T1" fmla="*/ 1 h 6"/>
                <a:gd name="T2" fmla="*/ 1 w 16"/>
                <a:gd name="T3" fmla="*/ 0 h 6"/>
                <a:gd name="T4" fmla="*/ 3 w 16"/>
                <a:gd name="T5" fmla="*/ 0 h 6"/>
                <a:gd name="T6" fmla="*/ 4 w 16"/>
                <a:gd name="T7" fmla="*/ 1 h 6"/>
                <a:gd name="T8" fmla="*/ 0 w 16"/>
                <a:gd name="T9" fmla="*/ 1 h 6"/>
                <a:gd name="T10" fmla="*/ 0 w 16"/>
                <a:gd name="T11" fmla="*/ 1 h 6"/>
                <a:gd name="T12" fmla="*/ 4 w 16"/>
                <a:gd name="T13" fmla="*/ 1 h 6"/>
                <a:gd name="T14" fmla="*/ 4 w 16"/>
                <a:gd name="T15" fmla="*/ 2 h 6"/>
                <a:gd name="T16" fmla="*/ 0 w 16"/>
                <a:gd name="T17" fmla="*/ 2 h 6"/>
                <a:gd name="T18" fmla="*/ 1 w 16"/>
                <a:gd name="T19" fmla="*/ 2 h 6"/>
                <a:gd name="T20" fmla="*/ 3 w 1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6">
                  <a:moveTo>
                    <a:pt x="4" y="4"/>
                  </a:moveTo>
                  <a:lnTo>
                    <a:pt x="4" y="0"/>
                  </a:lnTo>
                  <a:lnTo>
                    <a:pt x="12" y="0"/>
                  </a:lnTo>
                  <a:lnTo>
                    <a:pt x="16" y="4"/>
                  </a:lnTo>
                  <a:lnTo>
                    <a:pt x="0" y="4"/>
                  </a:lnTo>
                  <a:lnTo>
                    <a:pt x="16" y="4"/>
                  </a:lnTo>
                  <a:lnTo>
                    <a:pt x="16" y="6"/>
                  </a:lnTo>
                  <a:lnTo>
                    <a:pt x="0" y="6"/>
                  </a:lnTo>
                  <a:lnTo>
                    <a:pt x="4"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6" name="Freeform 4856">
              <a:extLst>
                <a:ext uri="{FF2B5EF4-FFF2-40B4-BE49-F238E27FC236}">
                  <a16:creationId xmlns:a16="http://schemas.microsoft.com/office/drawing/2014/main" id="{B13FCCDB-A25B-40FE-AB67-BBA960051312}"/>
                </a:ext>
              </a:extLst>
            </p:cNvPr>
            <p:cNvSpPr>
              <a:spLocks/>
            </p:cNvSpPr>
            <p:nvPr/>
          </p:nvSpPr>
          <p:spPr bwMode="auto">
            <a:xfrm>
              <a:off x="4654" y="1757"/>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0" y="22"/>
                  </a:lnTo>
                  <a:lnTo>
                    <a:pt x="2" y="22"/>
                  </a:lnTo>
                  <a:lnTo>
                    <a:pt x="2"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7" name="Freeform 4857">
              <a:extLst>
                <a:ext uri="{FF2B5EF4-FFF2-40B4-BE49-F238E27FC236}">
                  <a16:creationId xmlns:a16="http://schemas.microsoft.com/office/drawing/2014/main" id="{BFA10D98-1664-4EE0-9145-D15395477728}"/>
                </a:ext>
              </a:extLst>
            </p:cNvPr>
            <p:cNvSpPr>
              <a:spLocks/>
            </p:cNvSpPr>
            <p:nvPr/>
          </p:nvSpPr>
          <p:spPr bwMode="auto">
            <a:xfrm>
              <a:off x="4654" y="1757"/>
              <a:ext cx="49" cy="2"/>
            </a:xfrm>
            <a:custGeom>
              <a:avLst/>
              <a:gdLst>
                <a:gd name="T0" fmla="*/ 1 w 195"/>
                <a:gd name="T1" fmla="*/ 1 h 7"/>
                <a:gd name="T2" fmla="*/ 1 w 195"/>
                <a:gd name="T3" fmla="*/ 0 h 7"/>
                <a:gd name="T4" fmla="*/ 48 w 195"/>
                <a:gd name="T5" fmla="*/ 0 h 7"/>
                <a:gd name="T6" fmla="*/ 49 w 195"/>
                <a:gd name="T7" fmla="*/ 1 h 7"/>
                <a:gd name="T8" fmla="*/ 0 w 195"/>
                <a:gd name="T9" fmla="*/ 1 h 7"/>
                <a:gd name="T10" fmla="*/ 0 w 195"/>
                <a:gd name="T11" fmla="*/ 1 h 7"/>
                <a:gd name="T12" fmla="*/ 49 w 195"/>
                <a:gd name="T13" fmla="*/ 1 h 7"/>
                <a:gd name="T14" fmla="*/ 49 w 195"/>
                <a:gd name="T15" fmla="*/ 2 h 7"/>
                <a:gd name="T16" fmla="*/ 0 w 195"/>
                <a:gd name="T17" fmla="*/ 2 h 7"/>
                <a:gd name="T18" fmla="*/ 1 w 195"/>
                <a:gd name="T19" fmla="*/ 2 h 7"/>
                <a:gd name="T20" fmla="*/ 48 w 19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5" h="7">
                  <a:moveTo>
                    <a:pt x="2" y="3"/>
                  </a:moveTo>
                  <a:lnTo>
                    <a:pt x="2" y="0"/>
                  </a:lnTo>
                  <a:lnTo>
                    <a:pt x="192" y="0"/>
                  </a:lnTo>
                  <a:lnTo>
                    <a:pt x="195" y="3"/>
                  </a:lnTo>
                  <a:lnTo>
                    <a:pt x="0" y="3"/>
                  </a:lnTo>
                  <a:lnTo>
                    <a:pt x="195" y="3"/>
                  </a:lnTo>
                  <a:lnTo>
                    <a:pt x="195" y="7"/>
                  </a:lnTo>
                  <a:lnTo>
                    <a:pt x="0" y="7"/>
                  </a:lnTo>
                  <a:lnTo>
                    <a:pt x="2" y="7"/>
                  </a:lnTo>
                  <a:lnTo>
                    <a:pt x="19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8" name="Freeform 4858">
              <a:extLst>
                <a:ext uri="{FF2B5EF4-FFF2-40B4-BE49-F238E27FC236}">
                  <a16:creationId xmlns:a16="http://schemas.microsoft.com/office/drawing/2014/main" id="{B89A6810-D606-42B7-B8F5-3A43F8902575}"/>
                </a:ext>
              </a:extLst>
            </p:cNvPr>
            <p:cNvSpPr>
              <a:spLocks/>
            </p:cNvSpPr>
            <p:nvPr/>
          </p:nvSpPr>
          <p:spPr bwMode="auto">
            <a:xfrm>
              <a:off x="4702" y="1754"/>
              <a:ext cx="1"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0" y="0"/>
                  </a:lnTo>
                  <a:lnTo>
                    <a:pt x="0" y="20"/>
                  </a:lnTo>
                  <a:lnTo>
                    <a:pt x="3" y="20"/>
                  </a:lnTo>
                  <a:lnTo>
                    <a:pt x="3"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39" name="Freeform 4859">
              <a:extLst>
                <a:ext uri="{FF2B5EF4-FFF2-40B4-BE49-F238E27FC236}">
                  <a16:creationId xmlns:a16="http://schemas.microsoft.com/office/drawing/2014/main" id="{F0A92CB6-63C6-435A-90FB-398C67C3F39B}"/>
                </a:ext>
              </a:extLst>
            </p:cNvPr>
            <p:cNvSpPr>
              <a:spLocks/>
            </p:cNvSpPr>
            <p:nvPr/>
          </p:nvSpPr>
          <p:spPr bwMode="auto">
            <a:xfrm>
              <a:off x="4702" y="1754"/>
              <a:ext cx="49" cy="2"/>
            </a:xfrm>
            <a:custGeom>
              <a:avLst/>
              <a:gdLst>
                <a:gd name="T0" fmla="*/ 1 w 195"/>
                <a:gd name="T1" fmla="*/ 1 h 7"/>
                <a:gd name="T2" fmla="*/ 1 w 195"/>
                <a:gd name="T3" fmla="*/ 0 h 7"/>
                <a:gd name="T4" fmla="*/ 48 w 195"/>
                <a:gd name="T5" fmla="*/ 0 h 7"/>
                <a:gd name="T6" fmla="*/ 49 w 195"/>
                <a:gd name="T7" fmla="*/ 0 h 7"/>
                <a:gd name="T8" fmla="*/ 0 w 195"/>
                <a:gd name="T9" fmla="*/ 0 h 7"/>
                <a:gd name="T10" fmla="*/ 0 w 195"/>
                <a:gd name="T11" fmla="*/ 1 h 7"/>
                <a:gd name="T12" fmla="*/ 49 w 195"/>
                <a:gd name="T13" fmla="*/ 1 h 7"/>
                <a:gd name="T14" fmla="*/ 49 w 195"/>
                <a:gd name="T15" fmla="*/ 1 h 7"/>
                <a:gd name="T16" fmla="*/ 0 w 195"/>
                <a:gd name="T17" fmla="*/ 1 h 7"/>
                <a:gd name="T18" fmla="*/ 1 w 195"/>
                <a:gd name="T19" fmla="*/ 2 h 7"/>
                <a:gd name="T20" fmla="*/ 48 w 19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5" h="7">
                  <a:moveTo>
                    <a:pt x="3" y="3"/>
                  </a:moveTo>
                  <a:lnTo>
                    <a:pt x="3" y="0"/>
                  </a:lnTo>
                  <a:lnTo>
                    <a:pt x="193" y="0"/>
                  </a:lnTo>
                  <a:lnTo>
                    <a:pt x="195" y="0"/>
                  </a:lnTo>
                  <a:lnTo>
                    <a:pt x="0" y="0"/>
                  </a:lnTo>
                  <a:lnTo>
                    <a:pt x="0" y="3"/>
                  </a:lnTo>
                  <a:lnTo>
                    <a:pt x="195" y="3"/>
                  </a:lnTo>
                  <a:lnTo>
                    <a:pt x="0" y="3"/>
                  </a:lnTo>
                  <a:lnTo>
                    <a:pt x="3" y="7"/>
                  </a:lnTo>
                  <a:lnTo>
                    <a:pt x="193"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0" name="Freeform 4860">
              <a:extLst>
                <a:ext uri="{FF2B5EF4-FFF2-40B4-BE49-F238E27FC236}">
                  <a16:creationId xmlns:a16="http://schemas.microsoft.com/office/drawing/2014/main" id="{72E293B2-C764-464E-A0DF-0C79AA2FDFC2}"/>
                </a:ext>
              </a:extLst>
            </p:cNvPr>
            <p:cNvSpPr>
              <a:spLocks/>
            </p:cNvSpPr>
            <p:nvPr/>
          </p:nvSpPr>
          <p:spPr bwMode="auto">
            <a:xfrm>
              <a:off x="4749" y="1750"/>
              <a:ext cx="2" cy="6"/>
            </a:xfrm>
            <a:custGeom>
              <a:avLst/>
              <a:gdLst>
                <a:gd name="T0" fmla="*/ 1 w 5"/>
                <a:gd name="T1" fmla="*/ 5 h 24"/>
                <a:gd name="T2" fmla="*/ 0 w 5"/>
                <a:gd name="T3" fmla="*/ 5 h 24"/>
                <a:gd name="T4" fmla="*/ 0 w 5"/>
                <a:gd name="T5" fmla="*/ 1 h 24"/>
                <a:gd name="T6" fmla="*/ 1 w 5"/>
                <a:gd name="T7" fmla="*/ 0 h 24"/>
                <a:gd name="T8" fmla="*/ 1 w 5"/>
                <a:gd name="T9" fmla="*/ 5 h 24"/>
                <a:gd name="T10" fmla="*/ 1 w 5"/>
                <a:gd name="T11" fmla="*/ 6 h 24"/>
                <a:gd name="T12" fmla="*/ 1 w 5"/>
                <a:gd name="T13" fmla="*/ 0 h 24"/>
                <a:gd name="T14" fmla="*/ 2 w 5"/>
                <a:gd name="T15" fmla="*/ 0 h 24"/>
                <a:gd name="T16" fmla="*/ 2 w 5"/>
                <a:gd name="T17" fmla="*/ 5 h 24"/>
                <a:gd name="T18" fmla="*/ 2 w 5"/>
                <a:gd name="T19" fmla="*/ 5 h 24"/>
                <a:gd name="T20" fmla="*/ 2 w 5"/>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4">
                  <a:moveTo>
                    <a:pt x="3" y="20"/>
                  </a:moveTo>
                  <a:lnTo>
                    <a:pt x="0" y="20"/>
                  </a:lnTo>
                  <a:lnTo>
                    <a:pt x="0" y="4"/>
                  </a:lnTo>
                  <a:lnTo>
                    <a:pt x="3" y="0"/>
                  </a:lnTo>
                  <a:lnTo>
                    <a:pt x="3" y="20"/>
                  </a:lnTo>
                  <a:lnTo>
                    <a:pt x="3" y="24"/>
                  </a:lnTo>
                  <a:lnTo>
                    <a:pt x="3" y="0"/>
                  </a:lnTo>
                  <a:lnTo>
                    <a:pt x="5" y="0"/>
                  </a:lnTo>
                  <a:lnTo>
                    <a:pt x="5" y="20"/>
                  </a:lnTo>
                  <a:lnTo>
                    <a:pt x="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1" name="Freeform 4861">
              <a:extLst>
                <a:ext uri="{FF2B5EF4-FFF2-40B4-BE49-F238E27FC236}">
                  <a16:creationId xmlns:a16="http://schemas.microsoft.com/office/drawing/2014/main" id="{7199D413-A378-4639-9EE8-28683E821BD5}"/>
                </a:ext>
              </a:extLst>
            </p:cNvPr>
            <p:cNvSpPr>
              <a:spLocks/>
            </p:cNvSpPr>
            <p:nvPr/>
          </p:nvSpPr>
          <p:spPr bwMode="auto">
            <a:xfrm>
              <a:off x="4749" y="1750"/>
              <a:ext cx="35" cy="1"/>
            </a:xfrm>
            <a:custGeom>
              <a:avLst/>
              <a:gdLst>
                <a:gd name="T0" fmla="*/ 1 w 139"/>
                <a:gd name="T1" fmla="*/ 1 h 7"/>
                <a:gd name="T2" fmla="*/ 1 w 139"/>
                <a:gd name="T3" fmla="*/ 0 h 7"/>
                <a:gd name="T4" fmla="*/ 34 w 139"/>
                <a:gd name="T5" fmla="*/ 0 h 7"/>
                <a:gd name="T6" fmla="*/ 34 w 139"/>
                <a:gd name="T7" fmla="*/ 0 h 7"/>
                <a:gd name="T8" fmla="*/ 1 w 139"/>
                <a:gd name="T9" fmla="*/ 0 h 7"/>
                <a:gd name="T10" fmla="*/ 0 w 139"/>
                <a:gd name="T11" fmla="*/ 1 h 7"/>
                <a:gd name="T12" fmla="*/ 35 w 139"/>
                <a:gd name="T13" fmla="*/ 1 h 7"/>
                <a:gd name="T14" fmla="*/ 34 w 139"/>
                <a:gd name="T15" fmla="*/ 1 h 7"/>
                <a:gd name="T16" fmla="*/ 1 w 139"/>
                <a:gd name="T17" fmla="*/ 1 h 7"/>
                <a:gd name="T18" fmla="*/ 1 w 139"/>
                <a:gd name="T19" fmla="*/ 1 h 7"/>
                <a:gd name="T20" fmla="*/ 34 w 139"/>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7">
                  <a:moveTo>
                    <a:pt x="3" y="4"/>
                  </a:moveTo>
                  <a:lnTo>
                    <a:pt x="3" y="0"/>
                  </a:lnTo>
                  <a:lnTo>
                    <a:pt x="137" y="0"/>
                  </a:lnTo>
                  <a:lnTo>
                    <a:pt x="3" y="0"/>
                  </a:lnTo>
                  <a:lnTo>
                    <a:pt x="0" y="4"/>
                  </a:lnTo>
                  <a:lnTo>
                    <a:pt x="139" y="4"/>
                  </a:lnTo>
                  <a:lnTo>
                    <a:pt x="137" y="7"/>
                  </a:lnTo>
                  <a:lnTo>
                    <a:pt x="3" y="7"/>
                  </a:lnTo>
                  <a:lnTo>
                    <a:pt x="137"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2" name="Freeform 4862">
              <a:extLst>
                <a:ext uri="{FF2B5EF4-FFF2-40B4-BE49-F238E27FC236}">
                  <a16:creationId xmlns:a16="http://schemas.microsoft.com/office/drawing/2014/main" id="{96B3EE2B-FA30-4AB9-9E1C-D892F48051F1}"/>
                </a:ext>
              </a:extLst>
            </p:cNvPr>
            <p:cNvSpPr>
              <a:spLocks/>
            </p:cNvSpPr>
            <p:nvPr/>
          </p:nvSpPr>
          <p:spPr bwMode="auto">
            <a:xfrm>
              <a:off x="4783" y="1746"/>
              <a:ext cx="1" cy="5"/>
            </a:xfrm>
            <a:custGeom>
              <a:avLst/>
              <a:gdLst>
                <a:gd name="T0" fmla="*/ 1 w 6"/>
                <a:gd name="T1" fmla="*/ 4 h 22"/>
                <a:gd name="T2" fmla="*/ 0 w 6"/>
                <a:gd name="T3" fmla="*/ 4 h 22"/>
                <a:gd name="T4" fmla="*/ 0 w 6"/>
                <a:gd name="T5" fmla="*/ 1 h 22"/>
                <a:gd name="T6" fmla="*/ 0 w 6"/>
                <a:gd name="T7" fmla="*/ 0 h 22"/>
                <a:gd name="T8" fmla="*/ 0 w 6"/>
                <a:gd name="T9" fmla="*/ 5 h 22"/>
                <a:gd name="T10" fmla="*/ 1 w 6"/>
                <a:gd name="T11" fmla="*/ 5 h 22"/>
                <a:gd name="T12" fmla="*/ 1 w 6"/>
                <a:gd name="T13" fmla="*/ 0 h 22"/>
                <a:gd name="T14" fmla="*/ 1 w 6"/>
                <a:gd name="T15" fmla="*/ 0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4"/>
                  </a:lnTo>
                  <a:lnTo>
                    <a:pt x="0" y="0"/>
                  </a:lnTo>
                  <a:lnTo>
                    <a:pt x="0" y="22"/>
                  </a:lnTo>
                  <a:lnTo>
                    <a:pt x="4" y="22"/>
                  </a:lnTo>
                  <a:lnTo>
                    <a:pt x="4" y="0"/>
                  </a:lnTo>
                  <a:lnTo>
                    <a:pt x="4" y="22"/>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3" name="Freeform 4863">
              <a:extLst>
                <a:ext uri="{FF2B5EF4-FFF2-40B4-BE49-F238E27FC236}">
                  <a16:creationId xmlns:a16="http://schemas.microsoft.com/office/drawing/2014/main" id="{9D24E719-5CD3-49E0-BEDB-B51E19736AC5}"/>
                </a:ext>
              </a:extLst>
            </p:cNvPr>
            <p:cNvSpPr>
              <a:spLocks/>
            </p:cNvSpPr>
            <p:nvPr/>
          </p:nvSpPr>
          <p:spPr bwMode="auto">
            <a:xfrm>
              <a:off x="4783" y="1746"/>
              <a:ext cx="10" cy="2"/>
            </a:xfrm>
            <a:custGeom>
              <a:avLst/>
              <a:gdLst>
                <a:gd name="T0" fmla="*/ 1 w 42"/>
                <a:gd name="T1" fmla="*/ 1 h 6"/>
                <a:gd name="T2" fmla="*/ 1 w 42"/>
                <a:gd name="T3" fmla="*/ 0 h 6"/>
                <a:gd name="T4" fmla="*/ 9 w 42"/>
                <a:gd name="T5" fmla="*/ 0 h 6"/>
                <a:gd name="T6" fmla="*/ 10 w 42"/>
                <a:gd name="T7" fmla="*/ 0 h 6"/>
                <a:gd name="T8" fmla="*/ 0 w 42"/>
                <a:gd name="T9" fmla="*/ 0 h 6"/>
                <a:gd name="T10" fmla="*/ 0 w 42"/>
                <a:gd name="T11" fmla="*/ 1 h 6"/>
                <a:gd name="T12" fmla="*/ 10 w 42"/>
                <a:gd name="T13" fmla="*/ 1 h 6"/>
                <a:gd name="T14" fmla="*/ 10 w 42"/>
                <a:gd name="T15" fmla="*/ 2 h 6"/>
                <a:gd name="T16" fmla="*/ 0 w 42"/>
                <a:gd name="T17" fmla="*/ 2 h 6"/>
                <a:gd name="T18" fmla="*/ 1 w 42"/>
                <a:gd name="T19" fmla="*/ 2 h 6"/>
                <a:gd name="T20" fmla="*/ 9 w 4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
                  <a:moveTo>
                    <a:pt x="4" y="4"/>
                  </a:moveTo>
                  <a:lnTo>
                    <a:pt x="4" y="0"/>
                  </a:lnTo>
                  <a:lnTo>
                    <a:pt x="38" y="0"/>
                  </a:lnTo>
                  <a:lnTo>
                    <a:pt x="42" y="0"/>
                  </a:lnTo>
                  <a:lnTo>
                    <a:pt x="0" y="0"/>
                  </a:lnTo>
                  <a:lnTo>
                    <a:pt x="0" y="4"/>
                  </a:lnTo>
                  <a:lnTo>
                    <a:pt x="42" y="4"/>
                  </a:lnTo>
                  <a:lnTo>
                    <a:pt x="42" y="6"/>
                  </a:lnTo>
                  <a:lnTo>
                    <a:pt x="0" y="6"/>
                  </a:lnTo>
                  <a:lnTo>
                    <a:pt x="4" y="6"/>
                  </a:lnTo>
                  <a:lnTo>
                    <a:pt x="3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4" name="Freeform 4864">
              <a:extLst>
                <a:ext uri="{FF2B5EF4-FFF2-40B4-BE49-F238E27FC236}">
                  <a16:creationId xmlns:a16="http://schemas.microsoft.com/office/drawing/2014/main" id="{5DA8143D-8DD4-48B5-B9ED-A2A39FFADD4F}"/>
                </a:ext>
              </a:extLst>
            </p:cNvPr>
            <p:cNvSpPr>
              <a:spLocks/>
            </p:cNvSpPr>
            <p:nvPr/>
          </p:nvSpPr>
          <p:spPr bwMode="auto">
            <a:xfrm>
              <a:off x="4792" y="1742"/>
              <a:ext cx="1" cy="6"/>
            </a:xfrm>
            <a:custGeom>
              <a:avLst/>
              <a:gdLst>
                <a:gd name="T0" fmla="*/ 0 w 6"/>
                <a:gd name="T1" fmla="*/ 5 h 22"/>
                <a:gd name="T2" fmla="*/ 0 w 6"/>
                <a:gd name="T3" fmla="*/ 5 h 22"/>
                <a:gd name="T4" fmla="*/ 0 w 6"/>
                <a:gd name="T5" fmla="*/ 1 h 22"/>
                <a:gd name="T6" fmla="*/ 0 w 6"/>
                <a:gd name="T7" fmla="*/ 1 h 22"/>
                <a:gd name="T8" fmla="*/ 0 w 6"/>
                <a:gd name="T9" fmla="*/ 6 h 22"/>
                <a:gd name="T10" fmla="*/ 0 w 6"/>
                <a:gd name="T11" fmla="*/ 6 h 22"/>
                <a:gd name="T12" fmla="*/ 0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0" y="22"/>
                  </a:lnTo>
                  <a:lnTo>
                    <a:pt x="2" y="22"/>
                  </a:lnTo>
                  <a:lnTo>
                    <a:pt x="2"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5" name="Freeform 4865">
              <a:extLst>
                <a:ext uri="{FF2B5EF4-FFF2-40B4-BE49-F238E27FC236}">
                  <a16:creationId xmlns:a16="http://schemas.microsoft.com/office/drawing/2014/main" id="{EFA89FAA-BBFA-4F4F-BBA4-EDC534F2858F}"/>
                </a:ext>
              </a:extLst>
            </p:cNvPr>
            <p:cNvSpPr>
              <a:spLocks/>
            </p:cNvSpPr>
            <p:nvPr/>
          </p:nvSpPr>
          <p:spPr bwMode="auto">
            <a:xfrm>
              <a:off x="4792" y="1742"/>
              <a:ext cx="5" cy="2"/>
            </a:xfrm>
            <a:custGeom>
              <a:avLst/>
              <a:gdLst>
                <a:gd name="T0" fmla="*/ 1 w 20"/>
                <a:gd name="T1" fmla="*/ 1 h 7"/>
                <a:gd name="T2" fmla="*/ 1 w 20"/>
                <a:gd name="T3" fmla="*/ 0 h 7"/>
                <a:gd name="T4" fmla="*/ 5 w 20"/>
                <a:gd name="T5" fmla="*/ 0 h 7"/>
                <a:gd name="T6" fmla="*/ 5 w 20"/>
                <a:gd name="T7" fmla="*/ 1 h 7"/>
                <a:gd name="T8" fmla="*/ 0 w 20"/>
                <a:gd name="T9" fmla="*/ 1 h 7"/>
                <a:gd name="T10" fmla="*/ 0 w 20"/>
                <a:gd name="T11" fmla="*/ 1 h 7"/>
                <a:gd name="T12" fmla="*/ 5 w 20"/>
                <a:gd name="T13" fmla="*/ 1 h 7"/>
                <a:gd name="T14" fmla="*/ 5 w 20"/>
                <a:gd name="T15" fmla="*/ 2 h 7"/>
                <a:gd name="T16" fmla="*/ 0 w 20"/>
                <a:gd name="T17" fmla="*/ 2 h 7"/>
                <a:gd name="T18" fmla="*/ 1 w 20"/>
                <a:gd name="T19" fmla="*/ 2 h 7"/>
                <a:gd name="T20" fmla="*/ 5 w 2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7">
                  <a:moveTo>
                    <a:pt x="2" y="3"/>
                  </a:moveTo>
                  <a:lnTo>
                    <a:pt x="2" y="0"/>
                  </a:lnTo>
                  <a:lnTo>
                    <a:pt x="18" y="0"/>
                  </a:lnTo>
                  <a:lnTo>
                    <a:pt x="20" y="3"/>
                  </a:lnTo>
                  <a:lnTo>
                    <a:pt x="0" y="3"/>
                  </a:lnTo>
                  <a:lnTo>
                    <a:pt x="20" y="3"/>
                  </a:lnTo>
                  <a:lnTo>
                    <a:pt x="20" y="7"/>
                  </a:lnTo>
                  <a:lnTo>
                    <a:pt x="0" y="7"/>
                  </a:lnTo>
                  <a:lnTo>
                    <a:pt x="2"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6" name="Freeform 4866">
              <a:extLst>
                <a:ext uri="{FF2B5EF4-FFF2-40B4-BE49-F238E27FC236}">
                  <a16:creationId xmlns:a16="http://schemas.microsoft.com/office/drawing/2014/main" id="{075466B4-BAF7-4D27-BCA0-369BF15F3726}"/>
                </a:ext>
              </a:extLst>
            </p:cNvPr>
            <p:cNvSpPr>
              <a:spLocks/>
            </p:cNvSpPr>
            <p:nvPr/>
          </p:nvSpPr>
          <p:spPr bwMode="auto">
            <a:xfrm>
              <a:off x="4795" y="1739"/>
              <a:ext cx="2" cy="5"/>
            </a:xfrm>
            <a:custGeom>
              <a:avLst/>
              <a:gdLst>
                <a:gd name="T0" fmla="*/ 1 w 6"/>
                <a:gd name="T1" fmla="*/ 4 h 20"/>
                <a:gd name="T2" fmla="*/ 0 w 6"/>
                <a:gd name="T3" fmla="*/ 4 h 20"/>
                <a:gd name="T4" fmla="*/ 0 w 6"/>
                <a:gd name="T5" fmla="*/ 1 h 20"/>
                <a:gd name="T6" fmla="*/ 1 w 6"/>
                <a:gd name="T7" fmla="*/ 0 h 20"/>
                <a:gd name="T8" fmla="*/ 1 w 6"/>
                <a:gd name="T9" fmla="*/ 5 h 20"/>
                <a:gd name="T10" fmla="*/ 1 w 6"/>
                <a:gd name="T11" fmla="*/ 5 h 20"/>
                <a:gd name="T12" fmla="*/ 1 w 6"/>
                <a:gd name="T13" fmla="*/ 0 h 20"/>
                <a:gd name="T14" fmla="*/ 2 w 6"/>
                <a:gd name="T15" fmla="*/ 0 h 20"/>
                <a:gd name="T16" fmla="*/ 2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4" y="16"/>
                  </a:moveTo>
                  <a:lnTo>
                    <a:pt x="0" y="16"/>
                  </a:lnTo>
                  <a:lnTo>
                    <a:pt x="0" y="3"/>
                  </a:lnTo>
                  <a:lnTo>
                    <a:pt x="4" y="0"/>
                  </a:lnTo>
                  <a:lnTo>
                    <a:pt x="4" y="20"/>
                  </a:lnTo>
                  <a:lnTo>
                    <a:pt x="4"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7" name="Freeform 4867">
              <a:extLst>
                <a:ext uri="{FF2B5EF4-FFF2-40B4-BE49-F238E27FC236}">
                  <a16:creationId xmlns:a16="http://schemas.microsoft.com/office/drawing/2014/main" id="{D18A27A1-0C7B-45CE-A441-216B932C1974}"/>
                </a:ext>
              </a:extLst>
            </p:cNvPr>
            <p:cNvSpPr>
              <a:spLocks/>
            </p:cNvSpPr>
            <p:nvPr/>
          </p:nvSpPr>
          <p:spPr bwMode="auto">
            <a:xfrm>
              <a:off x="4795" y="1739"/>
              <a:ext cx="86" cy="1"/>
            </a:xfrm>
            <a:custGeom>
              <a:avLst/>
              <a:gdLst>
                <a:gd name="T0" fmla="*/ 1 w 344"/>
                <a:gd name="T1" fmla="*/ 0 h 7"/>
                <a:gd name="T2" fmla="*/ 1 w 344"/>
                <a:gd name="T3" fmla="*/ 0 h 7"/>
                <a:gd name="T4" fmla="*/ 86 w 344"/>
                <a:gd name="T5" fmla="*/ 0 h 7"/>
                <a:gd name="T6" fmla="*/ 86 w 344"/>
                <a:gd name="T7" fmla="*/ 0 h 7"/>
                <a:gd name="T8" fmla="*/ 1 w 344"/>
                <a:gd name="T9" fmla="*/ 0 h 7"/>
                <a:gd name="T10" fmla="*/ 0 w 344"/>
                <a:gd name="T11" fmla="*/ 0 h 7"/>
                <a:gd name="T12" fmla="*/ 86 w 344"/>
                <a:gd name="T13" fmla="*/ 0 h 7"/>
                <a:gd name="T14" fmla="*/ 86 w 344"/>
                <a:gd name="T15" fmla="*/ 0 h 7"/>
                <a:gd name="T16" fmla="*/ 1 w 344"/>
                <a:gd name="T17" fmla="*/ 0 h 7"/>
                <a:gd name="T18" fmla="*/ 1 w 344"/>
                <a:gd name="T19" fmla="*/ 1 h 7"/>
                <a:gd name="T20" fmla="*/ 86 w 34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4" h="7">
                  <a:moveTo>
                    <a:pt x="4" y="3"/>
                  </a:moveTo>
                  <a:lnTo>
                    <a:pt x="4" y="0"/>
                  </a:lnTo>
                  <a:lnTo>
                    <a:pt x="342" y="0"/>
                  </a:lnTo>
                  <a:lnTo>
                    <a:pt x="344" y="0"/>
                  </a:lnTo>
                  <a:lnTo>
                    <a:pt x="4" y="0"/>
                  </a:lnTo>
                  <a:lnTo>
                    <a:pt x="0" y="3"/>
                  </a:lnTo>
                  <a:lnTo>
                    <a:pt x="344" y="3"/>
                  </a:lnTo>
                  <a:lnTo>
                    <a:pt x="4" y="3"/>
                  </a:lnTo>
                  <a:lnTo>
                    <a:pt x="4" y="7"/>
                  </a:lnTo>
                  <a:lnTo>
                    <a:pt x="34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8" name="Freeform 4868">
              <a:extLst>
                <a:ext uri="{FF2B5EF4-FFF2-40B4-BE49-F238E27FC236}">
                  <a16:creationId xmlns:a16="http://schemas.microsoft.com/office/drawing/2014/main" id="{066C953C-007C-4D79-8995-CC32FA66D6C0}"/>
                </a:ext>
              </a:extLst>
            </p:cNvPr>
            <p:cNvSpPr>
              <a:spLocks/>
            </p:cNvSpPr>
            <p:nvPr/>
          </p:nvSpPr>
          <p:spPr bwMode="auto">
            <a:xfrm>
              <a:off x="4880" y="1733"/>
              <a:ext cx="1" cy="7"/>
            </a:xfrm>
            <a:custGeom>
              <a:avLst/>
              <a:gdLst>
                <a:gd name="T0" fmla="*/ 1 w 6"/>
                <a:gd name="T1" fmla="*/ 6 h 30"/>
                <a:gd name="T2" fmla="*/ 0 w 6"/>
                <a:gd name="T3" fmla="*/ 6 h 30"/>
                <a:gd name="T4" fmla="*/ 0 w 6"/>
                <a:gd name="T5" fmla="*/ 1 h 30"/>
                <a:gd name="T6" fmla="*/ 0 w 6"/>
                <a:gd name="T7" fmla="*/ 0 h 30"/>
                <a:gd name="T8" fmla="*/ 0 w 6"/>
                <a:gd name="T9" fmla="*/ 6 h 30"/>
                <a:gd name="T10" fmla="*/ 1 w 6"/>
                <a:gd name="T11" fmla="*/ 7 h 30"/>
                <a:gd name="T12" fmla="*/ 1 w 6"/>
                <a:gd name="T13" fmla="*/ 0 h 30"/>
                <a:gd name="T14" fmla="*/ 1 w 6"/>
                <a:gd name="T15" fmla="*/ 0 h 30"/>
                <a:gd name="T16" fmla="*/ 1 w 6"/>
                <a:gd name="T17" fmla="*/ 6 h 30"/>
                <a:gd name="T18" fmla="*/ 1 w 6"/>
                <a:gd name="T19" fmla="*/ 6 h 30"/>
                <a:gd name="T20" fmla="*/ 1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4" y="26"/>
                  </a:moveTo>
                  <a:lnTo>
                    <a:pt x="0" y="26"/>
                  </a:lnTo>
                  <a:lnTo>
                    <a:pt x="0" y="4"/>
                  </a:lnTo>
                  <a:lnTo>
                    <a:pt x="0" y="0"/>
                  </a:lnTo>
                  <a:lnTo>
                    <a:pt x="0" y="26"/>
                  </a:lnTo>
                  <a:lnTo>
                    <a:pt x="4" y="30"/>
                  </a:lnTo>
                  <a:lnTo>
                    <a:pt x="4" y="0"/>
                  </a:lnTo>
                  <a:lnTo>
                    <a:pt x="6" y="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49" name="Freeform 4869">
              <a:extLst>
                <a:ext uri="{FF2B5EF4-FFF2-40B4-BE49-F238E27FC236}">
                  <a16:creationId xmlns:a16="http://schemas.microsoft.com/office/drawing/2014/main" id="{62E2E790-45BD-4341-B00E-B44B99EE568C}"/>
                </a:ext>
              </a:extLst>
            </p:cNvPr>
            <p:cNvSpPr>
              <a:spLocks/>
            </p:cNvSpPr>
            <p:nvPr/>
          </p:nvSpPr>
          <p:spPr bwMode="auto">
            <a:xfrm>
              <a:off x="4880" y="1733"/>
              <a:ext cx="2" cy="2"/>
            </a:xfrm>
            <a:custGeom>
              <a:avLst/>
              <a:gdLst>
                <a:gd name="T0" fmla="*/ 1 w 10"/>
                <a:gd name="T1" fmla="*/ 1 h 6"/>
                <a:gd name="T2" fmla="*/ 1 w 10"/>
                <a:gd name="T3" fmla="*/ 0 h 6"/>
                <a:gd name="T4" fmla="*/ 1 w 10"/>
                <a:gd name="T5" fmla="*/ 0 h 6"/>
                <a:gd name="T6" fmla="*/ 2 w 10"/>
                <a:gd name="T7" fmla="*/ 0 h 6"/>
                <a:gd name="T8" fmla="*/ 0 w 10"/>
                <a:gd name="T9" fmla="*/ 0 h 6"/>
                <a:gd name="T10" fmla="*/ 0 w 10"/>
                <a:gd name="T11" fmla="*/ 1 h 6"/>
                <a:gd name="T12" fmla="*/ 2 w 10"/>
                <a:gd name="T13" fmla="*/ 1 h 6"/>
                <a:gd name="T14" fmla="*/ 2 w 10"/>
                <a:gd name="T15" fmla="*/ 1 h 6"/>
                <a:gd name="T16" fmla="*/ 0 w 10"/>
                <a:gd name="T17" fmla="*/ 1 h 6"/>
                <a:gd name="T18" fmla="*/ 1 w 10"/>
                <a:gd name="T19" fmla="*/ 2 h 6"/>
                <a:gd name="T20" fmla="*/ 1 w 1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6">
                  <a:moveTo>
                    <a:pt x="4" y="4"/>
                  </a:moveTo>
                  <a:lnTo>
                    <a:pt x="4" y="0"/>
                  </a:lnTo>
                  <a:lnTo>
                    <a:pt x="6" y="0"/>
                  </a:lnTo>
                  <a:lnTo>
                    <a:pt x="10" y="0"/>
                  </a:lnTo>
                  <a:lnTo>
                    <a:pt x="0" y="0"/>
                  </a:lnTo>
                  <a:lnTo>
                    <a:pt x="0" y="4"/>
                  </a:lnTo>
                  <a:lnTo>
                    <a:pt x="10" y="4"/>
                  </a:lnTo>
                  <a:lnTo>
                    <a:pt x="0" y="4"/>
                  </a:lnTo>
                  <a:lnTo>
                    <a:pt x="4"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0" name="Freeform 4870">
              <a:extLst>
                <a:ext uri="{FF2B5EF4-FFF2-40B4-BE49-F238E27FC236}">
                  <a16:creationId xmlns:a16="http://schemas.microsoft.com/office/drawing/2014/main" id="{2CD7FC39-7C98-4CFE-94B3-A8B5AA1A1083}"/>
                </a:ext>
              </a:extLst>
            </p:cNvPr>
            <p:cNvSpPr>
              <a:spLocks/>
            </p:cNvSpPr>
            <p:nvPr/>
          </p:nvSpPr>
          <p:spPr bwMode="auto">
            <a:xfrm>
              <a:off x="4880" y="1729"/>
              <a:ext cx="2" cy="6"/>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2" y="0"/>
                  </a:lnTo>
                  <a:lnTo>
                    <a:pt x="2" y="20"/>
                  </a:lnTo>
                  <a:lnTo>
                    <a:pt x="2" y="22"/>
                  </a:lnTo>
                  <a:lnTo>
                    <a:pt x="2"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1" name="Freeform 4871">
              <a:extLst>
                <a:ext uri="{FF2B5EF4-FFF2-40B4-BE49-F238E27FC236}">
                  <a16:creationId xmlns:a16="http://schemas.microsoft.com/office/drawing/2014/main" id="{A61260B9-D648-441F-AEBF-0678C7262669}"/>
                </a:ext>
              </a:extLst>
            </p:cNvPr>
            <p:cNvSpPr>
              <a:spLocks/>
            </p:cNvSpPr>
            <p:nvPr/>
          </p:nvSpPr>
          <p:spPr bwMode="auto">
            <a:xfrm>
              <a:off x="4880" y="1729"/>
              <a:ext cx="55" cy="2"/>
            </a:xfrm>
            <a:custGeom>
              <a:avLst/>
              <a:gdLst>
                <a:gd name="T0" fmla="*/ 1 w 216"/>
                <a:gd name="T1" fmla="*/ 1 h 7"/>
                <a:gd name="T2" fmla="*/ 1 w 216"/>
                <a:gd name="T3" fmla="*/ 0 h 7"/>
                <a:gd name="T4" fmla="*/ 54 w 216"/>
                <a:gd name="T5" fmla="*/ 0 h 7"/>
                <a:gd name="T6" fmla="*/ 55 w 216"/>
                <a:gd name="T7" fmla="*/ 0 h 7"/>
                <a:gd name="T8" fmla="*/ 1 w 216"/>
                <a:gd name="T9" fmla="*/ 0 h 7"/>
                <a:gd name="T10" fmla="*/ 0 w 216"/>
                <a:gd name="T11" fmla="*/ 1 h 7"/>
                <a:gd name="T12" fmla="*/ 55 w 216"/>
                <a:gd name="T13" fmla="*/ 1 h 7"/>
                <a:gd name="T14" fmla="*/ 55 w 216"/>
                <a:gd name="T15" fmla="*/ 1 h 7"/>
                <a:gd name="T16" fmla="*/ 1 w 216"/>
                <a:gd name="T17" fmla="*/ 1 h 7"/>
                <a:gd name="T18" fmla="*/ 1 w 216"/>
                <a:gd name="T19" fmla="*/ 2 h 7"/>
                <a:gd name="T20" fmla="*/ 54 w 21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 h="7">
                  <a:moveTo>
                    <a:pt x="2" y="3"/>
                  </a:moveTo>
                  <a:lnTo>
                    <a:pt x="2" y="0"/>
                  </a:lnTo>
                  <a:lnTo>
                    <a:pt x="213" y="0"/>
                  </a:lnTo>
                  <a:lnTo>
                    <a:pt x="216" y="0"/>
                  </a:lnTo>
                  <a:lnTo>
                    <a:pt x="2" y="0"/>
                  </a:lnTo>
                  <a:lnTo>
                    <a:pt x="0" y="3"/>
                  </a:lnTo>
                  <a:lnTo>
                    <a:pt x="216" y="3"/>
                  </a:lnTo>
                  <a:lnTo>
                    <a:pt x="2" y="3"/>
                  </a:lnTo>
                  <a:lnTo>
                    <a:pt x="2" y="7"/>
                  </a:lnTo>
                  <a:lnTo>
                    <a:pt x="213"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2" name="Freeform 4872">
              <a:extLst>
                <a:ext uri="{FF2B5EF4-FFF2-40B4-BE49-F238E27FC236}">
                  <a16:creationId xmlns:a16="http://schemas.microsoft.com/office/drawing/2014/main" id="{2FA67AA6-81FE-4565-A048-34DCC30DB043}"/>
                </a:ext>
              </a:extLst>
            </p:cNvPr>
            <p:cNvSpPr>
              <a:spLocks/>
            </p:cNvSpPr>
            <p:nvPr/>
          </p:nvSpPr>
          <p:spPr bwMode="auto">
            <a:xfrm>
              <a:off x="4933" y="1725"/>
              <a:ext cx="2" cy="6"/>
            </a:xfrm>
            <a:custGeom>
              <a:avLst/>
              <a:gdLst>
                <a:gd name="T0" fmla="*/ 1 w 6"/>
                <a:gd name="T1" fmla="*/ 5 h 24"/>
                <a:gd name="T2" fmla="*/ 0 w 6"/>
                <a:gd name="T3" fmla="*/ 5 h 24"/>
                <a:gd name="T4" fmla="*/ 0 w 6"/>
                <a:gd name="T5" fmla="*/ 1 h 24"/>
                <a:gd name="T6" fmla="*/ 0 w 6"/>
                <a:gd name="T7" fmla="*/ 0 h 24"/>
                <a:gd name="T8" fmla="*/ 0 w 6"/>
                <a:gd name="T9" fmla="*/ 5 h 24"/>
                <a:gd name="T10" fmla="*/ 1 w 6"/>
                <a:gd name="T11" fmla="*/ 6 h 24"/>
                <a:gd name="T12" fmla="*/ 1 w 6"/>
                <a:gd name="T13" fmla="*/ 0 h 24"/>
                <a:gd name="T14" fmla="*/ 2 w 6"/>
                <a:gd name="T15" fmla="*/ 0 h 24"/>
                <a:gd name="T16" fmla="*/ 2 w 6"/>
                <a:gd name="T17" fmla="*/ 5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0"/>
                  </a:lnTo>
                  <a:lnTo>
                    <a:pt x="0" y="20"/>
                  </a:lnTo>
                  <a:lnTo>
                    <a:pt x="3" y="24"/>
                  </a:lnTo>
                  <a:lnTo>
                    <a:pt x="3"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3" name="Freeform 4873">
              <a:extLst>
                <a:ext uri="{FF2B5EF4-FFF2-40B4-BE49-F238E27FC236}">
                  <a16:creationId xmlns:a16="http://schemas.microsoft.com/office/drawing/2014/main" id="{CE0F1BEF-A809-4DDA-B3A0-A74A65E131C0}"/>
                </a:ext>
              </a:extLst>
            </p:cNvPr>
            <p:cNvSpPr>
              <a:spLocks/>
            </p:cNvSpPr>
            <p:nvPr/>
          </p:nvSpPr>
          <p:spPr bwMode="auto">
            <a:xfrm>
              <a:off x="4933" y="1725"/>
              <a:ext cx="17" cy="1"/>
            </a:xfrm>
            <a:custGeom>
              <a:avLst/>
              <a:gdLst>
                <a:gd name="T0" fmla="*/ 1 w 68"/>
                <a:gd name="T1" fmla="*/ 1 h 7"/>
                <a:gd name="T2" fmla="*/ 1 w 68"/>
                <a:gd name="T3" fmla="*/ 0 h 7"/>
                <a:gd name="T4" fmla="*/ 17 w 68"/>
                <a:gd name="T5" fmla="*/ 0 h 7"/>
                <a:gd name="T6" fmla="*/ 17 w 68"/>
                <a:gd name="T7" fmla="*/ 0 h 7"/>
                <a:gd name="T8" fmla="*/ 0 w 68"/>
                <a:gd name="T9" fmla="*/ 0 h 7"/>
                <a:gd name="T10" fmla="*/ 0 w 68"/>
                <a:gd name="T11" fmla="*/ 1 h 7"/>
                <a:gd name="T12" fmla="*/ 17 w 68"/>
                <a:gd name="T13" fmla="*/ 1 h 7"/>
                <a:gd name="T14" fmla="*/ 17 w 68"/>
                <a:gd name="T15" fmla="*/ 1 h 7"/>
                <a:gd name="T16" fmla="*/ 0 w 68"/>
                <a:gd name="T17" fmla="*/ 1 h 7"/>
                <a:gd name="T18" fmla="*/ 1 w 68"/>
                <a:gd name="T19" fmla="*/ 1 h 7"/>
                <a:gd name="T20" fmla="*/ 17 w 6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7">
                  <a:moveTo>
                    <a:pt x="3" y="4"/>
                  </a:moveTo>
                  <a:lnTo>
                    <a:pt x="3" y="0"/>
                  </a:lnTo>
                  <a:lnTo>
                    <a:pt x="66" y="0"/>
                  </a:lnTo>
                  <a:lnTo>
                    <a:pt x="68" y="0"/>
                  </a:lnTo>
                  <a:lnTo>
                    <a:pt x="0" y="0"/>
                  </a:lnTo>
                  <a:lnTo>
                    <a:pt x="0" y="4"/>
                  </a:lnTo>
                  <a:lnTo>
                    <a:pt x="68" y="4"/>
                  </a:lnTo>
                  <a:lnTo>
                    <a:pt x="68" y="7"/>
                  </a:lnTo>
                  <a:lnTo>
                    <a:pt x="0" y="7"/>
                  </a:lnTo>
                  <a:lnTo>
                    <a:pt x="3" y="7"/>
                  </a:lnTo>
                  <a:lnTo>
                    <a:pt x="6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4" name="Freeform 4874">
              <a:extLst>
                <a:ext uri="{FF2B5EF4-FFF2-40B4-BE49-F238E27FC236}">
                  <a16:creationId xmlns:a16="http://schemas.microsoft.com/office/drawing/2014/main" id="{5A0FB01D-528E-41A2-BBE2-2A785B22B524}"/>
                </a:ext>
              </a:extLst>
            </p:cNvPr>
            <p:cNvSpPr>
              <a:spLocks/>
            </p:cNvSpPr>
            <p:nvPr/>
          </p:nvSpPr>
          <p:spPr bwMode="auto">
            <a:xfrm>
              <a:off x="4949" y="1721"/>
              <a:ext cx="1" cy="5"/>
            </a:xfrm>
            <a:custGeom>
              <a:avLst/>
              <a:gdLst>
                <a:gd name="T0" fmla="*/ 1 w 6"/>
                <a:gd name="T1" fmla="*/ 4 h 22"/>
                <a:gd name="T2" fmla="*/ 0 w 6"/>
                <a:gd name="T3" fmla="*/ 4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4"/>
                  </a:lnTo>
                  <a:lnTo>
                    <a:pt x="0" y="22"/>
                  </a:lnTo>
                  <a:lnTo>
                    <a:pt x="4" y="22"/>
                  </a:lnTo>
                  <a:lnTo>
                    <a:pt x="4" y="0"/>
                  </a:lnTo>
                  <a:lnTo>
                    <a:pt x="6" y="4"/>
                  </a:lnTo>
                  <a:lnTo>
                    <a:pt x="6" y="22"/>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5" name="Freeform 4875">
              <a:extLst>
                <a:ext uri="{FF2B5EF4-FFF2-40B4-BE49-F238E27FC236}">
                  <a16:creationId xmlns:a16="http://schemas.microsoft.com/office/drawing/2014/main" id="{4F0E97B6-5213-48D7-AB25-6609121DBF49}"/>
                </a:ext>
              </a:extLst>
            </p:cNvPr>
            <p:cNvSpPr>
              <a:spLocks/>
            </p:cNvSpPr>
            <p:nvPr/>
          </p:nvSpPr>
          <p:spPr bwMode="auto">
            <a:xfrm>
              <a:off x="4949" y="1721"/>
              <a:ext cx="31" cy="2"/>
            </a:xfrm>
            <a:custGeom>
              <a:avLst/>
              <a:gdLst>
                <a:gd name="T0" fmla="*/ 1 w 124"/>
                <a:gd name="T1" fmla="*/ 1 h 6"/>
                <a:gd name="T2" fmla="*/ 1 w 124"/>
                <a:gd name="T3" fmla="*/ 0 h 6"/>
                <a:gd name="T4" fmla="*/ 31 w 124"/>
                <a:gd name="T5" fmla="*/ 0 h 6"/>
                <a:gd name="T6" fmla="*/ 31 w 124"/>
                <a:gd name="T7" fmla="*/ 1 h 6"/>
                <a:gd name="T8" fmla="*/ 0 w 124"/>
                <a:gd name="T9" fmla="*/ 1 h 6"/>
                <a:gd name="T10" fmla="*/ 0 w 124"/>
                <a:gd name="T11" fmla="*/ 1 h 6"/>
                <a:gd name="T12" fmla="*/ 31 w 124"/>
                <a:gd name="T13" fmla="*/ 1 h 6"/>
                <a:gd name="T14" fmla="*/ 31 w 124"/>
                <a:gd name="T15" fmla="*/ 2 h 6"/>
                <a:gd name="T16" fmla="*/ 0 w 124"/>
                <a:gd name="T17" fmla="*/ 2 h 6"/>
                <a:gd name="T18" fmla="*/ 1 w 124"/>
                <a:gd name="T19" fmla="*/ 2 h 6"/>
                <a:gd name="T20" fmla="*/ 31 w 1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6">
                  <a:moveTo>
                    <a:pt x="4" y="4"/>
                  </a:moveTo>
                  <a:lnTo>
                    <a:pt x="4" y="0"/>
                  </a:lnTo>
                  <a:lnTo>
                    <a:pt x="122" y="0"/>
                  </a:lnTo>
                  <a:lnTo>
                    <a:pt x="124" y="4"/>
                  </a:lnTo>
                  <a:lnTo>
                    <a:pt x="0" y="4"/>
                  </a:lnTo>
                  <a:lnTo>
                    <a:pt x="124" y="4"/>
                  </a:lnTo>
                  <a:lnTo>
                    <a:pt x="124" y="6"/>
                  </a:lnTo>
                  <a:lnTo>
                    <a:pt x="0" y="6"/>
                  </a:lnTo>
                  <a:lnTo>
                    <a:pt x="4" y="6"/>
                  </a:lnTo>
                  <a:lnTo>
                    <a:pt x="12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6" name="Freeform 4876">
              <a:extLst>
                <a:ext uri="{FF2B5EF4-FFF2-40B4-BE49-F238E27FC236}">
                  <a16:creationId xmlns:a16="http://schemas.microsoft.com/office/drawing/2014/main" id="{F6028D94-8096-4A27-AB03-D1A38F1A4FA5}"/>
                </a:ext>
              </a:extLst>
            </p:cNvPr>
            <p:cNvSpPr>
              <a:spLocks/>
            </p:cNvSpPr>
            <p:nvPr/>
          </p:nvSpPr>
          <p:spPr bwMode="auto">
            <a:xfrm>
              <a:off x="4978" y="1717"/>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22"/>
                  </a:lnTo>
                  <a:lnTo>
                    <a:pt x="4" y="22"/>
                  </a:lnTo>
                  <a:lnTo>
                    <a:pt x="4"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7" name="Freeform 4877">
              <a:extLst>
                <a:ext uri="{FF2B5EF4-FFF2-40B4-BE49-F238E27FC236}">
                  <a16:creationId xmlns:a16="http://schemas.microsoft.com/office/drawing/2014/main" id="{CDFB6C9E-2BF1-46BD-B04D-DED346E28669}"/>
                </a:ext>
              </a:extLst>
            </p:cNvPr>
            <p:cNvSpPr>
              <a:spLocks/>
            </p:cNvSpPr>
            <p:nvPr/>
          </p:nvSpPr>
          <p:spPr bwMode="auto">
            <a:xfrm>
              <a:off x="4978" y="1717"/>
              <a:ext cx="27" cy="2"/>
            </a:xfrm>
            <a:custGeom>
              <a:avLst/>
              <a:gdLst>
                <a:gd name="T0" fmla="*/ 1 w 108"/>
                <a:gd name="T1" fmla="*/ 1 h 7"/>
                <a:gd name="T2" fmla="*/ 1 w 108"/>
                <a:gd name="T3" fmla="*/ 0 h 7"/>
                <a:gd name="T4" fmla="*/ 26 w 108"/>
                <a:gd name="T5" fmla="*/ 0 h 7"/>
                <a:gd name="T6" fmla="*/ 26 w 108"/>
                <a:gd name="T7" fmla="*/ 1 h 7"/>
                <a:gd name="T8" fmla="*/ 0 w 108"/>
                <a:gd name="T9" fmla="*/ 1 h 7"/>
                <a:gd name="T10" fmla="*/ 0 w 108"/>
                <a:gd name="T11" fmla="*/ 1 h 7"/>
                <a:gd name="T12" fmla="*/ 27 w 108"/>
                <a:gd name="T13" fmla="*/ 1 h 7"/>
                <a:gd name="T14" fmla="*/ 26 w 108"/>
                <a:gd name="T15" fmla="*/ 2 h 7"/>
                <a:gd name="T16" fmla="*/ 0 w 108"/>
                <a:gd name="T17" fmla="*/ 2 h 7"/>
                <a:gd name="T18" fmla="*/ 1 w 108"/>
                <a:gd name="T19" fmla="*/ 2 h 7"/>
                <a:gd name="T20" fmla="*/ 26 w 10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7">
                  <a:moveTo>
                    <a:pt x="4" y="3"/>
                  </a:moveTo>
                  <a:lnTo>
                    <a:pt x="4" y="0"/>
                  </a:lnTo>
                  <a:lnTo>
                    <a:pt x="104" y="0"/>
                  </a:lnTo>
                  <a:lnTo>
                    <a:pt x="104" y="3"/>
                  </a:lnTo>
                  <a:lnTo>
                    <a:pt x="0" y="3"/>
                  </a:lnTo>
                  <a:lnTo>
                    <a:pt x="108" y="3"/>
                  </a:lnTo>
                  <a:lnTo>
                    <a:pt x="104" y="7"/>
                  </a:lnTo>
                  <a:lnTo>
                    <a:pt x="0" y="7"/>
                  </a:lnTo>
                  <a:lnTo>
                    <a:pt x="4" y="7"/>
                  </a:lnTo>
                  <a:lnTo>
                    <a:pt x="10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8" name="Freeform 4878">
              <a:extLst>
                <a:ext uri="{FF2B5EF4-FFF2-40B4-BE49-F238E27FC236}">
                  <a16:creationId xmlns:a16="http://schemas.microsoft.com/office/drawing/2014/main" id="{029CC16F-6909-45FA-8B94-46912A3E373E}"/>
                </a:ext>
              </a:extLst>
            </p:cNvPr>
            <p:cNvSpPr>
              <a:spLocks/>
            </p:cNvSpPr>
            <p:nvPr/>
          </p:nvSpPr>
          <p:spPr bwMode="auto">
            <a:xfrm>
              <a:off x="5003" y="1714"/>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6"/>
                  </a:moveTo>
                  <a:lnTo>
                    <a:pt x="0" y="16"/>
                  </a:lnTo>
                  <a:lnTo>
                    <a:pt x="0" y="3"/>
                  </a:lnTo>
                  <a:lnTo>
                    <a:pt x="0" y="0"/>
                  </a:lnTo>
                  <a:lnTo>
                    <a:pt x="0" y="20"/>
                  </a:lnTo>
                  <a:lnTo>
                    <a:pt x="2" y="20"/>
                  </a:lnTo>
                  <a:lnTo>
                    <a:pt x="2" y="0"/>
                  </a:lnTo>
                  <a:lnTo>
                    <a:pt x="2"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59" name="Freeform 4879">
              <a:extLst>
                <a:ext uri="{FF2B5EF4-FFF2-40B4-BE49-F238E27FC236}">
                  <a16:creationId xmlns:a16="http://schemas.microsoft.com/office/drawing/2014/main" id="{8173035C-9EC6-4FE0-96C8-8D7545A91CCD}"/>
                </a:ext>
              </a:extLst>
            </p:cNvPr>
            <p:cNvSpPr>
              <a:spLocks/>
            </p:cNvSpPr>
            <p:nvPr/>
          </p:nvSpPr>
          <p:spPr bwMode="auto">
            <a:xfrm>
              <a:off x="5003" y="1714"/>
              <a:ext cx="35" cy="1"/>
            </a:xfrm>
            <a:custGeom>
              <a:avLst/>
              <a:gdLst>
                <a:gd name="T0" fmla="*/ 1 w 138"/>
                <a:gd name="T1" fmla="*/ 0 h 7"/>
                <a:gd name="T2" fmla="*/ 1 w 138"/>
                <a:gd name="T3" fmla="*/ 0 h 7"/>
                <a:gd name="T4" fmla="*/ 34 w 138"/>
                <a:gd name="T5" fmla="*/ 0 h 7"/>
                <a:gd name="T6" fmla="*/ 35 w 138"/>
                <a:gd name="T7" fmla="*/ 0 h 7"/>
                <a:gd name="T8" fmla="*/ 0 w 138"/>
                <a:gd name="T9" fmla="*/ 0 h 7"/>
                <a:gd name="T10" fmla="*/ 0 w 138"/>
                <a:gd name="T11" fmla="*/ 0 h 7"/>
                <a:gd name="T12" fmla="*/ 35 w 138"/>
                <a:gd name="T13" fmla="*/ 0 h 7"/>
                <a:gd name="T14" fmla="*/ 35 w 138"/>
                <a:gd name="T15" fmla="*/ 0 h 7"/>
                <a:gd name="T16" fmla="*/ 0 w 138"/>
                <a:gd name="T17" fmla="*/ 0 h 7"/>
                <a:gd name="T18" fmla="*/ 1 w 138"/>
                <a:gd name="T19" fmla="*/ 1 h 7"/>
                <a:gd name="T20" fmla="*/ 34 w 13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8" h="7">
                  <a:moveTo>
                    <a:pt x="2" y="3"/>
                  </a:moveTo>
                  <a:lnTo>
                    <a:pt x="2" y="0"/>
                  </a:lnTo>
                  <a:lnTo>
                    <a:pt x="136" y="0"/>
                  </a:lnTo>
                  <a:lnTo>
                    <a:pt x="138" y="0"/>
                  </a:lnTo>
                  <a:lnTo>
                    <a:pt x="0" y="0"/>
                  </a:lnTo>
                  <a:lnTo>
                    <a:pt x="0" y="3"/>
                  </a:lnTo>
                  <a:lnTo>
                    <a:pt x="138" y="3"/>
                  </a:lnTo>
                  <a:lnTo>
                    <a:pt x="0" y="3"/>
                  </a:lnTo>
                  <a:lnTo>
                    <a:pt x="2" y="7"/>
                  </a:lnTo>
                  <a:lnTo>
                    <a:pt x="13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0" name="Freeform 4880">
              <a:extLst>
                <a:ext uri="{FF2B5EF4-FFF2-40B4-BE49-F238E27FC236}">
                  <a16:creationId xmlns:a16="http://schemas.microsoft.com/office/drawing/2014/main" id="{3B37D022-C268-46FD-AA46-363005D150BA}"/>
                </a:ext>
              </a:extLst>
            </p:cNvPr>
            <p:cNvSpPr>
              <a:spLocks/>
            </p:cNvSpPr>
            <p:nvPr/>
          </p:nvSpPr>
          <p:spPr bwMode="auto">
            <a:xfrm>
              <a:off x="5037" y="1710"/>
              <a:ext cx="1" cy="5"/>
            </a:xfrm>
            <a:custGeom>
              <a:avLst/>
              <a:gdLst>
                <a:gd name="T0" fmla="*/ 1 w 6"/>
                <a:gd name="T1" fmla="*/ 4 h 24"/>
                <a:gd name="T2" fmla="*/ 0 w 6"/>
                <a:gd name="T3" fmla="*/ 4 h 24"/>
                <a:gd name="T4" fmla="*/ 0 w 6"/>
                <a:gd name="T5" fmla="*/ 1 h 24"/>
                <a:gd name="T6" fmla="*/ 0 w 6"/>
                <a:gd name="T7" fmla="*/ 0 h 24"/>
                <a:gd name="T8" fmla="*/ 0 w 6"/>
                <a:gd name="T9" fmla="*/ 4 h 24"/>
                <a:gd name="T10" fmla="*/ 1 w 6"/>
                <a:gd name="T11" fmla="*/ 5 h 24"/>
                <a:gd name="T12" fmla="*/ 1 w 6"/>
                <a:gd name="T13" fmla="*/ 0 h 24"/>
                <a:gd name="T14" fmla="*/ 1 w 6"/>
                <a:gd name="T15" fmla="*/ 0 h 24"/>
                <a:gd name="T16" fmla="*/ 1 w 6"/>
                <a:gd name="T17" fmla="*/ 4 h 24"/>
                <a:gd name="T18" fmla="*/ 1 w 6"/>
                <a:gd name="T19" fmla="*/ 4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4" y="20"/>
                  </a:moveTo>
                  <a:lnTo>
                    <a:pt x="0" y="20"/>
                  </a:lnTo>
                  <a:lnTo>
                    <a:pt x="0" y="4"/>
                  </a:lnTo>
                  <a:lnTo>
                    <a:pt x="0" y="0"/>
                  </a:lnTo>
                  <a:lnTo>
                    <a:pt x="0" y="20"/>
                  </a:lnTo>
                  <a:lnTo>
                    <a:pt x="4" y="24"/>
                  </a:lnTo>
                  <a:lnTo>
                    <a:pt x="4"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1" name="Freeform 4881">
              <a:extLst>
                <a:ext uri="{FF2B5EF4-FFF2-40B4-BE49-F238E27FC236}">
                  <a16:creationId xmlns:a16="http://schemas.microsoft.com/office/drawing/2014/main" id="{0BD2501D-B4BC-48DA-88ED-B2B83C5F48A7}"/>
                </a:ext>
              </a:extLst>
            </p:cNvPr>
            <p:cNvSpPr>
              <a:spLocks/>
            </p:cNvSpPr>
            <p:nvPr/>
          </p:nvSpPr>
          <p:spPr bwMode="auto">
            <a:xfrm>
              <a:off x="5037" y="1710"/>
              <a:ext cx="6" cy="1"/>
            </a:xfrm>
            <a:custGeom>
              <a:avLst/>
              <a:gdLst>
                <a:gd name="T0" fmla="*/ 1 w 24"/>
                <a:gd name="T1" fmla="*/ 1 h 7"/>
                <a:gd name="T2" fmla="*/ 1 w 24"/>
                <a:gd name="T3" fmla="*/ 0 h 7"/>
                <a:gd name="T4" fmla="*/ 6 w 24"/>
                <a:gd name="T5" fmla="*/ 0 h 7"/>
                <a:gd name="T6" fmla="*/ 6 w 24"/>
                <a:gd name="T7" fmla="*/ 0 h 7"/>
                <a:gd name="T8" fmla="*/ 0 w 24"/>
                <a:gd name="T9" fmla="*/ 0 h 7"/>
                <a:gd name="T10" fmla="*/ 0 w 24"/>
                <a:gd name="T11" fmla="*/ 1 h 7"/>
                <a:gd name="T12" fmla="*/ 6 w 24"/>
                <a:gd name="T13" fmla="*/ 1 h 7"/>
                <a:gd name="T14" fmla="*/ 6 w 24"/>
                <a:gd name="T15" fmla="*/ 1 h 7"/>
                <a:gd name="T16" fmla="*/ 0 w 24"/>
                <a:gd name="T17" fmla="*/ 1 h 7"/>
                <a:gd name="T18" fmla="*/ 1 w 24"/>
                <a:gd name="T19" fmla="*/ 1 h 7"/>
                <a:gd name="T20" fmla="*/ 6 w 2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4" y="4"/>
                  </a:moveTo>
                  <a:lnTo>
                    <a:pt x="4" y="0"/>
                  </a:lnTo>
                  <a:lnTo>
                    <a:pt x="22" y="0"/>
                  </a:lnTo>
                  <a:lnTo>
                    <a:pt x="24" y="0"/>
                  </a:lnTo>
                  <a:lnTo>
                    <a:pt x="0" y="0"/>
                  </a:lnTo>
                  <a:lnTo>
                    <a:pt x="0" y="4"/>
                  </a:lnTo>
                  <a:lnTo>
                    <a:pt x="24" y="4"/>
                  </a:lnTo>
                  <a:lnTo>
                    <a:pt x="24" y="7"/>
                  </a:lnTo>
                  <a:lnTo>
                    <a:pt x="0" y="7"/>
                  </a:lnTo>
                  <a:lnTo>
                    <a:pt x="4" y="7"/>
                  </a:lnTo>
                  <a:lnTo>
                    <a:pt x="2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2" name="Freeform 4882">
              <a:extLst>
                <a:ext uri="{FF2B5EF4-FFF2-40B4-BE49-F238E27FC236}">
                  <a16:creationId xmlns:a16="http://schemas.microsoft.com/office/drawing/2014/main" id="{6A270C95-3EBE-4E45-8B6A-A2A4088A7EAF}"/>
                </a:ext>
              </a:extLst>
            </p:cNvPr>
            <p:cNvSpPr>
              <a:spLocks/>
            </p:cNvSpPr>
            <p:nvPr/>
          </p:nvSpPr>
          <p:spPr bwMode="auto">
            <a:xfrm>
              <a:off x="5041" y="1706"/>
              <a:ext cx="2" cy="5"/>
            </a:xfrm>
            <a:custGeom>
              <a:avLst/>
              <a:gdLst>
                <a:gd name="T0" fmla="*/ 1 w 6"/>
                <a:gd name="T1" fmla="*/ 4 h 22"/>
                <a:gd name="T2" fmla="*/ 0 w 6"/>
                <a:gd name="T3" fmla="*/ 4 h 22"/>
                <a:gd name="T4" fmla="*/ 0 w 6"/>
                <a:gd name="T5" fmla="*/ 1 h 22"/>
                <a:gd name="T6" fmla="*/ 0 w 6"/>
                <a:gd name="T7" fmla="*/ 1 h 22"/>
                <a:gd name="T8" fmla="*/ 0 w 6"/>
                <a:gd name="T9" fmla="*/ 5 h 22"/>
                <a:gd name="T10" fmla="*/ 1 w 6"/>
                <a:gd name="T11" fmla="*/ 5 h 22"/>
                <a:gd name="T12" fmla="*/ 1 w 6"/>
                <a:gd name="T13" fmla="*/ 0 h 22"/>
                <a:gd name="T14" fmla="*/ 2 w 6"/>
                <a:gd name="T15" fmla="*/ 1 h 22"/>
                <a:gd name="T16" fmla="*/ 2 w 6"/>
                <a:gd name="T17" fmla="*/ 5 h 22"/>
                <a:gd name="T18" fmla="*/ 2 w 6"/>
                <a:gd name="T19" fmla="*/ 4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3"/>
                  </a:lnTo>
                  <a:lnTo>
                    <a:pt x="0" y="22"/>
                  </a:lnTo>
                  <a:lnTo>
                    <a:pt x="4" y="22"/>
                  </a:lnTo>
                  <a:lnTo>
                    <a:pt x="4" y="0"/>
                  </a:lnTo>
                  <a:lnTo>
                    <a:pt x="6" y="3"/>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3" name="Freeform 4883">
              <a:extLst>
                <a:ext uri="{FF2B5EF4-FFF2-40B4-BE49-F238E27FC236}">
                  <a16:creationId xmlns:a16="http://schemas.microsoft.com/office/drawing/2014/main" id="{79B83B62-E26F-48D3-8C8E-651BA4CEF3F4}"/>
                </a:ext>
              </a:extLst>
            </p:cNvPr>
            <p:cNvSpPr>
              <a:spLocks/>
            </p:cNvSpPr>
            <p:nvPr/>
          </p:nvSpPr>
          <p:spPr bwMode="auto">
            <a:xfrm>
              <a:off x="5041" y="1706"/>
              <a:ext cx="14" cy="1"/>
            </a:xfrm>
            <a:custGeom>
              <a:avLst/>
              <a:gdLst>
                <a:gd name="T0" fmla="*/ 1 w 54"/>
                <a:gd name="T1" fmla="*/ 1 h 6"/>
                <a:gd name="T2" fmla="*/ 1 w 54"/>
                <a:gd name="T3" fmla="*/ 0 h 6"/>
                <a:gd name="T4" fmla="*/ 13 w 54"/>
                <a:gd name="T5" fmla="*/ 0 h 6"/>
                <a:gd name="T6" fmla="*/ 14 w 54"/>
                <a:gd name="T7" fmla="*/ 1 h 6"/>
                <a:gd name="T8" fmla="*/ 0 w 54"/>
                <a:gd name="T9" fmla="*/ 1 h 6"/>
                <a:gd name="T10" fmla="*/ 0 w 54"/>
                <a:gd name="T11" fmla="*/ 1 h 6"/>
                <a:gd name="T12" fmla="*/ 14 w 54"/>
                <a:gd name="T13" fmla="*/ 1 h 6"/>
                <a:gd name="T14" fmla="*/ 14 w 54"/>
                <a:gd name="T15" fmla="*/ 1 h 6"/>
                <a:gd name="T16" fmla="*/ 0 w 54"/>
                <a:gd name="T17" fmla="*/ 1 h 6"/>
                <a:gd name="T18" fmla="*/ 1 w 54"/>
                <a:gd name="T19" fmla="*/ 1 h 6"/>
                <a:gd name="T20" fmla="*/ 13 w 54"/>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6">
                  <a:moveTo>
                    <a:pt x="4" y="3"/>
                  </a:moveTo>
                  <a:lnTo>
                    <a:pt x="4" y="0"/>
                  </a:lnTo>
                  <a:lnTo>
                    <a:pt x="52" y="0"/>
                  </a:lnTo>
                  <a:lnTo>
                    <a:pt x="54" y="3"/>
                  </a:lnTo>
                  <a:lnTo>
                    <a:pt x="0" y="3"/>
                  </a:lnTo>
                  <a:lnTo>
                    <a:pt x="54" y="3"/>
                  </a:lnTo>
                  <a:lnTo>
                    <a:pt x="54" y="6"/>
                  </a:lnTo>
                  <a:lnTo>
                    <a:pt x="0" y="6"/>
                  </a:lnTo>
                  <a:lnTo>
                    <a:pt x="4" y="6"/>
                  </a:lnTo>
                  <a:lnTo>
                    <a:pt x="5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4" name="Freeform 4884">
              <a:extLst>
                <a:ext uri="{FF2B5EF4-FFF2-40B4-BE49-F238E27FC236}">
                  <a16:creationId xmlns:a16="http://schemas.microsoft.com/office/drawing/2014/main" id="{23E51266-038F-4BB1-81FC-D32151EF4A27}"/>
                </a:ext>
              </a:extLst>
            </p:cNvPr>
            <p:cNvSpPr>
              <a:spLocks/>
            </p:cNvSpPr>
            <p:nvPr/>
          </p:nvSpPr>
          <p:spPr bwMode="auto">
            <a:xfrm>
              <a:off x="5053" y="1700"/>
              <a:ext cx="2" cy="7"/>
            </a:xfrm>
            <a:custGeom>
              <a:avLst/>
              <a:gdLst>
                <a:gd name="T0" fmla="*/ 1 w 6"/>
                <a:gd name="T1" fmla="*/ 6 h 28"/>
                <a:gd name="T2" fmla="*/ 0 w 6"/>
                <a:gd name="T3" fmla="*/ 6 h 28"/>
                <a:gd name="T4" fmla="*/ 0 w 6"/>
                <a:gd name="T5" fmla="*/ 1 h 28"/>
                <a:gd name="T6" fmla="*/ 0 w 6"/>
                <a:gd name="T7" fmla="*/ 0 h 28"/>
                <a:gd name="T8" fmla="*/ 0 w 6"/>
                <a:gd name="T9" fmla="*/ 7 h 28"/>
                <a:gd name="T10" fmla="*/ 1 w 6"/>
                <a:gd name="T11" fmla="*/ 7 h 28"/>
                <a:gd name="T12" fmla="*/ 1 w 6"/>
                <a:gd name="T13" fmla="*/ 0 h 28"/>
                <a:gd name="T14" fmla="*/ 2 w 6"/>
                <a:gd name="T15" fmla="*/ 0 h 28"/>
                <a:gd name="T16" fmla="*/ 2 w 6"/>
                <a:gd name="T17" fmla="*/ 7 h 28"/>
                <a:gd name="T18" fmla="*/ 2 w 6"/>
                <a:gd name="T19" fmla="*/ 6 h 28"/>
                <a:gd name="T20" fmla="*/ 2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4" y="25"/>
                  </a:moveTo>
                  <a:lnTo>
                    <a:pt x="0" y="25"/>
                  </a:lnTo>
                  <a:lnTo>
                    <a:pt x="0" y="2"/>
                  </a:lnTo>
                  <a:lnTo>
                    <a:pt x="0" y="0"/>
                  </a:lnTo>
                  <a:lnTo>
                    <a:pt x="0" y="28"/>
                  </a:lnTo>
                  <a:lnTo>
                    <a:pt x="4" y="28"/>
                  </a:lnTo>
                  <a:lnTo>
                    <a:pt x="4" y="0"/>
                  </a:lnTo>
                  <a:lnTo>
                    <a:pt x="6" y="0"/>
                  </a:lnTo>
                  <a:lnTo>
                    <a:pt x="6" y="28"/>
                  </a:lnTo>
                  <a:lnTo>
                    <a:pt x="6" y="2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5" name="Freeform 4885">
              <a:extLst>
                <a:ext uri="{FF2B5EF4-FFF2-40B4-BE49-F238E27FC236}">
                  <a16:creationId xmlns:a16="http://schemas.microsoft.com/office/drawing/2014/main" id="{8734EA9C-ECA0-405E-9632-0001F44C2A20}"/>
                </a:ext>
              </a:extLst>
            </p:cNvPr>
            <p:cNvSpPr>
              <a:spLocks/>
            </p:cNvSpPr>
            <p:nvPr/>
          </p:nvSpPr>
          <p:spPr bwMode="auto">
            <a:xfrm>
              <a:off x="5053" y="1700"/>
              <a:ext cx="5" cy="2"/>
            </a:xfrm>
            <a:custGeom>
              <a:avLst/>
              <a:gdLst>
                <a:gd name="T0" fmla="*/ 1 w 18"/>
                <a:gd name="T1" fmla="*/ 1 h 6"/>
                <a:gd name="T2" fmla="*/ 1 w 18"/>
                <a:gd name="T3" fmla="*/ 0 h 6"/>
                <a:gd name="T4" fmla="*/ 4 w 18"/>
                <a:gd name="T5" fmla="*/ 0 h 6"/>
                <a:gd name="T6" fmla="*/ 5 w 18"/>
                <a:gd name="T7" fmla="*/ 0 h 6"/>
                <a:gd name="T8" fmla="*/ 0 w 18"/>
                <a:gd name="T9" fmla="*/ 0 h 6"/>
                <a:gd name="T10" fmla="*/ 0 w 18"/>
                <a:gd name="T11" fmla="*/ 1 h 6"/>
                <a:gd name="T12" fmla="*/ 5 w 18"/>
                <a:gd name="T13" fmla="*/ 1 h 6"/>
                <a:gd name="T14" fmla="*/ 5 w 18"/>
                <a:gd name="T15" fmla="*/ 2 h 6"/>
                <a:gd name="T16" fmla="*/ 0 w 18"/>
                <a:gd name="T17" fmla="*/ 2 h 6"/>
                <a:gd name="T18" fmla="*/ 1 w 18"/>
                <a:gd name="T19" fmla="*/ 2 h 6"/>
                <a:gd name="T20" fmla="*/ 4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6">
                  <a:moveTo>
                    <a:pt x="4" y="2"/>
                  </a:moveTo>
                  <a:lnTo>
                    <a:pt x="4" y="0"/>
                  </a:lnTo>
                  <a:lnTo>
                    <a:pt x="15" y="0"/>
                  </a:lnTo>
                  <a:lnTo>
                    <a:pt x="18" y="0"/>
                  </a:lnTo>
                  <a:lnTo>
                    <a:pt x="0" y="0"/>
                  </a:lnTo>
                  <a:lnTo>
                    <a:pt x="0" y="2"/>
                  </a:lnTo>
                  <a:lnTo>
                    <a:pt x="18" y="2"/>
                  </a:lnTo>
                  <a:lnTo>
                    <a:pt x="18" y="6"/>
                  </a:lnTo>
                  <a:lnTo>
                    <a:pt x="0" y="6"/>
                  </a:lnTo>
                  <a:lnTo>
                    <a:pt x="4" y="6"/>
                  </a:lnTo>
                  <a:lnTo>
                    <a:pt x="15"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6" name="Freeform 4886">
              <a:extLst>
                <a:ext uri="{FF2B5EF4-FFF2-40B4-BE49-F238E27FC236}">
                  <a16:creationId xmlns:a16="http://schemas.microsoft.com/office/drawing/2014/main" id="{F69B2B2D-A3B4-4FCE-9EEB-2A60C441B392}"/>
                </a:ext>
              </a:extLst>
            </p:cNvPr>
            <p:cNvSpPr>
              <a:spLocks/>
            </p:cNvSpPr>
            <p:nvPr/>
          </p:nvSpPr>
          <p:spPr bwMode="auto">
            <a:xfrm>
              <a:off x="5056" y="1696"/>
              <a:ext cx="2"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23"/>
                  </a:lnTo>
                  <a:lnTo>
                    <a:pt x="3" y="23"/>
                  </a:lnTo>
                  <a:lnTo>
                    <a:pt x="3"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7" name="Freeform 4887">
              <a:extLst>
                <a:ext uri="{FF2B5EF4-FFF2-40B4-BE49-F238E27FC236}">
                  <a16:creationId xmlns:a16="http://schemas.microsoft.com/office/drawing/2014/main" id="{3CD7B9DD-B4B5-4FCD-A5E8-7668FAD2086C}"/>
                </a:ext>
              </a:extLst>
            </p:cNvPr>
            <p:cNvSpPr>
              <a:spLocks/>
            </p:cNvSpPr>
            <p:nvPr/>
          </p:nvSpPr>
          <p:spPr bwMode="auto">
            <a:xfrm>
              <a:off x="5056" y="1696"/>
              <a:ext cx="27" cy="2"/>
            </a:xfrm>
            <a:custGeom>
              <a:avLst/>
              <a:gdLst>
                <a:gd name="T0" fmla="*/ 1 w 110"/>
                <a:gd name="T1" fmla="*/ 1 h 7"/>
                <a:gd name="T2" fmla="*/ 1 w 110"/>
                <a:gd name="T3" fmla="*/ 0 h 7"/>
                <a:gd name="T4" fmla="*/ 26 w 110"/>
                <a:gd name="T5" fmla="*/ 0 h 7"/>
                <a:gd name="T6" fmla="*/ 27 w 110"/>
                <a:gd name="T7" fmla="*/ 1 h 7"/>
                <a:gd name="T8" fmla="*/ 0 w 110"/>
                <a:gd name="T9" fmla="*/ 1 h 7"/>
                <a:gd name="T10" fmla="*/ 0 w 110"/>
                <a:gd name="T11" fmla="*/ 1 h 7"/>
                <a:gd name="T12" fmla="*/ 27 w 110"/>
                <a:gd name="T13" fmla="*/ 1 h 7"/>
                <a:gd name="T14" fmla="*/ 27 w 110"/>
                <a:gd name="T15" fmla="*/ 2 h 7"/>
                <a:gd name="T16" fmla="*/ 0 w 110"/>
                <a:gd name="T17" fmla="*/ 2 h 7"/>
                <a:gd name="T18" fmla="*/ 1 w 110"/>
                <a:gd name="T19" fmla="*/ 2 h 7"/>
                <a:gd name="T20" fmla="*/ 26 w 11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7">
                  <a:moveTo>
                    <a:pt x="3" y="4"/>
                  </a:moveTo>
                  <a:lnTo>
                    <a:pt x="3" y="0"/>
                  </a:lnTo>
                  <a:lnTo>
                    <a:pt x="106" y="0"/>
                  </a:lnTo>
                  <a:lnTo>
                    <a:pt x="110" y="4"/>
                  </a:lnTo>
                  <a:lnTo>
                    <a:pt x="0" y="4"/>
                  </a:lnTo>
                  <a:lnTo>
                    <a:pt x="110" y="4"/>
                  </a:lnTo>
                  <a:lnTo>
                    <a:pt x="110" y="7"/>
                  </a:lnTo>
                  <a:lnTo>
                    <a:pt x="0" y="7"/>
                  </a:lnTo>
                  <a:lnTo>
                    <a:pt x="3" y="7"/>
                  </a:lnTo>
                  <a:lnTo>
                    <a:pt x="10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8" name="Freeform 4888">
              <a:extLst>
                <a:ext uri="{FF2B5EF4-FFF2-40B4-BE49-F238E27FC236}">
                  <a16:creationId xmlns:a16="http://schemas.microsoft.com/office/drawing/2014/main" id="{B176B3A2-EAF7-420A-9430-4D448847BBA7}"/>
                </a:ext>
              </a:extLst>
            </p:cNvPr>
            <p:cNvSpPr>
              <a:spLocks/>
            </p:cNvSpPr>
            <p:nvPr/>
          </p:nvSpPr>
          <p:spPr bwMode="auto">
            <a:xfrm>
              <a:off x="5082" y="1693"/>
              <a:ext cx="1" cy="5"/>
            </a:xfrm>
            <a:custGeom>
              <a:avLst/>
              <a:gdLst>
                <a:gd name="T0" fmla="*/ 0 w 6"/>
                <a:gd name="T1" fmla="*/ 4 h 20"/>
                <a:gd name="T2" fmla="*/ 0 w 6"/>
                <a:gd name="T3" fmla="*/ 4 h 20"/>
                <a:gd name="T4" fmla="*/ 0 w 6"/>
                <a:gd name="T5" fmla="*/ 1 h 20"/>
                <a:gd name="T6" fmla="*/ 0 w 6"/>
                <a:gd name="T7" fmla="*/ 0 h 20"/>
                <a:gd name="T8" fmla="*/ 0 w 6"/>
                <a:gd name="T9" fmla="*/ 5 h 20"/>
                <a:gd name="T10" fmla="*/ 0 w 6"/>
                <a:gd name="T11" fmla="*/ 5 h 20"/>
                <a:gd name="T12" fmla="*/ 0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7"/>
                  </a:moveTo>
                  <a:lnTo>
                    <a:pt x="0" y="17"/>
                  </a:lnTo>
                  <a:lnTo>
                    <a:pt x="0" y="4"/>
                  </a:lnTo>
                  <a:lnTo>
                    <a:pt x="0" y="0"/>
                  </a:lnTo>
                  <a:lnTo>
                    <a:pt x="0" y="20"/>
                  </a:lnTo>
                  <a:lnTo>
                    <a:pt x="2" y="20"/>
                  </a:lnTo>
                  <a:lnTo>
                    <a:pt x="2" y="0"/>
                  </a:lnTo>
                  <a:lnTo>
                    <a:pt x="6" y="0"/>
                  </a:lnTo>
                  <a:lnTo>
                    <a:pt x="6"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69" name="Freeform 4889">
              <a:extLst>
                <a:ext uri="{FF2B5EF4-FFF2-40B4-BE49-F238E27FC236}">
                  <a16:creationId xmlns:a16="http://schemas.microsoft.com/office/drawing/2014/main" id="{CEBEC6B2-E696-4129-87A4-42BC77AA584E}"/>
                </a:ext>
              </a:extLst>
            </p:cNvPr>
            <p:cNvSpPr>
              <a:spLocks/>
            </p:cNvSpPr>
            <p:nvPr/>
          </p:nvSpPr>
          <p:spPr bwMode="auto">
            <a:xfrm>
              <a:off x="5082" y="1693"/>
              <a:ext cx="13" cy="1"/>
            </a:xfrm>
            <a:custGeom>
              <a:avLst/>
              <a:gdLst>
                <a:gd name="T0" fmla="*/ 1 w 50"/>
                <a:gd name="T1" fmla="*/ 1 h 7"/>
                <a:gd name="T2" fmla="*/ 1 w 50"/>
                <a:gd name="T3" fmla="*/ 0 h 7"/>
                <a:gd name="T4" fmla="*/ 12 w 50"/>
                <a:gd name="T5" fmla="*/ 0 h 7"/>
                <a:gd name="T6" fmla="*/ 12 w 50"/>
                <a:gd name="T7" fmla="*/ 0 h 7"/>
                <a:gd name="T8" fmla="*/ 0 w 50"/>
                <a:gd name="T9" fmla="*/ 0 h 7"/>
                <a:gd name="T10" fmla="*/ 0 w 50"/>
                <a:gd name="T11" fmla="*/ 1 h 7"/>
                <a:gd name="T12" fmla="*/ 13 w 50"/>
                <a:gd name="T13" fmla="*/ 1 h 7"/>
                <a:gd name="T14" fmla="*/ 12 w 50"/>
                <a:gd name="T15" fmla="*/ 1 h 7"/>
                <a:gd name="T16" fmla="*/ 0 w 50"/>
                <a:gd name="T17" fmla="*/ 1 h 7"/>
                <a:gd name="T18" fmla="*/ 1 w 50"/>
                <a:gd name="T19" fmla="*/ 1 h 7"/>
                <a:gd name="T20" fmla="*/ 12 w 5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
                  <a:moveTo>
                    <a:pt x="2" y="4"/>
                  </a:moveTo>
                  <a:lnTo>
                    <a:pt x="2" y="0"/>
                  </a:lnTo>
                  <a:lnTo>
                    <a:pt x="48" y="0"/>
                  </a:lnTo>
                  <a:lnTo>
                    <a:pt x="0" y="0"/>
                  </a:lnTo>
                  <a:lnTo>
                    <a:pt x="0" y="4"/>
                  </a:lnTo>
                  <a:lnTo>
                    <a:pt x="50" y="4"/>
                  </a:lnTo>
                  <a:lnTo>
                    <a:pt x="48" y="4"/>
                  </a:lnTo>
                  <a:lnTo>
                    <a:pt x="0" y="4"/>
                  </a:lnTo>
                  <a:lnTo>
                    <a:pt x="2" y="7"/>
                  </a:lnTo>
                  <a:lnTo>
                    <a:pt x="4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0" name="Freeform 4890">
              <a:extLst>
                <a:ext uri="{FF2B5EF4-FFF2-40B4-BE49-F238E27FC236}">
                  <a16:creationId xmlns:a16="http://schemas.microsoft.com/office/drawing/2014/main" id="{8394C51A-700A-4E7F-A431-38685872FA23}"/>
                </a:ext>
              </a:extLst>
            </p:cNvPr>
            <p:cNvSpPr>
              <a:spLocks/>
            </p:cNvSpPr>
            <p:nvPr/>
          </p:nvSpPr>
          <p:spPr bwMode="auto">
            <a:xfrm>
              <a:off x="5093" y="1689"/>
              <a:ext cx="2"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1 w 6"/>
                <a:gd name="T15" fmla="*/ 0 h 22"/>
                <a:gd name="T16" fmla="*/ 1 w 6"/>
                <a:gd name="T17" fmla="*/ 4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19"/>
                  </a:lnTo>
                  <a:lnTo>
                    <a:pt x="4" y="22"/>
                  </a:lnTo>
                  <a:lnTo>
                    <a:pt x="4" y="0"/>
                  </a:lnTo>
                  <a:lnTo>
                    <a:pt x="4" y="19"/>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1" name="Freeform 4891">
              <a:extLst>
                <a:ext uri="{FF2B5EF4-FFF2-40B4-BE49-F238E27FC236}">
                  <a16:creationId xmlns:a16="http://schemas.microsoft.com/office/drawing/2014/main" id="{DD3B8D02-A1B1-46A0-B29F-2397A3A9A37D}"/>
                </a:ext>
              </a:extLst>
            </p:cNvPr>
            <p:cNvSpPr>
              <a:spLocks/>
            </p:cNvSpPr>
            <p:nvPr/>
          </p:nvSpPr>
          <p:spPr bwMode="auto">
            <a:xfrm>
              <a:off x="5093" y="1689"/>
              <a:ext cx="8" cy="2"/>
            </a:xfrm>
            <a:custGeom>
              <a:avLst/>
              <a:gdLst>
                <a:gd name="T0" fmla="*/ 1 w 30"/>
                <a:gd name="T1" fmla="*/ 1 h 6"/>
                <a:gd name="T2" fmla="*/ 1 w 30"/>
                <a:gd name="T3" fmla="*/ 0 h 6"/>
                <a:gd name="T4" fmla="*/ 7 w 30"/>
                <a:gd name="T5" fmla="*/ 0 h 6"/>
                <a:gd name="T6" fmla="*/ 8 w 30"/>
                <a:gd name="T7" fmla="*/ 0 h 6"/>
                <a:gd name="T8" fmla="*/ 0 w 30"/>
                <a:gd name="T9" fmla="*/ 0 h 6"/>
                <a:gd name="T10" fmla="*/ 0 w 30"/>
                <a:gd name="T11" fmla="*/ 1 h 6"/>
                <a:gd name="T12" fmla="*/ 8 w 30"/>
                <a:gd name="T13" fmla="*/ 1 h 6"/>
                <a:gd name="T14" fmla="*/ 8 w 30"/>
                <a:gd name="T15" fmla="*/ 1 h 6"/>
                <a:gd name="T16" fmla="*/ 0 w 30"/>
                <a:gd name="T17" fmla="*/ 1 h 6"/>
                <a:gd name="T18" fmla="*/ 1 w 30"/>
                <a:gd name="T19" fmla="*/ 2 h 6"/>
                <a:gd name="T20" fmla="*/ 7 w 3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4" y="2"/>
                  </a:moveTo>
                  <a:lnTo>
                    <a:pt x="4" y="0"/>
                  </a:lnTo>
                  <a:lnTo>
                    <a:pt x="26" y="0"/>
                  </a:lnTo>
                  <a:lnTo>
                    <a:pt x="30" y="0"/>
                  </a:lnTo>
                  <a:lnTo>
                    <a:pt x="0" y="0"/>
                  </a:lnTo>
                  <a:lnTo>
                    <a:pt x="0" y="2"/>
                  </a:lnTo>
                  <a:lnTo>
                    <a:pt x="30" y="2"/>
                  </a:lnTo>
                  <a:lnTo>
                    <a:pt x="0" y="2"/>
                  </a:lnTo>
                  <a:lnTo>
                    <a:pt x="4" y="6"/>
                  </a:lnTo>
                  <a:lnTo>
                    <a:pt x="2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2" name="Freeform 4892">
              <a:extLst>
                <a:ext uri="{FF2B5EF4-FFF2-40B4-BE49-F238E27FC236}">
                  <a16:creationId xmlns:a16="http://schemas.microsoft.com/office/drawing/2014/main" id="{FB07B55A-F33C-4023-8F59-61E9C3977EA8}"/>
                </a:ext>
              </a:extLst>
            </p:cNvPr>
            <p:cNvSpPr>
              <a:spLocks/>
            </p:cNvSpPr>
            <p:nvPr/>
          </p:nvSpPr>
          <p:spPr bwMode="auto">
            <a:xfrm>
              <a:off x="5099" y="1685"/>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2 w 6"/>
                <a:gd name="T15" fmla="*/ 0 h 23"/>
                <a:gd name="T16" fmla="*/ 2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19"/>
                  </a:moveTo>
                  <a:lnTo>
                    <a:pt x="0" y="19"/>
                  </a:lnTo>
                  <a:lnTo>
                    <a:pt x="0" y="4"/>
                  </a:lnTo>
                  <a:lnTo>
                    <a:pt x="0" y="0"/>
                  </a:lnTo>
                  <a:lnTo>
                    <a:pt x="0" y="19"/>
                  </a:lnTo>
                  <a:lnTo>
                    <a:pt x="2" y="23"/>
                  </a:lnTo>
                  <a:lnTo>
                    <a:pt x="2"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3" name="Freeform 4893">
              <a:extLst>
                <a:ext uri="{FF2B5EF4-FFF2-40B4-BE49-F238E27FC236}">
                  <a16:creationId xmlns:a16="http://schemas.microsoft.com/office/drawing/2014/main" id="{BE838C76-B532-4659-BC13-7B979A934717}"/>
                </a:ext>
              </a:extLst>
            </p:cNvPr>
            <p:cNvSpPr>
              <a:spLocks/>
            </p:cNvSpPr>
            <p:nvPr/>
          </p:nvSpPr>
          <p:spPr bwMode="auto">
            <a:xfrm>
              <a:off x="5099" y="1685"/>
              <a:ext cx="15" cy="1"/>
            </a:xfrm>
            <a:custGeom>
              <a:avLst/>
              <a:gdLst>
                <a:gd name="T0" fmla="*/ 1 w 60"/>
                <a:gd name="T1" fmla="*/ 1 h 6"/>
                <a:gd name="T2" fmla="*/ 1 w 60"/>
                <a:gd name="T3" fmla="*/ 0 h 6"/>
                <a:gd name="T4" fmla="*/ 14 w 60"/>
                <a:gd name="T5" fmla="*/ 0 h 6"/>
                <a:gd name="T6" fmla="*/ 15 w 60"/>
                <a:gd name="T7" fmla="*/ 0 h 6"/>
                <a:gd name="T8" fmla="*/ 0 w 60"/>
                <a:gd name="T9" fmla="*/ 0 h 6"/>
                <a:gd name="T10" fmla="*/ 0 w 60"/>
                <a:gd name="T11" fmla="*/ 1 h 6"/>
                <a:gd name="T12" fmla="*/ 15 w 60"/>
                <a:gd name="T13" fmla="*/ 1 h 6"/>
                <a:gd name="T14" fmla="*/ 15 w 60"/>
                <a:gd name="T15" fmla="*/ 1 h 6"/>
                <a:gd name="T16" fmla="*/ 0 w 60"/>
                <a:gd name="T17" fmla="*/ 1 h 6"/>
                <a:gd name="T18" fmla="*/ 1 w 60"/>
                <a:gd name="T19" fmla="*/ 1 h 6"/>
                <a:gd name="T20" fmla="*/ 14 w 60"/>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6">
                  <a:moveTo>
                    <a:pt x="2" y="4"/>
                  </a:moveTo>
                  <a:lnTo>
                    <a:pt x="2" y="0"/>
                  </a:lnTo>
                  <a:lnTo>
                    <a:pt x="56" y="0"/>
                  </a:lnTo>
                  <a:lnTo>
                    <a:pt x="60" y="0"/>
                  </a:lnTo>
                  <a:lnTo>
                    <a:pt x="0" y="0"/>
                  </a:lnTo>
                  <a:lnTo>
                    <a:pt x="0" y="4"/>
                  </a:lnTo>
                  <a:lnTo>
                    <a:pt x="60" y="4"/>
                  </a:lnTo>
                  <a:lnTo>
                    <a:pt x="60" y="6"/>
                  </a:lnTo>
                  <a:lnTo>
                    <a:pt x="0" y="6"/>
                  </a:lnTo>
                  <a:lnTo>
                    <a:pt x="2" y="6"/>
                  </a:lnTo>
                  <a:lnTo>
                    <a:pt x="5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4" name="Freeform 4894">
              <a:extLst>
                <a:ext uri="{FF2B5EF4-FFF2-40B4-BE49-F238E27FC236}">
                  <a16:creationId xmlns:a16="http://schemas.microsoft.com/office/drawing/2014/main" id="{05803DEC-F170-4FE8-8274-53DE1E10549A}"/>
                </a:ext>
              </a:extLst>
            </p:cNvPr>
            <p:cNvSpPr>
              <a:spLocks/>
            </p:cNvSpPr>
            <p:nvPr/>
          </p:nvSpPr>
          <p:spPr bwMode="auto">
            <a:xfrm>
              <a:off x="5112" y="1681"/>
              <a:ext cx="2" cy="5"/>
            </a:xfrm>
            <a:custGeom>
              <a:avLst/>
              <a:gdLst>
                <a:gd name="T0" fmla="*/ 1 w 6"/>
                <a:gd name="T1" fmla="*/ 5 h 22"/>
                <a:gd name="T2" fmla="*/ 0 w 6"/>
                <a:gd name="T3" fmla="*/ 5 h 22"/>
                <a:gd name="T4" fmla="*/ 0 w 6"/>
                <a:gd name="T5" fmla="*/ 1 h 22"/>
                <a:gd name="T6" fmla="*/ 0 w 6"/>
                <a:gd name="T7" fmla="*/ 1 h 22"/>
                <a:gd name="T8" fmla="*/ 0 w 6"/>
                <a:gd name="T9" fmla="*/ 5 h 22"/>
                <a:gd name="T10" fmla="*/ 1 w 6"/>
                <a:gd name="T11" fmla="*/ 5 h 22"/>
                <a:gd name="T12" fmla="*/ 1 w 6"/>
                <a:gd name="T13" fmla="*/ 0 h 22"/>
                <a:gd name="T14" fmla="*/ 2 w 6"/>
                <a:gd name="T15" fmla="*/ 1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0" y="22"/>
                  </a:lnTo>
                  <a:lnTo>
                    <a:pt x="2" y="22"/>
                  </a:lnTo>
                  <a:lnTo>
                    <a:pt x="2"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5" name="Freeform 4895">
              <a:extLst>
                <a:ext uri="{FF2B5EF4-FFF2-40B4-BE49-F238E27FC236}">
                  <a16:creationId xmlns:a16="http://schemas.microsoft.com/office/drawing/2014/main" id="{475DE06C-4711-414D-A5F7-FBA681169BDE}"/>
                </a:ext>
              </a:extLst>
            </p:cNvPr>
            <p:cNvSpPr>
              <a:spLocks/>
            </p:cNvSpPr>
            <p:nvPr/>
          </p:nvSpPr>
          <p:spPr bwMode="auto">
            <a:xfrm>
              <a:off x="5112" y="1681"/>
              <a:ext cx="74" cy="1"/>
            </a:xfrm>
            <a:custGeom>
              <a:avLst/>
              <a:gdLst>
                <a:gd name="T0" fmla="*/ 1 w 296"/>
                <a:gd name="T1" fmla="*/ 0 h 7"/>
                <a:gd name="T2" fmla="*/ 1 w 296"/>
                <a:gd name="T3" fmla="*/ 0 h 7"/>
                <a:gd name="T4" fmla="*/ 73 w 296"/>
                <a:gd name="T5" fmla="*/ 0 h 7"/>
                <a:gd name="T6" fmla="*/ 74 w 296"/>
                <a:gd name="T7" fmla="*/ 0 h 7"/>
                <a:gd name="T8" fmla="*/ 0 w 296"/>
                <a:gd name="T9" fmla="*/ 0 h 7"/>
                <a:gd name="T10" fmla="*/ 0 w 296"/>
                <a:gd name="T11" fmla="*/ 0 h 7"/>
                <a:gd name="T12" fmla="*/ 74 w 296"/>
                <a:gd name="T13" fmla="*/ 0 h 7"/>
                <a:gd name="T14" fmla="*/ 74 w 296"/>
                <a:gd name="T15" fmla="*/ 1 h 7"/>
                <a:gd name="T16" fmla="*/ 0 w 296"/>
                <a:gd name="T17" fmla="*/ 1 h 7"/>
                <a:gd name="T18" fmla="*/ 1 w 296"/>
                <a:gd name="T19" fmla="*/ 1 h 7"/>
                <a:gd name="T20" fmla="*/ 73 w 29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6" h="7">
                  <a:moveTo>
                    <a:pt x="2" y="3"/>
                  </a:moveTo>
                  <a:lnTo>
                    <a:pt x="2" y="0"/>
                  </a:lnTo>
                  <a:lnTo>
                    <a:pt x="292" y="0"/>
                  </a:lnTo>
                  <a:lnTo>
                    <a:pt x="296" y="3"/>
                  </a:lnTo>
                  <a:lnTo>
                    <a:pt x="0" y="3"/>
                  </a:lnTo>
                  <a:lnTo>
                    <a:pt x="296" y="3"/>
                  </a:lnTo>
                  <a:lnTo>
                    <a:pt x="296" y="7"/>
                  </a:lnTo>
                  <a:lnTo>
                    <a:pt x="0" y="7"/>
                  </a:lnTo>
                  <a:lnTo>
                    <a:pt x="2" y="7"/>
                  </a:lnTo>
                  <a:lnTo>
                    <a:pt x="29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6" name="Freeform 4896">
              <a:extLst>
                <a:ext uri="{FF2B5EF4-FFF2-40B4-BE49-F238E27FC236}">
                  <a16:creationId xmlns:a16="http://schemas.microsoft.com/office/drawing/2014/main" id="{63B5ED6C-8FBE-4097-BFCD-45BFD80559DA}"/>
                </a:ext>
              </a:extLst>
            </p:cNvPr>
            <p:cNvSpPr>
              <a:spLocks/>
            </p:cNvSpPr>
            <p:nvPr/>
          </p:nvSpPr>
          <p:spPr bwMode="auto">
            <a:xfrm>
              <a:off x="5185" y="1678"/>
              <a:ext cx="1" cy="4"/>
            </a:xfrm>
            <a:custGeom>
              <a:avLst/>
              <a:gdLst>
                <a:gd name="T0" fmla="*/ 0 w 6"/>
                <a:gd name="T1" fmla="*/ 3 h 20"/>
                <a:gd name="T2" fmla="*/ 0 w 6"/>
                <a:gd name="T3" fmla="*/ 3 h 20"/>
                <a:gd name="T4" fmla="*/ 0 w 6"/>
                <a:gd name="T5" fmla="*/ 1 h 20"/>
                <a:gd name="T6" fmla="*/ 0 w 6"/>
                <a:gd name="T7" fmla="*/ 0 h 20"/>
                <a:gd name="T8" fmla="*/ 0 w 6"/>
                <a:gd name="T9" fmla="*/ 4 h 20"/>
                <a:gd name="T10" fmla="*/ 0 w 6"/>
                <a:gd name="T11" fmla="*/ 4 h 20"/>
                <a:gd name="T12" fmla="*/ 0 w 6"/>
                <a:gd name="T13" fmla="*/ 0 h 20"/>
                <a:gd name="T14" fmla="*/ 1 w 6"/>
                <a:gd name="T15" fmla="*/ 0 h 20"/>
                <a:gd name="T16" fmla="*/ 1 w 6"/>
                <a:gd name="T17" fmla="*/ 4 h 20"/>
                <a:gd name="T18" fmla="*/ 1 w 6"/>
                <a:gd name="T19" fmla="*/ 3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6"/>
                  </a:moveTo>
                  <a:lnTo>
                    <a:pt x="0" y="16"/>
                  </a:lnTo>
                  <a:lnTo>
                    <a:pt x="0" y="4"/>
                  </a:lnTo>
                  <a:lnTo>
                    <a:pt x="0" y="0"/>
                  </a:lnTo>
                  <a:lnTo>
                    <a:pt x="0" y="20"/>
                  </a:lnTo>
                  <a:lnTo>
                    <a:pt x="2" y="20"/>
                  </a:lnTo>
                  <a:lnTo>
                    <a:pt x="2" y="0"/>
                  </a:lnTo>
                  <a:lnTo>
                    <a:pt x="6" y="0"/>
                  </a:lnTo>
                  <a:lnTo>
                    <a:pt x="6" y="20"/>
                  </a:lnTo>
                  <a:lnTo>
                    <a:pt x="6" y="1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7" name="Freeform 4897">
              <a:extLst>
                <a:ext uri="{FF2B5EF4-FFF2-40B4-BE49-F238E27FC236}">
                  <a16:creationId xmlns:a16="http://schemas.microsoft.com/office/drawing/2014/main" id="{3193F815-E0E2-4AAF-A5DD-6A001614F844}"/>
                </a:ext>
              </a:extLst>
            </p:cNvPr>
            <p:cNvSpPr>
              <a:spLocks/>
            </p:cNvSpPr>
            <p:nvPr/>
          </p:nvSpPr>
          <p:spPr bwMode="auto">
            <a:xfrm>
              <a:off x="5185" y="1678"/>
              <a:ext cx="4" cy="1"/>
            </a:xfrm>
            <a:custGeom>
              <a:avLst/>
              <a:gdLst>
                <a:gd name="T0" fmla="*/ 1 w 14"/>
                <a:gd name="T1" fmla="*/ 1 h 7"/>
                <a:gd name="T2" fmla="*/ 1 w 14"/>
                <a:gd name="T3" fmla="*/ 0 h 7"/>
                <a:gd name="T4" fmla="*/ 3 w 14"/>
                <a:gd name="T5" fmla="*/ 0 h 7"/>
                <a:gd name="T6" fmla="*/ 4 w 14"/>
                <a:gd name="T7" fmla="*/ 0 h 7"/>
                <a:gd name="T8" fmla="*/ 0 w 14"/>
                <a:gd name="T9" fmla="*/ 0 h 7"/>
                <a:gd name="T10" fmla="*/ 0 w 14"/>
                <a:gd name="T11" fmla="*/ 1 h 7"/>
                <a:gd name="T12" fmla="*/ 4 w 14"/>
                <a:gd name="T13" fmla="*/ 1 h 7"/>
                <a:gd name="T14" fmla="*/ 4 w 14"/>
                <a:gd name="T15" fmla="*/ 1 h 7"/>
                <a:gd name="T16" fmla="*/ 0 w 14"/>
                <a:gd name="T17" fmla="*/ 1 h 7"/>
                <a:gd name="T18" fmla="*/ 1 w 14"/>
                <a:gd name="T19" fmla="*/ 1 h 7"/>
                <a:gd name="T20" fmla="*/ 3 w 1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2" y="4"/>
                  </a:moveTo>
                  <a:lnTo>
                    <a:pt x="2" y="0"/>
                  </a:lnTo>
                  <a:lnTo>
                    <a:pt x="12" y="0"/>
                  </a:lnTo>
                  <a:lnTo>
                    <a:pt x="14" y="0"/>
                  </a:lnTo>
                  <a:lnTo>
                    <a:pt x="0" y="0"/>
                  </a:lnTo>
                  <a:lnTo>
                    <a:pt x="0" y="4"/>
                  </a:lnTo>
                  <a:lnTo>
                    <a:pt x="14" y="4"/>
                  </a:lnTo>
                  <a:lnTo>
                    <a:pt x="0" y="4"/>
                  </a:lnTo>
                  <a:lnTo>
                    <a:pt x="2"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8" name="Freeform 4898">
              <a:extLst>
                <a:ext uri="{FF2B5EF4-FFF2-40B4-BE49-F238E27FC236}">
                  <a16:creationId xmlns:a16="http://schemas.microsoft.com/office/drawing/2014/main" id="{1A585010-AEE1-4208-B1C7-80122827A6EC}"/>
                </a:ext>
              </a:extLst>
            </p:cNvPr>
            <p:cNvSpPr>
              <a:spLocks/>
            </p:cNvSpPr>
            <p:nvPr/>
          </p:nvSpPr>
          <p:spPr bwMode="auto">
            <a:xfrm>
              <a:off x="5187" y="1671"/>
              <a:ext cx="2" cy="8"/>
            </a:xfrm>
            <a:custGeom>
              <a:avLst/>
              <a:gdLst>
                <a:gd name="T0" fmla="*/ 1 w 6"/>
                <a:gd name="T1" fmla="*/ 7 h 33"/>
                <a:gd name="T2" fmla="*/ 0 w 6"/>
                <a:gd name="T3" fmla="*/ 7 h 33"/>
                <a:gd name="T4" fmla="*/ 0 w 6"/>
                <a:gd name="T5" fmla="*/ 1 h 33"/>
                <a:gd name="T6" fmla="*/ 0 w 6"/>
                <a:gd name="T7" fmla="*/ 1 h 33"/>
                <a:gd name="T8" fmla="*/ 0 w 6"/>
                <a:gd name="T9" fmla="*/ 7 h 33"/>
                <a:gd name="T10" fmla="*/ 1 w 6"/>
                <a:gd name="T11" fmla="*/ 8 h 33"/>
                <a:gd name="T12" fmla="*/ 1 w 6"/>
                <a:gd name="T13" fmla="*/ 0 h 33"/>
                <a:gd name="T14" fmla="*/ 2 w 6"/>
                <a:gd name="T15" fmla="*/ 1 h 33"/>
                <a:gd name="T16" fmla="*/ 2 w 6"/>
                <a:gd name="T17" fmla="*/ 7 h 33"/>
                <a:gd name="T18" fmla="*/ 2 w 6"/>
                <a:gd name="T19" fmla="*/ 7 h 33"/>
                <a:gd name="T20" fmla="*/ 2 w 6"/>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3">
                  <a:moveTo>
                    <a:pt x="4" y="30"/>
                  </a:moveTo>
                  <a:lnTo>
                    <a:pt x="0" y="30"/>
                  </a:lnTo>
                  <a:lnTo>
                    <a:pt x="0" y="4"/>
                  </a:lnTo>
                  <a:lnTo>
                    <a:pt x="0" y="30"/>
                  </a:lnTo>
                  <a:lnTo>
                    <a:pt x="4" y="33"/>
                  </a:lnTo>
                  <a:lnTo>
                    <a:pt x="4" y="0"/>
                  </a:lnTo>
                  <a:lnTo>
                    <a:pt x="6" y="4"/>
                  </a:lnTo>
                  <a:lnTo>
                    <a:pt x="6" y="3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79" name="Freeform 4899">
              <a:extLst>
                <a:ext uri="{FF2B5EF4-FFF2-40B4-BE49-F238E27FC236}">
                  <a16:creationId xmlns:a16="http://schemas.microsoft.com/office/drawing/2014/main" id="{6335CD4E-BCA2-48B4-A1B1-41618553A9F6}"/>
                </a:ext>
              </a:extLst>
            </p:cNvPr>
            <p:cNvSpPr>
              <a:spLocks/>
            </p:cNvSpPr>
            <p:nvPr/>
          </p:nvSpPr>
          <p:spPr bwMode="auto">
            <a:xfrm>
              <a:off x="5187" y="1671"/>
              <a:ext cx="10" cy="2"/>
            </a:xfrm>
            <a:custGeom>
              <a:avLst/>
              <a:gdLst>
                <a:gd name="T0" fmla="*/ 1 w 40"/>
                <a:gd name="T1" fmla="*/ 1 h 7"/>
                <a:gd name="T2" fmla="*/ 1 w 40"/>
                <a:gd name="T3" fmla="*/ 0 h 7"/>
                <a:gd name="T4" fmla="*/ 9 w 40"/>
                <a:gd name="T5" fmla="*/ 0 h 7"/>
                <a:gd name="T6" fmla="*/ 9 w 40"/>
                <a:gd name="T7" fmla="*/ 1 h 7"/>
                <a:gd name="T8" fmla="*/ 0 w 40"/>
                <a:gd name="T9" fmla="*/ 1 h 7"/>
                <a:gd name="T10" fmla="*/ 0 w 40"/>
                <a:gd name="T11" fmla="*/ 1 h 7"/>
                <a:gd name="T12" fmla="*/ 10 w 40"/>
                <a:gd name="T13" fmla="*/ 1 h 7"/>
                <a:gd name="T14" fmla="*/ 9 w 40"/>
                <a:gd name="T15" fmla="*/ 2 h 7"/>
                <a:gd name="T16" fmla="*/ 0 w 40"/>
                <a:gd name="T17" fmla="*/ 2 h 7"/>
                <a:gd name="T18" fmla="*/ 1 w 40"/>
                <a:gd name="T19" fmla="*/ 2 h 7"/>
                <a:gd name="T20" fmla="*/ 9 w 4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7">
                  <a:moveTo>
                    <a:pt x="4" y="4"/>
                  </a:moveTo>
                  <a:lnTo>
                    <a:pt x="4" y="0"/>
                  </a:lnTo>
                  <a:lnTo>
                    <a:pt x="36" y="0"/>
                  </a:lnTo>
                  <a:lnTo>
                    <a:pt x="36" y="4"/>
                  </a:lnTo>
                  <a:lnTo>
                    <a:pt x="0" y="4"/>
                  </a:lnTo>
                  <a:lnTo>
                    <a:pt x="40" y="4"/>
                  </a:lnTo>
                  <a:lnTo>
                    <a:pt x="36" y="7"/>
                  </a:lnTo>
                  <a:lnTo>
                    <a:pt x="0" y="7"/>
                  </a:lnTo>
                  <a:lnTo>
                    <a:pt x="4" y="7"/>
                  </a:lnTo>
                  <a:lnTo>
                    <a:pt x="3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0" name="Freeform 4900">
              <a:extLst>
                <a:ext uri="{FF2B5EF4-FFF2-40B4-BE49-F238E27FC236}">
                  <a16:creationId xmlns:a16="http://schemas.microsoft.com/office/drawing/2014/main" id="{4E830B4C-153C-4A1D-AAAE-002189420F96}"/>
                </a:ext>
              </a:extLst>
            </p:cNvPr>
            <p:cNvSpPr>
              <a:spLocks/>
            </p:cNvSpPr>
            <p:nvPr/>
          </p:nvSpPr>
          <p:spPr bwMode="auto">
            <a:xfrm>
              <a:off x="5195" y="1668"/>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7"/>
                  </a:moveTo>
                  <a:lnTo>
                    <a:pt x="0" y="17"/>
                  </a:lnTo>
                  <a:lnTo>
                    <a:pt x="0" y="4"/>
                  </a:lnTo>
                  <a:lnTo>
                    <a:pt x="0" y="0"/>
                  </a:lnTo>
                  <a:lnTo>
                    <a:pt x="0" y="20"/>
                  </a:lnTo>
                  <a:lnTo>
                    <a:pt x="2" y="20"/>
                  </a:lnTo>
                  <a:lnTo>
                    <a:pt x="2" y="0"/>
                  </a:lnTo>
                  <a:lnTo>
                    <a:pt x="2"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1" name="Freeform 4901">
              <a:extLst>
                <a:ext uri="{FF2B5EF4-FFF2-40B4-BE49-F238E27FC236}">
                  <a16:creationId xmlns:a16="http://schemas.microsoft.com/office/drawing/2014/main" id="{8F749E88-EA49-4CD0-AD1E-026905FE2982}"/>
                </a:ext>
              </a:extLst>
            </p:cNvPr>
            <p:cNvSpPr>
              <a:spLocks/>
            </p:cNvSpPr>
            <p:nvPr/>
          </p:nvSpPr>
          <p:spPr bwMode="auto">
            <a:xfrm>
              <a:off x="5195" y="1668"/>
              <a:ext cx="22" cy="1"/>
            </a:xfrm>
            <a:custGeom>
              <a:avLst/>
              <a:gdLst>
                <a:gd name="T0" fmla="*/ 1 w 86"/>
                <a:gd name="T1" fmla="*/ 1 h 7"/>
                <a:gd name="T2" fmla="*/ 1 w 86"/>
                <a:gd name="T3" fmla="*/ 0 h 7"/>
                <a:gd name="T4" fmla="*/ 21 w 86"/>
                <a:gd name="T5" fmla="*/ 0 h 7"/>
                <a:gd name="T6" fmla="*/ 22 w 86"/>
                <a:gd name="T7" fmla="*/ 0 h 7"/>
                <a:gd name="T8" fmla="*/ 0 w 86"/>
                <a:gd name="T9" fmla="*/ 0 h 7"/>
                <a:gd name="T10" fmla="*/ 0 w 86"/>
                <a:gd name="T11" fmla="*/ 1 h 7"/>
                <a:gd name="T12" fmla="*/ 22 w 86"/>
                <a:gd name="T13" fmla="*/ 1 h 7"/>
                <a:gd name="T14" fmla="*/ 22 w 86"/>
                <a:gd name="T15" fmla="*/ 1 h 7"/>
                <a:gd name="T16" fmla="*/ 0 w 86"/>
                <a:gd name="T17" fmla="*/ 1 h 7"/>
                <a:gd name="T18" fmla="*/ 1 w 86"/>
                <a:gd name="T19" fmla="*/ 1 h 7"/>
                <a:gd name="T20" fmla="*/ 21 w 8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7">
                  <a:moveTo>
                    <a:pt x="2" y="4"/>
                  </a:moveTo>
                  <a:lnTo>
                    <a:pt x="2" y="0"/>
                  </a:lnTo>
                  <a:lnTo>
                    <a:pt x="82" y="0"/>
                  </a:lnTo>
                  <a:lnTo>
                    <a:pt x="86" y="0"/>
                  </a:lnTo>
                  <a:lnTo>
                    <a:pt x="0" y="0"/>
                  </a:lnTo>
                  <a:lnTo>
                    <a:pt x="0" y="4"/>
                  </a:lnTo>
                  <a:lnTo>
                    <a:pt x="86" y="4"/>
                  </a:lnTo>
                  <a:lnTo>
                    <a:pt x="0" y="4"/>
                  </a:lnTo>
                  <a:lnTo>
                    <a:pt x="2" y="7"/>
                  </a:lnTo>
                  <a:lnTo>
                    <a:pt x="8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2" name="Freeform 4902">
              <a:extLst>
                <a:ext uri="{FF2B5EF4-FFF2-40B4-BE49-F238E27FC236}">
                  <a16:creationId xmlns:a16="http://schemas.microsoft.com/office/drawing/2014/main" id="{A5004453-DA03-4B05-85EF-8E1FEA9F2D34}"/>
                </a:ext>
              </a:extLst>
            </p:cNvPr>
            <p:cNvSpPr>
              <a:spLocks/>
            </p:cNvSpPr>
            <p:nvPr/>
          </p:nvSpPr>
          <p:spPr bwMode="auto">
            <a:xfrm>
              <a:off x="5215" y="1664"/>
              <a:ext cx="2"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2 w 6"/>
                <a:gd name="T15" fmla="*/ 0 h 22"/>
                <a:gd name="T16" fmla="*/ 2 w 6"/>
                <a:gd name="T17" fmla="*/ 4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0" y="0"/>
                  </a:lnTo>
                  <a:lnTo>
                    <a:pt x="0" y="19"/>
                  </a:lnTo>
                  <a:lnTo>
                    <a:pt x="2" y="22"/>
                  </a:lnTo>
                  <a:lnTo>
                    <a:pt x="2" y="0"/>
                  </a:lnTo>
                  <a:lnTo>
                    <a:pt x="6" y="0"/>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3" name="Freeform 4903">
              <a:extLst>
                <a:ext uri="{FF2B5EF4-FFF2-40B4-BE49-F238E27FC236}">
                  <a16:creationId xmlns:a16="http://schemas.microsoft.com/office/drawing/2014/main" id="{3131597F-7FE8-4D31-A72B-D4529072EEF5}"/>
                </a:ext>
              </a:extLst>
            </p:cNvPr>
            <p:cNvSpPr>
              <a:spLocks/>
            </p:cNvSpPr>
            <p:nvPr/>
          </p:nvSpPr>
          <p:spPr bwMode="auto">
            <a:xfrm>
              <a:off x="5215" y="1664"/>
              <a:ext cx="4" cy="2"/>
            </a:xfrm>
            <a:custGeom>
              <a:avLst/>
              <a:gdLst>
                <a:gd name="T0" fmla="*/ 1 w 14"/>
                <a:gd name="T1" fmla="*/ 1 h 6"/>
                <a:gd name="T2" fmla="*/ 1 w 14"/>
                <a:gd name="T3" fmla="*/ 0 h 6"/>
                <a:gd name="T4" fmla="*/ 3 w 14"/>
                <a:gd name="T5" fmla="*/ 0 h 6"/>
                <a:gd name="T6" fmla="*/ 4 w 14"/>
                <a:gd name="T7" fmla="*/ 0 h 6"/>
                <a:gd name="T8" fmla="*/ 0 w 14"/>
                <a:gd name="T9" fmla="*/ 0 h 6"/>
                <a:gd name="T10" fmla="*/ 0 w 14"/>
                <a:gd name="T11" fmla="*/ 1 h 6"/>
                <a:gd name="T12" fmla="*/ 4 w 14"/>
                <a:gd name="T13" fmla="*/ 1 h 6"/>
                <a:gd name="T14" fmla="*/ 4 w 14"/>
                <a:gd name="T15" fmla="*/ 2 h 6"/>
                <a:gd name="T16" fmla="*/ 0 w 14"/>
                <a:gd name="T17" fmla="*/ 2 h 6"/>
                <a:gd name="T18" fmla="*/ 1 w 14"/>
                <a:gd name="T19" fmla="*/ 2 h 6"/>
                <a:gd name="T20" fmla="*/ 3 w 1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6">
                  <a:moveTo>
                    <a:pt x="2" y="2"/>
                  </a:moveTo>
                  <a:lnTo>
                    <a:pt x="2" y="0"/>
                  </a:lnTo>
                  <a:lnTo>
                    <a:pt x="12" y="0"/>
                  </a:lnTo>
                  <a:lnTo>
                    <a:pt x="14" y="0"/>
                  </a:lnTo>
                  <a:lnTo>
                    <a:pt x="0" y="0"/>
                  </a:lnTo>
                  <a:lnTo>
                    <a:pt x="0" y="2"/>
                  </a:lnTo>
                  <a:lnTo>
                    <a:pt x="14" y="2"/>
                  </a:lnTo>
                  <a:lnTo>
                    <a:pt x="14" y="6"/>
                  </a:lnTo>
                  <a:lnTo>
                    <a:pt x="0" y="6"/>
                  </a:lnTo>
                  <a:lnTo>
                    <a:pt x="2"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4" name="Freeform 4904">
              <a:extLst>
                <a:ext uri="{FF2B5EF4-FFF2-40B4-BE49-F238E27FC236}">
                  <a16:creationId xmlns:a16="http://schemas.microsoft.com/office/drawing/2014/main" id="{C39C3E40-B1E3-440C-8DB5-BCDFA98BC73F}"/>
                </a:ext>
              </a:extLst>
            </p:cNvPr>
            <p:cNvSpPr>
              <a:spLocks/>
            </p:cNvSpPr>
            <p:nvPr/>
          </p:nvSpPr>
          <p:spPr bwMode="auto">
            <a:xfrm>
              <a:off x="750" y="3582"/>
              <a:ext cx="35" cy="1"/>
            </a:xfrm>
            <a:custGeom>
              <a:avLst/>
              <a:gdLst>
                <a:gd name="T0" fmla="*/ 0 w 140"/>
                <a:gd name="T1" fmla="*/ 1 h 2"/>
                <a:gd name="T2" fmla="*/ 0 w 140"/>
                <a:gd name="T3" fmla="*/ 0 h 2"/>
                <a:gd name="T4" fmla="*/ 35 w 140"/>
                <a:gd name="T5" fmla="*/ 0 h 2"/>
                <a:gd name="T6" fmla="*/ 35 w 140"/>
                <a:gd name="T7" fmla="*/ 1 h 2"/>
                <a:gd name="T8" fmla="*/ 0 w 140"/>
                <a:gd name="T9" fmla="*/ 1 h 2"/>
                <a:gd name="T10" fmla="*/ 35 w 140"/>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2">
                  <a:moveTo>
                    <a:pt x="0" y="2"/>
                  </a:moveTo>
                  <a:lnTo>
                    <a:pt x="0" y="0"/>
                  </a:lnTo>
                  <a:lnTo>
                    <a:pt x="140" y="0"/>
                  </a:lnTo>
                  <a:lnTo>
                    <a:pt x="140" y="2"/>
                  </a:lnTo>
                  <a:lnTo>
                    <a:pt x="0" y="2"/>
                  </a:lnTo>
                  <a:lnTo>
                    <a:pt x="140"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5" name="Freeform 4905">
              <a:extLst>
                <a:ext uri="{FF2B5EF4-FFF2-40B4-BE49-F238E27FC236}">
                  <a16:creationId xmlns:a16="http://schemas.microsoft.com/office/drawing/2014/main" id="{F98AF539-66EA-4602-B33C-8FE330E3B3C1}"/>
                </a:ext>
              </a:extLst>
            </p:cNvPr>
            <p:cNvSpPr>
              <a:spLocks/>
            </p:cNvSpPr>
            <p:nvPr/>
          </p:nvSpPr>
          <p:spPr bwMode="auto">
            <a:xfrm>
              <a:off x="785" y="3579"/>
              <a:ext cx="1" cy="4"/>
            </a:xfrm>
            <a:custGeom>
              <a:avLst/>
              <a:gdLst>
                <a:gd name="T0" fmla="*/ 1 w 4"/>
                <a:gd name="T1" fmla="*/ 4 h 15"/>
                <a:gd name="T2" fmla="*/ 0 w 4"/>
                <a:gd name="T3" fmla="*/ 4 h 15"/>
                <a:gd name="T4" fmla="*/ 0 w 4"/>
                <a:gd name="T5" fmla="*/ 0 h 15"/>
                <a:gd name="T6" fmla="*/ 1 w 4"/>
                <a:gd name="T7" fmla="*/ 0 h 15"/>
                <a:gd name="T8" fmla="*/ 1 w 4"/>
                <a:gd name="T9" fmla="*/ 4 h 15"/>
                <a:gd name="T10" fmla="*/ 1 w 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5">
                  <a:moveTo>
                    <a:pt x="4" y="15"/>
                  </a:moveTo>
                  <a:lnTo>
                    <a:pt x="0" y="15"/>
                  </a:lnTo>
                  <a:lnTo>
                    <a:pt x="0" y="0"/>
                  </a:lnTo>
                  <a:lnTo>
                    <a:pt x="4" y="0"/>
                  </a:lnTo>
                  <a:lnTo>
                    <a:pt x="4" y="15"/>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6" name="Freeform 4906">
              <a:extLst>
                <a:ext uri="{FF2B5EF4-FFF2-40B4-BE49-F238E27FC236}">
                  <a16:creationId xmlns:a16="http://schemas.microsoft.com/office/drawing/2014/main" id="{C165E8BE-6E36-412B-BC56-0A3DF5626774}"/>
                </a:ext>
              </a:extLst>
            </p:cNvPr>
            <p:cNvSpPr>
              <a:spLocks/>
            </p:cNvSpPr>
            <p:nvPr/>
          </p:nvSpPr>
          <p:spPr bwMode="auto">
            <a:xfrm>
              <a:off x="785" y="3578"/>
              <a:ext cx="3" cy="1"/>
            </a:xfrm>
            <a:custGeom>
              <a:avLst/>
              <a:gdLst>
                <a:gd name="T0" fmla="*/ 0 w 12"/>
                <a:gd name="T1" fmla="*/ 1 h 4"/>
                <a:gd name="T2" fmla="*/ 0 w 12"/>
                <a:gd name="T3" fmla="*/ 0 h 4"/>
                <a:gd name="T4" fmla="*/ 3 w 12"/>
                <a:gd name="T5" fmla="*/ 0 h 4"/>
                <a:gd name="T6" fmla="*/ 3 w 12"/>
                <a:gd name="T7" fmla="*/ 1 h 4"/>
                <a:gd name="T8" fmla="*/ 0 w 12"/>
                <a:gd name="T9" fmla="*/ 1 h 4"/>
                <a:gd name="T10" fmla="*/ 3 w 1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4"/>
                  </a:moveTo>
                  <a:lnTo>
                    <a:pt x="0" y="0"/>
                  </a:lnTo>
                  <a:lnTo>
                    <a:pt x="12" y="0"/>
                  </a:lnTo>
                  <a:lnTo>
                    <a:pt x="12" y="4"/>
                  </a:lnTo>
                  <a:lnTo>
                    <a:pt x="0" y="4"/>
                  </a:lnTo>
                  <a:lnTo>
                    <a:pt x="12"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7" name="Freeform 4907">
              <a:extLst>
                <a:ext uri="{FF2B5EF4-FFF2-40B4-BE49-F238E27FC236}">
                  <a16:creationId xmlns:a16="http://schemas.microsoft.com/office/drawing/2014/main" id="{90A7A10B-EAB0-45AB-9D51-31843CB8B305}"/>
                </a:ext>
              </a:extLst>
            </p:cNvPr>
            <p:cNvSpPr>
              <a:spLocks/>
            </p:cNvSpPr>
            <p:nvPr/>
          </p:nvSpPr>
          <p:spPr bwMode="auto">
            <a:xfrm>
              <a:off x="787" y="3575"/>
              <a:ext cx="1" cy="4"/>
            </a:xfrm>
            <a:custGeom>
              <a:avLst/>
              <a:gdLst>
                <a:gd name="T0" fmla="*/ 1 w 4"/>
                <a:gd name="T1" fmla="*/ 4 h 13"/>
                <a:gd name="T2" fmla="*/ 0 w 4"/>
                <a:gd name="T3" fmla="*/ 4 h 13"/>
                <a:gd name="T4" fmla="*/ 0 w 4"/>
                <a:gd name="T5" fmla="*/ 0 h 13"/>
                <a:gd name="T6" fmla="*/ 1 w 4"/>
                <a:gd name="T7" fmla="*/ 0 h 13"/>
                <a:gd name="T8" fmla="*/ 1 w 4"/>
                <a:gd name="T9" fmla="*/ 4 h 13"/>
                <a:gd name="T10" fmla="*/ 1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13"/>
                  </a:moveTo>
                  <a:lnTo>
                    <a:pt x="0" y="13"/>
                  </a:lnTo>
                  <a:lnTo>
                    <a:pt x="0" y="0"/>
                  </a:lnTo>
                  <a:lnTo>
                    <a:pt x="4" y="0"/>
                  </a:lnTo>
                  <a:lnTo>
                    <a:pt x="4" y="13"/>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8" name="Freeform 4908">
              <a:extLst>
                <a:ext uri="{FF2B5EF4-FFF2-40B4-BE49-F238E27FC236}">
                  <a16:creationId xmlns:a16="http://schemas.microsoft.com/office/drawing/2014/main" id="{DC2CE295-17EB-4E62-993A-47F612B0C638}"/>
                </a:ext>
              </a:extLst>
            </p:cNvPr>
            <p:cNvSpPr>
              <a:spLocks/>
            </p:cNvSpPr>
            <p:nvPr/>
          </p:nvSpPr>
          <p:spPr bwMode="auto">
            <a:xfrm>
              <a:off x="788" y="3574"/>
              <a:ext cx="5" cy="1"/>
            </a:xfrm>
            <a:custGeom>
              <a:avLst/>
              <a:gdLst>
                <a:gd name="T0" fmla="*/ 0 w 20"/>
                <a:gd name="T1" fmla="*/ 1 h 4"/>
                <a:gd name="T2" fmla="*/ 0 w 20"/>
                <a:gd name="T3" fmla="*/ 0 h 4"/>
                <a:gd name="T4" fmla="*/ 5 w 20"/>
                <a:gd name="T5" fmla="*/ 0 h 4"/>
                <a:gd name="T6" fmla="*/ 5 w 20"/>
                <a:gd name="T7" fmla="*/ 1 h 4"/>
                <a:gd name="T8" fmla="*/ 0 w 20"/>
                <a:gd name="T9" fmla="*/ 1 h 4"/>
                <a:gd name="T10" fmla="*/ 5 w 2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
                  <a:moveTo>
                    <a:pt x="0" y="4"/>
                  </a:moveTo>
                  <a:lnTo>
                    <a:pt x="0" y="0"/>
                  </a:lnTo>
                  <a:lnTo>
                    <a:pt x="20" y="0"/>
                  </a:lnTo>
                  <a:lnTo>
                    <a:pt x="20" y="4"/>
                  </a:lnTo>
                  <a:lnTo>
                    <a:pt x="0" y="4"/>
                  </a:lnTo>
                  <a:lnTo>
                    <a:pt x="20"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89" name="Freeform 4909">
              <a:extLst>
                <a:ext uri="{FF2B5EF4-FFF2-40B4-BE49-F238E27FC236}">
                  <a16:creationId xmlns:a16="http://schemas.microsoft.com/office/drawing/2014/main" id="{232CE372-42EF-4EE9-94CC-E103C3A05BAD}"/>
                </a:ext>
              </a:extLst>
            </p:cNvPr>
            <p:cNvSpPr>
              <a:spLocks/>
            </p:cNvSpPr>
            <p:nvPr/>
          </p:nvSpPr>
          <p:spPr bwMode="auto">
            <a:xfrm>
              <a:off x="816" y="3571"/>
              <a:ext cx="19" cy="1"/>
            </a:xfrm>
            <a:custGeom>
              <a:avLst/>
              <a:gdLst>
                <a:gd name="T0" fmla="*/ 0 w 74"/>
                <a:gd name="T1" fmla="*/ 1 h 3"/>
                <a:gd name="T2" fmla="*/ 0 w 74"/>
                <a:gd name="T3" fmla="*/ 0 h 3"/>
                <a:gd name="T4" fmla="*/ 19 w 74"/>
                <a:gd name="T5" fmla="*/ 0 h 3"/>
                <a:gd name="T6" fmla="*/ 19 w 74"/>
                <a:gd name="T7" fmla="*/ 1 h 3"/>
                <a:gd name="T8" fmla="*/ 0 w 74"/>
                <a:gd name="T9" fmla="*/ 1 h 3"/>
                <a:gd name="T10" fmla="*/ 19 w 7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3">
                  <a:moveTo>
                    <a:pt x="0" y="3"/>
                  </a:moveTo>
                  <a:lnTo>
                    <a:pt x="0" y="0"/>
                  </a:lnTo>
                  <a:lnTo>
                    <a:pt x="74" y="0"/>
                  </a:lnTo>
                  <a:lnTo>
                    <a:pt x="74" y="3"/>
                  </a:lnTo>
                  <a:lnTo>
                    <a:pt x="0" y="3"/>
                  </a:lnTo>
                  <a:lnTo>
                    <a:pt x="74"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0" name="Freeform 4910">
              <a:extLst>
                <a:ext uri="{FF2B5EF4-FFF2-40B4-BE49-F238E27FC236}">
                  <a16:creationId xmlns:a16="http://schemas.microsoft.com/office/drawing/2014/main" id="{854CAA3B-AC88-4CE4-AA3D-089296214D60}"/>
                </a:ext>
              </a:extLst>
            </p:cNvPr>
            <p:cNvSpPr>
              <a:spLocks/>
            </p:cNvSpPr>
            <p:nvPr/>
          </p:nvSpPr>
          <p:spPr bwMode="auto">
            <a:xfrm>
              <a:off x="834" y="3567"/>
              <a:ext cx="1" cy="4"/>
            </a:xfrm>
            <a:custGeom>
              <a:avLst/>
              <a:gdLst>
                <a:gd name="T0" fmla="*/ 1 w 4"/>
                <a:gd name="T1" fmla="*/ 4 h 16"/>
                <a:gd name="T2" fmla="*/ 0 w 4"/>
                <a:gd name="T3" fmla="*/ 4 h 16"/>
                <a:gd name="T4" fmla="*/ 0 w 4"/>
                <a:gd name="T5" fmla="*/ 0 h 16"/>
                <a:gd name="T6" fmla="*/ 1 w 4"/>
                <a:gd name="T7" fmla="*/ 0 h 16"/>
                <a:gd name="T8" fmla="*/ 1 w 4"/>
                <a:gd name="T9" fmla="*/ 4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1" name="Freeform 4911">
              <a:extLst>
                <a:ext uri="{FF2B5EF4-FFF2-40B4-BE49-F238E27FC236}">
                  <a16:creationId xmlns:a16="http://schemas.microsoft.com/office/drawing/2014/main" id="{D1C3BD0B-27DE-4225-B15D-49C48055F037}"/>
                </a:ext>
              </a:extLst>
            </p:cNvPr>
            <p:cNvSpPr>
              <a:spLocks/>
            </p:cNvSpPr>
            <p:nvPr/>
          </p:nvSpPr>
          <p:spPr bwMode="auto">
            <a:xfrm>
              <a:off x="835" y="3566"/>
              <a:ext cx="1" cy="1"/>
            </a:xfrm>
            <a:custGeom>
              <a:avLst/>
              <a:gdLst>
                <a:gd name="T0" fmla="*/ 0 w 6"/>
                <a:gd name="T1" fmla="*/ 1 h 4"/>
                <a:gd name="T2" fmla="*/ 0 w 6"/>
                <a:gd name="T3" fmla="*/ 0 h 4"/>
                <a:gd name="T4" fmla="*/ 1 w 6"/>
                <a:gd name="T5" fmla="*/ 0 h 4"/>
                <a:gd name="T6" fmla="*/ 1 w 6"/>
                <a:gd name="T7" fmla="*/ 1 h 4"/>
                <a:gd name="T8" fmla="*/ 0 w 6"/>
                <a:gd name="T9" fmla="*/ 1 h 4"/>
                <a:gd name="T10" fmla="*/ 1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2" name="Freeform 4912">
              <a:extLst>
                <a:ext uri="{FF2B5EF4-FFF2-40B4-BE49-F238E27FC236}">
                  <a16:creationId xmlns:a16="http://schemas.microsoft.com/office/drawing/2014/main" id="{E2CE790A-D017-496A-8052-B5A9CE2EDD6B}"/>
                </a:ext>
              </a:extLst>
            </p:cNvPr>
            <p:cNvSpPr>
              <a:spLocks/>
            </p:cNvSpPr>
            <p:nvPr/>
          </p:nvSpPr>
          <p:spPr bwMode="auto">
            <a:xfrm>
              <a:off x="836" y="3562"/>
              <a:ext cx="1" cy="5"/>
            </a:xfrm>
            <a:custGeom>
              <a:avLst/>
              <a:gdLst>
                <a:gd name="T0" fmla="*/ 1 w 4"/>
                <a:gd name="T1" fmla="*/ 5 h 22"/>
                <a:gd name="T2" fmla="*/ 0 w 4"/>
                <a:gd name="T3" fmla="*/ 5 h 22"/>
                <a:gd name="T4" fmla="*/ 0 w 4"/>
                <a:gd name="T5" fmla="*/ 0 h 22"/>
                <a:gd name="T6" fmla="*/ 1 w 4"/>
                <a:gd name="T7" fmla="*/ 0 h 22"/>
                <a:gd name="T8" fmla="*/ 1 w 4"/>
                <a:gd name="T9" fmla="*/ 5 h 22"/>
                <a:gd name="T10" fmla="*/ 1 w 4"/>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2">
                  <a:moveTo>
                    <a:pt x="4" y="22"/>
                  </a:moveTo>
                  <a:lnTo>
                    <a:pt x="0" y="22"/>
                  </a:lnTo>
                  <a:lnTo>
                    <a:pt x="0" y="0"/>
                  </a:lnTo>
                  <a:lnTo>
                    <a:pt x="4" y="0"/>
                  </a:lnTo>
                  <a:lnTo>
                    <a:pt x="4" y="22"/>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3" name="Freeform 4913">
              <a:extLst>
                <a:ext uri="{FF2B5EF4-FFF2-40B4-BE49-F238E27FC236}">
                  <a16:creationId xmlns:a16="http://schemas.microsoft.com/office/drawing/2014/main" id="{ACB27F8D-909E-4D43-9119-3B7494B0287B}"/>
                </a:ext>
              </a:extLst>
            </p:cNvPr>
            <p:cNvSpPr>
              <a:spLocks/>
            </p:cNvSpPr>
            <p:nvPr/>
          </p:nvSpPr>
          <p:spPr bwMode="auto">
            <a:xfrm>
              <a:off x="836" y="3561"/>
              <a:ext cx="20" cy="1"/>
            </a:xfrm>
            <a:custGeom>
              <a:avLst/>
              <a:gdLst>
                <a:gd name="T0" fmla="*/ 0 w 80"/>
                <a:gd name="T1" fmla="*/ 1 h 4"/>
                <a:gd name="T2" fmla="*/ 0 w 80"/>
                <a:gd name="T3" fmla="*/ 0 h 4"/>
                <a:gd name="T4" fmla="*/ 20 w 80"/>
                <a:gd name="T5" fmla="*/ 0 h 4"/>
                <a:gd name="T6" fmla="*/ 20 w 80"/>
                <a:gd name="T7" fmla="*/ 1 h 4"/>
                <a:gd name="T8" fmla="*/ 0 w 80"/>
                <a:gd name="T9" fmla="*/ 1 h 4"/>
                <a:gd name="T10" fmla="*/ 20 w 8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4">
                  <a:moveTo>
                    <a:pt x="0" y="4"/>
                  </a:moveTo>
                  <a:lnTo>
                    <a:pt x="0" y="0"/>
                  </a:lnTo>
                  <a:lnTo>
                    <a:pt x="80" y="0"/>
                  </a:lnTo>
                  <a:lnTo>
                    <a:pt x="80" y="4"/>
                  </a:lnTo>
                  <a:lnTo>
                    <a:pt x="0" y="4"/>
                  </a:lnTo>
                  <a:lnTo>
                    <a:pt x="80"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4" name="Freeform 4914">
              <a:extLst>
                <a:ext uri="{FF2B5EF4-FFF2-40B4-BE49-F238E27FC236}">
                  <a16:creationId xmlns:a16="http://schemas.microsoft.com/office/drawing/2014/main" id="{2FECC52F-8CAC-4517-8388-D917C6962D17}"/>
                </a:ext>
              </a:extLst>
            </p:cNvPr>
            <p:cNvSpPr>
              <a:spLocks/>
            </p:cNvSpPr>
            <p:nvPr/>
          </p:nvSpPr>
          <p:spPr bwMode="auto">
            <a:xfrm>
              <a:off x="856" y="3561"/>
              <a:ext cx="1" cy="1"/>
            </a:xfrm>
            <a:custGeom>
              <a:avLst/>
              <a:gdLst>
                <a:gd name="T0" fmla="*/ 1 w 4"/>
                <a:gd name="T1" fmla="*/ 1 h 4"/>
                <a:gd name="T2" fmla="*/ 0 w 4"/>
                <a:gd name="T3" fmla="*/ 1 h 4"/>
                <a:gd name="T4" fmla="*/ 0 w 4"/>
                <a:gd name="T5" fmla="*/ 0 h 4"/>
                <a:gd name="T6" fmla="*/ 1 w 4"/>
                <a:gd name="T7" fmla="*/ 0 h 4"/>
                <a:gd name="T8" fmla="*/ 1 w 4"/>
                <a:gd name="T9" fmla="*/ 1 h 4"/>
                <a:gd name="T10" fmla="*/ 1 w 4"/>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4" y="4"/>
                  </a:moveTo>
                  <a:lnTo>
                    <a:pt x="0" y="4"/>
                  </a:lnTo>
                  <a:lnTo>
                    <a:pt x="0" y="0"/>
                  </a:lnTo>
                  <a:lnTo>
                    <a:pt x="4" y="0"/>
                  </a:lnTo>
                  <a:lnTo>
                    <a:pt x="4" y="4"/>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5" name="Freeform 4915">
              <a:extLst>
                <a:ext uri="{FF2B5EF4-FFF2-40B4-BE49-F238E27FC236}">
                  <a16:creationId xmlns:a16="http://schemas.microsoft.com/office/drawing/2014/main" id="{1D8FF8B4-245F-47BB-949C-FDBE23B6D256}"/>
                </a:ext>
              </a:extLst>
            </p:cNvPr>
            <p:cNvSpPr>
              <a:spLocks/>
            </p:cNvSpPr>
            <p:nvPr/>
          </p:nvSpPr>
          <p:spPr bwMode="auto">
            <a:xfrm>
              <a:off x="871" y="3549"/>
              <a:ext cx="25" cy="1"/>
            </a:xfrm>
            <a:custGeom>
              <a:avLst/>
              <a:gdLst>
                <a:gd name="T0" fmla="*/ 0 w 97"/>
                <a:gd name="T1" fmla="*/ 1 h 4"/>
                <a:gd name="T2" fmla="*/ 0 w 97"/>
                <a:gd name="T3" fmla="*/ 0 h 4"/>
                <a:gd name="T4" fmla="*/ 25 w 97"/>
                <a:gd name="T5" fmla="*/ 0 h 4"/>
                <a:gd name="T6" fmla="*/ 25 w 97"/>
                <a:gd name="T7" fmla="*/ 1 h 4"/>
                <a:gd name="T8" fmla="*/ 0 w 97"/>
                <a:gd name="T9" fmla="*/ 1 h 4"/>
                <a:gd name="T10" fmla="*/ 25 w 97"/>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4">
                  <a:moveTo>
                    <a:pt x="0" y="4"/>
                  </a:moveTo>
                  <a:lnTo>
                    <a:pt x="0" y="0"/>
                  </a:lnTo>
                  <a:lnTo>
                    <a:pt x="97" y="0"/>
                  </a:lnTo>
                  <a:lnTo>
                    <a:pt x="97" y="4"/>
                  </a:lnTo>
                  <a:lnTo>
                    <a:pt x="0" y="4"/>
                  </a:lnTo>
                  <a:lnTo>
                    <a:pt x="97"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6" name="Freeform 4916">
              <a:extLst>
                <a:ext uri="{FF2B5EF4-FFF2-40B4-BE49-F238E27FC236}">
                  <a16:creationId xmlns:a16="http://schemas.microsoft.com/office/drawing/2014/main" id="{B6E08D94-2ECE-4492-9DD0-ED6C64C3223A}"/>
                </a:ext>
              </a:extLst>
            </p:cNvPr>
            <p:cNvSpPr>
              <a:spLocks/>
            </p:cNvSpPr>
            <p:nvPr/>
          </p:nvSpPr>
          <p:spPr bwMode="auto">
            <a:xfrm>
              <a:off x="895" y="3546"/>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7" name="Freeform 4917">
              <a:extLst>
                <a:ext uri="{FF2B5EF4-FFF2-40B4-BE49-F238E27FC236}">
                  <a16:creationId xmlns:a16="http://schemas.microsoft.com/office/drawing/2014/main" id="{E7E944AC-9D72-4E3A-97F3-E814ACCB9AF9}"/>
                </a:ext>
              </a:extLst>
            </p:cNvPr>
            <p:cNvSpPr>
              <a:spLocks/>
            </p:cNvSpPr>
            <p:nvPr/>
          </p:nvSpPr>
          <p:spPr bwMode="auto">
            <a:xfrm>
              <a:off x="896" y="3546"/>
              <a:ext cx="23" cy="1"/>
            </a:xfrm>
            <a:custGeom>
              <a:avLst/>
              <a:gdLst>
                <a:gd name="T0" fmla="*/ 0 w 91"/>
                <a:gd name="T1" fmla="*/ 1 h 3"/>
                <a:gd name="T2" fmla="*/ 0 w 91"/>
                <a:gd name="T3" fmla="*/ 0 h 3"/>
                <a:gd name="T4" fmla="*/ 23 w 91"/>
                <a:gd name="T5" fmla="*/ 0 h 3"/>
                <a:gd name="T6" fmla="*/ 23 w 91"/>
                <a:gd name="T7" fmla="*/ 1 h 3"/>
                <a:gd name="T8" fmla="*/ 0 w 91"/>
                <a:gd name="T9" fmla="*/ 1 h 3"/>
                <a:gd name="T10" fmla="*/ 23 w 9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3">
                  <a:moveTo>
                    <a:pt x="0" y="3"/>
                  </a:moveTo>
                  <a:lnTo>
                    <a:pt x="0" y="0"/>
                  </a:lnTo>
                  <a:lnTo>
                    <a:pt x="91" y="0"/>
                  </a:lnTo>
                  <a:lnTo>
                    <a:pt x="91" y="3"/>
                  </a:lnTo>
                  <a:lnTo>
                    <a:pt x="0" y="3"/>
                  </a:lnTo>
                  <a:lnTo>
                    <a:pt x="91"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8" name="Freeform 4918">
              <a:extLst>
                <a:ext uri="{FF2B5EF4-FFF2-40B4-BE49-F238E27FC236}">
                  <a16:creationId xmlns:a16="http://schemas.microsoft.com/office/drawing/2014/main" id="{FAB6C5E2-DC7E-447B-8141-A8A72CF3A878}"/>
                </a:ext>
              </a:extLst>
            </p:cNvPr>
            <p:cNvSpPr>
              <a:spLocks/>
            </p:cNvSpPr>
            <p:nvPr/>
          </p:nvSpPr>
          <p:spPr bwMode="auto">
            <a:xfrm>
              <a:off x="942" y="3541"/>
              <a:ext cx="4" cy="1"/>
            </a:xfrm>
            <a:custGeom>
              <a:avLst/>
              <a:gdLst>
                <a:gd name="T0" fmla="*/ 0 w 18"/>
                <a:gd name="T1" fmla="*/ 1 h 3"/>
                <a:gd name="T2" fmla="*/ 0 w 18"/>
                <a:gd name="T3" fmla="*/ 0 h 3"/>
                <a:gd name="T4" fmla="*/ 4 w 18"/>
                <a:gd name="T5" fmla="*/ 0 h 3"/>
                <a:gd name="T6" fmla="*/ 4 w 18"/>
                <a:gd name="T7" fmla="*/ 1 h 3"/>
                <a:gd name="T8" fmla="*/ 0 w 18"/>
                <a:gd name="T9" fmla="*/ 1 h 3"/>
                <a:gd name="T10" fmla="*/ 4 w 18"/>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
                  <a:moveTo>
                    <a:pt x="0" y="3"/>
                  </a:moveTo>
                  <a:lnTo>
                    <a:pt x="0" y="0"/>
                  </a:lnTo>
                  <a:lnTo>
                    <a:pt x="18" y="0"/>
                  </a:lnTo>
                  <a:lnTo>
                    <a:pt x="18" y="3"/>
                  </a:lnTo>
                  <a:lnTo>
                    <a:pt x="0" y="3"/>
                  </a:lnTo>
                  <a:lnTo>
                    <a:pt x="18"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99" name="Freeform 4919">
              <a:extLst>
                <a:ext uri="{FF2B5EF4-FFF2-40B4-BE49-F238E27FC236}">
                  <a16:creationId xmlns:a16="http://schemas.microsoft.com/office/drawing/2014/main" id="{2E30BC3D-AB1D-4A8A-B38A-25DEED6BBD29}"/>
                </a:ext>
              </a:extLst>
            </p:cNvPr>
            <p:cNvSpPr>
              <a:spLocks/>
            </p:cNvSpPr>
            <p:nvPr/>
          </p:nvSpPr>
          <p:spPr bwMode="auto">
            <a:xfrm>
              <a:off x="945" y="3538"/>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0" name="Freeform 4920">
              <a:extLst>
                <a:ext uri="{FF2B5EF4-FFF2-40B4-BE49-F238E27FC236}">
                  <a16:creationId xmlns:a16="http://schemas.microsoft.com/office/drawing/2014/main" id="{3EF7B368-5330-4E5A-A2BF-FC8507D86FBE}"/>
                </a:ext>
              </a:extLst>
            </p:cNvPr>
            <p:cNvSpPr>
              <a:spLocks/>
            </p:cNvSpPr>
            <p:nvPr/>
          </p:nvSpPr>
          <p:spPr bwMode="auto">
            <a:xfrm>
              <a:off x="946" y="3538"/>
              <a:ext cx="43" cy="1"/>
            </a:xfrm>
            <a:custGeom>
              <a:avLst/>
              <a:gdLst>
                <a:gd name="T0" fmla="*/ 0 w 172"/>
                <a:gd name="T1" fmla="*/ 1 h 4"/>
                <a:gd name="T2" fmla="*/ 0 w 172"/>
                <a:gd name="T3" fmla="*/ 0 h 4"/>
                <a:gd name="T4" fmla="*/ 43 w 172"/>
                <a:gd name="T5" fmla="*/ 0 h 4"/>
                <a:gd name="T6" fmla="*/ 43 w 172"/>
                <a:gd name="T7" fmla="*/ 1 h 4"/>
                <a:gd name="T8" fmla="*/ 0 w 172"/>
                <a:gd name="T9" fmla="*/ 1 h 4"/>
                <a:gd name="T10" fmla="*/ 43 w 17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4">
                  <a:moveTo>
                    <a:pt x="0" y="4"/>
                  </a:moveTo>
                  <a:lnTo>
                    <a:pt x="0" y="0"/>
                  </a:lnTo>
                  <a:lnTo>
                    <a:pt x="172" y="0"/>
                  </a:lnTo>
                  <a:lnTo>
                    <a:pt x="172" y="4"/>
                  </a:lnTo>
                  <a:lnTo>
                    <a:pt x="0" y="4"/>
                  </a:lnTo>
                  <a:lnTo>
                    <a:pt x="172"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1" name="Freeform 4921">
              <a:extLst>
                <a:ext uri="{FF2B5EF4-FFF2-40B4-BE49-F238E27FC236}">
                  <a16:creationId xmlns:a16="http://schemas.microsoft.com/office/drawing/2014/main" id="{655419B6-DC60-4851-AF50-8FB3DBAF1DD8}"/>
                </a:ext>
              </a:extLst>
            </p:cNvPr>
            <p:cNvSpPr>
              <a:spLocks/>
            </p:cNvSpPr>
            <p:nvPr/>
          </p:nvSpPr>
          <p:spPr bwMode="auto">
            <a:xfrm>
              <a:off x="1012" y="3534"/>
              <a:ext cx="10" cy="1"/>
            </a:xfrm>
            <a:custGeom>
              <a:avLst/>
              <a:gdLst>
                <a:gd name="T0" fmla="*/ 0 w 39"/>
                <a:gd name="T1" fmla="*/ 1 h 4"/>
                <a:gd name="T2" fmla="*/ 0 w 39"/>
                <a:gd name="T3" fmla="*/ 0 h 4"/>
                <a:gd name="T4" fmla="*/ 10 w 39"/>
                <a:gd name="T5" fmla="*/ 0 h 4"/>
                <a:gd name="T6" fmla="*/ 10 w 39"/>
                <a:gd name="T7" fmla="*/ 1 h 4"/>
                <a:gd name="T8" fmla="*/ 0 w 39"/>
                <a:gd name="T9" fmla="*/ 1 h 4"/>
                <a:gd name="T10" fmla="*/ 10 w 39"/>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4">
                  <a:moveTo>
                    <a:pt x="0" y="4"/>
                  </a:moveTo>
                  <a:lnTo>
                    <a:pt x="0" y="0"/>
                  </a:lnTo>
                  <a:lnTo>
                    <a:pt x="39" y="0"/>
                  </a:lnTo>
                  <a:lnTo>
                    <a:pt x="39" y="4"/>
                  </a:lnTo>
                  <a:lnTo>
                    <a:pt x="0" y="4"/>
                  </a:lnTo>
                  <a:lnTo>
                    <a:pt x="39"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2" name="Freeform 4922">
              <a:extLst>
                <a:ext uri="{FF2B5EF4-FFF2-40B4-BE49-F238E27FC236}">
                  <a16:creationId xmlns:a16="http://schemas.microsoft.com/office/drawing/2014/main" id="{F16877ED-CA8F-4B1A-9FC9-CC0FC80BC987}"/>
                </a:ext>
              </a:extLst>
            </p:cNvPr>
            <p:cNvSpPr>
              <a:spLocks/>
            </p:cNvSpPr>
            <p:nvPr/>
          </p:nvSpPr>
          <p:spPr bwMode="auto">
            <a:xfrm>
              <a:off x="1021" y="3529"/>
              <a:ext cx="1" cy="6"/>
            </a:xfrm>
            <a:custGeom>
              <a:avLst/>
              <a:gdLst>
                <a:gd name="T0" fmla="*/ 1 w 3"/>
                <a:gd name="T1" fmla="*/ 6 h 23"/>
                <a:gd name="T2" fmla="*/ 0 w 3"/>
                <a:gd name="T3" fmla="*/ 6 h 23"/>
                <a:gd name="T4" fmla="*/ 0 w 3"/>
                <a:gd name="T5" fmla="*/ 0 h 23"/>
                <a:gd name="T6" fmla="*/ 1 w 3"/>
                <a:gd name="T7" fmla="*/ 0 h 23"/>
                <a:gd name="T8" fmla="*/ 1 w 3"/>
                <a:gd name="T9" fmla="*/ 6 h 23"/>
                <a:gd name="T10" fmla="*/ 1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3" y="23"/>
                  </a:moveTo>
                  <a:lnTo>
                    <a:pt x="0" y="23"/>
                  </a:lnTo>
                  <a:lnTo>
                    <a:pt x="0" y="0"/>
                  </a:lnTo>
                  <a:lnTo>
                    <a:pt x="3" y="0"/>
                  </a:lnTo>
                  <a:lnTo>
                    <a:pt x="3" y="2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3" name="Freeform 4923">
              <a:extLst>
                <a:ext uri="{FF2B5EF4-FFF2-40B4-BE49-F238E27FC236}">
                  <a16:creationId xmlns:a16="http://schemas.microsoft.com/office/drawing/2014/main" id="{1FE9F67D-2002-426A-87F7-3B64BC431E2B}"/>
                </a:ext>
              </a:extLst>
            </p:cNvPr>
            <p:cNvSpPr>
              <a:spLocks/>
            </p:cNvSpPr>
            <p:nvPr/>
          </p:nvSpPr>
          <p:spPr bwMode="auto">
            <a:xfrm>
              <a:off x="1022" y="3529"/>
              <a:ext cx="31" cy="1"/>
            </a:xfrm>
            <a:custGeom>
              <a:avLst/>
              <a:gdLst>
                <a:gd name="T0" fmla="*/ 0 w 125"/>
                <a:gd name="T1" fmla="*/ 1 h 3"/>
                <a:gd name="T2" fmla="*/ 0 w 125"/>
                <a:gd name="T3" fmla="*/ 0 h 3"/>
                <a:gd name="T4" fmla="*/ 31 w 125"/>
                <a:gd name="T5" fmla="*/ 0 h 3"/>
                <a:gd name="T6" fmla="*/ 31 w 125"/>
                <a:gd name="T7" fmla="*/ 1 h 3"/>
                <a:gd name="T8" fmla="*/ 0 w 125"/>
                <a:gd name="T9" fmla="*/ 1 h 3"/>
                <a:gd name="T10" fmla="*/ 31 w 12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 h="3">
                  <a:moveTo>
                    <a:pt x="0" y="3"/>
                  </a:moveTo>
                  <a:lnTo>
                    <a:pt x="0" y="0"/>
                  </a:lnTo>
                  <a:lnTo>
                    <a:pt x="125" y="0"/>
                  </a:lnTo>
                  <a:lnTo>
                    <a:pt x="125" y="3"/>
                  </a:lnTo>
                  <a:lnTo>
                    <a:pt x="0" y="3"/>
                  </a:lnTo>
                  <a:lnTo>
                    <a:pt x="12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4" name="Freeform 4924">
              <a:extLst>
                <a:ext uri="{FF2B5EF4-FFF2-40B4-BE49-F238E27FC236}">
                  <a16:creationId xmlns:a16="http://schemas.microsoft.com/office/drawing/2014/main" id="{9C0E10AF-FEAC-4917-8004-2C4375AF2972}"/>
                </a:ext>
              </a:extLst>
            </p:cNvPr>
            <p:cNvSpPr>
              <a:spLocks/>
            </p:cNvSpPr>
            <p:nvPr/>
          </p:nvSpPr>
          <p:spPr bwMode="auto">
            <a:xfrm>
              <a:off x="1052" y="3526"/>
              <a:ext cx="1" cy="3"/>
            </a:xfrm>
            <a:custGeom>
              <a:avLst/>
              <a:gdLst>
                <a:gd name="T0" fmla="*/ 1 w 4"/>
                <a:gd name="T1" fmla="*/ 3 h 16"/>
                <a:gd name="T2" fmla="*/ 0 w 4"/>
                <a:gd name="T3" fmla="*/ 3 h 16"/>
                <a:gd name="T4" fmla="*/ 0 w 4"/>
                <a:gd name="T5" fmla="*/ 0 h 16"/>
                <a:gd name="T6" fmla="*/ 1 w 4"/>
                <a:gd name="T7" fmla="*/ 0 h 16"/>
                <a:gd name="T8" fmla="*/ 1 w 4"/>
                <a:gd name="T9" fmla="*/ 3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5" name="Freeform 4925">
              <a:extLst>
                <a:ext uri="{FF2B5EF4-FFF2-40B4-BE49-F238E27FC236}">
                  <a16:creationId xmlns:a16="http://schemas.microsoft.com/office/drawing/2014/main" id="{5E439B6C-B3EA-4BB5-B760-069022DC2CF8}"/>
                </a:ext>
              </a:extLst>
            </p:cNvPr>
            <p:cNvSpPr>
              <a:spLocks/>
            </p:cNvSpPr>
            <p:nvPr/>
          </p:nvSpPr>
          <p:spPr bwMode="auto">
            <a:xfrm>
              <a:off x="1080" y="3525"/>
              <a:ext cx="15" cy="1"/>
            </a:xfrm>
            <a:custGeom>
              <a:avLst/>
              <a:gdLst>
                <a:gd name="T0" fmla="*/ 0 w 59"/>
                <a:gd name="T1" fmla="*/ 1 h 4"/>
                <a:gd name="T2" fmla="*/ 0 w 59"/>
                <a:gd name="T3" fmla="*/ 0 h 4"/>
                <a:gd name="T4" fmla="*/ 15 w 59"/>
                <a:gd name="T5" fmla="*/ 0 h 4"/>
                <a:gd name="T6" fmla="*/ 15 w 59"/>
                <a:gd name="T7" fmla="*/ 1 h 4"/>
                <a:gd name="T8" fmla="*/ 0 w 59"/>
                <a:gd name="T9" fmla="*/ 1 h 4"/>
                <a:gd name="T10" fmla="*/ 15 w 59"/>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4">
                  <a:moveTo>
                    <a:pt x="0" y="4"/>
                  </a:moveTo>
                  <a:lnTo>
                    <a:pt x="0" y="0"/>
                  </a:lnTo>
                  <a:lnTo>
                    <a:pt x="59" y="0"/>
                  </a:lnTo>
                  <a:lnTo>
                    <a:pt x="59" y="4"/>
                  </a:lnTo>
                  <a:lnTo>
                    <a:pt x="0" y="4"/>
                  </a:lnTo>
                  <a:lnTo>
                    <a:pt x="59"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6" name="Freeform 4926">
              <a:extLst>
                <a:ext uri="{FF2B5EF4-FFF2-40B4-BE49-F238E27FC236}">
                  <a16:creationId xmlns:a16="http://schemas.microsoft.com/office/drawing/2014/main" id="{4DC6EE72-CA6D-4984-B271-F4F90301ACD8}"/>
                </a:ext>
              </a:extLst>
            </p:cNvPr>
            <p:cNvSpPr>
              <a:spLocks/>
            </p:cNvSpPr>
            <p:nvPr/>
          </p:nvSpPr>
          <p:spPr bwMode="auto">
            <a:xfrm>
              <a:off x="1094" y="3521"/>
              <a:ext cx="1" cy="5"/>
            </a:xfrm>
            <a:custGeom>
              <a:avLst/>
              <a:gdLst>
                <a:gd name="T0" fmla="*/ 1 w 2"/>
                <a:gd name="T1" fmla="*/ 5 h 17"/>
                <a:gd name="T2" fmla="*/ 0 w 2"/>
                <a:gd name="T3" fmla="*/ 5 h 17"/>
                <a:gd name="T4" fmla="*/ 0 w 2"/>
                <a:gd name="T5" fmla="*/ 0 h 17"/>
                <a:gd name="T6" fmla="*/ 1 w 2"/>
                <a:gd name="T7" fmla="*/ 0 h 17"/>
                <a:gd name="T8" fmla="*/ 1 w 2"/>
                <a:gd name="T9" fmla="*/ 5 h 17"/>
                <a:gd name="T10" fmla="*/ 1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7" name="Freeform 4927">
              <a:extLst>
                <a:ext uri="{FF2B5EF4-FFF2-40B4-BE49-F238E27FC236}">
                  <a16:creationId xmlns:a16="http://schemas.microsoft.com/office/drawing/2014/main" id="{DAFAE225-1B6D-476C-8A50-BA8B5EBB9CB7}"/>
                </a:ext>
              </a:extLst>
            </p:cNvPr>
            <p:cNvSpPr>
              <a:spLocks/>
            </p:cNvSpPr>
            <p:nvPr/>
          </p:nvSpPr>
          <p:spPr bwMode="auto">
            <a:xfrm>
              <a:off x="1095" y="3521"/>
              <a:ext cx="7" cy="1"/>
            </a:xfrm>
            <a:custGeom>
              <a:avLst/>
              <a:gdLst>
                <a:gd name="T0" fmla="*/ 0 w 27"/>
                <a:gd name="T1" fmla="*/ 1 h 2"/>
                <a:gd name="T2" fmla="*/ 0 w 27"/>
                <a:gd name="T3" fmla="*/ 0 h 2"/>
                <a:gd name="T4" fmla="*/ 7 w 27"/>
                <a:gd name="T5" fmla="*/ 0 h 2"/>
                <a:gd name="T6" fmla="*/ 7 w 27"/>
                <a:gd name="T7" fmla="*/ 1 h 2"/>
                <a:gd name="T8" fmla="*/ 0 w 27"/>
                <a:gd name="T9" fmla="*/ 1 h 2"/>
                <a:gd name="T10" fmla="*/ 7 w 27"/>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
                  <a:moveTo>
                    <a:pt x="0" y="2"/>
                  </a:moveTo>
                  <a:lnTo>
                    <a:pt x="0" y="0"/>
                  </a:lnTo>
                  <a:lnTo>
                    <a:pt x="27" y="0"/>
                  </a:lnTo>
                  <a:lnTo>
                    <a:pt x="27" y="2"/>
                  </a:lnTo>
                  <a:lnTo>
                    <a:pt x="0" y="2"/>
                  </a:lnTo>
                  <a:lnTo>
                    <a:pt x="27"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8" name="Freeform 4928">
              <a:extLst>
                <a:ext uri="{FF2B5EF4-FFF2-40B4-BE49-F238E27FC236}">
                  <a16:creationId xmlns:a16="http://schemas.microsoft.com/office/drawing/2014/main" id="{2EA95507-E572-4273-A5DC-E21897600CF9}"/>
                </a:ext>
              </a:extLst>
            </p:cNvPr>
            <p:cNvSpPr>
              <a:spLocks/>
            </p:cNvSpPr>
            <p:nvPr/>
          </p:nvSpPr>
          <p:spPr bwMode="auto">
            <a:xfrm>
              <a:off x="1101" y="3517"/>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09" name="Freeform 4929">
              <a:extLst>
                <a:ext uri="{FF2B5EF4-FFF2-40B4-BE49-F238E27FC236}">
                  <a16:creationId xmlns:a16="http://schemas.microsoft.com/office/drawing/2014/main" id="{F2BE79B7-C846-4EB7-9091-EFA0B596CF5F}"/>
                </a:ext>
              </a:extLst>
            </p:cNvPr>
            <p:cNvSpPr>
              <a:spLocks/>
            </p:cNvSpPr>
            <p:nvPr/>
          </p:nvSpPr>
          <p:spPr bwMode="auto">
            <a:xfrm>
              <a:off x="1102" y="3517"/>
              <a:ext cx="8" cy="1"/>
            </a:xfrm>
            <a:custGeom>
              <a:avLst/>
              <a:gdLst>
                <a:gd name="T0" fmla="*/ 0 w 33"/>
                <a:gd name="T1" fmla="*/ 1 h 3"/>
                <a:gd name="T2" fmla="*/ 0 w 33"/>
                <a:gd name="T3" fmla="*/ 0 h 3"/>
                <a:gd name="T4" fmla="*/ 8 w 33"/>
                <a:gd name="T5" fmla="*/ 0 h 3"/>
                <a:gd name="T6" fmla="*/ 8 w 33"/>
                <a:gd name="T7" fmla="*/ 1 h 3"/>
                <a:gd name="T8" fmla="*/ 0 w 33"/>
                <a:gd name="T9" fmla="*/ 1 h 3"/>
                <a:gd name="T10" fmla="*/ 8 w 3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
                  <a:moveTo>
                    <a:pt x="0" y="3"/>
                  </a:moveTo>
                  <a:lnTo>
                    <a:pt x="0" y="0"/>
                  </a:lnTo>
                  <a:lnTo>
                    <a:pt x="33" y="0"/>
                  </a:lnTo>
                  <a:lnTo>
                    <a:pt x="33" y="3"/>
                  </a:lnTo>
                  <a:lnTo>
                    <a:pt x="0" y="3"/>
                  </a:lnTo>
                  <a:lnTo>
                    <a:pt x="33"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0" name="Freeform 4930">
              <a:extLst>
                <a:ext uri="{FF2B5EF4-FFF2-40B4-BE49-F238E27FC236}">
                  <a16:creationId xmlns:a16="http://schemas.microsoft.com/office/drawing/2014/main" id="{E03313B3-FCF9-4B32-B0FA-C37199C6301A}"/>
                </a:ext>
              </a:extLst>
            </p:cNvPr>
            <p:cNvSpPr>
              <a:spLocks/>
            </p:cNvSpPr>
            <p:nvPr/>
          </p:nvSpPr>
          <p:spPr bwMode="auto">
            <a:xfrm>
              <a:off x="1109" y="3514"/>
              <a:ext cx="1" cy="3"/>
            </a:xfrm>
            <a:custGeom>
              <a:avLst/>
              <a:gdLst>
                <a:gd name="T0" fmla="*/ 1 w 4"/>
                <a:gd name="T1" fmla="*/ 3 h 16"/>
                <a:gd name="T2" fmla="*/ 0 w 4"/>
                <a:gd name="T3" fmla="*/ 3 h 16"/>
                <a:gd name="T4" fmla="*/ 0 w 4"/>
                <a:gd name="T5" fmla="*/ 0 h 16"/>
                <a:gd name="T6" fmla="*/ 1 w 4"/>
                <a:gd name="T7" fmla="*/ 0 h 16"/>
                <a:gd name="T8" fmla="*/ 1 w 4"/>
                <a:gd name="T9" fmla="*/ 3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1" name="Freeform 4931">
              <a:extLst>
                <a:ext uri="{FF2B5EF4-FFF2-40B4-BE49-F238E27FC236}">
                  <a16:creationId xmlns:a16="http://schemas.microsoft.com/office/drawing/2014/main" id="{E0926D37-4628-47BE-BFF7-1C4BE599A1DA}"/>
                </a:ext>
              </a:extLst>
            </p:cNvPr>
            <p:cNvSpPr>
              <a:spLocks/>
            </p:cNvSpPr>
            <p:nvPr/>
          </p:nvSpPr>
          <p:spPr bwMode="auto">
            <a:xfrm>
              <a:off x="1110" y="3513"/>
              <a:ext cx="1" cy="1"/>
            </a:xfrm>
            <a:custGeom>
              <a:avLst/>
              <a:gdLst>
                <a:gd name="T0" fmla="*/ 0 w 6"/>
                <a:gd name="T1" fmla="*/ 1 h 4"/>
                <a:gd name="T2" fmla="*/ 0 w 6"/>
                <a:gd name="T3" fmla="*/ 0 h 4"/>
                <a:gd name="T4" fmla="*/ 1 w 6"/>
                <a:gd name="T5" fmla="*/ 0 h 4"/>
                <a:gd name="T6" fmla="*/ 1 w 6"/>
                <a:gd name="T7" fmla="*/ 1 h 4"/>
                <a:gd name="T8" fmla="*/ 0 w 6"/>
                <a:gd name="T9" fmla="*/ 1 h 4"/>
                <a:gd name="T10" fmla="*/ 1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2" name="Freeform 4932">
              <a:extLst>
                <a:ext uri="{FF2B5EF4-FFF2-40B4-BE49-F238E27FC236}">
                  <a16:creationId xmlns:a16="http://schemas.microsoft.com/office/drawing/2014/main" id="{8F97F431-DC5C-4595-9BAC-D910742838F2}"/>
                </a:ext>
              </a:extLst>
            </p:cNvPr>
            <p:cNvSpPr>
              <a:spLocks/>
            </p:cNvSpPr>
            <p:nvPr/>
          </p:nvSpPr>
          <p:spPr bwMode="auto">
            <a:xfrm>
              <a:off x="1111" y="3508"/>
              <a:ext cx="1" cy="6"/>
            </a:xfrm>
            <a:custGeom>
              <a:avLst/>
              <a:gdLst>
                <a:gd name="T0" fmla="*/ 1 w 4"/>
                <a:gd name="T1" fmla="*/ 6 h 23"/>
                <a:gd name="T2" fmla="*/ 0 w 4"/>
                <a:gd name="T3" fmla="*/ 6 h 23"/>
                <a:gd name="T4" fmla="*/ 0 w 4"/>
                <a:gd name="T5" fmla="*/ 0 h 23"/>
                <a:gd name="T6" fmla="*/ 1 w 4"/>
                <a:gd name="T7" fmla="*/ 0 h 23"/>
                <a:gd name="T8" fmla="*/ 1 w 4"/>
                <a:gd name="T9" fmla="*/ 6 h 23"/>
                <a:gd name="T10" fmla="*/ 1 w 4"/>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3">
                  <a:moveTo>
                    <a:pt x="4" y="23"/>
                  </a:moveTo>
                  <a:lnTo>
                    <a:pt x="0" y="23"/>
                  </a:lnTo>
                  <a:lnTo>
                    <a:pt x="0" y="0"/>
                  </a:lnTo>
                  <a:lnTo>
                    <a:pt x="4" y="0"/>
                  </a:lnTo>
                  <a:lnTo>
                    <a:pt x="4" y="23"/>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3" name="Freeform 4933">
              <a:extLst>
                <a:ext uri="{FF2B5EF4-FFF2-40B4-BE49-F238E27FC236}">
                  <a16:creationId xmlns:a16="http://schemas.microsoft.com/office/drawing/2014/main" id="{55BACEBA-E50A-48B2-ACF5-A0344B0DDBEF}"/>
                </a:ext>
              </a:extLst>
            </p:cNvPr>
            <p:cNvSpPr>
              <a:spLocks/>
            </p:cNvSpPr>
            <p:nvPr/>
          </p:nvSpPr>
          <p:spPr bwMode="auto">
            <a:xfrm>
              <a:off x="1133" y="3501"/>
              <a:ext cx="5" cy="1"/>
            </a:xfrm>
            <a:custGeom>
              <a:avLst/>
              <a:gdLst>
                <a:gd name="T0" fmla="*/ 0 w 18"/>
                <a:gd name="T1" fmla="*/ 1 h 4"/>
                <a:gd name="T2" fmla="*/ 0 w 18"/>
                <a:gd name="T3" fmla="*/ 0 h 4"/>
                <a:gd name="T4" fmla="*/ 5 w 18"/>
                <a:gd name="T5" fmla="*/ 0 h 4"/>
                <a:gd name="T6" fmla="*/ 5 w 18"/>
                <a:gd name="T7" fmla="*/ 1 h 4"/>
                <a:gd name="T8" fmla="*/ 0 w 18"/>
                <a:gd name="T9" fmla="*/ 1 h 4"/>
                <a:gd name="T10" fmla="*/ 5 w 1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
                  <a:moveTo>
                    <a:pt x="0" y="4"/>
                  </a:moveTo>
                  <a:lnTo>
                    <a:pt x="0" y="0"/>
                  </a:lnTo>
                  <a:lnTo>
                    <a:pt x="18" y="0"/>
                  </a:lnTo>
                  <a:lnTo>
                    <a:pt x="18" y="4"/>
                  </a:lnTo>
                  <a:lnTo>
                    <a:pt x="0" y="4"/>
                  </a:lnTo>
                  <a:lnTo>
                    <a:pt x="18"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4" name="Freeform 4934">
              <a:extLst>
                <a:ext uri="{FF2B5EF4-FFF2-40B4-BE49-F238E27FC236}">
                  <a16:creationId xmlns:a16="http://schemas.microsoft.com/office/drawing/2014/main" id="{1D5636ED-63E9-44E1-8FCE-2B827AC4C849}"/>
                </a:ext>
              </a:extLst>
            </p:cNvPr>
            <p:cNvSpPr>
              <a:spLocks/>
            </p:cNvSpPr>
            <p:nvPr/>
          </p:nvSpPr>
          <p:spPr bwMode="auto">
            <a:xfrm>
              <a:off x="1137" y="3498"/>
              <a:ext cx="1" cy="4"/>
            </a:xfrm>
            <a:custGeom>
              <a:avLst/>
              <a:gdLst>
                <a:gd name="T0" fmla="*/ 1 w 2"/>
                <a:gd name="T1" fmla="*/ 4 h 17"/>
                <a:gd name="T2" fmla="*/ 0 w 2"/>
                <a:gd name="T3" fmla="*/ 4 h 17"/>
                <a:gd name="T4" fmla="*/ 0 w 2"/>
                <a:gd name="T5" fmla="*/ 0 h 17"/>
                <a:gd name="T6" fmla="*/ 1 w 2"/>
                <a:gd name="T7" fmla="*/ 0 h 17"/>
                <a:gd name="T8" fmla="*/ 1 w 2"/>
                <a:gd name="T9" fmla="*/ 4 h 17"/>
                <a:gd name="T10" fmla="*/ 1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5" name="Freeform 4935">
              <a:extLst>
                <a:ext uri="{FF2B5EF4-FFF2-40B4-BE49-F238E27FC236}">
                  <a16:creationId xmlns:a16="http://schemas.microsoft.com/office/drawing/2014/main" id="{2D088F1B-FA93-4AC9-BEE7-B1823C6C72C9}"/>
                </a:ext>
              </a:extLst>
            </p:cNvPr>
            <p:cNvSpPr>
              <a:spLocks/>
            </p:cNvSpPr>
            <p:nvPr/>
          </p:nvSpPr>
          <p:spPr bwMode="auto">
            <a:xfrm>
              <a:off x="1138" y="3497"/>
              <a:ext cx="42" cy="1"/>
            </a:xfrm>
            <a:custGeom>
              <a:avLst/>
              <a:gdLst>
                <a:gd name="T0" fmla="*/ 0 w 169"/>
                <a:gd name="T1" fmla="*/ 1 h 3"/>
                <a:gd name="T2" fmla="*/ 0 w 169"/>
                <a:gd name="T3" fmla="*/ 0 h 3"/>
                <a:gd name="T4" fmla="*/ 42 w 169"/>
                <a:gd name="T5" fmla="*/ 0 h 3"/>
                <a:gd name="T6" fmla="*/ 42 w 169"/>
                <a:gd name="T7" fmla="*/ 1 h 3"/>
                <a:gd name="T8" fmla="*/ 0 w 169"/>
                <a:gd name="T9" fmla="*/ 1 h 3"/>
                <a:gd name="T10" fmla="*/ 42 w 169"/>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 h="3">
                  <a:moveTo>
                    <a:pt x="0" y="3"/>
                  </a:moveTo>
                  <a:lnTo>
                    <a:pt x="0" y="0"/>
                  </a:lnTo>
                  <a:lnTo>
                    <a:pt x="169" y="0"/>
                  </a:lnTo>
                  <a:lnTo>
                    <a:pt x="169" y="3"/>
                  </a:lnTo>
                  <a:lnTo>
                    <a:pt x="0" y="3"/>
                  </a:lnTo>
                  <a:lnTo>
                    <a:pt x="169"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6" name="Freeform 4936">
              <a:extLst>
                <a:ext uri="{FF2B5EF4-FFF2-40B4-BE49-F238E27FC236}">
                  <a16:creationId xmlns:a16="http://schemas.microsoft.com/office/drawing/2014/main" id="{43AFE339-017B-4079-8776-7281209B572E}"/>
                </a:ext>
              </a:extLst>
            </p:cNvPr>
            <p:cNvSpPr>
              <a:spLocks/>
            </p:cNvSpPr>
            <p:nvPr/>
          </p:nvSpPr>
          <p:spPr bwMode="auto">
            <a:xfrm>
              <a:off x="1179" y="3498"/>
              <a:ext cx="1" cy="1"/>
            </a:xfrm>
            <a:custGeom>
              <a:avLst/>
              <a:gdLst>
                <a:gd name="T0" fmla="*/ 1 w 3"/>
                <a:gd name="T1" fmla="*/ 0 h 1"/>
                <a:gd name="T2" fmla="*/ 0 w 3"/>
                <a:gd name="T3" fmla="*/ 0 h 1"/>
                <a:gd name="T4" fmla="*/ 0 w 3"/>
                <a:gd name="T5" fmla="*/ 0 h 1"/>
                <a:gd name="T6" fmla="*/ 1 w 3"/>
                <a:gd name="T7" fmla="*/ 0 h 1"/>
                <a:gd name="T8" fmla="*/ 1 w 3"/>
                <a:gd name="T9" fmla="*/ 0 h 1"/>
                <a:gd name="T10" fmla="*/ 1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lnTo>
                    <a:pt x="0" y="0"/>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7" name="Freeform 4937">
              <a:extLst>
                <a:ext uri="{FF2B5EF4-FFF2-40B4-BE49-F238E27FC236}">
                  <a16:creationId xmlns:a16="http://schemas.microsoft.com/office/drawing/2014/main" id="{FA3D315C-FB73-4EE0-9564-2AFA58E7C000}"/>
                </a:ext>
              </a:extLst>
            </p:cNvPr>
            <p:cNvSpPr>
              <a:spLocks/>
            </p:cNvSpPr>
            <p:nvPr/>
          </p:nvSpPr>
          <p:spPr bwMode="auto">
            <a:xfrm>
              <a:off x="1193" y="3485"/>
              <a:ext cx="1" cy="1"/>
            </a:xfrm>
            <a:custGeom>
              <a:avLst/>
              <a:gdLst>
                <a:gd name="T0" fmla="*/ 1 w 2"/>
                <a:gd name="T1" fmla="*/ 0 h 1"/>
                <a:gd name="T2" fmla="*/ 0 w 2"/>
                <a:gd name="T3" fmla="*/ 0 h 1"/>
                <a:gd name="T4" fmla="*/ 0 w 2"/>
                <a:gd name="T5" fmla="*/ 0 h 1"/>
                <a:gd name="T6" fmla="*/ 1 w 2"/>
                <a:gd name="T7" fmla="*/ 0 h 1"/>
                <a:gd name="T8" fmla="*/ 1 w 2"/>
                <a:gd name="T9" fmla="*/ 0 h 1"/>
                <a:gd name="T10" fmla="*/ 1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lnTo>
                    <a:pt x="0" y="0"/>
                  </a:lnTo>
                  <a:lnTo>
                    <a:pt x="2"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8" name="Freeform 4938">
              <a:extLst>
                <a:ext uri="{FF2B5EF4-FFF2-40B4-BE49-F238E27FC236}">
                  <a16:creationId xmlns:a16="http://schemas.microsoft.com/office/drawing/2014/main" id="{590D5846-BBFF-43E7-8503-26E7843CED9F}"/>
                </a:ext>
              </a:extLst>
            </p:cNvPr>
            <p:cNvSpPr>
              <a:spLocks/>
            </p:cNvSpPr>
            <p:nvPr/>
          </p:nvSpPr>
          <p:spPr bwMode="auto">
            <a:xfrm>
              <a:off x="1194" y="3484"/>
              <a:ext cx="17" cy="1"/>
            </a:xfrm>
            <a:custGeom>
              <a:avLst/>
              <a:gdLst>
                <a:gd name="T0" fmla="*/ 0 w 68"/>
                <a:gd name="T1" fmla="*/ 1 h 4"/>
                <a:gd name="T2" fmla="*/ 0 w 68"/>
                <a:gd name="T3" fmla="*/ 0 h 4"/>
                <a:gd name="T4" fmla="*/ 17 w 68"/>
                <a:gd name="T5" fmla="*/ 0 h 4"/>
                <a:gd name="T6" fmla="*/ 17 w 68"/>
                <a:gd name="T7" fmla="*/ 1 h 4"/>
                <a:gd name="T8" fmla="*/ 0 w 68"/>
                <a:gd name="T9" fmla="*/ 1 h 4"/>
                <a:gd name="T10" fmla="*/ 17 w 6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4"/>
                  </a:moveTo>
                  <a:lnTo>
                    <a:pt x="0" y="0"/>
                  </a:lnTo>
                  <a:lnTo>
                    <a:pt x="68" y="0"/>
                  </a:lnTo>
                  <a:lnTo>
                    <a:pt x="68" y="4"/>
                  </a:lnTo>
                  <a:lnTo>
                    <a:pt x="0" y="4"/>
                  </a:lnTo>
                  <a:lnTo>
                    <a:pt x="68"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19" name="Freeform 4939">
              <a:extLst>
                <a:ext uri="{FF2B5EF4-FFF2-40B4-BE49-F238E27FC236}">
                  <a16:creationId xmlns:a16="http://schemas.microsoft.com/office/drawing/2014/main" id="{BC70530A-78BF-4436-BF14-099E37A053F9}"/>
                </a:ext>
              </a:extLst>
            </p:cNvPr>
            <p:cNvSpPr>
              <a:spLocks/>
            </p:cNvSpPr>
            <p:nvPr/>
          </p:nvSpPr>
          <p:spPr bwMode="auto">
            <a:xfrm>
              <a:off x="1210" y="3481"/>
              <a:ext cx="1" cy="4"/>
            </a:xfrm>
            <a:custGeom>
              <a:avLst/>
              <a:gdLst>
                <a:gd name="T0" fmla="*/ 1 w 2"/>
                <a:gd name="T1" fmla="*/ 4 h 17"/>
                <a:gd name="T2" fmla="*/ 0 w 2"/>
                <a:gd name="T3" fmla="*/ 4 h 17"/>
                <a:gd name="T4" fmla="*/ 0 w 2"/>
                <a:gd name="T5" fmla="*/ 0 h 17"/>
                <a:gd name="T6" fmla="*/ 1 w 2"/>
                <a:gd name="T7" fmla="*/ 0 h 17"/>
                <a:gd name="T8" fmla="*/ 1 w 2"/>
                <a:gd name="T9" fmla="*/ 4 h 17"/>
                <a:gd name="T10" fmla="*/ 1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0" name="Freeform 4940">
              <a:extLst>
                <a:ext uri="{FF2B5EF4-FFF2-40B4-BE49-F238E27FC236}">
                  <a16:creationId xmlns:a16="http://schemas.microsoft.com/office/drawing/2014/main" id="{1A39C529-E276-48BA-BE64-35BCC428BC63}"/>
                </a:ext>
              </a:extLst>
            </p:cNvPr>
            <p:cNvSpPr>
              <a:spLocks/>
            </p:cNvSpPr>
            <p:nvPr/>
          </p:nvSpPr>
          <p:spPr bwMode="auto">
            <a:xfrm>
              <a:off x="1211" y="3480"/>
              <a:ext cx="30" cy="1"/>
            </a:xfrm>
            <a:custGeom>
              <a:avLst/>
              <a:gdLst>
                <a:gd name="T0" fmla="*/ 0 w 122"/>
                <a:gd name="T1" fmla="*/ 1 h 2"/>
                <a:gd name="T2" fmla="*/ 0 w 122"/>
                <a:gd name="T3" fmla="*/ 0 h 2"/>
                <a:gd name="T4" fmla="*/ 30 w 122"/>
                <a:gd name="T5" fmla="*/ 0 h 2"/>
                <a:gd name="T6" fmla="*/ 30 w 122"/>
                <a:gd name="T7" fmla="*/ 1 h 2"/>
                <a:gd name="T8" fmla="*/ 0 w 122"/>
                <a:gd name="T9" fmla="*/ 1 h 2"/>
                <a:gd name="T10" fmla="*/ 30 w 12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2">
                  <a:moveTo>
                    <a:pt x="0" y="2"/>
                  </a:moveTo>
                  <a:lnTo>
                    <a:pt x="0" y="0"/>
                  </a:lnTo>
                  <a:lnTo>
                    <a:pt x="122" y="0"/>
                  </a:lnTo>
                  <a:lnTo>
                    <a:pt x="122" y="2"/>
                  </a:lnTo>
                  <a:lnTo>
                    <a:pt x="0" y="2"/>
                  </a:lnTo>
                  <a:lnTo>
                    <a:pt x="122"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1" name="Freeform 4941">
              <a:extLst>
                <a:ext uri="{FF2B5EF4-FFF2-40B4-BE49-F238E27FC236}">
                  <a16:creationId xmlns:a16="http://schemas.microsoft.com/office/drawing/2014/main" id="{E92AF7B6-74A9-400A-B74A-9739F4B64B68}"/>
                </a:ext>
              </a:extLst>
            </p:cNvPr>
            <p:cNvSpPr>
              <a:spLocks/>
            </p:cNvSpPr>
            <p:nvPr/>
          </p:nvSpPr>
          <p:spPr bwMode="auto">
            <a:xfrm>
              <a:off x="1259" y="3473"/>
              <a:ext cx="1" cy="1"/>
            </a:xfrm>
            <a:custGeom>
              <a:avLst/>
              <a:gdLst>
                <a:gd name="T0" fmla="*/ 0 w 1"/>
                <a:gd name="T1" fmla="*/ 1 h 4"/>
                <a:gd name="T2" fmla="*/ 0 w 1"/>
                <a:gd name="T3" fmla="*/ 0 h 4"/>
                <a:gd name="T4" fmla="*/ 0 w 1"/>
                <a:gd name="T5" fmla="*/ 0 h 4"/>
                <a:gd name="T6" fmla="*/ 0 w 1"/>
                <a:gd name="T7" fmla="*/ 1 h 4"/>
                <a:gd name="T8" fmla="*/ 0 w 1"/>
                <a:gd name="T9" fmla="*/ 1 h 4"/>
                <a:gd name="T10" fmla="*/ 0 w 1"/>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4">
                  <a:moveTo>
                    <a:pt x="0" y="4"/>
                  </a:moveTo>
                  <a:lnTo>
                    <a:pt x="0" y="0"/>
                  </a:lnTo>
                  <a:lnTo>
                    <a:pt x="0"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2" name="Freeform 4942">
              <a:extLst>
                <a:ext uri="{FF2B5EF4-FFF2-40B4-BE49-F238E27FC236}">
                  <a16:creationId xmlns:a16="http://schemas.microsoft.com/office/drawing/2014/main" id="{5E1E245F-3CAC-4FE5-A030-65379B93A08B}"/>
                </a:ext>
              </a:extLst>
            </p:cNvPr>
            <p:cNvSpPr>
              <a:spLocks/>
            </p:cNvSpPr>
            <p:nvPr/>
          </p:nvSpPr>
          <p:spPr bwMode="auto">
            <a:xfrm>
              <a:off x="1259" y="3470"/>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3" name="Freeform 4943">
              <a:extLst>
                <a:ext uri="{FF2B5EF4-FFF2-40B4-BE49-F238E27FC236}">
                  <a16:creationId xmlns:a16="http://schemas.microsoft.com/office/drawing/2014/main" id="{65491F6A-7B5A-4F50-8814-8DDA05443836}"/>
                </a:ext>
              </a:extLst>
            </p:cNvPr>
            <p:cNvSpPr>
              <a:spLocks/>
            </p:cNvSpPr>
            <p:nvPr/>
          </p:nvSpPr>
          <p:spPr bwMode="auto">
            <a:xfrm>
              <a:off x="1259" y="3469"/>
              <a:ext cx="43" cy="1"/>
            </a:xfrm>
            <a:custGeom>
              <a:avLst/>
              <a:gdLst>
                <a:gd name="T0" fmla="*/ 0 w 172"/>
                <a:gd name="T1" fmla="*/ 1 h 4"/>
                <a:gd name="T2" fmla="*/ 0 w 172"/>
                <a:gd name="T3" fmla="*/ 0 h 4"/>
                <a:gd name="T4" fmla="*/ 43 w 172"/>
                <a:gd name="T5" fmla="*/ 0 h 4"/>
                <a:gd name="T6" fmla="*/ 43 w 172"/>
                <a:gd name="T7" fmla="*/ 1 h 4"/>
                <a:gd name="T8" fmla="*/ 0 w 172"/>
                <a:gd name="T9" fmla="*/ 1 h 4"/>
                <a:gd name="T10" fmla="*/ 43 w 17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4">
                  <a:moveTo>
                    <a:pt x="0" y="4"/>
                  </a:moveTo>
                  <a:lnTo>
                    <a:pt x="0" y="0"/>
                  </a:lnTo>
                  <a:lnTo>
                    <a:pt x="172" y="0"/>
                  </a:lnTo>
                  <a:lnTo>
                    <a:pt x="172" y="4"/>
                  </a:lnTo>
                  <a:lnTo>
                    <a:pt x="0" y="4"/>
                  </a:lnTo>
                  <a:lnTo>
                    <a:pt x="172"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4" name="Freeform 4944">
              <a:extLst>
                <a:ext uri="{FF2B5EF4-FFF2-40B4-BE49-F238E27FC236}">
                  <a16:creationId xmlns:a16="http://schemas.microsoft.com/office/drawing/2014/main" id="{59963C9F-9B7E-4BD4-B4DB-23A1F7BA876D}"/>
                </a:ext>
              </a:extLst>
            </p:cNvPr>
            <p:cNvSpPr>
              <a:spLocks/>
            </p:cNvSpPr>
            <p:nvPr/>
          </p:nvSpPr>
          <p:spPr bwMode="auto">
            <a:xfrm>
              <a:off x="1302" y="3466"/>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5" name="Freeform 4945">
              <a:extLst>
                <a:ext uri="{FF2B5EF4-FFF2-40B4-BE49-F238E27FC236}">
                  <a16:creationId xmlns:a16="http://schemas.microsoft.com/office/drawing/2014/main" id="{F17226F8-F510-401C-A794-CBA7DC687523}"/>
                </a:ext>
              </a:extLst>
            </p:cNvPr>
            <p:cNvSpPr>
              <a:spLocks/>
            </p:cNvSpPr>
            <p:nvPr/>
          </p:nvSpPr>
          <p:spPr bwMode="auto">
            <a:xfrm>
              <a:off x="1323" y="3459"/>
              <a:ext cx="20" cy="1"/>
            </a:xfrm>
            <a:custGeom>
              <a:avLst/>
              <a:gdLst>
                <a:gd name="T0" fmla="*/ 0 w 80"/>
                <a:gd name="T1" fmla="*/ 1 h 3"/>
                <a:gd name="T2" fmla="*/ 0 w 80"/>
                <a:gd name="T3" fmla="*/ 0 h 3"/>
                <a:gd name="T4" fmla="*/ 20 w 80"/>
                <a:gd name="T5" fmla="*/ 0 h 3"/>
                <a:gd name="T6" fmla="*/ 20 w 80"/>
                <a:gd name="T7" fmla="*/ 1 h 3"/>
                <a:gd name="T8" fmla="*/ 0 w 80"/>
                <a:gd name="T9" fmla="*/ 1 h 3"/>
                <a:gd name="T10" fmla="*/ 20 w 8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3">
                  <a:moveTo>
                    <a:pt x="0" y="3"/>
                  </a:moveTo>
                  <a:lnTo>
                    <a:pt x="0" y="0"/>
                  </a:lnTo>
                  <a:lnTo>
                    <a:pt x="80" y="0"/>
                  </a:lnTo>
                  <a:lnTo>
                    <a:pt x="80" y="3"/>
                  </a:lnTo>
                  <a:lnTo>
                    <a:pt x="0" y="3"/>
                  </a:lnTo>
                  <a:lnTo>
                    <a:pt x="80"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6" name="Freeform 4946">
              <a:extLst>
                <a:ext uri="{FF2B5EF4-FFF2-40B4-BE49-F238E27FC236}">
                  <a16:creationId xmlns:a16="http://schemas.microsoft.com/office/drawing/2014/main" id="{FF0844C2-DACF-4E8B-9A19-0A310CB1E0E9}"/>
                </a:ext>
              </a:extLst>
            </p:cNvPr>
            <p:cNvSpPr>
              <a:spLocks/>
            </p:cNvSpPr>
            <p:nvPr/>
          </p:nvSpPr>
          <p:spPr bwMode="auto">
            <a:xfrm>
              <a:off x="1342" y="3456"/>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7" name="Freeform 4947">
              <a:extLst>
                <a:ext uri="{FF2B5EF4-FFF2-40B4-BE49-F238E27FC236}">
                  <a16:creationId xmlns:a16="http://schemas.microsoft.com/office/drawing/2014/main" id="{D114C835-2DFD-4714-AD7F-08367D3CDA90}"/>
                </a:ext>
              </a:extLst>
            </p:cNvPr>
            <p:cNvSpPr>
              <a:spLocks/>
            </p:cNvSpPr>
            <p:nvPr/>
          </p:nvSpPr>
          <p:spPr bwMode="auto">
            <a:xfrm>
              <a:off x="1343" y="3456"/>
              <a:ext cx="8" cy="1"/>
            </a:xfrm>
            <a:custGeom>
              <a:avLst/>
              <a:gdLst>
                <a:gd name="T0" fmla="*/ 0 w 33"/>
                <a:gd name="T1" fmla="*/ 1 h 3"/>
                <a:gd name="T2" fmla="*/ 0 w 33"/>
                <a:gd name="T3" fmla="*/ 0 h 3"/>
                <a:gd name="T4" fmla="*/ 8 w 33"/>
                <a:gd name="T5" fmla="*/ 0 h 3"/>
                <a:gd name="T6" fmla="*/ 8 w 33"/>
                <a:gd name="T7" fmla="*/ 1 h 3"/>
                <a:gd name="T8" fmla="*/ 0 w 33"/>
                <a:gd name="T9" fmla="*/ 1 h 3"/>
                <a:gd name="T10" fmla="*/ 8 w 3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
                  <a:moveTo>
                    <a:pt x="0" y="3"/>
                  </a:moveTo>
                  <a:lnTo>
                    <a:pt x="0" y="0"/>
                  </a:lnTo>
                  <a:lnTo>
                    <a:pt x="33" y="0"/>
                  </a:lnTo>
                  <a:lnTo>
                    <a:pt x="33" y="3"/>
                  </a:lnTo>
                  <a:lnTo>
                    <a:pt x="0" y="3"/>
                  </a:lnTo>
                  <a:lnTo>
                    <a:pt x="33"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8" name="Freeform 4948">
              <a:extLst>
                <a:ext uri="{FF2B5EF4-FFF2-40B4-BE49-F238E27FC236}">
                  <a16:creationId xmlns:a16="http://schemas.microsoft.com/office/drawing/2014/main" id="{12509476-B282-425C-8EB1-B038DA9EF1F1}"/>
                </a:ext>
              </a:extLst>
            </p:cNvPr>
            <p:cNvSpPr>
              <a:spLocks/>
            </p:cNvSpPr>
            <p:nvPr/>
          </p:nvSpPr>
          <p:spPr bwMode="auto">
            <a:xfrm>
              <a:off x="1351" y="3452"/>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29" name="Freeform 4949">
              <a:extLst>
                <a:ext uri="{FF2B5EF4-FFF2-40B4-BE49-F238E27FC236}">
                  <a16:creationId xmlns:a16="http://schemas.microsoft.com/office/drawing/2014/main" id="{49F40536-6963-4902-A355-7B0D213A05BD}"/>
                </a:ext>
              </a:extLst>
            </p:cNvPr>
            <p:cNvSpPr>
              <a:spLocks/>
            </p:cNvSpPr>
            <p:nvPr/>
          </p:nvSpPr>
          <p:spPr bwMode="auto">
            <a:xfrm>
              <a:off x="1351" y="3451"/>
              <a:ext cx="4" cy="1"/>
            </a:xfrm>
            <a:custGeom>
              <a:avLst/>
              <a:gdLst>
                <a:gd name="T0" fmla="*/ 0 w 15"/>
                <a:gd name="T1" fmla="*/ 1 h 4"/>
                <a:gd name="T2" fmla="*/ 0 w 15"/>
                <a:gd name="T3" fmla="*/ 0 h 4"/>
                <a:gd name="T4" fmla="*/ 4 w 15"/>
                <a:gd name="T5" fmla="*/ 0 h 4"/>
                <a:gd name="T6" fmla="*/ 4 w 15"/>
                <a:gd name="T7" fmla="*/ 1 h 4"/>
                <a:gd name="T8" fmla="*/ 0 w 15"/>
                <a:gd name="T9" fmla="*/ 1 h 4"/>
                <a:gd name="T10" fmla="*/ 4 w 1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4">
                  <a:moveTo>
                    <a:pt x="0" y="4"/>
                  </a:moveTo>
                  <a:lnTo>
                    <a:pt x="0" y="0"/>
                  </a:lnTo>
                  <a:lnTo>
                    <a:pt x="15" y="0"/>
                  </a:lnTo>
                  <a:lnTo>
                    <a:pt x="15" y="4"/>
                  </a:lnTo>
                  <a:lnTo>
                    <a:pt x="0" y="4"/>
                  </a:lnTo>
                  <a:lnTo>
                    <a:pt x="1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0" name="Freeform 4950">
              <a:extLst>
                <a:ext uri="{FF2B5EF4-FFF2-40B4-BE49-F238E27FC236}">
                  <a16:creationId xmlns:a16="http://schemas.microsoft.com/office/drawing/2014/main" id="{19BD4336-5164-43CE-BD60-DC85A759870D}"/>
                </a:ext>
              </a:extLst>
            </p:cNvPr>
            <p:cNvSpPr>
              <a:spLocks/>
            </p:cNvSpPr>
            <p:nvPr/>
          </p:nvSpPr>
          <p:spPr bwMode="auto">
            <a:xfrm>
              <a:off x="1354" y="3449"/>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1" name="Freeform 4951">
              <a:extLst>
                <a:ext uri="{FF2B5EF4-FFF2-40B4-BE49-F238E27FC236}">
                  <a16:creationId xmlns:a16="http://schemas.microsoft.com/office/drawing/2014/main" id="{582D7E0E-9522-485A-A9B6-DC82E426A04B}"/>
                </a:ext>
              </a:extLst>
            </p:cNvPr>
            <p:cNvSpPr>
              <a:spLocks/>
            </p:cNvSpPr>
            <p:nvPr/>
          </p:nvSpPr>
          <p:spPr bwMode="auto">
            <a:xfrm>
              <a:off x="1355" y="3448"/>
              <a:ext cx="2" cy="1"/>
            </a:xfrm>
            <a:custGeom>
              <a:avLst/>
              <a:gdLst>
                <a:gd name="T0" fmla="*/ 0 w 9"/>
                <a:gd name="T1" fmla="*/ 1 h 2"/>
                <a:gd name="T2" fmla="*/ 0 w 9"/>
                <a:gd name="T3" fmla="*/ 0 h 2"/>
                <a:gd name="T4" fmla="*/ 2 w 9"/>
                <a:gd name="T5" fmla="*/ 0 h 2"/>
                <a:gd name="T6" fmla="*/ 2 w 9"/>
                <a:gd name="T7" fmla="*/ 1 h 2"/>
                <a:gd name="T8" fmla="*/ 0 w 9"/>
                <a:gd name="T9" fmla="*/ 1 h 2"/>
                <a:gd name="T10" fmla="*/ 2 w 9"/>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0" y="2"/>
                  </a:moveTo>
                  <a:lnTo>
                    <a:pt x="0" y="0"/>
                  </a:lnTo>
                  <a:lnTo>
                    <a:pt x="9" y="0"/>
                  </a:lnTo>
                  <a:lnTo>
                    <a:pt x="9" y="2"/>
                  </a:lnTo>
                  <a:lnTo>
                    <a:pt x="0" y="2"/>
                  </a:lnTo>
                  <a:lnTo>
                    <a:pt x="9"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2" name="Freeform 4952">
              <a:extLst>
                <a:ext uri="{FF2B5EF4-FFF2-40B4-BE49-F238E27FC236}">
                  <a16:creationId xmlns:a16="http://schemas.microsoft.com/office/drawing/2014/main" id="{7538BF8B-D679-4D77-8C58-E9784C19F21B}"/>
                </a:ext>
              </a:extLst>
            </p:cNvPr>
            <p:cNvSpPr>
              <a:spLocks/>
            </p:cNvSpPr>
            <p:nvPr/>
          </p:nvSpPr>
          <p:spPr bwMode="auto">
            <a:xfrm>
              <a:off x="1357" y="3445"/>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3" name="Freeform 4953">
              <a:extLst>
                <a:ext uri="{FF2B5EF4-FFF2-40B4-BE49-F238E27FC236}">
                  <a16:creationId xmlns:a16="http://schemas.microsoft.com/office/drawing/2014/main" id="{2C073175-8B94-486F-8349-014CCAF345E1}"/>
                </a:ext>
              </a:extLst>
            </p:cNvPr>
            <p:cNvSpPr>
              <a:spLocks/>
            </p:cNvSpPr>
            <p:nvPr/>
          </p:nvSpPr>
          <p:spPr bwMode="auto">
            <a:xfrm>
              <a:off x="1371" y="3433"/>
              <a:ext cx="4" cy="1"/>
            </a:xfrm>
            <a:custGeom>
              <a:avLst/>
              <a:gdLst>
                <a:gd name="T0" fmla="*/ 0 w 15"/>
                <a:gd name="T1" fmla="*/ 1 h 4"/>
                <a:gd name="T2" fmla="*/ 0 w 15"/>
                <a:gd name="T3" fmla="*/ 0 h 4"/>
                <a:gd name="T4" fmla="*/ 4 w 15"/>
                <a:gd name="T5" fmla="*/ 0 h 4"/>
                <a:gd name="T6" fmla="*/ 4 w 15"/>
                <a:gd name="T7" fmla="*/ 1 h 4"/>
                <a:gd name="T8" fmla="*/ 0 w 15"/>
                <a:gd name="T9" fmla="*/ 1 h 4"/>
                <a:gd name="T10" fmla="*/ 4 w 1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4">
                  <a:moveTo>
                    <a:pt x="0" y="4"/>
                  </a:moveTo>
                  <a:lnTo>
                    <a:pt x="0" y="0"/>
                  </a:lnTo>
                  <a:lnTo>
                    <a:pt x="15" y="0"/>
                  </a:lnTo>
                  <a:lnTo>
                    <a:pt x="15" y="4"/>
                  </a:lnTo>
                  <a:lnTo>
                    <a:pt x="0" y="4"/>
                  </a:lnTo>
                  <a:lnTo>
                    <a:pt x="1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4" name="Freeform 4954">
              <a:extLst>
                <a:ext uri="{FF2B5EF4-FFF2-40B4-BE49-F238E27FC236}">
                  <a16:creationId xmlns:a16="http://schemas.microsoft.com/office/drawing/2014/main" id="{9E689C17-21D3-4A8D-A846-825ABB8DE369}"/>
                </a:ext>
              </a:extLst>
            </p:cNvPr>
            <p:cNvSpPr>
              <a:spLocks/>
            </p:cNvSpPr>
            <p:nvPr/>
          </p:nvSpPr>
          <p:spPr bwMode="auto">
            <a:xfrm>
              <a:off x="1374" y="3427"/>
              <a:ext cx="1" cy="7"/>
            </a:xfrm>
            <a:custGeom>
              <a:avLst/>
              <a:gdLst>
                <a:gd name="T0" fmla="*/ 1 w 3"/>
                <a:gd name="T1" fmla="*/ 7 h 26"/>
                <a:gd name="T2" fmla="*/ 0 w 3"/>
                <a:gd name="T3" fmla="*/ 7 h 26"/>
                <a:gd name="T4" fmla="*/ 0 w 3"/>
                <a:gd name="T5" fmla="*/ 0 h 26"/>
                <a:gd name="T6" fmla="*/ 1 w 3"/>
                <a:gd name="T7" fmla="*/ 0 h 26"/>
                <a:gd name="T8" fmla="*/ 1 w 3"/>
                <a:gd name="T9" fmla="*/ 7 h 26"/>
                <a:gd name="T10" fmla="*/ 1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3" y="26"/>
                  </a:moveTo>
                  <a:lnTo>
                    <a:pt x="0" y="26"/>
                  </a:lnTo>
                  <a:lnTo>
                    <a:pt x="0" y="0"/>
                  </a:lnTo>
                  <a:lnTo>
                    <a:pt x="3" y="0"/>
                  </a:lnTo>
                  <a:lnTo>
                    <a:pt x="3" y="2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5" name="Freeform 4955">
              <a:extLst>
                <a:ext uri="{FF2B5EF4-FFF2-40B4-BE49-F238E27FC236}">
                  <a16:creationId xmlns:a16="http://schemas.microsoft.com/office/drawing/2014/main" id="{1AB65CA5-0127-463D-80E6-14B17BC38D59}"/>
                </a:ext>
              </a:extLst>
            </p:cNvPr>
            <p:cNvSpPr>
              <a:spLocks/>
            </p:cNvSpPr>
            <p:nvPr/>
          </p:nvSpPr>
          <p:spPr bwMode="auto">
            <a:xfrm>
              <a:off x="1375" y="3427"/>
              <a:ext cx="5" cy="1"/>
            </a:xfrm>
            <a:custGeom>
              <a:avLst/>
              <a:gdLst>
                <a:gd name="T0" fmla="*/ 0 w 21"/>
                <a:gd name="T1" fmla="*/ 1 h 2"/>
                <a:gd name="T2" fmla="*/ 0 w 21"/>
                <a:gd name="T3" fmla="*/ 0 h 2"/>
                <a:gd name="T4" fmla="*/ 5 w 21"/>
                <a:gd name="T5" fmla="*/ 0 h 2"/>
                <a:gd name="T6" fmla="*/ 5 w 21"/>
                <a:gd name="T7" fmla="*/ 1 h 2"/>
                <a:gd name="T8" fmla="*/ 0 w 21"/>
                <a:gd name="T9" fmla="*/ 1 h 2"/>
                <a:gd name="T10" fmla="*/ 5 w 21"/>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
                  <a:moveTo>
                    <a:pt x="0" y="2"/>
                  </a:moveTo>
                  <a:lnTo>
                    <a:pt x="0" y="0"/>
                  </a:lnTo>
                  <a:lnTo>
                    <a:pt x="21" y="0"/>
                  </a:lnTo>
                  <a:lnTo>
                    <a:pt x="21" y="2"/>
                  </a:lnTo>
                  <a:lnTo>
                    <a:pt x="0" y="2"/>
                  </a:lnTo>
                  <a:lnTo>
                    <a:pt x="21"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6" name="Freeform 4956">
              <a:extLst>
                <a:ext uri="{FF2B5EF4-FFF2-40B4-BE49-F238E27FC236}">
                  <a16:creationId xmlns:a16="http://schemas.microsoft.com/office/drawing/2014/main" id="{370BFB62-DB83-4191-BF1C-C2DC2D57F503}"/>
                </a:ext>
              </a:extLst>
            </p:cNvPr>
            <p:cNvSpPr>
              <a:spLocks/>
            </p:cNvSpPr>
            <p:nvPr/>
          </p:nvSpPr>
          <p:spPr bwMode="auto">
            <a:xfrm>
              <a:off x="1379" y="3424"/>
              <a:ext cx="1" cy="3"/>
            </a:xfrm>
            <a:custGeom>
              <a:avLst/>
              <a:gdLst>
                <a:gd name="T0" fmla="*/ 1 w 4"/>
                <a:gd name="T1" fmla="*/ 3 h 13"/>
                <a:gd name="T2" fmla="*/ 0 w 4"/>
                <a:gd name="T3" fmla="*/ 3 h 13"/>
                <a:gd name="T4" fmla="*/ 0 w 4"/>
                <a:gd name="T5" fmla="*/ 0 h 13"/>
                <a:gd name="T6" fmla="*/ 1 w 4"/>
                <a:gd name="T7" fmla="*/ 0 h 13"/>
                <a:gd name="T8" fmla="*/ 1 w 4"/>
                <a:gd name="T9" fmla="*/ 3 h 13"/>
                <a:gd name="T10" fmla="*/ 1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13"/>
                  </a:moveTo>
                  <a:lnTo>
                    <a:pt x="0" y="13"/>
                  </a:lnTo>
                  <a:lnTo>
                    <a:pt x="0" y="0"/>
                  </a:lnTo>
                  <a:lnTo>
                    <a:pt x="4" y="0"/>
                  </a:lnTo>
                  <a:lnTo>
                    <a:pt x="4" y="13"/>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7" name="Freeform 4957">
              <a:extLst>
                <a:ext uri="{FF2B5EF4-FFF2-40B4-BE49-F238E27FC236}">
                  <a16:creationId xmlns:a16="http://schemas.microsoft.com/office/drawing/2014/main" id="{7842C1CA-8DD5-4DA5-BF07-0B2D6927BDB9}"/>
                </a:ext>
              </a:extLst>
            </p:cNvPr>
            <p:cNvSpPr>
              <a:spLocks/>
            </p:cNvSpPr>
            <p:nvPr/>
          </p:nvSpPr>
          <p:spPr bwMode="auto">
            <a:xfrm>
              <a:off x="1380" y="3423"/>
              <a:ext cx="2" cy="1"/>
            </a:xfrm>
            <a:custGeom>
              <a:avLst/>
              <a:gdLst>
                <a:gd name="T0" fmla="*/ 0 w 6"/>
                <a:gd name="T1" fmla="*/ 1 h 2"/>
                <a:gd name="T2" fmla="*/ 0 w 6"/>
                <a:gd name="T3" fmla="*/ 0 h 2"/>
                <a:gd name="T4" fmla="*/ 2 w 6"/>
                <a:gd name="T5" fmla="*/ 0 h 2"/>
                <a:gd name="T6" fmla="*/ 2 w 6"/>
                <a:gd name="T7" fmla="*/ 1 h 2"/>
                <a:gd name="T8" fmla="*/ 0 w 6"/>
                <a:gd name="T9" fmla="*/ 1 h 2"/>
                <a:gd name="T10" fmla="*/ 2 w 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2"/>
                  </a:moveTo>
                  <a:lnTo>
                    <a:pt x="0" y="0"/>
                  </a:lnTo>
                  <a:lnTo>
                    <a:pt x="6" y="0"/>
                  </a:lnTo>
                  <a:lnTo>
                    <a:pt x="6" y="2"/>
                  </a:lnTo>
                  <a:lnTo>
                    <a:pt x="0" y="2"/>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8" name="Freeform 4958">
              <a:extLst>
                <a:ext uri="{FF2B5EF4-FFF2-40B4-BE49-F238E27FC236}">
                  <a16:creationId xmlns:a16="http://schemas.microsoft.com/office/drawing/2014/main" id="{591E05E6-8B37-4409-907C-069B767F0947}"/>
                </a:ext>
              </a:extLst>
            </p:cNvPr>
            <p:cNvSpPr>
              <a:spLocks/>
            </p:cNvSpPr>
            <p:nvPr/>
          </p:nvSpPr>
          <p:spPr bwMode="auto">
            <a:xfrm>
              <a:off x="1381" y="3420"/>
              <a:ext cx="1" cy="4"/>
            </a:xfrm>
            <a:custGeom>
              <a:avLst/>
              <a:gdLst>
                <a:gd name="T0" fmla="*/ 1 w 4"/>
                <a:gd name="T1" fmla="*/ 4 h 15"/>
                <a:gd name="T2" fmla="*/ 0 w 4"/>
                <a:gd name="T3" fmla="*/ 4 h 15"/>
                <a:gd name="T4" fmla="*/ 0 w 4"/>
                <a:gd name="T5" fmla="*/ 0 h 15"/>
                <a:gd name="T6" fmla="*/ 1 w 4"/>
                <a:gd name="T7" fmla="*/ 0 h 15"/>
                <a:gd name="T8" fmla="*/ 1 w 4"/>
                <a:gd name="T9" fmla="*/ 4 h 15"/>
                <a:gd name="T10" fmla="*/ 1 w 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5">
                  <a:moveTo>
                    <a:pt x="4" y="15"/>
                  </a:moveTo>
                  <a:lnTo>
                    <a:pt x="0" y="15"/>
                  </a:lnTo>
                  <a:lnTo>
                    <a:pt x="0" y="0"/>
                  </a:lnTo>
                  <a:lnTo>
                    <a:pt x="4" y="0"/>
                  </a:lnTo>
                  <a:lnTo>
                    <a:pt x="4" y="15"/>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39" name="Freeform 4959">
              <a:extLst>
                <a:ext uri="{FF2B5EF4-FFF2-40B4-BE49-F238E27FC236}">
                  <a16:creationId xmlns:a16="http://schemas.microsoft.com/office/drawing/2014/main" id="{8CB075AA-79D7-431F-83A6-A5EFDE444706}"/>
                </a:ext>
              </a:extLst>
            </p:cNvPr>
            <p:cNvSpPr>
              <a:spLocks/>
            </p:cNvSpPr>
            <p:nvPr/>
          </p:nvSpPr>
          <p:spPr bwMode="auto">
            <a:xfrm>
              <a:off x="1382" y="3419"/>
              <a:ext cx="5" cy="1"/>
            </a:xfrm>
            <a:custGeom>
              <a:avLst/>
              <a:gdLst>
                <a:gd name="T0" fmla="*/ 0 w 20"/>
                <a:gd name="T1" fmla="*/ 1 h 4"/>
                <a:gd name="T2" fmla="*/ 0 w 20"/>
                <a:gd name="T3" fmla="*/ 0 h 4"/>
                <a:gd name="T4" fmla="*/ 5 w 20"/>
                <a:gd name="T5" fmla="*/ 0 h 4"/>
                <a:gd name="T6" fmla="*/ 5 w 20"/>
                <a:gd name="T7" fmla="*/ 1 h 4"/>
                <a:gd name="T8" fmla="*/ 0 w 20"/>
                <a:gd name="T9" fmla="*/ 1 h 4"/>
                <a:gd name="T10" fmla="*/ 5 w 2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
                  <a:moveTo>
                    <a:pt x="0" y="4"/>
                  </a:moveTo>
                  <a:lnTo>
                    <a:pt x="0" y="0"/>
                  </a:lnTo>
                  <a:lnTo>
                    <a:pt x="20" y="0"/>
                  </a:lnTo>
                  <a:lnTo>
                    <a:pt x="20" y="4"/>
                  </a:lnTo>
                  <a:lnTo>
                    <a:pt x="0" y="4"/>
                  </a:lnTo>
                  <a:lnTo>
                    <a:pt x="20"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0" name="Freeform 4960">
              <a:extLst>
                <a:ext uri="{FF2B5EF4-FFF2-40B4-BE49-F238E27FC236}">
                  <a16:creationId xmlns:a16="http://schemas.microsoft.com/office/drawing/2014/main" id="{F2046018-8D48-433D-B97F-18F7593A046D}"/>
                </a:ext>
              </a:extLst>
            </p:cNvPr>
            <p:cNvSpPr>
              <a:spLocks/>
            </p:cNvSpPr>
            <p:nvPr/>
          </p:nvSpPr>
          <p:spPr bwMode="auto">
            <a:xfrm>
              <a:off x="1386" y="3416"/>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1" name="Freeform 4961">
              <a:extLst>
                <a:ext uri="{FF2B5EF4-FFF2-40B4-BE49-F238E27FC236}">
                  <a16:creationId xmlns:a16="http://schemas.microsoft.com/office/drawing/2014/main" id="{B623FC79-7CA9-486E-BE57-BE8DB92CD33A}"/>
                </a:ext>
              </a:extLst>
            </p:cNvPr>
            <p:cNvSpPr>
              <a:spLocks/>
            </p:cNvSpPr>
            <p:nvPr/>
          </p:nvSpPr>
          <p:spPr bwMode="auto">
            <a:xfrm>
              <a:off x="1387" y="3415"/>
              <a:ext cx="4" cy="1"/>
            </a:xfrm>
            <a:custGeom>
              <a:avLst/>
              <a:gdLst>
                <a:gd name="T0" fmla="*/ 0 w 15"/>
                <a:gd name="T1" fmla="*/ 1 h 3"/>
                <a:gd name="T2" fmla="*/ 0 w 15"/>
                <a:gd name="T3" fmla="*/ 0 h 3"/>
                <a:gd name="T4" fmla="*/ 4 w 15"/>
                <a:gd name="T5" fmla="*/ 0 h 3"/>
                <a:gd name="T6" fmla="*/ 4 w 15"/>
                <a:gd name="T7" fmla="*/ 1 h 3"/>
                <a:gd name="T8" fmla="*/ 0 w 15"/>
                <a:gd name="T9" fmla="*/ 1 h 3"/>
                <a:gd name="T10" fmla="*/ 4 w 1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
                  <a:moveTo>
                    <a:pt x="0" y="3"/>
                  </a:moveTo>
                  <a:lnTo>
                    <a:pt x="0" y="0"/>
                  </a:lnTo>
                  <a:lnTo>
                    <a:pt x="15" y="0"/>
                  </a:lnTo>
                  <a:lnTo>
                    <a:pt x="15" y="3"/>
                  </a:lnTo>
                  <a:lnTo>
                    <a:pt x="0" y="3"/>
                  </a:lnTo>
                  <a:lnTo>
                    <a:pt x="1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2" name="Freeform 4962">
              <a:extLst>
                <a:ext uri="{FF2B5EF4-FFF2-40B4-BE49-F238E27FC236}">
                  <a16:creationId xmlns:a16="http://schemas.microsoft.com/office/drawing/2014/main" id="{960B2011-1F24-4F31-8B22-745B8614CB28}"/>
                </a:ext>
              </a:extLst>
            </p:cNvPr>
            <p:cNvSpPr>
              <a:spLocks/>
            </p:cNvSpPr>
            <p:nvPr/>
          </p:nvSpPr>
          <p:spPr bwMode="auto">
            <a:xfrm>
              <a:off x="1390" y="3412"/>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3" name="Freeform 4963">
              <a:extLst>
                <a:ext uri="{FF2B5EF4-FFF2-40B4-BE49-F238E27FC236}">
                  <a16:creationId xmlns:a16="http://schemas.microsoft.com/office/drawing/2014/main" id="{DAF4D35F-3121-424D-8D05-73A91C41253B}"/>
                </a:ext>
              </a:extLst>
            </p:cNvPr>
            <p:cNvSpPr>
              <a:spLocks/>
            </p:cNvSpPr>
            <p:nvPr/>
          </p:nvSpPr>
          <p:spPr bwMode="auto">
            <a:xfrm>
              <a:off x="1391" y="3411"/>
              <a:ext cx="7" cy="1"/>
            </a:xfrm>
            <a:custGeom>
              <a:avLst/>
              <a:gdLst>
                <a:gd name="T0" fmla="*/ 0 w 30"/>
                <a:gd name="T1" fmla="*/ 1 h 4"/>
                <a:gd name="T2" fmla="*/ 0 w 30"/>
                <a:gd name="T3" fmla="*/ 0 h 4"/>
                <a:gd name="T4" fmla="*/ 7 w 30"/>
                <a:gd name="T5" fmla="*/ 0 h 4"/>
                <a:gd name="T6" fmla="*/ 7 w 30"/>
                <a:gd name="T7" fmla="*/ 1 h 4"/>
                <a:gd name="T8" fmla="*/ 0 w 30"/>
                <a:gd name="T9" fmla="*/ 1 h 4"/>
                <a:gd name="T10" fmla="*/ 7 w 3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
                  <a:moveTo>
                    <a:pt x="0" y="4"/>
                  </a:moveTo>
                  <a:lnTo>
                    <a:pt x="0" y="0"/>
                  </a:lnTo>
                  <a:lnTo>
                    <a:pt x="30" y="0"/>
                  </a:lnTo>
                  <a:lnTo>
                    <a:pt x="30" y="4"/>
                  </a:lnTo>
                  <a:lnTo>
                    <a:pt x="0" y="4"/>
                  </a:lnTo>
                  <a:lnTo>
                    <a:pt x="30"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4" name="Freeform 4964">
              <a:extLst>
                <a:ext uri="{FF2B5EF4-FFF2-40B4-BE49-F238E27FC236}">
                  <a16:creationId xmlns:a16="http://schemas.microsoft.com/office/drawing/2014/main" id="{5EE3A3F9-EA9C-4583-A251-030A25E13F0E}"/>
                </a:ext>
              </a:extLst>
            </p:cNvPr>
            <p:cNvSpPr>
              <a:spLocks/>
            </p:cNvSpPr>
            <p:nvPr/>
          </p:nvSpPr>
          <p:spPr bwMode="auto">
            <a:xfrm>
              <a:off x="1412" y="3400"/>
              <a:ext cx="1" cy="1"/>
            </a:xfrm>
            <a:custGeom>
              <a:avLst/>
              <a:gdLst>
                <a:gd name="T0" fmla="*/ 0 w 1"/>
                <a:gd name="T1" fmla="*/ 1 h 3"/>
                <a:gd name="T2" fmla="*/ 0 w 1"/>
                <a:gd name="T3" fmla="*/ 0 h 3"/>
                <a:gd name="T4" fmla="*/ 0 w 1"/>
                <a:gd name="T5" fmla="*/ 0 h 3"/>
                <a:gd name="T6" fmla="*/ 0 w 1"/>
                <a:gd name="T7" fmla="*/ 1 h 3"/>
                <a:gd name="T8" fmla="*/ 0 w 1"/>
                <a:gd name="T9" fmla="*/ 1 h 3"/>
                <a:gd name="T10" fmla="*/ 0 w 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0" y="3"/>
                  </a:moveTo>
                  <a:lnTo>
                    <a:pt x="0" y="0"/>
                  </a:lnTo>
                  <a:lnTo>
                    <a:pt x="0"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5" name="Freeform 4965">
              <a:extLst>
                <a:ext uri="{FF2B5EF4-FFF2-40B4-BE49-F238E27FC236}">
                  <a16:creationId xmlns:a16="http://schemas.microsoft.com/office/drawing/2014/main" id="{567E0DB7-FD72-4EB1-A967-2F72159AC4D0}"/>
                </a:ext>
              </a:extLst>
            </p:cNvPr>
            <p:cNvSpPr>
              <a:spLocks/>
            </p:cNvSpPr>
            <p:nvPr/>
          </p:nvSpPr>
          <p:spPr bwMode="auto">
            <a:xfrm>
              <a:off x="1411" y="3397"/>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6" name="Freeform 4966">
              <a:extLst>
                <a:ext uri="{FF2B5EF4-FFF2-40B4-BE49-F238E27FC236}">
                  <a16:creationId xmlns:a16="http://schemas.microsoft.com/office/drawing/2014/main" id="{A621CDA7-C94D-46F1-B8AD-581D994CF125}"/>
                </a:ext>
              </a:extLst>
            </p:cNvPr>
            <p:cNvSpPr>
              <a:spLocks/>
            </p:cNvSpPr>
            <p:nvPr/>
          </p:nvSpPr>
          <p:spPr bwMode="auto">
            <a:xfrm>
              <a:off x="1412" y="3396"/>
              <a:ext cx="4" cy="1"/>
            </a:xfrm>
            <a:custGeom>
              <a:avLst/>
              <a:gdLst>
                <a:gd name="T0" fmla="*/ 0 w 15"/>
                <a:gd name="T1" fmla="*/ 1 h 4"/>
                <a:gd name="T2" fmla="*/ 0 w 15"/>
                <a:gd name="T3" fmla="*/ 0 h 4"/>
                <a:gd name="T4" fmla="*/ 4 w 15"/>
                <a:gd name="T5" fmla="*/ 0 h 4"/>
                <a:gd name="T6" fmla="*/ 4 w 15"/>
                <a:gd name="T7" fmla="*/ 1 h 4"/>
                <a:gd name="T8" fmla="*/ 0 w 15"/>
                <a:gd name="T9" fmla="*/ 1 h 4"/>
                <a:gd name="T10" fmla="*/ 4 w 1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4">
                  <a:moveTo>
                    <a:pt x="0" y="4"/>
                  </a:moveTo>
                  <a:lnTo>
                    <a:pt x="0" y="0"/>
                  </a:lnTo>
                  <a:lnTo>
                    <a:pt x="15" y="0"/>
                  </a:lnTo>
                  <a:lnTo>
                    <a:pt x="15" y="4"/>
                  </a:lnTo>
                  <a:lnTo>
                    <a:pt x="0" y="4"/>
                  </a:lnTo>
                  <a:lnTo>
                    <a:pt x="1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7" name="Freeform 4967">
              <a:extLst>
                <a:ext uri="{FF2B5EF4-FFF2-40B4-BE49-F238E27FC236}">
                  <a16:creationId xmlns:a16="http://schemas.microsoft.com/office/drawing/2014/main" id="{6A79268D-24E4-439A-A5D1-FCF7DF9A8C19}"/>
                </a:ext>
              </a:extLst>
            </p:cNvPr>
            <p:cNvSpPr>
              <a:spLocks/>
            </p:cNvSpPr>
            <p:nvPr/>
          </p:nvSpPr>
          <p:spPr bwMode="auto">
            <a:xfrm>
              <a:off x="1415" y="3391"/>
              <a:ext cx="1" cy="6"/>
            </a:xfrm>
            <a:custGeom>
              <a:avLst/>
              <a:gdLst>
                <a:gd name="T0" fmla="*/ 1 w 3"/>
                <a:gd name="T1" fmla="*/ 6 h 23"/>
                <a:gd name="T2" fmla="*/ 0 w 3"/>
                <a:gd name="T3" fmla="*/ 6 h 23"/>
                <a:gd name="T4" fmla="*/ 0 w 3"/>
                <a:gd name="T5" fmla="*/ 0 h 23"/>
                <a:gd name="T6" fmla="*/ 1 w 3"/>
                <a:gd name="T7" fmla="*/ 0 h 23"/>
                <a:gd name="T8" fmla="*/ 1 w 3"/>
                <a:gd name="T9" fmla="*/ 6 h 23"/>
                <a:gd name="T10" fmla="*/ 1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3" y="23"/>
                  </a:moveTo>
                  <a:lnTo>
                    <a:pt x="0" y="23"/>
                  </a:lnTo>
                  <a:lnTo>
                    <a:pt x="0" y="0"/>
                  </a:lnTo>
                  <a:lnTo>
                    <a:pt x="3" y="0"/>
                  </a:lnTo>
                  <a:lnTo>
                    <a:pt x="3" y="2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8" name="Freeform 4968">
              <a:extLst>
                <a:ext uri="{FF2B5EF4-FFF2-40B4-BE49-F238E27FC236}">
                  <a16:creationId xmlns:a16="http://schemas.microsoft.com/office/drawing/2014/main" id="{8D6B9702-73E5-402F-8944-8C7422D82AA5}"/>
                </a:ext>
              </a:extLst>
            </p:cNvPr>
            <p:cNvSpPr>
              <a:spLocks/>
            </p:cNvSpPr>
            <p:nvPr/>
          </p:nvSpPr>
          <p:spPr bwMode="auto">
            <a:xfrm>
              <a:off x="1416" y="3390"/>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49" name="Freeform 4969">
              <a:extLst>
                <a:ext uri="{FF2B5EF4-FFF2-40B4-BE49-F238E27FC236}">
                  <a16:creationId xmlns:a16="http://schemas.microsoft.com/office/drawing/2014/main" id="{ABA7285C-89E7-4AD2-8F90-714257BC046C}"/>
                </a:ext>
              </a:extLst>
            </p:cNvPr>
            <p:cNvSpPr>
              <a:spLocks/>
            </p:cNvSpPr>
            <p:nvPr/>
          </p:nvSpPr>
          <p:spPr bwMode="auto">
            <a:xfrm>
              <a:off x="1416" y="3387"/>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0" name="Freeform 4970">
              <a:extLst>
                <a:ext uri="{FF2B5EF4-FFF2-40B4-BE49-F238E27FC236}">
                  <a16:creationId xmlns:a16="http://schemas.microsoft.com/office/drawing/2014/main" id="{59B4B4D2-0A0F-4EE8-AE59-C89EF76F4507}"/>
                </a:ext>
              </a:extLst>
            </p:cNvPr>
            <p:cNvSpPr>
              <a:spLocks/>
            </p:cNvSpPr>
            <p:nvPr/>
          </p:nvSpPr>
          <p:spPr bwMode="auto">
            <a:xfrm>
              <a:off x="1417" y="3386"/>
              <a:ext cx="1" cy="1"/>
            </a:xfrm>
            <a:custGeom>
              <a:avLst/>
              <a:gdLst>
                <a:gd name="T0" fmla="*/ 0 w 6"/>
                <a:gd name="T1" fmla="*/ 1 h 3"/>
                <a:gd name="T2" fmla="*/ 0 w 6"/>
                <a:gd name="T3" fmla="*/ 0 h 3"/>
                <a:gd name="T4" fmla="*/ 1 w 6"/>
                <a:gd name="T5" fmla="*/ 0 h 3"/>
                <a:gd name="T6" fmla="*/ 1 w 6"/>
                <a:gd name="T7" fmla="*/ 1 h 3"/>
                <a:gd name="T8" fmla="*/ 0 w 6"/>
                <a:gd name="T9" fmla="*/ 1 h 3"/>
                <a:gd name="T10" fmla="*/ 1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1" name="Freeform 4971">
              <a:extLst>
                <a:ext uri="{FF2B5EF4-FFF2-40B4-BE49-F238E27FC236}">
                  <a16:creationId xmlns:a16="http://schemas.microsoft.com/office/drawing/2014/main" id="{9D8973BC-CD63-4DE4-BC33-F2E13F1862E3}"/>
                </a:ext>
              </a:extLst>
            </p:cNvPr>
            <p:cNvSpPr>
              <a:spLocks/>
            </p:cNvSpPr>
            <p:nvPr/>
          </p:nvSpPr>
          <p:spPr bwMode="auto">
            <a:xfrm>
              <a:off x="1417" y="3384"/>
              <a:ext cx="1" cy="3"/>
            </a:xfrm>
            <a:custGeom>
              <a:avLst/>
              <a:gdLst>
                <a:gd name="T0" fmla="*/ 1 w 3"/>
                <a:gd name="T1" fmla="*/ 3 h 12"/>
                <a:gd name="T2" fmla="*/ 0 w 3"/>
                <a:gd name="T3" fmla="*/ 3 h 12"/>
                <a:gd name="T4" fmla="*/ 0 w 3"/>
                <a:gd name="T5" fmla="*/ 0 h 12"/>
                <a:gd name="T6" fmla="*/ 1 w 3"/>
                <a:gd name="T7" fmla="*/ 0 h 12"/>
                <a:gd name="T8" fmla="*/ 1 w 3"/>
                <a:gd name="T9" fmla="*/ 3 h 12"/>
                <a:gd name="T10" fmla="*/ 1 w 3"/>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2">
                  <a:moveTo>
                    <a:pt x="3" y="12"/>
                  </a:moveTo>
                  <a:lnTo>
                    <a:pt x="0" y="12"/>
                  </a:lnTo>
                  <a:lnTo>
                    <a:pt x="0" y="0"/>
                  </a:lnTo>
                  <a:lnTo>
                    <a:pt x="3" y="0"/>
                  </a:lnTo>
                  <a:lnTo>
                    <a:pt x="3" y="12"/>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2" name="Freeform 4972">
              <a:extLst>
                <a:ext uri="{FF2B5EF4-FFF2-40B4-BE49-F238E27FC236}">
                  <a16:creationId xmlns:a16="http://schemas.microsoft.com/office/drawing/2014/main" id="{FEFB8DE8-F26D-4B04-81C2-7C523A7873AA}"/>
                </a:ext>
              </a:extLst>
            </p:cNvPr>
            <p:cNvSpPr>
              <a:spLocks/>
            </p:cNvSpPr>
            <p:nvPr/>
          </p:nvSpPr>
          <p:spPr bwMode="auto">
            <a:xfrm>
              <a:off x="1418" y="3383"/>
              <a:ext cx="6" cy="1"/>
            </a:xfrm>
            <a:custGeom>
              <a:avLst/>
              <a:gdLst>
                <a:gd name="T0" fmla="*/ 0 w 23"/>
                <a:gd name="T1" fmla="*/ 1 h 4"/>
                <a:gd name="T2" fmla="*/ 0 w 23"/>
                <a:gd name="T3" fmla="*/ 0 h 4"/>
                <a:gd name="T4" fmla="*/ 6 w 23"/>
                <a:gd name="T5" fmla="*/ 0 h 4"/>
                <a:gd name="T6" fmla="*/ 6 w 23"/>
                <a:gd name="T7" fmla="*/ 1 h 4"/>
                <a:gd name="T8" fmla="*/ 0 w 23"/>
                <a:gd name="T9" fmla="*/ 1 h 4"/>
                <a:gd name="T10" fmla="*/ 6 w 2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4">
                  <a:moveTo>
                    <a:pt x="0" y="4"/>
                  </a:moveTo>
                  <a:lnTo>
                    <a:pt x="0" y="0"/>
                  </a:lnTo>
                  <a:lnTo>
                    <a:pt x="23" y="0"/>
                  </a:lnTo>
                  <a:lnTo>
                    <a:pt x="23" y="4"/>
                  </a:lnTo>
                  <a:lnTo>
                    <a:pt x="0" y="4"/>
                  </a:lnTo>
                  <a:lnTo>
                    <a:pt x="23"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3" name="Freeform 4973">
              <a:extLst>
                <a:ext uri="{FF2B5EF4-FFF2-40B4-BE49-F238E27FC236}">
                  <a16:creationId xmlns:a16="http://schemas.microsoft.com/office/drawing/2014/main" id="{14502E48-C399-4EDA-8111-6C55F7B4871B}"/>
                </a:ext>
              </a:extLst>
            </p:cNvPr>
            <p:cNvSpPr>
              <a:spLocks/>
            </p:cNvSpPr>
            <p:nvPr/>
          </p:nvSpPr>
          <p:spPr bwMode="auto">
            <a:xfrm>
              <a:off x="1423" y="3380"/>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4" name="Freeform 4974">
              <a:extLst>
                <a:ext uri="{FF2B5EF4-FFF2-40B4-BE49-F238E27FC236}">
                  <a16:creationId xmlns:a16="http://schemas.microsoft.com/office/drawing/2014/main" id="{C30C78E5-59ED-4EA5-82A7-885380E57480}"/>
                </a:ext>
              </a:extLst>
            </p:cNvPr>
            <p:cNvSpPr>
              <a:spLocks/>
            </p:cNvSpPr>
            <p:nvPr/>
          </p:nvSpPr>
          <p:spPr bwMode="auto">
            <a:xfrm>
              <a:off x="1424" y="3379"/>
              <a:ext cx="1" cy="1"/>
            </a:xfrm>
            <a:custGeom>
              <a:avLst/>
              <a:gdLst>
                <a:gd name="T0" fmla="*/ 0 w 6"/>
                <a:gd name="T1" fmla="*/ 1 h 4"/>
                <a:gd name="T2" fmla="*/ 0 w 6"/>
                <a:gd name="T3" fmla="*/ 0 h 4"/>
                <a:gd name="T4" fmla="*/ 1 w 6"/>
                <a:gd name="T5" fmla="*/ 0 h 4"/>
                <a:gd name="T6" fmla="*/ 1 w 6"/>
                <a:gd name="T7" fmla="*/ 1 h 4"/>
                <a:gd name="T8" fmla="*/ 0 w 6"/>
                <a:gd name="T9" fmla="*/ 1 h 4"/>
                <a:gd name="T10" fmla="*/ 1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5" name="Freeform 4975">
              <a:extLst>
                <a:ext uri="{FF2B5EF4-FFF2-40B4-BE49-F238E27FC236}">
                  <a16:creationId xmlns:a16="http://schemas.microsoft.com/office/drawing/2014/main" id="{65BA4B27-D66E-4802-A5E7-A0E0E2B68E7D}"/>
                </a:ext>
              </a:extLst>
            </p:cNvPr>
            <p:cNvSpPr>
              <a:spLocks/>
            </p:cNvSpPr>
            <p:nvPr/>
          </p:nvSpPr>
          <p:spPr bwMode="auto">
            <a:xfrm>
              <a:off x="1425" y="3376"/>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6" name="Freeform 4976">
              <a:extLst>
                <a:ext uri="{FF2B5EF4-FFF2-40B4-BE49-F238E27FC236}">
                  <a16:creationId xmlns:a16="http://schemas.microsoft.com/office/drawing/2014/main" id="{9732928A-E5F0-4ACF-A572-7408D3850F1E}"/>
                </a:ext>
              </a:extLst>
            </p:cNvPr>
            <p:cNvSpPr>
              <a:spLocks/>
            </p:cNvSpPr>
            <p:nvPr/>
          </p:nvSpPr>
          <p:spPr bwMode="auto">
            <a:xfrm>
              <a:off x="1425" y="3375"/>
              <a:ext cx="5" cy="1"/>
            </a:xfrm>
            <a:custGeom>
              <a:avLst/>
              <a:gdLst>
                <a:gd name="T0" fmla="*/ 0 w 18"/>
                <a:gd name="T1" fmla="*/ 1 h 2"/>
                <a:gd name="T2" fmla="*/ 0 w 18"/>
                <a:gd name="T3" fmla="*/ 0 h 2"/>
                <a:gd name="T4" fmla="*/ 5 w 18"/>
                <a:gd name="T5" fmla="*/ 0 h 2"/>
                <a:gd name="T6" fmla="*/ 5 w 18"/>
                <a:gd name="T7" fmla="*/ 1 h 2"/>
                <a:gd name="T8" fmla="*/ 0 w 18"/>
                <a:gd name="T9" fmla="*/ 1 h 2"/>
                <a:gd name="T10" fmla="*/ 5 w 1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
                  <a:moveTo>
                    <a:pt x="0" y="2"/>
                  </a:moveTo>
                  <a:lnTo>
                    <a:pt x="0" y="0"/>
                  </a:lnTo>
                  <a:lnTo>
                    <a:pt x="18" y="0"/>
                  </a:lnTo>
                  <a:lnTo>
                    <a:pt x="18" y="2"/>
                  </a:lnTo>
                  <a:lnTo>
                    <a:pt x="0" y="2"/>
                  </a:lnTo>
                  <a:lnTo>
                    <a:pt x="18"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7" name="Freeform 4977">
              <a:extLst>
                <a:ext uri="{FF2B5EF4-FFF2-40B4-BE49-F238E27FC236}">
                  <a16:creationId xmlns:a16="http://schemas.microsoft.com/office/drawing/2014/main" id="{661D40C8-EB76-4383-A063-8187206EE45B}"/>
                </a:ext>
              </a:extLst>
            </p:cNvPr>
            <p:cNvSpPr>
              <a:spLocks/>
            </p:cNvSpPr>
            <p:nvPr/>
          </p:nvSpPr>
          <p:spPr bwMode="auto">
            <a:xfrm>
              <a:off x="1429" y="3372"/>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8" name="Freeform 4978">
              <a:extLst>
                <a:ext uri="{FF2B5EF4-FFF2-40B4-BE49-F238E27FC236}">
                  <a16:creationId xmlns:a16="http://schemas.microsoft.com/office/drawing/2014/main" id="{2B37E32F-6C1A-4409-B9E3-8422979A60C3}"/>
                </a:ext>
              </a:extLst>
            </p:cNvPr>
            <p:cNvSpPr>
              <a:spLocks/>
            </p:cNvSpPr>
            <p:nvPr/>
          </p:nvSpPr>
          <p:spPr bwMode="auto">
            <a:xfrm>
              <a:off x="1444" y="3359"/>
              <a:ext cx="1" cy="2"/>
            </a:xfrm>
            <a:custGeom>
              <a:avLst/>
              <a:gdLst>
                <a:gd name="T0" fmla="*/ 1 w 3"/>
                <a:gd name="T1" fmla="*/ 2 h 6"/>
                <a:gd name="T2" fmla="*/ 0 w 3"/>
                <a:gd name="T3" fmla="*/ 2 h 6"/>
                <a:gd name="T4" fmla="*/ 0 w 3"/>
                <a:gd name="T5" fmla="*/ 0 h 6"/>
                <a:gd name="T6" fmla="*/ 1 w 3"/>
                <a:gd name="T7" fmla="*/ 0 h 6"/>
                <a:gd name="T8" fmla="*/ 1 w 3"/>
                <a:gd name="T9" fmla="*/ 2 h 6"/>
                <a:gd name="T10" fmla="*/ 1 w 3"/>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6">
                  <a:moveTo>
                    <a:pt x="3" y="6"/>
                  </a:moveTo>
                  <a:lnTo>
                    <a:pt x="0" y="6"/>
                  </a:lnTo>
                  <a:lnTo>
                    <a:pt x="0" y="0"/>
                  </a:lnTo>
                  <a:lnTo>
                    <a:pt x="3" y="0"/>
                  </a:lnTo>
                  <a:lnTo>
                    <a:pt x="3" y="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59" name="Freeform 4979">
              <a:extLst>
                <a:ext uri="{FF2B5EF4-FFF2-40B4-BE49-F238E27FC236}">
                  <a16:creationId xmlns:a16="http://schemas.microsoft.com/office/drawing/2014/main" id="{9B30580B-5594-4849-BF90-970F57CBC878}"/>
                </a:ext>
              </a:extLst>
            </p:cNvPr>
            <p:cNvSpPr>
              <a:spLocks/>
            </p:cNvSpPr>
            <p:nvPr/>
          </p:nvSpPr>
          <p:spPr bwMode="auto">
            <a:xfrm>
              <a:off x="1445" y="3358"/>
              <a:ext cx="1" cy="1"/>
            </a:xfrm>
            <a:custGeom>
              <a:avLst/>
              <a:gdLst>
                <a:gd name="T0" fmla="*/ 0 w 6"/>
                <a:gd name="T1" fmla="*/ 1 h 3"/>
                <a:gd name="T2" fmla="*/ 0 w 6"/>
                <a:gd name="T3" fmla="*/ 0 h 3"/>
                <a:gd name="T4" fmla="*/ 1 w 6"/>
                <a:gd name="T5" fmla="*/ 0 h 3"/>
                <a:gd name="T6" fmla="*/ 1 w 6"/>
                <a:gd name="T7" fmla="*/ 1 h 3"/>
                <a:gd name="T8" fmla="*/ 0 w 6"/>
                <a:gd name="T9" fmla="*/ 1 h 3"/>
                <a:gd name="T10" fmla="*/ 1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0" name="Freeform 4980">
              <a:extLst>
                <a:ext uri="{FF2B5EF4-FFF2-40B4-BE49-F238E27FC236}">
                  <a16:creationId xmlns:a16="http://schemas.microsoft.com/office/drawing/2014/main" id="{39869C2A-C02B-412F-8380-E4397E5DA24F}"/>
                </a:ext>
              </a:extLst>
            </p:cNvPr>
            <p:cNvSpPr>
              <a:spLocks/>
            </p:cNvSpPr>
            <p:nvPr/>
          </p:nvSpPr>
          <p:spPr bwMode="auto">
            <a:xfrm>
              <a:off x="1445" y="3355"/>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1" name="Freeform 4981">
              <a:extLst>
                <a:ext uri="{FF2B5EF4-FFF2-40B4-BE49-F238E27FC236}">
                  <a16:creationId xmlns:a16="http://schemas.microsoft.com/office/drawing/2014/main" id="{74D4199B-D0AE-48E5-B645-985B9325698E}"/>
                </a:ext>
              </a:extLst>
            </p:cNvPr>
            <p:cNvSpPr>
              <a:spLocks/>
            </p:cNvSpPr>
            <p:nvPr/>
          </p:nvSpPr>
          <p:spPr bwMode="auto">
            <a:xfrm>
              <a:off x="1446" y="3354"/>
              <a:ext cx="13" cy="1"/>
            </a:xfrm>
            <a:custGeom>
              <a:avLst/>
              <a:gdLst>
                <a:gd name="T0" fmla="*/ 0 w 51"/>
                <a:gd name="T1" fmla="*/ 1 h 4"/>
                <a:gd name="T2" fmla="*/ 0 w 51"/>
                <a:gd name="T3" fmla="*/ 0 h 4"/>
                <a:gd name="T4" fmla="*/ 13 w 51"/>
                <a:gd name="T5" fmla="*/ 0 h 4"/>
                <a:gd name="T6" fmla="*/ 13 w 51"/>
                <a:gd name="T7" fmla="*/ 1 h 4"/>
                <a:gd name="T8" fmla="*/ 0 w 51"/>
                <a:gd name="T9" fmla="*/ 1 h 4"/>
                <a:gd name="T10" fmla="*/ 13 w 51"/>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
                  <a:moveTo>
                    <a:pt x="0" y="4"/>
                  </a:moveTo>
                  <a:lnTo>
                    <a:pt x="0" y="0"/>
                  </a:lnTo>
                  <a:lnTo>
                    <a:pt x="51" y="0"/>
                  </a:lnTo>
                  <a:lnTo>
                    <a:pt x="51" y="4"/>
                  </a:lnTo>
                  <a:lnTo>
                    <a:pt x="0" y="4"/>
                  </a:lnTo>
                  <a:lnTo>
                    <a:pt x="51"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2" name="Freeform 4982">
              <a:extLst>
                <a:ext uri="{FF2B5EF4-FFF2-40B4-BE49-F238E27FC236}">
                  <a16:creationId xmlns:a16="http://schemas.microsoft.com/office/drawing/2014/main" id="{BC477C87-EE1C-46AA-8B60-72A463135690}"/>
                </a:ext>
              </a:extLst>
            </p:cNvPr>
            <p:cNvSpPr>
              <a:spLocks/>
            </p:cNvSpPr>
            <p:nvPr/>
          </p:nvSpPr>
          <p:spPr bwMode="auto">
            <a:xfrm>
              <a:off x="1458" y="3351"/>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3" name="Freeform 4983">
              <a:extLst>
                <a:ext uri="{FF2B5EF4-FFF2-40B4-BE49-F238E27FC236}">
                  <a16:creationId xmlns:a16="http://schemas.microsoft.com/office/drawing/2014/main" id="{9D522E62-3EAF-43D1-887C-1A1E5D17D6E3}"/>
                </a:ext>
              </a:extLst>
            </p:cNvPr>
            <p:cNvSpPr>
              <a:spLocks/>
            </p:cNvSpPr>
            <p:nvPr/>
          </p:nvSpPr>
          <p:spPr bwMode="auto">
            <a:xfrm>
              <a:off x="1459" y="3350"/>
              <a:ext cx="1" cy="1"/>
            </a:xfrm>
            <a:custGeom>
              <a:avLst/>
              <a:gdLst>
                <a:gd name="T0" fmla="*/ 0 w 3"/>
                <a:gd name="T1" fmla="*/ 1 h 2"/>
                <a:gd name="T2" fmla="*/ 0 w 3"/>
                <a:gd name="T3" fmla="*/ 0 h 2"/>
                <a:gd name="T4" fmla="*/ 1 w 3"/>
                <a:gd name="T5" fmla="*/ 0 h 2"/>
                <a:gd name="T6" fmla="*/ 1 w 3"/>
                <a:gd name="T7" fmla="*/ 1 h 2"/>
                <a:gd name="T8" fmla="*/ 0 w 3"/>
                <a:gd name="T9" fmla="*/ 1 h 2"/>
                <a:gd name="T10" fmla="*/ 1 w 3"/>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2"/>
                  </a:moveTo>
                  <a:lnTo>
                    <a:pt x="0" y="0"/>
                  </a:lnTo>
                  <a:lnTo>
                    <a:pt x="3" y="0"/>
                  </a:lnTo>
                  <a:lnTo>
                    <a:pt x="3" y="2"/>
                  </a:lnTo>
                  <a:lnTo>
                    <a:pt x="0" y="2"/>
                  </a:lnTo>
                  <a:lnTo>
                    <a:pt x="3"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4" name="Freeform 4984">
              <a:extLst>
                <a:ext uri="{FF2B5EF4-FFF2-40B4-BE49-F238E27FC236}">
                  <a16:creationId xmlns:a16="http://schemas.microsoft.com/office/drawing/2014/main" id="{7B8F01CB-6FCE-42E8-984F-F9183531301D}"/>
                </a:ext>
              </a:extLst>
            </p:cNvPr>
            <p:cNvSpPr>
              <a:spLocks/>
            </p:cNvSpPr>
            <p:nvPr/>
          </p:nvSpPr>
          <p:spPr bwMode="auto">
            <a:xfrm>
              <a:off x="1459" y="3347"/>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5" name="Freeform 4985">
              <a:extLst>
                <a:ext uri="{FF2B5EF4-FFF2-40B4-BE49-F238E27FC236}">
                  <a16:creationId xmlns:a16="http://schemas.microsoft.com/office/drawing/2014/main" id="{EC7BECCF-9BDB-4681-9A2F-64EC1EF4246A}"/>
                </a:ext>
              </a:extLst>
            </p:cNvPr>
            <p:cNvSpPr>
              <a:spLocks/>
            </p:cNvSpPr>
            <p:nvPr/>
          </p:nvSpPr>
          <p:spPr bwMode="auto">
            <a:xfrm>
              <a:off x="1460" y="3346"/>
              <a:ext cx="2" cy="1"/>
            </a:xfrm>
            <a:custGeom>
              <a:avLst/>
              <a:gdLst>
                <a:gd name="T0" fmla="*/ 0 w 11"/>
                <a:gd name="T1" fmla="*/ 1 h 4"/>
                <a:gd name="T2" fmla="*/ 0 w 11"/>
                <a:gd name="T3" fmla="*/ 0 h 4"/>
                <a:gd name="T4" fmla="*/ 2 w 11"/>
                <a:gd name="T5" fmla="*/ 0 h 4"/>
                <a:gd name="T6" fmla="*/ 2 w 11"/>
                <a:gd name="T7" fmla="*/ 1 h 4"/>
                <a:gd name="T8" fmla="*/ 0 w 11"/>
                <a:gd name="T9" fmla="*/ 1 h 4"/>
                <a:gd name="T10" fmla="*/ 2 w 11"/>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
                  <a:moveTo>
                    <a:pt x="0" y="4"/>
                  </a:moveTo>
                  <a:lnTo>
                    <a:pt x="0" y="0"/>
                  </a:lnTo>
                  <a:lnTo>
                    <a:pt x="11" y="0"/>
                  </a:lnTo>
                  <a:lnTo>
                    <a:pt x="11" y="4"/>
                  </a:lnTo>
                  <a:lnTo>
                    <a:pt x="0" y="4"/>
                  </a:lnTo>
                  <a:lnTo>
                    <a:pt x="11"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6" name="Freeform 4986">
              <a:extLst>
                <a:ext uri="{FF2B5EF4-FFF2-40B4-BE49-F238E27FC236}">
                  <a16:creationId xmlns:a16="http://schemas.microsoft.com/office/drawing/2014/main" id="{A8D1D33A-6BEC-437A-9770-FF25B0CDF7E6}"/>
                </a:ext>
              </a:extLst>
            </p:cNvPr>
            <p:cNvSpPr>
              <a:spLocks/>
            </p:cNvSpPr>
            <p:nvPr/>
          </p:nvSpPr>
          <p:spPr bwMode="auto">
            <a:xfrm>
              <a:off x="1462" y="3344"/>
              <a:ext cx="1" cy="3"/>
            </a:xfrm>
            <a:custGeom>
              <a:avLst/>
              <a:gdLst>
                <a:gd name="T0" fmla="*/ 1 w 2"/>
                <a:gd name="T1" fmla="*/ 3 h 13"/>
                <a:gd name="T2" fmla="*/ 0 w 2"/>
                <a:gd name="T3" fmla="*/ 3 h 13"/>
                <a:gd name="T4" fmla="*/ 0 w 2"/>
                <a:gd name="T5" fmla="*/ 0 h 13"/>
                <a:gd name="T6" fmla="*/ 1 w 2"/>
                <a:gd name="T7" fmla="*/ 0 h 13"/>
                <a:gd name="T8" fmla="*/ 1 w 2"/>
                <a:gd name="T9" fmla="*/ 3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7" name="Freeform 4987">
              <a:extLst>
                <a:ext uri="{FF2B5EF4-FFF2-40B4-BE49-F238E27FC236}">
                  <a16:creationId xmlns:a16="http://schemas.microsoft.com/office/drawing/2014/main" id="{F66CB178-A546-4B23-ABF0-F8BF308C5E9A}"/>
                </a:ext>
              </a:extLst>
            </p:cNvPr>
            <p:cNvSpPr>
              <a:spLocks/>
            </p:cNvSpPr>
            <p:nvPr/>
          </p:nvSpPr>
          <p:spPr bwMode="auto">
            <a:xfrm>
              <a:off x="1462" y="3343"/>
              <a:ext cx="1" cy="1"/>
            </a:xfrm>
            <a:custGeom>
              <a:avLst/>
              <a:gdLst>
                <a:gd name="T0" fmla="*/ 0 w 4"/>
                <a:gd name="T1" fmla="*/ 1 h 4"/>
                <a:gd name="T2" fmla="*/ 0 w 4"/>
                <a:gd name="T3" fmla="*/ 0 h 4"/>
                <a:gd name="T4" fmla="*/ 1 w 4"/>
                <a:gd name="T5" fmla="*/ 0 h 4"/>
                <a:gd name="T6" fmla="*/ 1 w 4"/>
                <a:gd name="T7" fmla="*/ 1 h 4"/>
                <a:gd name="T8" fmla="*/ 0 w 4"/>
                <a:gd name="T9" fmla="*/ 1 h 4"/>
                <a:gd name="T10" fmla="*/ 1 w 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0" y="4"/>
                  </a:moveTo>
                  <a:lnTo>
                    <a:pt x="0" y="0"/>
                  </a:lnTo>
                  <a:lnTo>
                    <a:pt x="4" y="0"/>
                  </a:lnTo>
                  <a:lnTo>
                    <a:pt x="4" y="4"/>
                  </a:lnTo>
                  <a:lnTo>
                    <a:pt x="0" y="4"/>
                  </a:lnTo>
                  <a:lnTo>
                    <a:pt x="4"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8" name="Freeform 4988">
              <a:extLst>
                <a:ext uri="{FF2B5EF4-FFF2-40B4-BE49-F238E27FC236}">
                  <a16:creationId xmlns:a16="http://schemas.microsoft.com/office/drawing/2014/main" id="{259C6868-1E60-4A56-82B4-D20A51092B3B}"/>
                </a:ext>
              </a:extLst>
            </p:cNvPr>
            <p:cNvSpPr>
              <a:spLocks/>
            </p:cNvSpPr>
            <p:nvPr/>
          </p:nvSpPr>
          <p:spPr bwMode="auto">
            <a:xfrm>
              <a:off x="1462" y="3336"/>
              <a:ext cx="1" cy="8"/>
            </a:xfrm>
            <a:custGeom>
              <a:avLst/>
              <a:gdLst>
                <a:gd name="T0" fmla="*/ 1 w 4"/>
                <a:gd name="T1" fmla="*/ 8 h 33"/>
                <a:gd name="T2" fmla="*/ 0 w 4"/>
                <a:gd name="T3" fmla="*/ 8 h 33"/>
                <a:gd name="T4" fmla="*/ 0 w 4"/>
                <a:gd name="T5" fmla="*/ 0 h 33"/>
                <a:gd name="T6" fmla="*/ 1 w 4"/>
                <a:gd name="T7" fmla="*/ 0 h 33"/>
                <a:gd name="T8" fmla="*/ 1 w 4"/>
                <a:gd name="T9" fmla="*/ 8 h 33"/>
                <a:gd name="T10" fmla="*/ 1 w 4"/>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3">
                  <a:moveTo>
                    <a:pt x="4" y="33"/>
                  </a:moveTo>
                  <a:lnTo>
                    <a:pt x="0" y="33"/>
                  </a:lnTo>
                  <a:lnTo>
                    <a:pt x="0" y="0"/>
                  </a:lnTo>
                  <a:lnTo>
                    <a:pt x="4" y="0"/>
                  </a:lnTo>
                  <a:lnTo>
                    <a:pt x="4" y="33"/>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69" name="Freeform 4989">
              <a:extLst>
                <a:ext uri="{FF2B5EF4-FFF2-40B4-BE49-F238E27FC236}">
                  <a16:creationId xmlns:a16="http://schemas.microsoft.com/office/drawing/2014/main" id="{0EAF6D91-7A0A-4D06-8449-1EFE23666F2F}"/>
                </a:ext>
              </a:extLst>
            </p:cNvPr>
            <p:cNvSpPr>
              <a:spLocks/>
            </p:cNvSpPr>
            <p:nvPr/>
          </p:nvSpPr>
          <p:spPr bwMode="auto">
            <a:xfrm>
              <a:off x="1463" y="3335"/>
              <a:ext cx="2" cy="1"/>
            </a:xfrm>
            <a:custGeom>
              <a:avLst/>
              <a:gdLst>
                <a:gd name="T0" fmla="*/ 0 w 6"/>
                <a:gd name="T1" fmla="*/ 1 h 2"/>
                <a:gd name="T2" fmla="*/ 0 w 6"/>
                <a:gd name="T3" fmla="*/ 0 h 2"/>
                <a:gd name="T4" fmla="*/ 2 w 6"/>
                <a:gd name="T5" fmla="*/ 0 h 2"/>
                <a:gd name="T6" fmla="*/ 2 w 6"/>
                <a:gd name="T7" fmla="*/ 1 h 2"/>
                <a:gd name="T8" fmla="*/ 0 w 6"/>
                <a:gd name="T9" fmla="*/ 1 h 2"/>
                <a:gd name="T10" fmla="*/ 2 w 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2"/>
                  </a:moveTo>
                  <a:lnTo>
                    <a:pt x="0" y="0"/>
                  </a:lnTo>
                  <a:lnTo>
                    <a:pt x="6" y="0"/>
                  </a:lnTo>
                  <a:lnTo>
                    <a:pt x="6" y="2"/>
                  </a:lnTo>
                  <a:lnTo>
                    <a:pt x="0" y="2"/>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0" name="Freeform 4990">
              <a:extLst>
                <a:ext uri="{FF2B5EF4-FFF2-40B4-BE49-F238E27FC236}">
                  <a16:creationId xmlns:a16="http://schemas.microsoft.com/office/drawing/2014/main" id="{3E21BFDC-E3A0-4DFA-8C09-22775FCB1A25}"/>
                </a:ext>
              </a:extLst>
            </p:cNvPr>
            <p:cNvSpPr>
              <a:spLocks/>
            </p:cNvSpPr>
            <p:nvPr/>
          </p:nvSpPr>
          <p:spPr bwMode="auto">
            <a:xfrm>
              <a:off x="1464" y="3333"/>
              <a:ext cx="1" cy="3"/>
            </a:xfrm>
            <a:custGeom>
              <a:avLst/>
              <a:gdLst>
                <a:gd name="T0" fmla="*/ 1 w 4"/>
                <a:gd name="T1" fmla="*/ 3 h 9"/>
                <a:gd name="T2" fmla="*/ 0 w 4"/>
                <a:gd name="T3" fmla="*/ 3 h 9"/>
                <a:gd name="T4" fmla="*/ 0 w 4"/>
                <a:gd name="T5" fmla="*/ 0 h 9"/>
                <a:gd name="T6" fmla="*/ 1 w 4"/>
                <a:gd name="T7" fmla="*/ 0 h 9"/>
                <a:gd name="T8" fmla="*/ 1 w 4"/>
                <a:gd name="T9" fmla="*/ 3 h 9"/>
                <a:gd name="T10" fmla="*/ 1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4" y="9"/>
                  </a:moveTo>
                  <a:lnTo>
                    <a:pt x="0" y="9"/>
                  </a:lnTo>
                  <a:lnTo>
                    <a:pt x="0" y="0"/>
                  </a:lnTo>
                  <a:lnTo>
                    <a:pt x="4" y="0"/>
                  </a:lnTo>
                  <a:lnTo>
                    <a:pt x="4" y="9"/>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1" name="Freeform 4991">
              <a:extLst>
                <a:ext uri="{FF2B5EF4-FFF2-40B4-BE49-F238E27FC236}">
                  <a16:creationId xmlns:a16="http://schemas.microsoft.com/office/drawing/2014/main" id="{6D2F8352-B3D9-4542-BA5C-0038C9BAE699}"/>
                </a:ext>
              </a:extLst>
            </p:cNvPr>
            <p:cNvSpPr>
              <a:spLocks/>
            </p:cNvSpPr>
            <p:nvPr/>
          </p:nvSpPr>
          <p:spPr bwMode="auto">
            <a:xfrm>
              <a:off x="1478" y="3319"/>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2" name="Freeform 4992">
              <a:extLst>
                <a:ext uri="{FF2B5EF4-FFF2-40B4-BE49-F238E27FC236}">
                  <a16:creationId xmlns:a16="http://schemas.microsoft.com/office/drawing/2014/main" id="{7234290D-8114-485F-B297-BA5136862A4D}"/>
                </a:ext>
              </a:extLst>
            </p:cNvPr>
            <p:cNvSpPr>
              <a:spLocks/>
            </p:cNvSpPr>
            <p:nvPr/>
          </p:nvSpPr>
          <p:spPr bwMode="auto">
            <a:xfrm>
              <a:off x="1479" y="3318"/>
              <a:ext cx="7" cy="1"/>
            </a:xfrm>
            <a:custGeom>
              <a:avLst/>
              <a:gdLst>
                <a:gd name="T0" fmla="*/ 0 w 29"/>
                <a:gd name="T1" fmla="*/ 1 h 4"/>
                <a:gd name="T2" fmla="*/ 0 w 29"/>
                <a:gd name="T3" fmla="*/ 0 h 4"/>
                <a:gd name="T4" fmla="*/ 7 w 29"/>
                <a:gd name="T5" fmla="*/ 0 h 4"/>
                <a:gd name="T6" fmla="*/ 7 w 29"/>
                <a:gd name="T7" fmla="*/ 1 h 4"/>
                <a:gd name="T8" fmla="*/ 0 w 29"/>
                <a:gd name="T9" fmla="*/ 1 h 4"/>
                <a:gd name="T10" fmla="*/ 7 w 29"/>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4">
                  <a:moveTo>
                    <a:pt x="0" y="4"/>
                  </a:moveTo>
                  <a:lnTo>
                    <a:pt x="0" y="0"/>
                  </a:lnTo>
                  <a:lnTo>
                    <a:pt x="29" y="0"/>
                  </a:lnTo>
                  <a:lnTo>
                    <a:pt x="29" y="4"/>
                  </a:lnTo>
                  <a:lnTo>
                    <a:pt x="0" y="4"/>
                  </a:lnTo>
                  <a:lnTo>
                    <a:pt x="29"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3" name="Freeform 4993">
              <a:extLst>
                <a:ext uri="{FF2B5EF4-FFF2-40B4-BE49-F238E27FC236}">
                  <a16:creationId xmlns:a16="http://schemas.microsoft.com/office/drawing/2014/main" id="{DD127C0E-16A6-452B-AB2D-5249C69E3085}"/>
                </a:ext>
              </a:extLst>
            </p:cNvPr>
            <p:cNvSpPr>
              <a:spLocks/>
            </p:cNvSpPr>
            <p:nvPr/>
          </p:nvSpPr>
          <p:spPr bwMode="auto">
            <a:xfrm>
              <a:off x="1485" y="3315"/>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4" name="Freeform 4994">
              <a:extLst>
                <a:ext uri="{FF2B5EF4-FFF2-40B4-BE49-F238E27FC236}">
                  <a16:creationId xmlns:a16="http://schemas.microsoft.com/office/drawing/2014/main" id="{3A303B68-AE3B-46EF-A303-45A7FB9C15A2}"/>
                </a:ext>
              </a:extLst>
            </p:cNvPr>
            <p:cNvSpPr>
              <a:spLocks/>
            </p:cNvSpPr>
            <p:nvPr/>
          </p:nvSpPr>
          <p:spPr bwMode="auto">
            <a:xfrm>
              <a:off x="1486" y="3314"/>
              <a:ext cx="10" cy="1"/>
            </a:xfrm>
            <a:custGeom>
              <a:avLst/>
              <a:gdLst>
                <a:gd name="T0" fmla="*/ 0 w 39"/>
                <a:gd name="T1" fmla="*/ 1 h 2"/>
                <a:gd name="T2" fmla="*/ 0 w 39"/>
                <a:gd name="T3" fmla="*/ 0 h 2"/>
                <a:gd name="T4" fmla="*/ 10 w 39"/>
                <a:gd name="T5" fmla="*/ 0 h 2"/>
                <a:gd name="T6" fmla="*/ 10 w 39"/>
                <a:gd name="T7" fmla="*/ 1 h 2"/>
                <a:gd name="T8" fmla="*/ 0 w 39"/>
                <a:gd name="T9" fmla="*/ 1 h 2"/>
                <a:gd name="T10" fmla="*/ 10 w 39"/>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2">
                  <a:moveTo>
                    <a:pt x="0" y="2"/>
                  </a:moveTo>
                  <a:lnTo>
                    <a:pt x="0" y="0"/>
                  </a:lnTo>
                  <a:lnTo>
                    <a:pt x="39" y="0"/>
                  </a:lnTo>
                  <a:lnTo>
                    <a:pt x="39" y="2"/>
                  </a:lnTo>
                  <a:lnTo>
                    <a:pt x="0" y="2"/>
                  </a:lnTo>
                  <a:lnTo>
                    <a:pt x="39"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5" name="Freeform 4995">
              <a:extLst>
                <a:ext uri="{FF2B5EF4-FFF2-40B4-BE49-F238E27FC236}">
                  <a16:creationId xmlns:a16="http://schemas.microsoft.com/office/drawing/2014/main" id="{EAD81C55-E37B-4C24-8D76-78E710031B20}"/>
                </a:ext>
              </a:extLst>
            </p:cNvPr>
            <p:cNvSpPr>
              <a:spLocks/>
            </p:cNvSpPr>
            <p:nvPr/>
          </p:nvSpPr>
          <p:spPr bwMode="auto">
            <a:xfrm>
              <a:off x="1495" y="3311"/>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6" name="Freeform 4996">
              <a:extLst>
                <a:ext uri="{FF2B5EF4-FFF2-40B4-BE49-F238E27FC236}">
                  <a16:creationId xmlns:a16="http://schemas.microsoft.com/office/drawing/2014/main" id="{360B1EB6-F9EA-4E73-882C-20C97477F514}"/>
                </a:ext>
              </a:extLst>
            </p:cNvPr>
            <p:cNvSpPr>
              <a:spLocks/>
            </p:cNvSpPr>
            <p:nvPr/>
          </p:nvSpPr>
          <p:spPr bwMode="auto">
            <a:xfrm>
              <a:off x="1496" y="3310"/>
              <a:ext cx="5" cy="1"/>
            </a:xfrm>
            <a:custGeom>
              <a:avLst/>
              <a:gdLst>
                <a:gd name="T0" fmla="*/ 0 w 21"/>
                <a:gd name="T1" fmla="*/ 1 h 3"/>
                <a:gd name="T2" fmla="*/ 0 w 21"/>
                <a:gd name="T3" fmla="*/ 0 h 3"/>
                <a:gd name="T4" fmla="*/ 5 w 21"/>
                <a:gd name="T5" fmla="*/ 0 h 3"/>
                <a:gd name="T6" fmla="*/ 5 w 21"/>
                <a:gd name="T7" fmla="*/ 1 h 3"/>
                <a:gd name="T8" fmla="*/ 0 w 21"/>
                <a:gd name="T9" fmla="*/ 1 h 3"/>
                <a:gd name="T10" fmla="*/ 5 w 2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
                  <a:moveTo>
                    <a:pt x="0" y="3"/>
                  </a:moveTo>
                  <a:lnTo>
                    <a:pt x="0" y="0"/>
                  </a:lnTo>
                  <a:lnTo>
                    <a:pt x="21" y="0"/>
                  </a:lnTo>
                  <a:lnTo>
                    <a:pt x="21" y="3"/>
                  </a:lnTo>
                  <a:lnTo>
                    <a:pt x="0" y="3"/>
                  </a:lnTo>
                  <a:lnTo>
                    <a:pt x="21"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7" name="Freeform 4997">
              <a:extLst>
                <a:ext uri="{FF2B5EF4-FFF2-40B4-BE49-F238E27FC236}">
                  <a16:creationId xmlns:a16="http://schemas.microsoft.com/office/drawing/2014/main" id="{4F07200A-F0CF-45FF-BF97-DBC46E5C6EF2}"/>
                </a:ext>
              </a:extLst>
            </p:cNvPr>
            <p:cNvSpPr>
              <a:spLocks/>
            </p:cNvSpPr>
            <p:nvPr/>
          </p:nvSpPr>
          <p:spPr bwMode="auto">
            <a:xfrm>
              <a:off x="1500" y="3307"/>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8" name="Freeform 4998">
              <a:extLst>
                <a:ext uri="{FF2B5EF4-FFF2-40B4-BE49-F238E27FC236}">
                  <a16:creationId xmlns:a16="http://schemas.microsoft.com/office/drawing/2014/main" id="{F8169A05-4A8F-4DD3-8B42-E8DDD7AEEA78}"/>
                </a:ext>
              </a:extLst>
            </p:cNvPr>
            <p:cNvSpPr>
              <a:spLocks/>
            </p:cNvSpPr>
            <p:nvPr/>
          </p:nvSpPr>
          <p:spPr bwMode="auto">
            <a:xfrm>
              <a:off x="1501" y="3306"/>
              <a:ext cx="2" cy="1"/>
            </a:xfrm>
            <a:custGeom>
              <a:avLst/>
              <a:gdLst>
                <a:gd name="T0" fmla="*/ 0 w 6"/>
                <a:gd name="T1" fmla="*/ 1 h 4"/>
                <a:gd name="T2" fmla="*/ 0 w 6"/>
                <a:gd name="T3" fmla="*/ 0 h 4"/>
                <a:gd name="T4" fmla="*/ 2 w 6"/>
                <a:gd name="T5" fmla="*/ 0 h 4"/>
                <a:gd name="T6" fmla="*/ 2 w 6"/>
                <a:gd name="T7" fmla="*/ 1 h 4"/>
                <a:gd name="T8" fmla="*/ 0 w 6"/>
                <a:gd name="T9" fmla="*/ 1 h 4"/>
                <a:gd name="T10" fmla="*/ 2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79" name="Freeform 4999">
              <a:extLst>
                <a:ext uri="{FF2B5EF4-FFF2-40B4-BE49-F238E27FC236}">
                  <a16:creationId xmlns:a16="http://schemas.microsoft.com/office/drawing/2014/main" id="{7C59CC86-25BD-4B68-A9F6-6A17F4D33C8C}"/>
                </a:ext>
              </a:extLst>
            </p:cNvPr>
            <p:cNvSpPr>
              <a:spLocks/>
            </p:cNvSpPr>
            <p:nvPr/>
          </p:nvSpPr>
          <p:spPr bwMode="auto">
            <a:xfrm>
              <a:off x="1502" y="3299"/>
              <a:ext cx="1" cy="8"/>
            </a:xfrm>
            <a:custGeom>
              <a:avLst/>
              <a:gdLst>
                <a:gd name="T0" fmla="*/ 1 w 3"/>
                <a:gd name="T1" fmla="*/ 8 h 30"/>
                <a:gd name="T2" fmla="*/ 0 w 3"/>
                <a:gd name="T3" fmla="*/ 8 h 30"/>
                <a:gd name="T4" fmla="*/ 0 w 3"/>
                <a:gd name="T5" fmla="*/ 0 h 30"/>
                <a:gd name="T6" fmla="*/ 1 w 3"/>
                <a:gd name="T7" fmla="*/ 0 h 30"/>
                <a:gd name="T8" fmla="*/ 1 w 3"/>
                <a:gd name="T9" fmla="*/ 8 h 30"/>
                <a:gd name="T10" fmla="*/ 1 w 3"/>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0">
                  <a:moveTo>
                    <a:pt x="3" y="30"/>
                  </a:moveTo>
                  <a:lnTo>
                    <a:pt x="0" y="30"/>
                  </a:lnTo>
                  <a:lnTo>
                    <a:pt x="0" y="0"/>
                  </a:lnTo>
                  <a:lnTo>
                    <a:pt x="3" y="0"/>
                  </a:lnTo>
                  <a:lnTo>
                    <a:pt x="3" y="30"/>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0" name="Freeform 5000">
              <a:extLst>
                <a:ext uri="{FF2B5EF4-FFF2-40B4-BE49-F238E27FC236}">
                  <a16:creationId xmlns:a16="http://schemas.microsoft.com/office/drawing/2014/main" id="{48F4BB13-FCF4-4DDD-8CEA-671360955320}"/>
                </a:ext>
              </a:extLst>
            </p:cNvPr>
            <p:cNvSpPr>
              <a:spLocks/>
            </p:cNvSpPr>
            <p:nvPr/>
          </p:nvSpPr>
          <p:spPr bwMode="auto">
            <a:xfrm>
              <a:off x="1503" y="3299"/>
              <a:ext cx="2" cy="1"/>
            </a:xfrm>
            <a:custGeom>
              <a:avLst/>
              <a:gdLst>
                <a:gd name="T0" fmla="*/ 0 w 9"/>
                <a:gd name="T1" fmla="*/ 1 h 2"/>
                <a:gd name="T2" fmla="*/ 0 w 9"/>
                <a:gd name="T3" fmla="*/ 0 h 2"/>
                <a:gd name="T4" fmla="*/ 2 w 9"/>
                <a:gd name="T5" fmla="*/ 0 h 2"/>
                <a:gd name="T6" fmla="*/ 2 w 9"/>
                <a:gd name="T7" fmla="*/ 1 h 2"/>
                <a:gd name="T8" fmla="*/ 0 w 9"/>
                <a:gd name="T9" fmla="*/ 1 h 2"/>
                <a:gd name="T10" fmla="*/ 2 w 9"/>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0" y="2"/>
                  </a:moveTo>
                  <a:lnTo>
                    <a:pt x="0" y="0"/>
                  </a:lnTo>
                  <a:lnTo>
                    <a:pt x="9" y="0"/>
                  </a:lnTo>
                  <a:lnTo>
                    <a:pt x="9" y="2"/>
                  </a:lnTo>
                  <a:lnTo>
                    <a:pt x="0" y="2"/>
                  </a:lnTo>
                  <a:lnTo>
                    <a:pt x="9"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1" name="Freeform 5001">
              <a:extLst>
                <a:ext uri="{FF2B5EF4-FFF2-40B4-BE49-F238E27FC236}">
                  <a16:creationId xmlns:a16="http://schemas.microsoft.com/office/drawing/2014/main" id="{6FFD76DA-96FD-4459-B519-6B824F581A30}"/>
                </a:ext>
              </a:extLst>
            </p:cNvPr>
            <p:cNvSpPr>
              <a:spLocks/>
            </p:cNvSpPr>
            <p:nvPr/>
          </p:nvSpPr>
          <p:spPr bwMode="auto">
            <a:xfrm>
              <a:off x="1518" y="3286"/>
              <a:ext cx="1" cy="1"/>
            </a:xfrm>
            <a:custGeom>
              <a:avLst/>
              <a:gdLst>
                <a:gd name="T0" fmla="*/ 1 w 3"/>
                <a:gd name="T1" fmla="*/ 1 h 6"/>
                <a:gd name="T2" fmla="*/ 0 w 3"/>
                <a:gd name="T3" fmla="*/ 1 h 6"/>
                <a:gd name="T4" fmla="*/ 0 w 3"/>
                <a:gd name="T5" fmla="*/ 0 h 6"/>
                <a:gd name="T6" fmla="*/ 1 w 3"/>
                <a:gd name="T7" fmla="*/ 0 h 6"/>
                <a:gd name="T8" fmla="*/ 1 w 3"/>
                <a:gd name="T9" fmla="*/ 1 h 6"/>
                <a:gd name="T10" fmla="*/ 1 w 3"/>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6">
                  <a:moveTo>
                    <a:pt x="3" y="6"/>
                  </a:moveTo>
                  <a:lnTo>
                    <a:pt x="0" y="6"/>
                  </a:lnTo>
                  <a:lnTo>
                    <a:pt x="0" y="0"/>
                  </a:lnTo>
                  <a:lnTo>
                    <a:pt x="3" y="0"/>
                  </a:lnTo>
                  <a:lnTo>
                    <a:pt x="3" y="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2" name="Freeform 5002">
              <a:extLst>
                <a:ext uri="{FF2B5EF4-FFF2-40B4-BE49-F238E27FC236}">
                  <a16:creationId xmlns:a16="http://schemas.microsoft.com/office/drawing/2014/main" id="{CFDCE103-B47D-4E55-9A7B-803D23945942}"/>
                </a:ext>
              </a:extLst>
            </p:cNvPr>
            <p:cNvSpPr>
              <a:spLocks/>
            </p:cNvSpPr>
            <p:nvPr/>
          </p:nvSpPr>
          <p:spPr bwMode="auto">
            <a:xfrm>
              <a:off x="1519" y="3285"/>
              <a:ext cx="3" cy="1"/>
            </a:xfrm>
            <a:custGeom>
              <a:avLst/>
              <a:gdLst>
                <a:gd name="T0" fmla="*/ 0 w 12"/>
                <a:gd name="T1" fmla="*/ 1 h 3"/>
                <a:gd name="T2" fmla="*/ 0 w 12"/>
                <a:gd name="T3" fmla="*/ 0 h 3"/>
                <a:gd name="T4" fmla="*/ 3 w 12"/>
                <a:gd name="T5" fmla="*/ 0 h 3"/>
                <a:gd name="T6" fmla="*/ 3 w 12"/>
                <a:gd name="T7" fmla="*/ 1 h 3"/>
                <a:gd name="T8" fmla="*/ 0 w 12"/>
                <a:gd name="T9" fmla="*/ 1 h 3"/>
                <a:gd name="T10" fmla="*/ 3 w 1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3" name="Freeform 5003">
              <a:extLst>
                <a:ext uri="{FF2B5EF4-FFF2-40B4-BE49-F238E27FC236}">
                  <a16:creationId xmlns:a16="http://schemas.microsoft.com/office/drawing/2014/main" id="{E76BAE35-A8DC-4E55-ABF5-E85927654C98}"/>
                </a:ext>
              </a:extLst>
            </p:cNvPr>
            <p:cNvSpPr>
              <a:spLocks/>
            </p:cNvSpPr>
            <p:nvPr/>
          </p:nvSpPr>
          <p:spPr bwMode="auto">
            <a:xfrm>
              <a:off x="1521" y="3282"/>
              <a:ext cx="1" cy="4"/>
            </a:xfrm>
            <a:custGeom>
              <a:avLst/>
              <a:gdLst>
                <a:gd name="T0" fmla="*/ 1 w 3"/>
                <a:gd name="T1" fmla="*/ 4 h 13"/>
                <a:gd name="T2" fmla="*/ 0 w 3"/>
                <a:gd name="T3" fmla="*/ 4 h 13"/>
                <a:gd name="T4" fmla="*/ 0 w 3"/>
                <a:gd name="T5" fmla="*/ 0 h 13"/>
                <a:gd name="T6" fmla="*/ 1 w 3"/>
                <a:gd name="T7" fmla="*/ 0 h 13"/>
                <a:gd name="T8" fmla="*/ 1 w 3"/>
                <a:gd name="T9" fmla="*/ 4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4" name="Freeform 5004">
              <a:extLst>
                <a:ext uri="{FF2B5EF4-FFF2-40B4-BE49-F238E27FC236}">
                  <a16:creationId xmlns:a16="http://schemas.microsoft.com/office/drawing/2014/main" id="{F17F9F84-5C5E-4E70-B348-8D07AE7C3215}"/>
                </a:ext>
              </a:extLst>
            </p:cNvPr>
            <p:cNvSpPr>
              <a:spLocks/>
            </p:cNvSpPr>
            <p:nvPr/>
          </p:nvSpPr>
          <p:spPr bwMode="auto">
            <a:xfrm>
              <a:off x="1522" y="3282"/>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5" name="Freeform 5005">
              <a:extLst>
                <a:ext uri="{FF2B5EF4-FFF2-40B4-BE49-F238E27FC236}">
                  <a16:creationId xmlns:a16="http://schemas.microsoft.com/office/drawing/2014/main" id="{2E6BE805-3F3E-47A3-BAEE-E53A63B60F5F}"/>
                </a:ext>
              </a:extLst>
            </p:cNvPr>
            <p:cNvSpPr>
              <a:spLocks/>
            </p:cNvSpPr>
            <p:nvPr/>
          </p:nvSpPr>
          <p:spPr bwMode="auto">
            <a:xfrm>
              <a:off x="1522" y="3279"/>
              <a:ext cx="1" cy="3"/>
            </a:xfrm>
            <a:custGeom>
              <a:avLst/>
              <a:gdLst>
                <a:gd name="T0" fmla="*/ 1 w 3"/>
                <a:gd name="T1" fmla="*/ 3 h 16"/>
                <a:gd name="T2" fmla="*/ 0 w 3"/>
                <a:gd name="T3" fmla="*/ 3 h 16"/>
                <a:gd name="T4" fmla="*/ 0 w 3"/>
                <a:gd name="T5" fmla="*/ 0 h 16"/>
                <a:gd name="T6" fmla="*/ 1 w 3"/>
                <a:gd name="T7" fmla="*/ 0 h 16"/>
                <a:gd name="T8" fmla="*/ 1 w 3"/>
                <a:gd name="T9" fmla="*/ 3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6" name="Freeform 5006">
              <a:extLst>
                <a:ext uri="{FF2B5EF4-FFF2-40B4-BE49-F238E27FC236}">
                  <a16:creationId xmlns:a16="http://schemas.microsoft.com/office/drawing/2014/main" id="{4CADF617-AEFF-4EB6-8831-23A33E3A3350}"/>
                </a:ext>
              </a:extLst>
            </p:cNvPr>
            <p:cNvSpPr>
              <a:spLocks/>
            </p:cNvSpPr>
            <p:nvPr/>
          </p:nvSpPr>
          <p:spPr bwMode="auto">
            <a:xfrm>
              <a:off x="1523" y="3278"/>
              <a:ext cx="3" cy="1"/>
            </a:xfrm>
            <a:custGeom>
              <a:avLst/>
              <a:gdLst>
                <a:gd name="T0" fmla="*/ 0 w 15"/>
                <a:gd name="T1" fmla="*/ 1 h 4"/>
                <a:gd name="T2" fmla="*/ 0 w 15"/>
                <a:gd name="T3" fmla="*/ 0 h 4"/>
                <a:gd name="T4" fmla="*/ 3 w 15"/>
                <a:gd name="T5" fmla="*/ 0 h 4"/>
                <a:gd name="T6" fmla="*/ 3 w 15"/>
                <a:gd name="T7" fmla="*/ 1 h 4"/>
                <a:gd name="T8" fmla="*/ 0 w 15"/>
                <a:gd name="T9" fmla="*/ 1 h 4"/>
                <a:gd name="T10" fmla="*/ 3 w 1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4">
                  <a:moveTo>
                    <a:pt x="0" y="4"/>
                  </a:moveTo>
                  <a:lnTo>
                    <a:pt x="0" y="0"/>
                  </a:lnTo>
                  <a:lnTo>
                    <a:pt x="15" y="0"/>
                  </a:lnTo>
                  <a:lnTo>
                    <a:pt x="15" y="4"/>
                  </a:lnTo>
                  <a:lnTo>
                    <a:pt x="0" y="4"/>
                  </a:lnTo>
                  <a:lnTo>
                    <a:pt x="1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7" name="Freeform 5007">
              <a:extLst>
                <a:ext uri="{FF2B5EF4-FFF2-40B4-BE49-F238E27FC236}">
                  <a16:creationId xmlns:a16="http://schemas.microsoft.com/office/drawing/2014/main" id="{FDD7D3D5-9C0F-4D17-B7E2-3EEF0A8896DC}"/>
                </a:ext>
              </a:extLst>
            </p:cNvPr>
            <p:cNvSpPr>
              <a:spLocks/>
            </p:cNvSpPr>
            <p:nvPr/>
          </p:nvSpPr>
          <p:spPr bwMode="auto">
            <a:xfrm>
              <a:off x="1525" y="3274"/>
              <a:ext cx="1" cy="5"/>
            </a:xfrm>
            <a:custGeom>
              <a:avLst/>
              <a:gdLst>
                <a:gd name="T0" fmla="*/ 1 w 4"/>
                <a:gd name="T1" fmla="*/ 5 h 17"/>
                <a:gd name="T2" fmla="*/ 0 w 4"/>
                <a:gd name="T3" fmla="*/ 5 h 17"/>
                <a:gd name="T4" fmla="*/ 0 w 4"/>
                <a:gd name="T5" fmla="*/ 0 h 17"/>
                <a:gd name="T6" fmla="*/ 1 w 4"/>
                <a:gd name="T7" fmla="*/ 0 h 17"/>
                <a:gd name="T8" fmla="*/ 1 w 4"/>
                <a:gd name="T9" fmla="*/ 5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8" name="Freeform 5008">
              <a:extLst>
                <a:ext uri="{FF2B5EF4-FFF2-40B4-BE49-F238E27FC236}">
                  <a16:creationId xmlns:a16="http://schemas.microsoft.com/office/drawing/2014/main" id="{D0865CED-9415-4665-899D-13FB62B7A977}"/>
                </a:ext>
              </a:extLst>
            </p:cNvPr>
            <p:cNvSpPr>
              <a:spLocks/>
            </p:cNvSpPr>
            <p:nvPr/>
          </p:nvSpPr>
          <p:spPr bwMode="auto">
            <a:xfrm>
              <a:off x="1526" y="3274"/>
              <a:ext cx="4" cy="1"/>
            </a:xfrm>
            <a:custGeom>
              <a:avLst/>
              <a:gdLst>
                <a:gd name="T0" fmla="*/ 0 w 14"/>
                <a:gd name="T1" fmla="*/ 1 h 2"/>
                <a:gd name="T2" fmla="*/ 0 w 14"/>
                <a:gd name="T3" fmla="*/ 0 h 2"/>
                <a:gd name="T4" fmla="*/ 4 w 14"/>
                <a:gd name="T5" fmla="*/ 0 h 2"/>
                <a:gd name="T6" fmla="*/ 4 w 14"/>
                <a:gd name="T7" fmla="*/ 1 h 2"/>
                <a:gd name="T8" fmla="*/ 0 w 14"/>
                <a:gd name="T9" fmla="*/ 1 h 2"/>
                <a:gd name="T10" fmla="*/ 4 w 1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
                  <a:moveTo>
                    <a:pt x="0" y="2"/>
                  </a:moveTo>
                  <a:lnTo>
                    <a:pt x="0" y="0"/>
                  </a:lnTo>
                  <a:lnTo>
                    <a:pt x="14" y="0"/>
                  </a:lnTo>
                  <a:lnTo>
                    <a:pt x="14" y="2"/>
                  </a:lnTo>
                  <a:lnTo>
                    <a:pt x="0" y="2"/>
                  </a:lnTo>
                  <a:lnTo>
                    <a:pt x="14"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89" name="Freeform 5009">
              <a:extLst>
                <a:ext uri="{FF2B5EF4-FFF2-40B4-BE49-F238E27FC236}">
                  <a16:creationId xmlns:a16="http://schemas.microsoft.com/office/drawing/2014/main" id="{323DA946-2D24-4B94-9E72-BEEAE1CBB784}"/>
                </a:ext>
              </a:extLst>
            </p:cNvPr>
            <p:cNvSpPr>
              <a:spLocks/>
            </p:cNvSpPr>
            <p:nvPr/>
          </p:nvSpPr>
          <p:spPr bwMode="auto">
            <a:xfrm>
              <a:off x="1529" y="3270"/>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0" name="Freeform 5010">
              <a:extLst>
                <a:ext uri="{FF2B5EF4-FFF2-40B4-BE49-F238E27FC236}">
                  <a16:creationId xmlns:a16="http://schemas.microsoft.com/office/drawing/2014/main" id="{1CF500F6-A705-40EB-ABF8-EBA6A9D50040}"/>
                </a:ext>
              </a:extLst>
            </p:cNvPr>
            <p:cNvSpPr>
              <a:spLocks/>
            </p:cNvSpPr>
            <p:nvPr/>
          </p:nvSpPr>
          <p:spPr bwMode="auto">
            <a:xfrm>
              <a:off x="1530" y="3269"/>
              <a:ext cx="5" cy="1"/>
            </a:xfrm>
            <a:custGeom>
              <a:avLst/>
              <a:gdLst>
                <a:gd name="T0" fmla="*/ 0 w 21"/>
                <a:gd name="T1" fmla="*/ 1 h 4"/>
                <a:gd name="T2" fmla="*/ 0 w 21"/>
                <a:gd name="T3" fmla="*/ 0 h 4"/>
                <a:gd name="T4" fmla="*/ 5 w 21"/>
                <a:gd name="T5" fmla="*/ 0 h 4"/>
                <a:gd name="T6" fmla="*/ 5 w 21"/>
                <a:gd name="T7" fmla="*/ 1 h 4"/>
                <a:gd name="T8" fmla="*/ 0 w 21"/>
                <a:gd name="T9" fmla="*/ 1 h 4"/>
                <a:gd name="T10" fmla="*/ 5 w 21"/>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
                  <a:moveTo>
                    <a:pt x="0" y="4"/>
                  </a:moveTo>
                  <a:lnTo>
                    <a:pt x="0" y="0"/>
                  </a:lnTo>
                  <a:lnTo>
                    <a:pt x="21" y="0"/>
                  </a:lnTo>
                  <a:lnTo>
                    <a:pt x="21" y="4"/>
                  </a:lnTo>
                  <a:lnTo>
                    <a:pt x="0" y="4"/>
                  </a:lnTo>
                  <a:lnTo>
                    <a:pt x="21"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1" name="Freeform 5011">
              <a:extLst>
                <a:ext uri="{FF2B5EF4-FFF2-40B4-BE49-F238E27FC236}">
                  <a16:creationId xmlns:a16="http://schemas.microsoft.com/office/drawing/2014/main" id="{16C57941-C84B-4141-A5B7-9D7FCD0CBC1B}"/>
                </a:ext>
              </a:extLst>
            </p:cNvPr>
            <p:cNvSpPr>
              <a:spLocks/>
            </p:cNvSpPr>
            <p:nvPr/>
          </p:nvSpPr>
          <p:spPr bwMode="auto">
            <a:xfrm>
              <a:off x="1534" y="3263"/>
              <a:ext cx="1" cy="7"/>
            </a:xfrm>
            <a:custGeom>
              <a:avLst/>
              <a:gdLst>
                <a:gd name="T0" fmla="*/ 1 w 3"/>
                <a:gd name="T1" fmla="*/ 7 h 29"/>
                <a:gd name="T2" fmla="*/ 0 w 3"/>
                <a:gd name="T3" fmla="*/ 7 h 29"/>
                <a:gd name="T4" fmla="*/ 0 w 3"/>
                <a:gd name="T5" fmla="*/ 0 h 29"/>
                <a:gd name="T6" fmla="*/ 1 w 3"/>
                <a:gd name="T7" fmla="*/ 0 h 29"/>
                <a:gd name="T8" fmla="*/ 1 w 3"/>
                <a:gd name="T9" fmla="*/ 7 h 29"/>
                <a:gd name="T10" fmla="*/ 1 w 3"/>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9">
                  <a:moveTo>
                    <a:pt x="3" y="29"/>
                  </a:moveTo>
                  <a:lnTo>
                    <a:pt x="0" y="29"/>
                  </a:lnTo>
                  <a:lnTo>
                    <a:pt x="0" y="0"/>
                  </a:lnTo>
                  <a:lnTo>
                    <a:pt x="3" y="0"/>
                  </a:lnTo>
                  <a:lnTo>
                    <a:pt x="3" y="29"/>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2" name="Freeform 5012">
              <a:extLst>
                <a:ext uri="{FF2B5EF4-FFF2-40B4-BE49-F238E27FC236}">
                  <a16:creationId xmlns:a16="http://schemas.microsoft.com/office/drawing/2014/main" id="{8092CC7A-C27A-45F1-91C7-3C9413375C9A}"/>
                </a:ext>
              </a:extLst>
            </p:cNvPr>
            <p:cNvSpPr>
              <a:spLocks/>
            </p:cNvSpPr>
            <p:nvPr/>
          </p:nvSpPr>
          <p:spPr bwMode="auto">
            <a:xfrm>
              <a:off x="1535" y="3262"/>
              <a:ext cx="1" cy="1"/>
            </a:xfrm>
            <a:custGeom>
              <a:avLst/>
              <a:gdLst>
                <a:gd name="T0" fmla="*/ 0 w 3"/>
                <a:gd name="T1" fmla="*/ 1 h 4"/>
                <a:gd name="T2" fmla="*/ 0 w 3"/>
                <a:gd name="T3" fmla="*/ 0 h 4"/>
                <a:gd name="T4" fmla="*/ 1 w 3"/>
                <a:gd name="T5" fmla="*/ 0 h 4"/>
                <a:gd name="T6" fmla="*/ 1 w 3"/>
                <a:gd name="T7" fmla="*/ 1 h 4"/>
                <a:gd name="T8" fmla="*/ 0 w 3"/>
                <a:gd name="T9" fmla="*/ 1 h 4"/>
                <a:gd name="T10" fmla="*/ 1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0" y="0"/>
                  </a:lnTo>
                  <a:lnTo>
                    <a:pt x="3" y="0"/>
                  </a:lnTo>
                  <a:lnTo>
                    <a:pt x="3" y="4"/>
                  </a:lnTo>
                  <a:lnTo>
                    <a:pt x="0" y="4"/>
                  </a:lnTo>
                  <a:lnTo>
                    <a:pt x="3"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3" name="Freeform 5013">
              <a:extLst>
                <a:ext uri="{FF2B5EF4-FFF2-40B4-BE49-F238E27FC236}">
                  <a16:creationId xmlns:a16="http://schemas.microsoft.com/office/drawing/2014/main" id="{A62151DB-EAF7-461F-9D7B-1478938F36BB}"/>
                </a:ext>
              </a:extLst>
            </p:cNvPr>
            <p:cNvSpPr>
              <a:spLocks/>
            </p:cNvSpPr>
            <p:nvPr/>
          </p:nvSpPr>
          <p:spPr bwMode="auto">
            <a:xfrm>
              <a:off x="1535" y="3257"/>
              <a:ext cx="1" cy="6"/>
            </a:xfrm>
            <a:custGeom>
              <a:avLst/>
              <a:gdLst>
                <a:gd name="T0" fmla="*/ 1 w 3"/>
                <a:gd name="T1" fmla="*/ 6 h 23"/>
                <a:gd name="T2" fmla="*/ 0 w 3"/>
                <a:gd name="T3" fmla="*/ 6 h 23"/>
                <a:gd name="T4" fmla="*/ 0 w 3"/>
                <a:gd name="T5" fmla="*/ 0 h 23"/>
                <a:gd name="T6" fmla="*/ 1 w 3"/>
                <a:gd name="T7" fmla="*/ 0 h 23"/>
                <a:gd name="T8" fmla="*/ 1 w 3"/>
                <a:gd name="T9" fmla="*/ 6 h 23"/>
                <a:gd name="T10" fmla="*/ 1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3" y="23"/>
                  </a:moveTo>
                  <a:lnTo>
                    <a:pt x="0" y="23"/>
                  </a:lnTo>
                  <a:lnTo>
                    <a:pt x="0" y="0"/>
                  </a:lnTo>
                  <a:lnTo>
                    <a:pt x="3" y="0"/>
                  </a:lnTo>
                  <a:lnTo>
                    <a:pt x="3" y="2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4" name="Freeform 5014">
              <a:extLst>
                <a:ext uri="{FF2B5EF4-FFF2-40B4-BE49-F238E27FC236}">
                  <a16:creationId xmlns:a16="http://schemas.microsoft.com/office/drawing/2014/main" id="{08D1B0B8-54ED-4FA8-86DF-BB01FED71D66}"/>
                </a:ext>
              </a:extLst>
            </p:cNvPr>
            <p:cNvSpPr>
              <a:spLocks/>
            </p:cNvSpPr>
            <p:nvPr/>
          </p:nvSpPr>
          <p:spPr bwMode="auto">
            <a:xfrm>
              <a:off x="1540" y="3237"/>
              <a:ext cx="2" cy="1"/>
            </a:xfrm>
            <a:custGeom>
              <a:avLst/>
              <a:gdLst>
                <a:gd name="T0" fmla="*/ 0 w 6"/>
                <a:gd name="T1" fmla="*/ 1 h 3"/>
                <a:gd name="T2" fmla="*/ 0 w 6"/>
                <a:gd name="T3" fmla="*/ 0 h 3"/>
                <a:gd name="T4" fmla="*/ 2 w 6"/>
                <a:gd name="T5" fmla="*/ 0 h 3"/>
                <a:gd name="T6" fmla="*/ 2 w 6"/>
                <a:gd name="T7" fmla="*/ 1 h 3"/>
                <a:gd name="T8" fmla="*/ 0 w 6"/>
                <a:gd name="T9" fmla="*/ 1 h 3"/>
                <a:gd name="T10" fmla="*/ 2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5" name="Freeform 5015">
              <a:extLst>
                <a:ext uri="{FF2B5EF4-FFF2-40B4-BE49-F238E27FC236}">
                  <a16:creationId xmlns:a16="http://schemas.microsoft.com/office/drawing/2014/main" id="{02DA22BC-2306-4417-883D-26E6785DCBCB}"/>
                </a:ext>
              </a:extLst>
            </p:cNvPr>
            <p:cNvSpPr>
              <a:spLocks/>
            </p:cNvSpPr>
            <p:nvPr/>
          </p:nvSpPr>
          <p:spPr bwMode="auto">
            <a:xfrm>
              <a:off x="1541" y="3234"/>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6" name="Freeform 5016">
              <a:extLst>
                <a:ext uri="{FF2B5EF4-FFF2-40B4-BE49-F238E27FC236}">
                  <a16:creationId xmlns:a16="http://schemas.microsoft.com/office/drawing/2014/main" id="{F1367EAD-9159-4CF0-949A-08E5857830D8}"/>
                </a:ext>
              </a:extLst>
            </p:cNvPr>
            <p:cNvSpPr>
              <a:spLocks/>
            </p:cNvSpPr>
            <p:nvPr/>
          </p:nvSpPr>
          <p:spPr bwMode="auto">
            <a:xfrm>
              <a:off x="1542" y="3234"/>
              <a:ext cx="10" cy="1"/>
            </a:xfrm>
            <a:custGeom>
              <a:avLst/>
              <a:gdLst>
                <a:gd name="T0" fmla="*/ 0 w 41"/>
                <a:gd name="T1" fmla="*/ 1 h 3"/>
                <a:gd name="T2" fmla="*/ 0 w 41"/>
                <a:gd name="T3" fmla="*/ 0 h 3"/>
                <a:gd name="T4" fmla="*/ 10 w 41"/>
                <a:gd name="T5" fmla="*/ 0 h 3"/>
                <a:gd name="T6" fmla="*/ 10 w 41"/>
                <a:gd name="T7" fmla="*/ 1 h 3"/>
                <a:gd name="T8" fmla="*/ 0 w 41"/>
                <a:gd name="T9" fmla="*/ 1 h 3"/>
                <a:gd name="T10" fmla="*/ 10 w 4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3">
                  <a:moveTo>
                    <a:pt x="0" y="3"/>
                  </a:moveTo>
                  <a:lnTo>
                    <a:pt x="0" y="0"/>
                  </a:lnTo>
                  <a:lnTo>
                    <a:pt x="41" y="0"/>
                  </a:lnTo>
                  <a:lnTo>
                    <a:pt x="41" y="3"/>
                  </a:lnTo>
                  <a:lnTo>
                    <a:pt x="0" y="3"/>
                  </a:lnTo>
                  <a:lnTo>
                    <a:pt x="41"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7" name="Freeform 5017">
              <a:extLst>
                <a:ext uri="{FF2B5EF4-FFF2-40B4-BE49-F238E27FC236}">
                  <a16:creationId xmlns:a16="http://schemas.microsoft.com/office/drawing/2014/main" id="{1D91FA59-31EA-4F05-BA9B-2F1DAA250D52}"/>
                </a:ext>
              </a:extLst>
            </p:cNvPr>
            <p:cNvSpPr>
              <a:spLocks/>
            </p:cNvSpPr>
            <p:nvPr/>
          </p:nvSpPr>
          <p:spPr bwMode="auto">
            <a:xfrm>
              <a:off x="1551" y="3230"/>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8" name="Freeform 5018">
              <a:extLst>
                <a:ext uri="{FF2B5EF4-FFF2-40B4-BE49-F238E27FC236}">
                  <a16:creationId xmlns:a16="http://schemas.microsoft.com/office/drawing/2014/main" id="{129768C5-F7BD-4C22-A3B7-17FE3E81C143}"/>
                </a:ext>
              </a:extLst>
            </p:cNvPr>
            <p:cNvSpPr>
              <a:spLocks/>
            </p:cNvSpPr>
            <p:nvPr/>
          </p:nvSpPr>
          <p:spPr bwMode="auto">
            <a:xfrm>
              <a:off x="1552" y="3229"/>
              <a:ext cx="2" cy="1"/>
            </a:xfrm>
            <a:custGeom>
              <a:avLst/>
              <a:gdLst>
                <a:gd name="T0" fmla="*/ 0 w 6"/>
                <a:gd name="T1" fmla="*/ 1 h 4"/>
                <a:gd name="T2" fmla="*/ 0 w 6"/>
                <a:gd name="T3" fmla="*/ 0 h 4"/>
                <a:gd name="T4" fmla="*/ 2 w 6"/>
                <a:gd name="T5" fmla="*/ 0 h 4"/>
                <a:gd name="T6" fmla="*/ 2 w 6"/>
                <a:gd name="T7" fmla="*/ 1 h 4"/>
                <a:gd name="T8" fmla="*/ 0 w 6"/>
                <a:gd name="T9" fmla="*/ 1 h 4"/>
                <a:gd name="T10" fmla="*/ 2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499" name="Freeform 5019">
              <a:extLst>
                <a:ext uri="{FF2B5EF4-FFF2-40B4-BE49-F238E27FC236}">
                  <a16:creationId xmlns:a16="http://schemas.microsoft.com/office/drawing/2014/main" id="{0B2106D9-6FEA-41D9-8683-B3DB45E0ED00}"/>
                </a:ext>
              </a:extLst>
            </p:cNvPr>
            <p:cNvSpPr>
              <a:spLocks/>
            </p:cNvSpPr>
            <p:nvPr/>
          </p:nvSpPr>
          <p:spPr bwMode="auto">
            <a:xfrm>
              <a:off x="1553" y="3227"/>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0" name="Freeform 5020">
              <a:extLst>
                <a:ext uri="{FF2B5EF4-FFF2-40B4-BE49-F238E27FC236}">
                  <a16:creationId xmlns:a16="http://schemas.microsoft.com/office/drawing/2014/main" id="{99D02292-DD3D-4B65-A1F6-E8C2602DAC1A}"/>
                </a:ext>
              </a:extLst>
            </p:cNvPr>
            <p:cNvSpPr>
              <a:spLocks/>
            </p:cNvSpPr>
            <p:nvPr/>
          </p:nvSpPr>
          <p:spPr bwMode="auto">
            <a:xfrm>
              <a:off x="1554" y="3226"/>
              <a:ext cx="6" cy="1"/>
            </a:xfrm>
            <a:custGeom>
              <a:avLst/>
              <a:gdLst>
                <a:gd name="T0" fmla="*/ 0 w 24"/>
                <a:gd name="T1" fmla="*/ 1 h 4"/>
                <a:gd name="T2" fmla="*/ 0 w 24"/>
                <a:gd name="T3" fmla="*/ 0 h 4"/>
                <a:gd name="T4" fmla="*/ 6 w 24"/>
                <a:gd name="T5" fmla="*/ 0 h 4"/>
                <a:gd name="T6" fmla="*/ 6 w 24"/>
                <a:gd name="T7" fmla="*/ 1 h 4"/>
                <a:gd name="T8" fmla="*/ 0 w 24"/>
                <a:gd name="T9" fmla="*/ 1 h 4"/>
                <a:gd name="T10" fmla="*/ 6 w 2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
                  <a:moveTo>
                    <a:pt x="0" y="4"/>
                  </a:moveTo>
                  <a:lnTo>
                    <a:pt x="0" y="0"/>
                  </a:lnTo>
                  <a:lnTo>
                    <a:pt x="24" y="0"/>
                  </a:lnTo>
                  <a:lnTo>
                    <a:pt x="24" y="4"/>
                  </a:lnTo>
                  <a:lnTo>
                    <a:pt x="0" y="4"/>
                  </a:lnTo>
                  <a:lnTo>
                    <a:pt x="24"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1" name="Freeform 5021">
              <a:extLst>
                <a:ext uri="{FF2B5EF4-FFF2-40B4-BE49-F238E27FC236}">
                  <a16:creationId xmlns:a16="http://schemas.microsoft.com/office/drawing/2014/main" id="{1430628E-0827-45F4-B4B4-FBC8177FDFCF}"/>
                </a:ext>
              </a:extLst>
            </p:cNvPr>
            <p:cNvSpPr>
              <a:spLocks/>
            </p:cNvSpPr>
            <p:nvPr/>
          </p:nvSpPr>
          <p:spPr bwMode="auto">
            <a:xfrm>
              <a:off x="1559" y="3221"/>
              <a:ext cx="1" cy="6"/>
            </a:xfrm>
            <a:custGeom>
              <a:avLst/>
              <a:gdLst>
                <a:gd name="T0" fmla="*/ 1 w 3"/>
                <a:gd name="T1" fmla="*/ 6 h 26"/>
                <a:gd name="T2" fmla="*/ 0 w 3"/>
                <a:gd name="T3" fmla="*/ 6 h 26"/>
                <a:gd name="T4" fmla="*/ 0 w 3"/>
                <a:gd name="T5" fmla="*/ 0 h 26"/>
                <a:gd name="T6" fmla="*/ 1 w 3"/>
                <a:gd name="T7" fmla="*/ 0 h 26"/>
                <a:gd name="T8" fmla="*/ 1 w 3"/>
                <a:gd name="T9" fmla="*/ 6 h 26"/>
                <a:gd name="T10" fmla="*/ 1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3" y="26"/>
                  </a:moveTo>
                  <a:lnTo>
                    <a:pt x="0" y="26"/>
                  </a:lnTo>
                  <a:lnTo>
                    <a:pt x="0" y="0"/>
                  </a:lnTo>
                  <a:lnTo>
                    <a:pt x="3" y="0"/>
                  </a:lnTo>
                  <a:lnTo>
                    <a:pt x="3" y="26"/>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2" name="Freeform 5022">
              <a:extLst>
                <a:ext uri="{FF2B5EF4-FFF2-40B4-BE49-F238E27FC236}">
                  <a16:creationId xmlns:a16="http://schemas.microsoft.com/office/drawing/2014/main" id="{884947F2-338F-45A5-80AA-F09DB7B5E3CF}"/>
                </a:ext>
              </a:extLst>
            </p:cNvPr>
            <p:cNvSpPr>
              <a:spLocks/>
            </p:cNvSpPr>
            <p:nvPr/>
          </p:nvSpPr>
          <p:spPr bwMode="auto">
            <a:xfrm>
              <a:off x="1560" y="3220"/>
              <a:ext cx="4" cy="1"/>
            </a:xfrm>
            <a:custGeom>
              <a:avLst/>
              <a:gdLst>
                <a:gd name="T0" fmla="*/ 0 w 18"/>
                <a:gd name="T1" fmla="*/ 1 h 2"/>
                <a:gd name="T2" fmla="*/ 0 w 18"/>
                <a:gd name="T3" fmla="*/ 0 h 2"/>
                <a:gd name="T4" fmla="*/ 4 w 18"/>
                <a:gd name="T5" fmla="*/ 0 h 2"/>
                <a:gd name="T6" fmla="*/ 4 w 18"/>
                <a:gd name="T7" fmla="*/ 1 h 2"/>
                <a:gd name="T8" fmla="*/ 0 w 18"/>
                <a:gd name="T9" fmla="*/ 1 h 2"/>
                <a:gd name="T10" fmla="*/ 4 w 1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
                  <a:moveTo>
                    <a:pt x="0" y="2"/>
                  </a:moveTo>
                  <a:lnTo>
                    <a:pt x="0" y="0"/>
                  </a:lnTo>
                  <a:lnTo>
                    <a:pt x="18" y="0"/>
                  </a:lnTo>
                  <a:lnTo>
                    <a:pt x="18" y="2"/>
                  </a:lnTo>
                  <a:lnTo>
                    <a:pt x="0" y="2"/>
                  </a:lnTo>
                  <a:lnTo>
                    <a:pt x="18"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3" name="Freeform 5023">
              <a:extLst>
                <a:ext uri="{FF2B5EF4-FFF2-40B4-BE49-F238E27FC236}">
                  <a16:creationId xmlns:a16="http://schemas.microsoft.com/office/drawing/2014/main" id="{CA68C3A6-A528-4150-B128-6CACA56C4547}"/>
                </a:ext>
              </a:extLst>
            </p:cNvPr>
            <p:cNvSpPr>
              <a:spLocks/>
            </p:cNvSpPr>
            <p:nvPr/>
          </p:nvSpPr>
          <p:spPr bwMode="auto">
            <a:xfrm>
              <a:off x="1563" y="3217"/>
              <a:ext cx="1" cy="4"/>
            </a:xfrm>
            <a:custGeom>
              <a:avLst/>
              <a:gdLst>
                <a:gd name="T0" fmla="*/ 1 w 3"/>
                <a:gd name="T1" fmla="*/ 4 h 13"/>
                <a:gd name="T2" fmla="*/ 0 w 3"/>
                <a:gd name="T3" fmla="*/ 4 h 13"/>
                <a:gd name="T4" fmla="*/ 0 w 3"/>
                <a:gd name="T5" fmla="*/ 0 h 13"/>
                <a:gd name="T6" fmla="*/ 1 w 3"/>
                <a:gd name="T7" fmla="*/ 0 h 13"/>
                <a:gd name="T8" fmla="*/ 1 w 3"/>
                <a:gd name="T9" fmla="*/ 4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4" name="Freeform 5024">
              <a:extLst>
                <a:ext uri="{FF2B5EF4-FFF2-40B4-BE49-F238E27FC236}">
                  <a16:creationId xmlns:a16="http://schemas.microsoft.com/office/drawing/2014/main" id="{FFB49261-6A00-45EA-90A9-743687E0FE88}"/>
                </a:ext>
              </a:extLst>
            </p:cNvPr>
            <p:cNvSpPr>
              <a:spLocks/>
            </p:cNvSpPr>
            <p:nvPr/>
          </p:nvSpPr>
          <p:spPr bwMode="auto">
            <a:xfrm>
              <a:off x="1564" y="3217"/>
              <a:ext cx="3" cy="1"/>
            </a:xfrm>
            <a:custGeom>
              <a:avLst/>
              <a:gdLst>
                <a:gd name="T0" fmla="*/ 0 w 11"/>
                <a:gd name="T1" fmla="*/ 1 h 2"/>
                <a:gd name="T2" fmla="*/ 0 w 11"/>
                <a:gd name="T3" fmla="*/ 0 h 2"/>
                <a:gd name="T4" fmla="*/ 3 w 11"/>
                <a:gd name="T5" fmla="*/ 0 h 2"/>
                <a:gd name="T6" fmla="*/ 3 w 11"/>
                <a:gd name="T7" fmla="*/ 1 h 2"/>
                <a:gd name="T8" fmla="*/ 0 w 11"/>
                <a:gd name="T9" fmla="*/ 1 h 2"/>
                <a:gd name="T10" fmla="*/ 3 w 11"/>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
                  <a:moveTo>
                    <a:pt x="0" y="2"/>
                  </a:moveTo>
                  <a:lnTo>
                    <a:pt x="0" y="0"/>
                  </a:lnTo>
                  <a:lnTo>
                    <a:pt x="11" y="0"/>
                  </a:lnTo>
                  <a:lnTo>
                    <a:pt x="11" y="2"/>
                  </a:lnTo>
                  <a:lnTo>
                    <a:pt x="0" y="2"/>
                  </a:lnTo>
                  <a:lnTo>
                    <a:pt x="11"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5" name="Freeform 5025">
              <a:extLst>
                <a:ext uri="{FF2B5EF4-FFF2-40B4-BE49-F238E27FC236}">
                  <a16:creationId xmlns:a16="http://schemas.microsoft.com/office/drawing/2014/main" id="{7D31AE92-5800-4FAD-A51B-31556C31621A}"/>
                </a:ext>
              </a:extLst>
            </p:cNvPr>
            <p:cNvSpPr>
              <a:spLocks/>
            </p:cNvSpPr>
            <p:nvPr/>
          </p:nvSpPr>
          <p:spPr bwMode="auto">
            <a:xfrm>
              <a:off x="1581" y="3204"/>
              <a:ext cx="1" cy="1"/>
            </a:xfrm>
            <a:custGeom>
              <a:avLst/>
              <a:gdLst>
                <a:gd name="T0" fmla="*/ 0 w 3"/>
                <a:gd name="T1" fmla="*/ 1 h 4"/>
                <a:gd name="T2" fmla="*/ 0 w 3"/>
                <a:gd name="T3" fmla="*/ 0 h 4"/>
                <a:gd name="T4" fmla="*/ 1 w 3"/>
                <a:gd name="T5" fmla="*/ 0 h 4"/>
                <a:gd name="T6" fmla="*/ 1 w 3"/>
                <a:gd name="T7" fmla="*/ 1 h 4"/>
                <a:gd name="T8" fmla="*/ 0 w 3"/>
                <a:gd name="T9" fmla="*/ 1 h 4"/>
                <a:gd name="T10" fmla="*/ 1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0" y="0"/>
                  </a:lnTo>
                  <a:lnTo>
                    <a:pt x="3" y="0"/>
                  </a:lnTo>
                  <a:lnTo>
                    <a:pt x="3" y="4"/>
                  </a:lnTo>
                  <a:lnTo>
                    <a:pt x="0" y="4"/>
                  </a:lnTo>
                  <a:lnTo>
                    <a:pt x="3"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6" name="Freeform 5026">
              <a:extLst>
                <a:ext uri="{FF2B5EF4-FFF2-40B4-BE49-F238E27FC236}">
                  <a16:creationId xmlns:a16="http://schemas.microsoft.com/office/drawing/2014/main" id="{6EAB30C4-A644-4351-9D82-D2E18D9B7C3B}"/>
                </a:ext>
              </a:extLst>
            </p:cNvPr>
            <p:cNvSpPr>
              <a:spLocks/>
            </p:cNvSpPr>
            <p:nvPr/>
          </p:nvSpPr>
          <p:spPr bwMode="auto">
            <a:xfrm>
              <a:off x="1581" y="3202"/>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7" name="Freeform 5027">
              <a:extLst>
                <a:ext uri="{FF2B5EF4-FFF2-40B4-BE49-F238E27FC236}">
                  <a16:creationId xmlns:a16="http://schemas.microsoft.com/office/drawing/2014/main" id="{C4618F4C-5F53-4F4A-B580-E4D7AD3658CF}"/>
                </a:ext>
              </a:extLst>
            </p:cNvPr>
            <p:cNvSpPr>
              <a:spLocks/>
            </p:cNvSpPr>
            <p:nvPr/>
          </p:nvSpPr>
          <p:spPr bwMode="auto">
            <a:xfrm>
              <a:off x="1582" y="3201"/>
              <a:ext cx="16" cy="1"/>
            </a:xfrm>
            <a:custGeom>
              <a:avLst/>
              <a:gdLst>
                <a:gd name="T0" fmla="*/ 0 w 65"/>
                <a:gd name="T1" fmla="*/ 1 h 4"/>
                <a:gd name="T2" fmla="*/ 0 w 65"/>
                <a:gd name="T3" fmla="*/ 0 h 4"/>
                <a:gd name="T4" fmla="*/ 16 w 65"/>
                <a:gd name="T5" fmla="*/ 0 h 4"/>
                <a:gd name="T6" fmla="*/ 16 w 65"/>
                <a:gd name="T7" fmla="*/ 1 h 4"/>
                <a:gd name="T8" fmla="*/ 0 w 65"/>
                <a:gd name="T9" fmla="*/ 1 h 4"/>
                <a:gd name="T10" fmla="*/ 16 w 6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
                  <a:moveTo>
                    <a:pt x="0" y="4"/>
                  </a:moveTo>
                  <a:lnTo>
                    <a:pt x="0" y="0"/>
                  </a:lnTo>
                  <a:lnTo>
                    <a:pt x="65" y="0"/>
                  </a:lnTo>
                  <a:lnTo>
                    <a:pt x="65" y="4"/>
                  </a:lnTo>
                  <a:lnTo>
                    <a:pt x="0" y="4"/>
                  </a:lnTo>
                  <a:lnTo>
                    <a:pt x="6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8" name="Freeform 5028">
              <a:extLst>
                <a:ext uri="{FF2B5EF4-FFF2-40B4-BE49-F238E27FC236}">
                  <a16:creationId xmlns:a16="http://schemas.microsoft.com/office/drawing/2014/main" id="{F45A6450-717D-4B73-BAF7-B1C0ECDBAD17}"/>
                </a:ext>
              </a:extLst>
            </p:cNvPr>
            <p:cNvSpPr>
              <a:spLocks/>
            </p:cNvSpPr>
            <p:nvPr/>
          </p:nvSpPr>
          <p:spPr bwMode="auto">
            <a:xfrm>
              <a:off x="1597" y="3198"/>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09" name="Freeform 5029">
              <a:extLst>
                <a:ext uri="{FF2B5EF4-FFF2-40B4-BE49-F238E27FC236}">
                  <a16:creationId xmlns:a16="http://schemas.microsoft.com/office/drawing/2014/main" id="{40C46EF9-DE1D-4A4A-854E-64736FB368CD}"/>
                </a:ext>
              </a:extLst>
            </p:cNvPr>
            <p:cNvSpPr>
              <a:spLocks/>
            </p:cNvSpPr>
            <p:nvPr/>
          </p:nvSpPr>
          <p:spPr bwMode="auto">
            <a:xfrm>
              <a:off x="1598" y="3197"/>
              <a:ext cx="1" cy="1"/>
            </a:xfrm>
            <a:custGeom>
              <a:avLst/>
              <a:gdLst>
                <a:gd name="T0" fmla="*/ 0 w 3"/>
                <a:gd name="T1" fmla="*/ 1 h 4"/>
                <a:gd name="T2" fmla="*/ 0 w 3"/>
                <a:gd name="T3" fmla="*/ 0 h 4"/>
                <a:gd name="T4" fmla="*/ 1 w 3"/>
                <a:gd name="T5" fmla="*/ 0 h 4"/>
                <a:gd name="T6" fmla="*/ 1 w 3"/>
                <a:gd name="T7" fmla="*/ 1 h 4"/>
                <a:gd name="T8" fmla="*/ 0 w 3"/>
                <a:gd name="T9" fmla="*/ 1 h 4"/>
                <a:gd name="T10" fmla="*/ 1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0" y="0"/>
                  </a:lnTo>
                  <a:lnTo>
                    <a:pt x="3" y="0"/>
                  </a:lnTo>
                  <a:lnTo>
                    <a:pt x="3" y="4"/>
                  </a:lnTo>
                  <a:lnTo>
                    <a:pt x="0" y="4"/>
                  </a:lnTo>
                  <a:lnTo>
                    <a:pt x="3"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0" name="Freeform 5030">
              <a:extLst>
                <a:ext uri="{FF2B5EF4-FFF2-40B4-BE49-F238E27FC236}">
                  <a16:creationId xmlns:a16="http://schemas.microsoft.com/office/drawing/2014/main" id="{01DF8ABD-04C0-4B3A-8967-6F9405694218}"/>
                </a:ext>
              </a:extLst>
            </p:cNvPr>
            <p:cNvSpPr>
              <a:spLocks/>
            </p:cNvSpPr>
            <p:nvPr/>
          </p:nvSpPr>
          <p:spPr bwMode="auto">
            <a:xfrm>
              <a:off x="1598" y="3194"/>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1" name="Freeform 5031">
              <a:extLst>
                <a:ext uri="{FF2B5EF4-FFF2-40B4-BE49-F238E27FC236}">
                  <a16:creationId xmlns:a16="http://schemas.microsoft.com/office/drawing/2014/main" id="{C081AAF5-29C3-45BC-A12D-6BC6760DD55A}"/>
                </a:ext>
              </a:extLst>
            </p:cNvPr>
            <p:cNvSpPr>
              <a:spLocks/>
            </p:cNvSpPr>
            <p:nvPr/>
          </p:nvSpPr>
          <p:spPr bwMode="auto">
            <a:xfrm>
              <a:off x="1599" y="3193"/>
              <a:ext cx="2" cy="1"/>
            </a:xfrm>
            <a:custGeom>
              <a:avLst/>
              <a:gdLst>
                <a:gd name="T0" fmla="*/ 0 w 9"/>
                <a:gd name="T1" fmla="*/ 1 h 3"/>
                <a:gd name="T2" fmla="*/ 0 w 9"/>
                <a:gd name="T3" fmla="*/ 0 h 3"/>
                <a:gd name="T4" fmla="*/ 2 w 9"/>
                <a:gd name="T5" fmla="*/ 0 h 3"/>
                <a:gd name="T6" fmla="*/ 2 w 9"/>
                <a:gd name="T7" fmla="*/ 1 h 3"/>
                <a:gd name="T8" fmla="*/ 0 w 9"/>
                <a:gd name="T9" fmla="*/ 1 h 3"/>
                <a:gd name="T10" fmla="*/ 2 w 9"/>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
                  <a:moveTo>
                    <a:pt x="0" y="3"/>
                  </a:moveTo>
                  <a:lnTo>
                    <a:pt x="0" y="0"/>
                  </a:lnTo>
                  <a:lnTo>
                    <a:pt x="9" y="0"/>
                  </a:lnTo>
                  <a:lnTo>
                    <a:pt x="9" y="3"/>
                  </a:lnTo>
                  <a:lnTo>
                    <a:pt x="0" y="3"/>
                  </a:lnTo>
                  <a:lnTo>
                    <a:pt x="9"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8580" name="Group 5575">
            <a:extLst>
              <a:ext uri="{FF2B5EF4-FFF2-40B4-BE49-F238E27FC236}">
                <a16:creationId xmlns:a16="http://schemas.microsoft.com/office/drawing/2014/main" id="{9255D24A-D96F-42D2-B2D8-F7C32543FD2D}"/>
              </a:ext>
            </a:extLst>
          </p:cNvPr>
          <p:cNvGrpSpPr>
            <a:grpSpLocks/>
          </p:cNvGrpSpPr>
          <p:nvPr/>
        </p:nvGrpSpPr>
        <p:grpSpPr bwMode="auto">
          <a:xfrm>
            <a:off x="4540250" y="2827338"/>
            <a:ext cx="2109788" cy="665162"/>
            <a:chOff x="2860" y="1811"/>
            <a:chExt cx="1329" cy="419"/>
          </a:xfrm>
        </p:grpSpPr>
        <p:sp>
          <p:nvSpPr>
            <p:cNvPr id="19112" name="Freeform 4631">
              <a:extLst>
                <a:ext uri="{FF2B5EF4-FFF2-40B4-BE49-F238E27FC236}">
                  <a16:creationId xmlns:a16="http://schemas.microsoft.com/office/drawing/2014/main" id="{9FC057E5-B315-4D2B-BD36-EA569AC2CBBA}"/>
                </a:ext>
              </a:extLst>
            </p:cNvPr>
            <p:cNvSpPr>
              <a:spLocks/>
            </p:cNvSpPr>
            <p:nvPr/>
          </p:nvSpPr>
          <p:spPr bwMode="auto">
            <a:xfrm>
              <a:off x="2860" y="2225"/>
              <a:ext cx="2" cy="5"/>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5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0"/>
                  </a:lnTo>
                  <a:lnTo>
                    <a:pt x="0" y="22"/>
                  </a:lnTo>
                  <a:lnTo>
                    <a:pt x="4" y="22"/>
                  </a:lnTo>
                  <a:lnTo>
                    <a:pt x="4" y="0"/>
                  </a:lnTo>
                  <a:lnTo>
                    <a:pt x="6" y="0"/>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3" name="Freeform 4632">
              <a:extLst>
                <a:ext uri="{FF2B5EF4-FFF2-40B4-BE49-F238E27FC236}">
                  <a16:creationId xmlns:a16="http://schemas.microsoft.com/office/drawing/2014/main" id="{F98B7C37-A1A2-4143-9527-47E5FF483F6C}"/>
                </a:ext>
              </a:extLst>
            </p:cNvPr>
            <p:cNvSpPr>
              <a:spLocks/>
            </p:cNvSpPr>
            <p:nvPr/>
          </p:nvSpPr>
          <p:spPr bwMode="auto">
            <a:xfrm>
              <a:off x="2860" y="2225"/>
              <a:ext cx="3" cy="1"/>
            </a:xfrm>
            <a:custGeom>
              <a:avLst/>
              <a:gdLst>
                <a:gd name="T0" fmla="*/ 1 w 12"/>
                <a:gd name="T1" fmla="*/ 0 h 7"/>
                <a:gd name="T2" fmla="*/ 1 w 12"/>
                <a:gd name="T3" fmla="*/ 0 h 7"/>
                <a:gd name="T4" fmla="*/ 2 w 12"/>
                <a:gd name="T5" fmla="*/ 0 h 7"/>
                <a:gd name="T6" fmla="*/ 3 w 12"/>
                <a:gd name="T7" fmla="*/ 0 h 7"/>
                <a:gd name="T8" fmla="*/ 0 w 12"/>
                <a:gd name="T9" fmla="*/ 0 h 7"/>
                <a:gd name="T10" fmla="*/ 0 w 12"/>
                <a:gd name="T11" fmla="*/ 0 h 7"/>
                <a:gd name="T12" fmla="*/ 3 w 12"/>
                <a:gd name="T13" fmla="*/ 0 h 7"/>
                <a:gd name="T14" fmla="*/ 3 w 12"/>
                <a:gd name="T15" fmla="*/ 1 h 7"/>
                <a:gd name="T16" fmla="*/ 0 w 12"/>
                <a:gd name="T17" fmla="*/ 1 h 7"/>
                <a:gd name="T18" fmla="*/ 1 w 12"/>
                <a:gd name="T19" fmla="*/ 1 h 7"/>
                <a:gd name="T20" fmla="*/ 2 w 1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4" y="3"/>
                  </a:moveTo>
                  <a:lnTo>
                    <a:pt x="4" y="0"/>
                  </a:lnTo>
                  <a:lnTo>
                    <a:pt x="8" y="0"/>
                  </a:lnTo>
                  <a:lnTo>
                    <a:pt x="12" y="0"/>
                  </a:lnTo>
                  <a:lnTo>
                    <a:pt x="0" y="0"/>
                  </a:lnTo>
                  <a:lnTo>
                    <a:pt x="0" y="3"/>
                  </a:lnTo>
                  <a:lnTo>
                    <a:pt x="12" y="3"/>
                  </a:lnTo>
                  <a:lnTo>
                    <a:pt x="12" y="7"/>
                  </a:lnTo>
                  <a:lnTo>
                    <a:pt x="0" y="7"/>
                  </a:lnTo>
                  <a:lnTo>
                    <a:pt x="4" y="7"/>
                  </a:lnTo>
                  <a:lnTo>
                    <a:pt x="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4" name="Freeform 4633">
              <a:extLst>
                <a:ext uri="{FF2B5EF4-FFF2-40B4-BE49-F238E27FC236}">
                  <a16:creationId xmlns:a16="http://schemas.microsoft.com/office/drawing/2014/main" id="{E82F17AF-7C30-4262-A17C-AF33366743B8}"/>
                </a:ext>
              </a:extLst>
            </p:cNvPr>
            <p:cNvSpPr>
              <a:spLocks/>
            </p:cNvSpPr>
            <p:nvPr/>
          </p:nvSpPr>
          <p:spPr bwMode="auto">
            <a:xfrm>
              <a:off x="2862" y="2221"/>
              <a:ext cx="1" cy="5"/>
            </a:xfrm>
            <a:custGeom>
              <a:avLst/>
              <a:gdLst>
                <a:gd name="T0" fmla="*/ 0 w 6"/>
                <a:gd name="T1" fmla="*/ 4 h 22"/>
                <a:gd name="T2" fmla="*/ 0 w 6"/>
                <a:gd name="T3" fmla="*/ 4 h 22"/>
                <a:gd name="T4" fmla="*/ 0 w 6"/>
                <a:gd name="T5" fmla="*/ 0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8"/>
                  </a:moveTo>
                  <a:lnTo>
                    <a:pt x="0" y="18"/>
                  </a:lnTo>
                  <a:lnTo>
                    <a:pt x="0" y="2"/>
                  </a:lnTo>
                  <a:lnTo>
                    <a:pt x="0" y="22"/>
                  </a:lnTo>
                  <a:lnTo>
                    <a:pt x="2" y="22"/>
                  </a:lnTo>
                  <a:lnTo>
                    <a:pt x="2" y="0"/>
                  </a:lnTo>
                  <a:lnTo>
                    <a:pt x="6" y="2"/>
                  </a:lnTo>
                  <a:lnTo>
                    <a:pt x="6" y="22"/>
                  </a:lnTo>
                  <a:lnTo>
                    <a:pt x="6" y="18"/>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5" name="Freeform 4634">
              <a:extLst>
                <a:ext uri="{FF2B5EF4-FFF2-40B4-BE49-F238E27FC236}">
                  <a16:creationId xmlns:a16="http://schemas.microsoft.com/office/drawing/2014/main" id="{84727FEB-1C6B-4906-93EE-7B4F16B48F67}"/>
                </a:ext>
              </a:extLst>
            </p:cNvPr>
            <p:cNvSpPr>
              <a:spLocks/>
            </p:cNvSpPr>
            <p:nvPr/>
          </p:nvSpPr>
          <p:spPr bwMode="auto">
            <a:xfrm>
              <a:off x="2862" y="2221"/>
              <a:ext cx="3" cy="1"/>
            </a:xfrm>
            <a:custGeom>
              <a:avLst/>
              <a:gdLst>
                <a:gd name="T0" fmla="*/ 1 w 12"/>
                <a:gd name="T1" fmla="*/ 0 h 6"/>
                <a:gd name="T2" fmla="*/ 1 w 12"/>
                <a:gd name="T3" fmla="*/ 0 h 6"/>
                <a:gd name="T4" fmla="*/ 2 w 12"/>
                <a:gd name="T5" fmla="*/ 0 h 6"/>
                <a:gd name="T6" fmla="*/ 3 w 12"/>
                <a:gd name="T7" fmla="*/ 0 h 6"/>
                <a:gd name="T8" fmla="*/ 0 w 12"/>
                <a:gd name="T9" fmla="*/ 0 h 6"/>
                <a:gd name="T10" fmla="*/ 0 w 12"/>
                <a:gd name="T11" fmla="*/ 0 h 6"/>
                <a:gd name="T12" fmla="*/ 3 w 12"/>
                <a:gd name="T13" fmla="*/ 0 h 6"/>
                <a:gd name="T14" fmla="*/ 3 w 12"/>
                <a:gd name="T15" fmla="*/ 1 h 6"/>
                <a:gd name="T16" fmla="*/ 0 w 12"/>
                <a:gd name="T17" fmla="*/ 1 h 6"/>
                <a:gd name="T18" fmla="*/ 1 w 12"/>
                <a:gd name="T19" fmla="*/ 1 h 6"/>
                <a:gd name="T20" fmla="*/ 2 w 1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2" y="2"/>
                  </a:moveTo>
                  <a:lnTo>
                    <a:pt x="2" y="0"/>
                  </a:lnTo>
                  <a:lnTo>
                    <a:pt x="8" y="0"/>
                  </a:lnTo>
                  <a:lnTo>
                    <a:pt x="12" y="2"/>
                  </a:lnTo>
                  <a:lnTo>
                    <a:pt x="0" y="2"/>
                  </a:lnTo>
                  <a:lnTo>
                    <a:pt x="12" y="2"/>
                  </a:lnTo>
                  <a:lnTo>
                    <a:pt x="12" y="6"/>
                  </a:lnTo>
                  <a:lnTo>
                    <a:pt x="0" y="6"/>
                  </a:lnTo>
                  <a:lnTo>
                    <a:pt x="2" y="6"/>
                  </a:lnTo>
                  <a:lnTo>
                    <a:pt x="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6" name="Freeform 4635">
              <a:extLst>
                <a:ext uri="{FF2B5EF4-FFF2-40B4-BE49-F238E27FC236}">
                  <a16:creationId xmlns:a16="http://schemas.microsoft.com/office/drawing/2014/main" id="{9EF88929-4E41-492A-9A1E-6E42EE16CF65}"/>
                </a:ext>
              </a:extLst>
            </p:cNvPr>
            <p:cNvSpPr>
              <a:spLocks/>
            </p:cNvSpPr>
            <p:nvPr/>
          </p:nvSpPr>
          <p:spPr bwMode="auto">
            <a:xfrm>
              <a:off x="2863" y="2217"/>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5"/>
                  </a:moveTo>
                  <a:lnTo>
                    <a:pt x="0" y="15"/>
                  </a:lnTo>
                  <a:lnTo>
                    <a:pt x="0" y="2"/>
                  </a:lnTo>
                  <a:lnTo>
                    <a:pt x="0" y="0"/>
                  </a:lnTo>
                  <a:lnTo>
                    <a:pt x="0" y="19"/>
                  </a:lnTo>
                  <a:lnTo>
                    <a:pt x="2" y="19"/>
                  </a:lnTo>
                  <a:lnTo>
                    <a:pt x="2" y="0"/>
                  </a:lnTo>
                  <a:lnTo>
                    <a:pt x="6" y="0"/>
                  </a:lnTo>
                  <a:lnTo>
                    <a:pt x="6"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7" name="Freeform 4636">
              <a:extLst>
                <a:ext uri="{FF2B5EF4-FFF2-40B4-BE49-F238E27FC236}">
                  <a16:creationId xmlns:a16="http://schemas.microsoft.com/office/drawing/2014/main" id="{102E39FB-FD39-44F5-ABD2-7A8DC346AA84}"/>
                </a:ext>
              </a:extLst>
            </p:cNvPr>
            <p:cNvSpPr>
              <a:spLocks/>
            </p:cNvSpPr>
            <p:nvPr/>
          </p:nvSpPr>
          <p:spPr bwMode="auto">
            <a:xfrm>
              <a:off x="2863" y="2217"/>
              <a:ext cx="2" cy="2"/>
            </a:xfrm>
            <a:custGeom>
              <a:avLst/>
              <a:gdLst>
                <a:gd name="T0" fmla="*/ 1 w 8"/>
                <a:gd name="T1" fmla="*/ 1 h 6"/>
                <a:gd name="T2" fmla="*/ 1 w 8"/>
                <a:gd name="T3" fmla="*/ 0 h 6"/>
                <a:gd name="T4" fmla="*/ 2 w 8"/>
                <a:gd name="T5" fmla="*/ 0 h 6"/>
                <a:gd name="T6" fmla="*/ 2 w 8"/>
                <a:gd name="T7" fmla="*/ 0 h 6"/>
                <a:gd name="T8" fmla="*/ 0 w 8"/>
                <a:gd name="T9" fmla="*/ 0 h 6"/>
                <a:gd name="T10" fmla="*/ 0 w 8"/>
                <a:gd name="T11" fmla="*/ 1 h 6"/>
                <a:gd name="T12" fmla="*/ 2 w 8"/>
                <a:gd name="T13" fmla="*/ 1 h 6"/>
                <a:gd name="T14" fmla="*/ 2 w 8"/>
                <a:gd name="T15" fmla="*/ 1 h 6"/>
                <a:gd name="T16" fmla="*/ 0 w 8"/>
                <a:gd name="T17" fmla="*/ 1 h 6"/>
                <a:gd name="T18" fmla="*/ 1 w 8"/>
                <a:gd name="T19" fmla="*/ 2 h 6"/>
                <a:gd name="T20" fmla="*/ 2 w 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6">
                  <a:moveTo>
                    <a:pt x="2" y="2"/>
                  </a:moveTo>
                  <a:lnTo>
                    <a:pt x="2" y="0"/>
                  </a:lnTo>
                  <a:lnTo>
                    <a:pt x="6" y="0"/>
                  </a:lnTo>
                  <a:lnTo>
                    <a:pt x="8" y="0"/>
                  </a:lnTo>
                  <a:lnTo>
                    <a:pt x="0" y="0"/>
                  </a:lnTo>
                  <a:lnTo>
                    <a:pt x="0" y="2"/>
                  </a:lnTo>
                  <a:lnTo>
                    <a:pt x="8" y="2"/>
                  </a:lnTo>
                  <a:lnTo>
                    <a:pt x="0" y="2"/>
                  </a:lnTo>
                  <a:lnTo>
                    <a:pt x="2"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8" name="Freeform 4637">
              <a:extLst>
                <a:ext uri="{FF2B5EF4-FFF2-40B4-BE49-F238E27FC236}">
                  <a16:creationId xmlns:a16="http://schemas.microsoft.com/office/drawing/2014/main" id="{8240732F-0663-4C85-B106-8A8710CF2490}"/>
                </a:ext>
              </a:extLst>
            </p:cNvPr>
            <p:cNvSpPr>
              <a:spLocks/>
            </p:cNvSpPr>
            <p:nvPr/>
          </p:nvSpPr>
          <p:spPr bwMode="auto">
            <a:xfrm>
              <a:off x="2864" y="2211"/>
              <a:ext cx="1" cy="8"/>
            </a:xfrm>
            <a:custGeom>
              <a:avLst/>
              <a:gdLst>
                <a:gd name="T0" fmla="*/ 1 w 6"/>
                <a:gd name="T1" fmla="*/ 7 h 32"/>
                <a:gd name="T2" fmla="*/ 0 w 6"/>
                <a:gd name="T3" fmla="*/ 7 h 32"/>
                <a:gd name="T4" fmla="*/ 0 w 6"/>
                <a:gd name="T5" fmla="*/ 1 h 32"/>
                <a:gd name="T6" fmla="*/ 0 w 6"/>
                <a:gd name="T7" fmla="*/ 1 h 32"/>
                <a:gd name="T8" fmla="*/ 0 w 6"/>
                <a:gd name="T9" fmla="*/ 7 h 32"/>
                <a:gd name="T10" fmla="*/ 1 w 6"/>
                <a:gd name="T11" fmla="*/ 8 h 32"/>
                <a:gd name="T12" fmla="*/ 1 w 6"/>
                <a:gd name="T13" fmla="*/ 0 h 32"/>
                <a:gd name="T14" fmla="*/ 1 w 6"/>
                <a:gd name="T15" fmla="*/ 1 h 32"/>
                <a:gd name="T16" fmla="*/ 1 w 6"/>
                <a:gd name="T17" fmla="*/ 7 h 32"/>
                <a:gd name="T18" fmla="*/ 1 w 6"/>
                <a:gd name="T19" fmla="*/ 7 h 32"/>
                <a:gd name="T20" fmla="*/ 1 w 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2">
                  <a:moveTo>
                    <a:pt x="4" y="28"/>
                  </a:moveTo>
                  <a:lnTo>
                    <a:pt x="0" y="28"/>
                  </a:lnTo>
                  <a:lnTo>
                    <a:pt x="0" y="3"/>
                  </a:lnTo>
                  <a:lnTo>
                    <a:pt x="0" y="28"/>
                  </a:lnTo>
                  <a:lnTo>
                    <a:pt x="4" y="32"/>
                  </a:lnTo>
                  <a:lnTo>
                    <a:pt x="4" y="0"/>
                  </a:lnTo>
                  <a:lnTo>
                    <a:pt x="6" y="3"/>
                  </a:lnTo>
                  <a:lnTo>
                    <a:pt x="6" y="2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9" name="Freeform 4638">
              <a:extLst>
                <a:ext uri="{FF2B5EF4-FFF2-40B4-BE49-F238E27FC236}">
                  <a16:creationId xmlns:a16="http://schemas.microsoft.com/office/drawing/2014/main" id="{C31C4F5E-B847-46BE-99ED-FDBB034B5968}"/>
                </a:ext>
              </a:extLst>
            </p:cNvPr>
            <p:cNvSpPr>
              <a:spLocks/>
            </p:cNvSpPr>
            <p:nvPr/>
          </p:nvSpPr>
          <p:spPr bwMode="auto">
            <a:xfrm>
              <a:off x="2864" y="2211"/>
              <a:ext cx="12" cy="2"/>
            </a:xfrm>
            <a:custGeom>
              <a:avLst/>
              <a:gdLst>
                <a:gd name="T0" fmla="*/ 1 w 48"/>
                <a:gd name="T1" fmla="*/ 1 h 6"/>
                <a:gd name="T2" fmla="*/ 1 w 48"/>
                <a:gd name="T3" fmla="*/ 0 h 6"/>
                <a:gd name="T4" fmla="*/ 12 w 48"/>
                <a:gd name="T5" fmla="*/ 0 h 6"/>
                <a:gd name="T6" fmla="*/ 12 w 48"/>
                <a:gd name="T7" fmla="*/ 1 h 6"/>
                <a:gd name="T8" fmla="*/ 0 w 48"/>
                <a:gd name="T9" fmla="*/ 1 h 6"/>
                <a:gd name="T10" fmla="*/ 0 w 48"/>
                <a:gd name="T11" fmla="*/ 1 h 6"/>
                <a:gd name="T12" fmla="*/ 12 w 48"/>
                <a:gd name="T13" fmla="*/ 1 h 6"/>
                <a:gd name="T14" fmla="*/ 12 w 48"/>
                <a:gd name="T15" fmla="*/ 2 h 6"/>
                <a:gd name="T16" fmla="*/ 0 w 48"/>
                <a:gd name="T17" fmla="*/ 2 h 6"/>
                <a:gd name="T18" fmla="*/ 1 w 48"/>
                <a:gd name="T19" fmla="*/ 2 h 6"/>
                <a:gd name="T20" fmla="*/ 12 w 4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6">
                  <a:moveTo>
                    <a:pt x="4" y="3"/>
                  </a:moveTo>
                  <a:lnTo>
                    <a:pt x="4" y="0"/>
                  </a:lnTo>
                  <a:lnTo>
                    <a:pt x="46" y="0"/>
                  </a:lnTo>
                  <a:lnTo>
                    <a:pt x="48" y="3"/>
                  </a:lnTo>
                  <a:lnTo>
                    <a:pt x="0" y="3"/>
                  </a:lnTo>
                  <a:lnTo>
                    <a:pt x="48" y="3"/>
                  </a:lnTo>
                  <a:lnTo>
                    <a:pt x="48" y="6"/>
                  </a:lnTo>
                  <a:lnTo>
                    <a:pt x="0" y="6"/>
                  </a:lnTo>
                  <a:lnTo>
                    <a:pt x="4" y="6"/>
                  </a:lnTo>
                  <a:lnTo>
                    <a:pt x="4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0" name="Freeform 4639">
              <a:extLst>
                <a:ext uri="{FF2B5EF4-FFF2-40B4-BE49-F238E27FC236}">
                  <a16:creationId xmlns:a16="http://schemas.microsoft.com/office/drawing/2014/main" id="{108B6C63-6977-44E7-9519-9DBC52DC9E78}"/>
                </a:ext>
              </a:extLst>
            </p:cNvPr>
            <p:cNvSpPr>
              <a:spLocks/>
            </p:cNvSpPr>
            <p:nvPr/>
          </p:nvSpPr>
          <p:spPr bwMode="auto">
            <a:xfrm>
              <a:off x="2874" y="2208"/>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6"/>
                  </a:moveTo>
                  <a:lnTo>
                    <a:pt x="0" y="16"/>
                  </a:lnTo>
                  <a:lnTo>
                    <a:pt x="0" y="3"/>
                  </a:lnTo>
                  <a:lnTo>
                    <a:pt x="0" y="0"/>
                  </a:lnTo>
                  <a:lnTo>
                    <a:pt x="0" y="19"/>
                  </a:lnTo>
                  <a:lnTo>
                    <a:pt x="4" y="19"/>
                  </a:lnTo>
                  <a:lnTo>
                    <a:pt x="4" y="0"/>
                  </a:lnTo>
                  <a:lnTo>
                    <a:pt x="6" y="0"/>
                  </a:lnTo>
                  <a:lnTo>
                    <a:pt x="6" y="19"/>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1" name="Freeform 4640">
              <a:extLst>
                <a:ext uri="{FF2B5EF4-FFF2-40B4-BE49-F238E27FC236}">
                  <a16:creationId xmlns:a16="http://schemas.microsoft.com/office/drawing/2014/main" id="{14CFF89A-07D9-4952-ABC2-2ACBE0A78338}"/>
                </a:ext>
              </a:extLst>
            </p:cNvPr>
            <p:cNvSpPr>
              <a:spLocks/>
            </p:cNvSpPr>
            <p:nvPr/>
          </p:nvSpPr>
          <p:spPr bwMode="auto">
            <a:xfrm>
              <a:off x="2874" y="2208"/>
              <a:ext cx="3" cy="1"/>
            </a:xfrm>
            <a:custGeom>
              <a:avLst/>
              <a:gdLst>
                <a:gd name="T0" fmla="*/ 1 w 12"/>
                <a:gd name="T1" fmla="*/ 1 h 6"/>
                <a:gd name="T2" fmla="*/ 1 w 12"/>
                <a:gd name="T3" fmla="*/ 0 h 6"/>
                <a:gd name="T4" fmla="*/ 3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1 h 6"/>
                <a:gd name="T20" fmla="*/ 3 w 1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4" y="3"/>
                  </a:moveTo>
                  <a:lnTo>
                    <a:pt x="4" y="0"/>
                  </a:lnTo>
                  <a:lnTo>
                    <a:pt x="10" y="0"/>
                  </a:lnTo>
                  <a:lnTo>
                    <a:pt x="12" y="0"/>
                  </a:lnTo>
                  <a:lnTo>
                    <a:pt x="0" y="0"/>
                  </a:lnTo>
                  <a:lnTo>
                    <a:pt x="0" y="3"/>
                  </a:lnTo>
                  <a:lnTo>
                    <a:pt x="12" y="3"/>
                  </a:lnTo>
                  <a:lnTo>
                    <a:pt x="0" y="3"/>
                  </a:lnTo>
                  <a:lnTo>
                    <a:pt x="4" y="6"/>
                  </a:lnTo>
                  <a:lnTo>
                    <a:pt x="1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2" name="Freeform 4641">
              <a:extLst>
                <a:ext uri="{FF2B5EF4-FFF2-40B4-BE49-F238E27FC236}">
                  <a16:creationId xmlns:a16="http://schemas.microsoft.com/office/drawing/2014/main" id="{E9948A23-D474-43AF-A717-5E1BADEB4E90}"/>
                </a:ext>
              </a:extLst>
            </p:cNvPr>
            <p:cNvSpPr>
              <a:spLocks/>
            </p:cNvSpPr>
            <p:nvPr/>
          </p:nvSpPr>
          <p:spPr bwMode="auto">
            <a:xfrm>
              <a:off x="2876" y="2204"/>
              <a:ext cx="1" cy="5"/>
            </a:xfrm>
            <a:custGeom>
              <a:avLst/>
              <a:gdLst>
                <a:gd name="T0" fmla="*/ 1 w 6"/>
                <a:gd name="T1" fmla="*/ 4 h 23"/>
                <a:gd name="T2" fmla="*/ 0 w 6"/>
                <a:gd name="T3" fmla="*/ 4 h 23"/>
                <a:gd name="T4" fmla="*/ 0 w 6"/>
                <a:gd name="T5" fmla="*/ 1 h 23"/>
                <a:gd name="T6" fmla="*/ 0 w 6"/>
                <a:gd name="T7" fmla="*/ 0 h 23"/>
                <a:gd name="T8" fmla="*/ 0 w 6"/>
                <a:gd name="T9" fmla="*/ 4 h 23"/>
                <a:gd name="T10" fmla="*/ 1 w 6"/>
                <a:gd name="T11" fmla="*/ 5 h 23"/>
                <a:gd name="T12" fmla="*/ 1 w 6"/>
                <a:gd name="T13" fmla="*/ 0 h 23"/>
                <a:gd name="T14" fmla="*/ 1 w 6"/>
                <a:gd name="T15" fmla="*/ 0 h 23"/>
                <a:gd name="T16" fmla="*/ 1 w 6"/>
                <a:gd name="T17" fmla="*/ 4 h 23"/>
                <a:gd name="T18" fmla="*/ 1 w 6"/>
                <a:gd name="T19" fmla="*/ 4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20"/>
                  </a:moveTo>
                  <a:lnTo>
                    <a:pt x="0" y="20"/>
                  </a:lnTo>
                  <a:lnTo>
                    <a:pt x="0" y="4"/>
                  </a:lnTo>
                  <a:lnTo>
                    <a:pt x="0" y="0"/>
                  </a:lnTo>
                  <a:lnTo>
                    <a:pt x="0" y="20"/>
                  </a:lnTo>
                  <a:lnTo>
                    <a:pt x="4" y="23"/>
                  </a:lnTo>
                  <a:lnTo>
                    <a:pt x="4"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3" name="Freeform 4642">
              <a:extLst>
                <a:ext uri="{FF2B5EF4-FFF2-40B4-BE49-F238E27FC236}">
                  <a16:creationId xmlns:a16="http://schemas.microsoft.com/office/drawing/2014/main" id="{38F14D36-5B95-49B3-9AB3-EA18192B7FAB}"/>
                </a:ext>
              </a:extLst>
            </p:cNvPr>
            <p:cNvSpPr>
              <a:spLocks/>
            </p:cNvSpPr>
            <p:nvPr/>
          </p:nvSpPr>
          <p:spPr bwMode="auto">
            <a:xfrm>
              <a:off x="2876" y="2204"/>
              <a:ext cx="14" cy="1"/>
            </a:xfrm>
            <a:custGeom>
              <a:avLst/>
              <a:gdLst>
                <a:gd name="T0" fmla="*/ 1 w 56"/>
                <a:gd name="T1" fmla="*/ 1 h 7"/>
                <a:gd name="T2" fmla="*/ 1 w 56"/>
                <a:gd name="T3" fmla="*/ 0 h 7"/>
                <a:gd name="T4" fmla="*/ 14 w 56"/>
                <a:gd name="T5" fmla="*/ 0 h 7"/>
                <a:gd name="T6" fmla="*/ 14 w 56"/>
                <a:gd name="T7" fmla="*/ 0 h 7"/>
                <a:gd name="T8" fmla="*/ 0 w 56"/>
                <a:gd name="T9" fmla="*/ 0 h 7"/>
                <a:gd name="T10" fmla="*/ 0 w 56"/>
                <a:gd name="T11" fmla="*/ 1 h 7"/>
                <a:gd name="T12" fmla="*/ 14 w 56"/>
                <a:gd name="T13" fmla="*/ 1 h 7"/>
                <a:gd name="T14" fmla="*/ 14 w 56"/>
                <a:gd name="T15" fmla="*/ 1 h 7"/>
                <a:gd name="T16" fmla="*/ 0 w 56"/>
                <a:gd name="T17" fmla="*/ 1 h 7"/>
                <a:gd name="T18" fmla="*/ 1 w 56"/>
                <a:gd name="T19" fmla="*/ 1 h 7"/>
                <a:gd name="T20" fmla="*/ 14 w 5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7">
                  <a:moveTo>
                    <a:pt x="4" y="4"/>
                  </a:moveTo>
                  <a:lnTo>
                    <a:pt x="4" y="0"/>
                  </a:lnTo>
                  <a:lnTo>
                    <a:pt x="54" y="0"/>
                  </a:lnTo>
                  <a:lnTo>
                    <a:pt x="56" y="0"/>
                  </a:lnTo>
                  <a:lnTo>
                    <a:pt x="0" y="0"/>
                  </a:lnTo>
                  <a:lnTo>
                    <a:pt x="0" y="4"/>
                  </a:lnTo>
                  <a:lnTo>
                    <a:pt x="56" y="4"/>
                  </a:lnTo>
                  <a:lnTo>
                    <a:pt x="56" y="7"/>
                  </a:lnTo>
                  <a:lnTo>
                    <a:pt x="0" y="7"/>
                  </a:lnTo>
                  <a:lnTo>
                    <a:pt x="4" y="7"/>
                  </a:lnTo>
                  <a:lnTo>
                    <a:pt x="5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4" name="Freeform 4643">
              <a:extLst>
                <a:ext uri="{FF2B5EF4-FFF2-40B4-BE49-F238E27FC236}">
                  <a16:creationId xmlns:a16="http://schemas.microsoft.com/office/drawing/2014/main" id="{8BD1F202-15DC-417D-A09E-DF8DE3F2BFB6}"/>
                </a:ext>
              </a:extLst>
            </p:cNvPr>
            <p:cNvSpPr>
              <a:spLocks/>
            </p:cNvSpPr>
            <p:nvPr/>
          </p:nvSpPr>
          <p:spPr bwMode="auto">
            <a:xfrm>
              <a:off x="2888" y="2200"/>
              <a:ext cx="2" cy="5"/>
            </a:xfrm>
            <a:custGeom>
              <a:avLst/>
              <a:gdLst>
                <a:gd name="T0" fmla="*/ 1 w 6"/>
                <a:gd name="T1" fmla="*/ 4 h 22"/>
                <a:gd name="T2" fmla="*/ 0 w 6"/>
                <a:gd name="T3" fmla="*/ 4 h 22"/>
                <a:gd name="T4" fmla="*/ 0 w 6"/>
                <a:gd name="T5" fmla="*/ 1 h 22"/>
                <a:gd name="T6" fmla="*/ 0 w 6"/>
                <a:gd name="T7" fmla="*/ 0 h 22"/>
                <a:gd name="T8" fmla="*/ 0 w 6"/>
                <a:gd name="T9" fmla="*/ 5 h 22"/>
                <a:gd name="T10" fmla="*/ 1 w 6"/>
                <a:gd name="T11" fmla="*/ 5 h 22"/>
                <a:gd name="T12" fmla="*/ 1 w 6"/>
                <a:gd name="T13" fmla="*/ 0 h 22"/>
                <a:gd name="T14" fmla="*/ 2 w 6"/>
                <a:gd name="T15" fmla="*/ 0 h 22"/>
                <a:gd name="T16" fmla="*/ 2 w 6"/>
                <a:gd name="T17" fmla="*/ 5 h 22"/>
                <a:gd name="T18" fmla="*/ 2 w 6"/>
                <a:gd name="T19" fmla="*/ 4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3"/>
                  </a:lnTo>
                  <a:lnTo>
                    <a:pt x="0" y="0"/>
                  </a:lnTo>
                  <a:lnTo>
                    <a:pt x="0" y="22"/>
                  </a:lnTo>
                  <a:lnTo>
                    <a:pt x="4" y="22"/>
                  </a:lnTo>
                  <a:lnTo>
                    <a:pt x="4" y="0"/>
                  </a:lnTo>
                  <a:lnTo>
                    <a:pt x="6" y="0"/>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5" name="Freeform 4644">
              <a:extLst>
                <a:ext uri="{FF2B5EF4-FFF2-40B4-BE49-F238E27FC236}">
                  <a16:creationId xmlns:a16="http://schemas.microsoft.com/office/drawing/2014/main" id="{B16A3825-24A0-4626-821F-93A7B7E2B485}"/>
                </a:ext>
              </a:extLst>
            </p:cNvPr>
            <p:cNvSpPr>
              <a:spLocks/>
            </p:cNvSpPr>
            <p:nvPr/>
          </p:nvSpPr>
          <p:spPr bwMode="auto">
            <a:xfrm>
              <a:off x="2888" y="2200"/>
              <a:ext cx="8" cy="1"/>
            </a:xfrm>
            <a:custGeom>
              <a:avLst/>
              <a:gdLst>
                <a:gd name="T0" fmla="*/ 1 w 30"/>
                <a:gd name="T1" fmla="*/ 1 h 6"/>
                <a:gd name="T2" fmla="*/ 1 w 30"/>
                <a:gd name="T3" fmla="*/ 0 h 6"/>
                <a:gd name="T4" fmla="*/ 7 w 30"/>
                <a:gd name="T5" fmla="*/ 0 h 6"/>
                <a:gd name="T6" fmla="*/ 8 w 30"/>
                <a:gd name="T7" fmla="*/ 0 h 6"/>
                <a:gd name="T8" fmla="*/ 0 w 30"/>
                <a:gd name="T9" fmla="*/ 0 h 6"/>
                <a:gd name="T10" fmla="*/ 0 w 30"/>
                <a:gd name="T11" fmla="*/ 1 h 6"/>
                <a:gd name="T12" fmla="*/ 8 w 30"/>
                <a:gd name="T13" fmla="*/ 1 h 6"/>
                <a:gd name="T14" fmla="*/ 8 w 30"/>
                <a:gd name="T15" fmla="*/ 1 h 6"/>
                <a:gd name="T16" fmla="*/ 0 w 30"/>
                <a:gd name="T17" fmla="*/ 1 h 6"/>
                <a:gd name="T18" fmla="*/ 1 w 30"/>
                <a:gd name="T19" fmla="*/ 1 h 6"/>
                <a:gd name="T20" fmla="*/ 7 w 30"/>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6">
                  <a:moveTo>
                    <a:pt x="4" y="3"/>
                  </a:moveTo>
                  <a:lnTo>
                    <a:pt x="4" y="0"/>
                  </a:lnTo>
                  <a:lnTo>
                    <a:pt x="28" y="0"/>
                  </a:lnTo>
                  <a:lnTo>
                    <a:pt x="30" y="0"/>
                  </a:lnTo>
                  <a:lnTo>
                    <a:pt x="0" y="0"/>
                  </a:lnTo>
                  <a:lnTo>
                    <a:pt x="0" y="3"/>
                  </a:lnTo>
                  <a:lnTo>
                    <a:pt x="30" y="3"/>
                  </a:lnTo>
                  <a:lnTo>
                    <a:pt x="30" y="6"/>
                  </a:lnTo>
                  <a:lnTo>
                    <a:pt x="0" y="6"/>
                  </a:lnTo>
                  <a:lnTo>
                    <a:pt x="4" y="6"/>
                  </a:lnTo>
                  <a:lnTo>
                    <a:pt x="2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6" name="Freeform 4645">
              <a:extLst>
                <a:ext uri="{FF2B5EF4-FFF2-40B4-BE49-F238E27FC236}">
                  <a16:creationId xmlns:a16="http://schemas.microsoft.com/office/drawing/2014/main" id="{E7D25A9B-19F0-4675-9331-D941251535D6}"/>
                </a:ext>
              </a:extLst>
            </p:cNvPr>
            <p:cNvSpPr>
              <a:spLocks/>
            </p:cNvSpPr>
            <p:nvPr/>
          </p:nvSpPr>
          <p:spPr bwMode="auto">
            <a:xfrm>
              <a:off x="2894" y="2196"/>
              <a:ext cx="2" cy="5"/>
            </a:xfrm>
            <a:custGeom>
              <a:avLst/>
              <a:gdLst>
                <a:gd name="T0" fmla="*/ 1 w 6"/>
                <a:gd name="T1" fmla="*/ 4 h 22"/>
                <a:gd name="T2" fmla="*/ 0 w 6"/>
                <a:gd name="T3" fmla="*/ 4 h 22"/>
                <a:gd name="T4" fmla="*/ 0 w 6"/>
                <a:gd name="T5" fmla="*/ 1 h 22"/>
                <a:gd name="T6" fmla="*/ 1 w 6"/>
                <a:gd name="T7" fmla="*/ 1 h 22"/>
                <a:gd name="T8" fmla="*/ 1 w 6"/>
                <a:gd name="T9" fmla="*/ 5 h 22"/>
                <a:gd name="T10" fmla="*/ 1 w 6"/>
                <a:gd name="T11" fmla="*/ 5 h 22"/>
                <a:gd name="T12" fmla="*/ 1 w 6"/>
                <a:gd name="T13" fmla="*/ 0 h 22"/>
                <a:gd name="T14" fmla="*/ 2 w 6"/>
                <a:gd name="T15" fmla="*/ 1 h 22"/>
                <a:gd name="T16" fmla="*/ 2 w 6"/>
                <a:gd name="T17" fmla="*/ 5 h 22"/>
                <a:gd name="T18" fmla="*/ 2 w 6"/>
                <a:gd name="T19" fmla="*/ 4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3"/>
                  </a:lnTo>
                  <a:lnTo>
                    <a:pt x="4" y="3"/>
                  </a:lnTo>
                  <a:lnTo>
                    <a:pt x="4" y="22"/>
                  </a:lnTo>
                  <a:lnTo>
                    <a:pt x="4" y="0"/>
                  </a:lnTo>
                  <a:lnTo>
                    <a:pt x="6" y="3"/>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7" name="Freeform 4646">
              <a:extLst>
                <a:ext uri="{FF2B5EF4-FFF2-40B4-BE49-F238E27FC236}">
                  <a16:creationId xmlns:a16="http://schemas.microsoft.com/office/drawing/2014/main" id="{22A3FB09-AD5F-4AB4-9101-E56E66C6D2CD}"/>
                </a:ext>
              </a:extLst>
            </p:cNvPr>
            <p:cNvSpPr>
              <a:spLocks/>
            </p:cNvSpPr>
            <p:nvPr/>
          </p:nvSpPr>
          <p:spPr bwMode="auto">
            <a:xfrm>
              <a:off x="2894" y="2196"/>
              <a:ext cx="17" cy="1"/>
            </a:xfrm>
            <a:custGeom>
              <a:avLst/>
              <a:gdLst>
                <a:gd name="T0" fmla="*/ 1 w 68"/>
                <a:gd name="T1" fmla="*/ 0 h 7"/>
                <a:gd name="T2" fmla="*/ 1 w 68"/>
                <a:gd name="T3" fmla="*/ 0 h 7"/>
                <a:gd name="T4" fmla="*/ 17 w 68"/>
                <a:gd name="T5" fmla="*/ 0 h 7"/>
                <a:gd name="T6" fmla="*/ 17 w 68"/>
                <a:gd name="T7" fmla="*/ 0 h 7"/>
                <a:gd name="T8" fmla="*/ 1 w 68"/>
                <a:gd name="T9" fmla="*/ 0 h 7"/>
                <a:gd name="T10" fmla="*/ 0 w 68"/>
                <a:gd name="T11" fmla="*/ 0 h 7"/>
                <a:gd name="T12" fmla="*/ 17 w 68"/>
                <a:gd name="T13" fmla="*/ 0 h 7"/>
                <a:gd name="T14" fmla="*/ 17 w 68"/>
                <a:gd name="T15" fmla="*/ 1 h 7"/>
                <a:gd name="T16" fmla="*/ 1 w 68"/>
                <a:gd name="T17" fmla="*/ 1 h 7"/>
                <a:gd name="T18" fmla="*/ 1 w 68"/>
                <a:gd name="T19" fmla="*/ 1 h 7"/>
                <a:gd name="T20" fmla="*/ 17 w 6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7">
                  <a:moveTo>
                    <a:pt x="4" y="3"/>
                  </a:moveTo>
                  <a:lnTo>
                    <a:pt x="4" y="0"/>
                  </a:lnTo>
                  <a:lnTo>
                    <a:pt x="66" y="0"/>
                  </a:lnTo>
                  <a:lnTo>
                    <a:pt x="68" y="3"/>
                  </a:lnTo>
                  <a:lnTo>
                    <a:pt x="4" y="3"/>
                  </a:lnTo>
                  <a:lnTo>
                    <a:pt x="0" y="3"/>
                  </a:lnTo>
                  <a:lnTo>
                    <a:pt x="68" y="3"/>
                  </a:lnTo>
                  <a:lnTo>
                    <a:pt x="68" y="7"/>
                  </a:lnTo>
                  <a:lnTo>
                    <a:pt x="4" y="7"/>
                  </a:lnTo>
                  <a:lnTo>
                    <a:pt x="6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8" name="Freeform 4647">
              <a:extLst>
                <a:ext uri="{FF2B5EF4-FFF2-40B4-BE49-F238E27FC236}">
                  <a16:creationId xmlns:a16="http://schemas.microsoft.com/office/drawing/2014/main" id="{D861D5B5-8E92-4024-872E-5C102B46DC17}"/>
                </a:ext>
              </a:extLst>
            </p:cNvPr>
            <p:cNvSpPr>
              <a:spLocks/>
            </p:cNvSpPr>
            <p:nvPr/>
          </p:nvSpPr>
          <p:spPr bwMode="auto">
            <a:xfrm>
              <a:off x="2910" y="2193"/>
              <a:ext cx="1" cy="4"/>
            </a:xfrm>
            <a:custGeom>
              <a:avLst/>
              <a:gdLst>
                <a:gd name="T0" fmla="*/ 1 w 6"/>
                <a:gd name="T1" fmla="*/ 3 h 20"/>
                <a:gd name="T2" fmla="*/ 0 w 6"/>
                <a:gd name="T3" fmla="*/ 3 h 20"/>
                <a:gd name="T4" fmla="*/ 0 w 6"/>
                <a:gd name="T5" fmla="*/ 1 h 20"/>
                <a:gd name="T6" fmla="*/ 1 w 6"/>
                <a:gd name="T7" fmla="*/ 0 h 20"/>
                <a:gd name="T8" fmla="*/ 1 w 6"/>
                <a:gd name="T9" fmla="*/ 4 h 20"/>
                <a:gd name="T10" fmla="*/ 1 w 6"/>
                <a:gd name="T11" fmla="*/ 4 h 20"/>
                <a:gd name="T12" fmla="*/ 1 w 6"/>
                <a:gd name="T13" fmla="*/ 0 h 20"/>
                <a:gd name="T14" fmla="*/ 1 w 6"/>
                <a:gd name="T15" fmla="*/ 0 h 20"/>
                <a:gd name="T16" fmla="*/ 1 w 6"/>
                <a:gd name="T17" fmla="*/ 4 h 20"/>
                <a:gd name="T18" fmla="*/ 1 w 6"/>
                <a:gd name="T19" fmla="*/ 3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4" y="16"/>
                  </a:moveTo>
                  <a:lnTo>
                    <a:pt x="0" y="16"/>
                  </a:lnTo>
                  <a:lnTo>
                    <a:pt x="0" y="3"/>
                  </a:lnTo>
                  <a:lnTo>
                    <a:pt x="4" y="0"/>
                  </a:lnTo>
                  <a:lnTo>
                    <a:pt x="4" y="20"/>
                  </a:lnTo>
                  <a:lnTo>
                    <a:pt x="4"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29" name="Freeform 4648">
              <a:extLst>
                <a:ext uri="{FF2B5EF4-FFF2-40B4-BE49-F238E27FC236}">
                  <a16:creationId xmlns:a16="http://schemas.microsoft.com/office/drawing/2014/main" id="{0D9DE0B8-21A7-49D8-82DA-27F6A9686E48}"/>
                </a:ext>
              </a:extLst>
            </p:cNvPr>
            <p:cNvSpPr>
              <a:spLocks/>
            </p:cNvSpPr>
            <p:nvPr/>
          </p:nvSpPr>
          <p:spPr bwMode="auto">
            <a:xfrm>
              <a:off x="2910" y="2193"/>
              <a:ext cx="16" cy="1"/>
            </a:xfrm>
            <a:custGeom>
              <a:avLst/>
              <a:gdLst>
                <a:gd name="T0" fmla="*/ 1 w 66"/>
                <a:gd name="T1" fmla="*/ 0 h 7"/>
                <a:gd name="T2" fmla="*/ 1 w 66"/>
                <a:gd name="T3" fmla="*/ 0 h 7"/>
                <a:gd name="T4" fmla="*/ 15 w 66"/>
                <a:gd name="T5" fmla="*/ 0 h 7"/>
                <a:gd name="T6" fmla="*/ 16 w 66"/>
                <a:gd name="T7" fmla="*/ 0 h 7"/>
                <a:gd name="T8" fmla="*/ 1 w 66"/>
                <a:gd name="T9" fmla="*/ 0 h 7"/>
                <a:gd name="T10" fmla="*/ 0 w 66"/>
                <a:gd name="T11" fmla="*/ 0 h 7"/>
                <a:gd name="T12" fmla="*/ 16 w 66"/>
                <a:gd name="T13" fmla="*/ 0 h 7"/>
                <a:gd name="T14" fmla="*/ 16 w 66"/>
                <a:gd name="T15" fmla="*/ 0 h 7"/>
                <a:gd name="T16" fmla="*/ 1 w 66"/>
                <a:gd name="T17" fmla="*/ 0 h 7"/>
                <a:gd name="T18" fmla="*/ 1 w 66"/>
                <a:gd name="T19" fmla="*/ 1 h 7"/>
                <a:gd name="T20" fmla="*/ 15 w 6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
                  <a:moveTo>
                    <a:pt x="4" y="3"/>
                  </a:moveTo>
                  <a:lnTo>
                    <a:pt x="4" y="0"/>
                  </a:lnTo>
                  <a:lnTo>
                    <a:pt x="62" y="0"/>
                  </a:lnTo>
                  <a:lnTo>
                    <a:pt x="66" y="0"/>
                  </a:lnTo>
                  <a:lnTo>
                    <a:pt x="4" y="0"/>
                  </a:lnTo>
                  <a:lnTo>
                    <a:pt x="0" y="3"/>
                  </a:lnTo>
                  <a:lnTo>
                    <a:pt x="66" y="3"/>
                  </a:lnTo>
                  <a:lnTo>
                    <a:pt x="4" y="3"/>
                  </a:lnTo>
                  <a:lnTo>
                    <a:pt x="4" y="7"/>
                  </a:lnTo>
                  <a:lnTo>
                    <a:pt x="6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0" name="Freeform 4649">
              <a:extLst>
                <a:ext uri="{FF2B5EF4-FFF2-40B4-BE49-F238E27FC236}">
                  <a16:creationId xmlns:a16="http://schemas.microsoft.com/office/drawing/2014/main" id="{0B76D44F-A331-4AB4-853A-0ACF5F673620}"/>
                </a:ext>
              </a:extLst>
            </p:cNvPr>
            <p:cNvSpPr>
              <a:spLocks/>
            </p:cNvSpPr>
            <p:nvPr/>
          </p:nvSpPr>
          <p:spPr bwMode="auto">
            <a:xfrm>
              <a:off x="2925" y="2188"/>
              <a:ext cx="1" cy="6"/>
            </a:xfrm>
            <a:custGeom>
              <a:avLst/>
              <a:gdLst>
                <a:gd name="T0" fmla="*/ 0 w 6"/>
                <a:gd name="T1" fmla="*/ 5 h 24"/>
                <a:gd name="T2" fmla="*/ 0 w 6"/>
                <a:gd name="T3" fmla="*/ 5 h 24"/>
                <a:gd name="T4" fmla="*/ 0 w 6"/>
                <a:gd name="T5" fmla="*/ 1 h 24"/>
                <a:gd name="T6" fmla="*/ 0 w 6"/>
                <a:gd name="T7" fmla="*/ 0 h 24"/>
                <a:gd name="T8" fmla="*/ 0 w 6"/>
                <a:gd name="T9" fmla="*/ 5 h 24"/>
                <a:gd name="T10" fmla="*/ 0 w 6"/>
                <a:gd name="T11" fmla="*/ 6 h 24"/>
                <a:gd name="T12" fmla="*/ 0 w 6"/>
                <a:gd name="T13" fmla="*/ 0 h 24"/>
                <a:gd name="T14" fmla="*/ 1 w 6"/>
                <a:gd name="T15" fmla="*/ 0 h 24"/>
                <a:gd name="T16" fmla="*/ 1 w 6"/>
                <a:gd name="T17" fmla="*/ 5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2" y="20"/>
                  </a:moveTo>
                  <a:lnTo>
                    <a:pt x="0" y="20"/>
                  </a:lnTo>
                  <a:lnTo>
                    <a:pt x="0" y="4"/>
                  </a:lnTo>
                  <a:lnTo>
                    <a:pt x="2" y="0"/>
                  </a:lnTo>
                  <a:lnTo>
                    <a:pt x="2" y="20"/>
                  </a:lnTo>
                  <a:lnTo>
                    <a:pt x="2" y="24"/>
                  </a:lnTo>
                  <a:lnTo>
                    <a:pt x="2"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1" name="Freeform 4650">
              <a:extLst>
                <a:ext uri="{FF2B5EF4-FFF2-40B4-BE49-F238E27FC236}">
                  <a16:creationId xmlns:a16="http://schemas.microsoft.com/office/drawing/2014/main" id="{9C6178F2-30F7-40CD-952D-A86F1817E077}"/>
                </a:ext>
              </a:extLst>
            </p:cNvPr>
            <p:cNvSpPr>
              <a:spLocks/>
            </p:cNvSpPr>
            <p:nvPr/>
          </p:nvSpPr>
          <p:spPr bwMode="auto">
            <a:xfrm>
              <a:off x="2925" y="2188"/>
              <a:ext cx="8" cy="2"/>
            </a:xfrm>
            <a:custGeom>
              <a:avLst/>
              <a:gdLst>
                <a:gd name="T0" fmla="*/ 1 w 32"/>
                <a:gd name="T1" fmla="*/ 1 h 7"/>
                <a:gd name="T2" fmla="*/ 1 w 32"/>
                <a:gd name="T3" fmla="*/ 0 h 7"/>
                <a:gd name="T4" fmla="*/ 8 w 32"/>
                <a:gd name="T5" fmla="*/ 0 h 7"/>
                <a:gd name="T6" fmla="*/ 8 w 32"/>
                <a:gd name="T7" fmla="*/ 0 h 7"/>
                <a:gd name="T8" fmla="*/ 1 w 32"/>
                <a:gd name="T9" fmla="*/ 0 h 7"/>
                <a:gd name="T10" fmla="*/ 0 w 32"/>
                <a:gd name="T11" fmla="*/ 1 h 7"/>
                <a:gd name="T12" fmla="*/ 8 w 32"/>
                <a:gd name="T13" fmla="*/ 1 h 7"/>
                <a:gd name="T14" fmla="*/ 8 w 32"/>
                <a:gd name="T15" fmla="*/ 2 h 7"/>
                <a:gd name="T16" fmla="*/ 1 w 32"/>
                <a:gd name="T17" fmla="*/ 2 h 7"/>
                <a:gd name="T18" fmla="*/ 1 w 32"/>
                <a:gd name="T19" fmla="*/ 2 h 7"/>
                <a:gd name="T20" fmla="*/ 8 w 3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7">
                  <a:moveTo>
                    <a:pt x="2" y="4"/>
                  </a:moveTo>
                  <a:lnTo>
                    <a:pt x="2" y="0"/>
                  </a:lnTo>
                  <a:lnTo>
                    <a:pt x="30" y="0"/>
                  </a:lnTo>
                  <a:lnTo>
                    <a:pt x="2" y="0"/>
                  </a:lnTo>
                  <a:lnTo>
                    <a:pt x="0" y="4"/>
                  </a:lnTo>
                  <a:lnTo>
                    <a:pt x="32" y="4"/>
                  </a:lnTo>
                  <a:lnTo>
                    <a:pt x="30" y="7"/>
                  </a:lnTo>
                  <a:lnTo>
                    <a:pt x="2" y="7"/>
                  </a:lnTo>
                  <a:lnTo>
                    <a:pt x="3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2" name="Freeform 4651">
              <a:extLst>
                <a:ext uri="{FF2B5EF4-FFF2-40B4-BE49-F238E27FC236}">
                  <a16:creationId xmlns:a16="http://schemas.microsoft.com/office/drawing/2014/main" id="{76B13146-04C2-49B8-809D-44A194427081}"/>
                </a:ext>
              </a:extLst>
            </p:cNvPr>
            <p:cNvSpPr>
              <a:spLocks/>
            </p:cNvSpPr>
            <p:nvPr/>
          </p:nvSpPr>
          <p:spPr bwMode="auto">
            <a:xfrm>
              <a:off x="2931" y="2184"/>
              <a:ext cx="2"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22"/>
                  </a:lnTo>
                  <a:lnTo>
                    <a:pt x="4" y="22"/>
                  </a:lnTo>
                  <a:lnTo>
                    <a:pt x="4" y="0"/>
                  </a:lnTo>
                  <a:lnTo>
                    <a:pt x="4"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3" name="Freeform 4652">
              <a:extLst>
                <a:ext uri="{FF2B5EF4-FFF2-40B4-BE49-F238E27FC236}">
                  <a16:creationId xmlns:a16="http://schemas.microsoft.com/office/drawing/2014/main" id="{F7D3B9D0-7CA8-4D9A-B493-0BB1E082A5AA}"/>
                </a:ext>
              </a:extLst>
            </p:cNvPr>
            <p:cNvSpPr>
              <a:spLocks/>
            </p:cNvSpPr>
            <p:nvPr/>
          </p:nvSpPr>
          <p:spPr bwMode="auto">
            <a:xfrm>
              <a:off x="2931" y="2184"/>
              <a:ext cx="17" cy="2"/>
            </a:xfrm>
            <a:custGeom>
              <a:avLst/>
              <a:gdLst>
                <a:gd name="T0" fmla="*/ 1 w 68"/>
                <a:gd name="T1" fmla="*/ 1 h 6"/>
                <a:gd name="T2" fmla="*/ 1 w 68"/>
                <a:gd name="T3" fmla="*/ 0 h 6"/>
                <a:gd name="T4" fmla="*/ 17 w 68"/>
                <a:gd name="T5" fmla="*/ 0 h 6"/>
                <a:gd name="T6" fmla="*/ 17 w 68"/>
                <a:gd name="T7" fmla="*/ 0 h 6"/>
                <a:gd name="T8" fmla="*/ 0 w 68"/>
                <a:gd name="T9" fmla="*/ 0 h 6"/>
                <a:gd name="T10" fmla="*/ 0 w 68"/>
                <a:gd name="T11" fmla="*/ 1 h 6"/>
                <a:gd name="T12" fmla="*/ 17 w 68"/>
                <a:gd name="T13" fmla="*/ 1 h 6"/>
                <a:gd name="T14" fmla="*/ 17 w 68"/>
                <a:gd name="T15" fmla="*/ 2 h 6"/>
                <a:gd name="T16" fmla="*/ 0 w 68"/>
                <a:gd name="T17" fmla="*/ 2 h 6"/>
                <a:gd name="T18" fmla="*/ 1 w 68"/>
                <a:gd name="T19" fmla="*/ 2 h 6"/>
                <a:gd name="T20" fmla="*/ 17 w 6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 h="6">
                  <a:moveTo>
                    <a:pt x="4" y="2"/>
                  </a:moveTo>
                  <a:lnTo>
                    <a:pt x="4" y="0"/>
                  </a:lnTo>
                  <a:lnTo>
                    <a:pt x="66" y="0"/>
                  </a:lnTo>
                  <a:lnTo>
                    <a:pt x="0" y="0"/>
                  </a:lnTo>
                  <a:lnTo>
                    <a:pt x="0" y="2"/>
                  </a:lnTo>
                  <a:lnTo>
                    <a:pt x="68" y="2"/>
                  </a:lnTo>
                  <a:lnTo>
                    <a:pt x="66" y="6"/>
                  </a:lnTo>
                  <a:lnTo>
                    <a:pt x="0" y="6"/>
                  </a:lnTo>
                  <a:lnTo>
                    <a:pt x="4" y="6"/>
                  </a:lnTo>
                  <a:lnTo>
                    <a:pt x="6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4" name="Freeform 4653">
              <a:extLst>
                <a:ext uri="{FF2B5EF4-FFF2-40B4-BE49-F238E27FC236}">
                  <a16:creationId xmlns:a16="http://schemas.microsoft.com/office/drawing/2014/main" id="{1699A676-6DB3-4F17-81F4-CAFE50ABB1FF}"/>
                </a:ext>
              </a:extLst>
            </p:cNvPr>
            <p:cNvSpPr>
              <a:spLocks/>
            </p:cNvSpPr>
            <p:nvPr/>
          </p:nvSpPr>
          <p:spPr bwMode="auto">
            <a:xfrm>
              <a:off x="2947" y="2179"/>
              <a:ext cx="1" cy="7"/>
            </a:xfrm>
            <a:custGeom>
              <a:avLst/>
              <a:gdLst>
                <a:gd name="T0" fmla="*/ 1 w 6"/>
                <a:gd name="T1" fmla="*/ 6 h 30"/>
                <a:gd name="T2" fmla="*/ 0 w 6"/>
                <a:gd name="T3" fmla="*/ 6 h 30"/>
                <a:gd name="T4" fmla="*/ 0 w 6"/>
                <a:gd name="T5" fmla="*/ 1 h 30"/>
                <a:gd name="T6" fmla="*/ 0 w 6"/>
                <a:gd name="T7" fmla="*/ 0 h 30"/>
                <a:gd name="T8" fmla="*/ 0 w 6"/>
                <a:gd name="T9" fmla="*/ 7 h 30"/>
                <a:gd name="T10" fmla="*/ 1 w 6"/>
                <a:gd name="T11" fmla="*/ 7 h 30"/>
                <a:gd name="T12" fmla="*/ 1 w 6"/>
                <a:gd name="T13" fmla="*/ 0 h 30"/>
                <a:gd name="T14" fmla="*/ 1 w 6"/>
                <a:gd name="T15" fmla="*/ 0 h 30"/>
                <a:gd name="T16" fmla="*/ 1 w 6"/>
                <a:gd name="T17" fmla="*/ 7 h 30"/>
                <a:gd name="T18" fmla="*/ 1 w 6"/>
                <a:gd name="T19" fmla="*/ 6 h 30"/>
                <a:gd name="T20" fmla="*/ 1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4" y="26"/>
                  </a:moveTo>
                  <a:lnTo>
                    <a:pt x="0" y="26"/>
                  </a:lnTo>
                  <a:lnTo>
                    <a:pt x="0" y="4"/>
                  </a:lnTo>
                  <a:lnTo>
                    <a:pt x="0" y="0"/>
                  </a:lnTo>
                  <a:lnTo>
                    <a:pt x="0" y="30"/>
                  </a:lnTo>
                  <a:lnTo>
                    <a:pt x="4" y="30"/>
                  </a:lnTo>
                  <a:lnTo>
                    <a:pt x="4" y="0"/>
                  </a:lnTo>
                  <a:lnTo>
                    <a:pt x="4"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5" name="Freeform 4654">
              <a:extLst>
                <a:ext uri="{FF2B5EF4-FFF2-40B4-BE49-F238E27FC236}">
                  <a16:creationId xmlns:a16="http://schemas.microsoft.com/office/drawing/2014/main" id="{290E950E-FC03-4349-A265-C1C5F19F2AC0}"/>
                </a:ext>
              </a:extLst>
            </p:cNvPr>
            <p:cNvSpPr>
              <a:spLocks/>
            </p:cNvSpPr>
            <p:nvPr/>
          </p:nvSpPr>
          <p:spPr bwMode="auto">
            <a:xfrm>
              <a:off x="2947" y="2179"/>
              <a:ext cx="5" cy="1"/>
            </a:xfrm>
            <a:custGeom>
              <a:avLst/>
              <a:gdLst>
                <a:gd name="T0" fmla="*/ 1 w 22"/>
                <a:gd name="T1" fmla="*/ 1 h 7"/>
                <a:gd name="T2" fmla="*/ 1 w 22"/>
                <a:gd name="T3" fmla="*/ 0 h 7"/>
                <a:gd name="T4" fmla="*/ 4 w 22"/>
                <a:gd name="T5" fmla="*/ 0 h 7"/>
                <a:gd name="T6" fmla="*/ 5 w 22"/>
                <a:gd name="T7" fmla="*/ 0 h 7"/>
                <a:gd name="T8" fmla="*/ 0 w 22"/>
                <a:gd name="T9" fmla="*/ 0 h 7"/>
                <a:gd name="T10" fmla="*/ 0 w 22"/>
                <a:gd name="T11" fmla="*/ 1 h 7"/>
                <a:gd name="T12" fmla="*/ 5 w 22"/>
                <a:gd name="T13" fmla="*/ 1 h 7"/>
                <a:gd name="T14" fmla="*/ 5 w 22"/>
                <a:gd name="T15" fmla="*/ 1 h 7"/>
                <a:gd name="T16" fmla="*/ 0 w 22"/>
                <a:gd name="T17" fmla="*/ 1 h 7"/>
                <a:gd name="T18" fmla="*/ 1 w 22"/>
                <a:gd name="T19" fmla="*/ 1 h 7"/>
                <a:gd name="T20" fmla="*/ 4 w 2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7">
                  <a:moveTo>
                    <a:pt x="4" y="4"/>
                  </a:moveTo>
                  <a:lnTo>
                    <a:pt x="4" y="0"/>
                  </a:lnTo>
                  <a:lnTo>
                    <a:pt x="18" y="0"/>
                  </a:lnTo>
                  <a:lnTo>
                    <a:pt x="22" y="0"/>
                  </a:lnTo>
                  <a:lnTo>
                    <a:pt x="0" y="0"/>
                  </a:lnTo>
                  <a:lnTo>
                    <a:pt x="0" y="4"/>
                  </a:lnTo>
                  <a:lnTo>
                    <a:pt x="22" y="4"/>
                  </a:lnTo>
                  <a:lnTo>
                    <a:pt x="22" y="7"/>
                  </a:lnTo>
                  <a:lnTo>
                    <a:pt x="0" y="7"/>
                  </a:lnTo>
                  <a:lnTo>
                    <a:pt x="4" y="7"/>
                  </a:lnTo>
                  <a:lnTo>
                    <a:pt x="1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6" name="Freeform 4655">
              <a:extLst>
                <a:ext uri="{FF2B5EF4-FFF2-40B4-BE49-F238E27FC236}">
                  <a16:creationId xmlns:a16="http://schemas.microsoft.com/office/drawing/2014/main" id="{D915B002-4ACE-44BF-8F8B-F29D1729E513}"/>
                </a:ext>
              </a:extLst>
            </p:cNvPr>
            <p:cNvSpPr>
              <a:spLocks/>
            </p:cNvSpPr>
            <p:nvPr/>
          </p:nvSpPr>
          <p:spPr bwMode="auto">
            <a:xfrm>
              <a:off x="2951" y="2175"/>
              <a:ext cx="1" cy="5"/>
            </a:xfrm>
            <a:custGeom>
              <a:avLst/>
              <a:gdLst>
                <a:gd name="T0" fmla="*/ 0 w 6"/>
                <a:gd name="T1" fmla="*/ 4 h 22"/>
                <a:gd name="T2" fmla="*/ 0 w 6"/>
                <a:gd name="T3" fmla="*/ 4 h 22"/>
                <a:gd name="T4" fmla="*/ 0 w 6"/>
                <a:gd name="T5" fmla="*/ 1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4"/>
                  </a:lnTo>
                  <a:lnTo>
                    <a:pt x="0" y="0"/>
                  </a:lnTo>
                  <a:lnTo>
                    <a:pt x="0" y="22"/>
                  </a:lnTo>
                  <a:lnTo>
                    <a:pt x="2" y="22"/>
                  </a:lnTo>
                  <a:lnTo>
                    <a:pt x="2" y="0"/>
                  </a:lnTo>
                  <a:lnTo>
                    <a:pt x="6" y="0"/>
                  </a:lnTo>
                  <a:lnTo>
                    <a:pt x="6" y="22"/>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7" name="Freeform 4656">
              <a:extLst>
                <a:ext uri="{FF2B5EF4-FFF2-40B4-BE49-F238E27FC236}">
                  <a16:creationId xmlns:a16="http://schemas.microsoft.com/office/drawing/2014/main" id="{69054B34-9A01-46FD-AF2E-0344ED64487D}"/>
                </a:ext>
              </a:extLst>
            </p:cNvPr>
            <p:cNvSpPr>
              <a:spLocks/>
            </p:cNvSpPr>
            <p:nvPr/>
          </p:nvSpPr>
          <p:spPr bwMode="auto">
            <a:xfrm>
              <a:off x="2951" y="2175"/>
              <a:ext cx="5" cy="1"/>
            </a:xfrm>
            <a:custGeom>
              <a:avLst/>
              <a:gdLst>
                <a:gd name="T0" fmla="*/ 1 w 20"/>
                <a:gd name="T1" fmla="*/ 1 h 6"/>
                <a:gd name="T2" fmla="*/ 1 w 20"/>
                <a:gd name="T3" fmla="*/ 0 h 6"/>
                <a:gd name="T4" fmla="*/ 5 w 20"/>
                <a:gd name="T5" fmla="*/ 0 h 6"/>
                <a:gd name="T6" fmla="*/ 5 w 20"/>
                <a:gd name="T7" fmla="*/ 0 h 6"/>
                <a:gd name="T8" fmla="*/ 0 w 20"/>
                <a:gd name="T9" fmla="*/ 0 h 6"/>
                <a:gd name="T10" fmla="*/ 0 w 20"/>
                <a:gd name="T11" fmla="*/ 1 h 6"/>
                <a:gd name="T12" fmla="*/ 5 w 20"/>
                <a:gd name="T13" fmla="*/ 1 h 6"/>
                <a:gd name="T14" fmla="*/ 5 w 20"/>
                <a:gd name="T15" fmla="*/ 1 h 6"/>
                <a:gd name="T16" fmla="*/ 0 w 20"/>
                <a:gd name="T17" fmla="*/ 1 h 6"/>
                <a:gd name="T18" fmla="*/ 1 w 20"/>
                <a:gd name="T19" fmla="*/ 1 h 6"/>
                <a:gd name="T20" fmla="*/ 5 w 20"/>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6">
                  <a:moveTo>
                    <a:pt x="2" y="4"/>
                  </a:moveTo>
                  <a:lnTo>
                    <a:pt x="2" y="0"/>
                  </a:lnTo>
                  <a:lnTo>
                    <a:pt x="18" y="0"/>
                  </a:lnTo>
                  <a:lnTo>
                    <a:pt x="20" y="0"/>
                  </a:lnTo>
                  <a:lnTo>
                    <a:pt x="0" y="0"/>
                  </a:lnTo>
                  <a:lnTo>
                    <a:pt x="0" y="4"/>
                  </a:lnTo>
                  <a:lnTo>
                    <a:pt x="20" y="4"/>
                  </a:lnTo>
                  <a:lnTo>
                    <a:pt x="20" y="6"/>
                  </a:lnTo>
                  <a:lnTo>
                    <a:pt x="0" y="6"/>
                  </a:lnTo>
                  <a:lnTo>
                    <a:pt x="2"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8" name="Freeform 4657">
              <a:extLst>
                <a:ext uri="{FF2B5EF4-FFF2-40B4-BE49-F238E27FC236}">
                  <a16:creationId xmlns:a16="http://schemas.microsoft.com/office/drawing/2014/main" id="{14CFC877-491B-4BE6-9AD9-0088CDEBA365}"/>
                </a:ext>
              </a:extLst>
            </p:cNvPr>
            <p:cNvSpPr>
              <a:spLocks/>
            </p:cNvSpPr>
            <p:nvPr/>
          </p:nvSpPr>
          <p:spPr bwMode="auto">
            <a:xfrm>
              <a:off x="2954" y="2171"/>
              <a:ext cx="2" cy="5"/>
            </a:xfrm>
            <a:custGeom>
              <a:avLst/>
              <a:gdLst>
                <a:gd name="T0" fmla="*/ 1 w 6"/>
                <a:gd name="T1" fmla="*/ 5 h 22"/>
                <a:gd name="T2" fmla="*/ 0 w 6"/>
                <a:gd name="T3" fmla="*/ 5 h 22"/>
                <a:gd name="T4" fmla="*/ 0 w 6"/>
                <a:gd name="T5" fmla="*/ 1 h 22"/>
                <a:gd name="T6" fmla="*/ 1 w 6"/>
                <a:gd name="T7" fmla="*/ 1 h 22"/>
                <a:gd name="T8" fmla="*/ 1 w 6"/>
                <a:gd name="T9" fmla="*/ 5 h 22"/>
                <a:gd name="T10" fmla="*/ 1 w 6"/>
                <a:gd name="T11" fmla="*/ 5 h 22"/>
                <a:gd name="T12" fmla="*/ 1 w 6"/>
                <a:gd name="T13" fmla="*/ 0 h 22"/>
                <a:gd name="T14" fmla="*/ 2 w 6"/>
                <a:gd name="T15" fmla="*/ 1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4" y="3"/>
                  </a:lnTo>
                  <a:lnTo>
                    <a:pt x="4" y="22"/>
                  </a:lnTo>
                  <a:lnTo>
                    <a:pt x="4"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39" name="Freeform 4658">
              <a:extLst>
                <a:ext uri="{FF2B5EF4-FFF2-40B4-BE49-F238E27FC236}">
                  <a16:creationId xmlns:a16="http://schemas.microsoft.com/office/drawing/2014/main" id="{5A041C62-246B-478C-A3B8-0CAC26929B41}"/>
                </a:ext>
              </a:extLst>
            </p:cNvPr>
            <p:cNvSpPr>
              <a:spLocks/>
            </p:cNvSpPr>
            <p:nvPr/>
          </p:nvSpPr>
          <p:spPr bwMode="auto">
            <a:xfrm>
              <a:off x="2954" y="2171"/>
              <a:ext cx="10" cy="1"/>
            </a:xfrm>
            <a:custGeom>
              <a:avLst/>
              <a:gdLst>
                <a:gd name="T0" fmla="*/ 1 w 40"/>
                <a:gd name="T1" fmla="*/ 0 h 7"/>
                <a:gd name="T2" fmla="*/ 1 w 40"/>
                <a:gd name="T3" fmla="*/ 0 h 7"/>
                <a:gd name="T4" fmla="*/ 9 w 40"/>
                <a:gd name="T5" fmla="*/ 0 h 7"/>
                <a:gd name="T6" fmla="*/ 10 w 40"/>
                <a:gd name="T7" fmla="*/ 0 h 7"/>
                <a:gd name="T8" fmla="*/ 1 w 40"/>
                <a:gd name="T9" fmla="*/ 0 h 7"/>
                <a:gd name="T10" fmla="*/ 0 w 40"/>
                <a:gd name="T11" fmla="*/ 0 h 7"/>
                <a:gd name="T12" fmla="*/ 10 w 40"/>
                <a:gd name="T13" fmla="*/ 0 h 7"/>
                <a:gd name="T14" fmla="*/ 10 w 40"/>
                <a:gd name="T15" fmla="*/ 1 h 7"/>
                <a:gd name="T16" fmla="*/ 1 w 40"/>
                <a:gd name="T17" fmla="*/ 1 h 7"/>
                <a:gd name="T18" fmla="*/ 1 w 40"/>
                <a:gd name="T19" fmla="*/ 1 h 7"/>
                <a:gd name="T20" fmla="*/ 9 w 4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7">
                  <a:moveTo>
                    <a:pt x="4" y="3"/>
                  </a:moveTo>
                  <a:lnTo>
                    <a:pt x="4" y="0"/>
                  </a:lnTo>
                  <a:lnTo>
                    <a:pt x="36" y="0"/>
                  </a:lnTo>
                  <a:lnTo>
                    <a:pt x="40" y="3"/>
                  </a:lnTo>
                  <a:lnTo>
                    <a:pt x="4" y="3"/>
                  </a:lnTo>
                  <a:lnTo>
                    <a:pt x="0" y="3"/>
                  </a:lnTo>
                  <a:lnTo>
                    <a:pt x="40" y="3"/>
                  </a:lnTo>
                  <a:lnTo>
                    <a:pt x="40" y="7"/>
                  </a:lnTo>
                  <a:lnTo>
                    <a:pt x="4" y="7"/>
                  </a:lnTo>
                  <a:lnTo>
                    <a:pt x="3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0" name="Freeform 4659">
              <a:extLst>
                <a:ext uri="{FF2B5EF4-FFF2-40B4-BE49-F238E27FC236}">
                  <a16:creationId xmlns:a16="http://schemas.microsoft.com/office/drawing/2014/main" id="{6A44FF64-C036-4033-869B-B5A3E56E55E1}"/>
                </a:ext>
              </a:extLst>
            </p:cNvPr>
            <p:cNvSpPr>
              <a:spLocks/>
            </p:cNvSpPr>
            <p:nvPr/>
          </p:nvSpPr>
          <p:spPr bwMode="auto">
            <a:xfrm>
              <a:off x="2963" y="2168"/>
              <a:ext cx="1" cy="4"/>
            </a:xfrm>
            <a:custGeom>
              <a:avLst/>
              <a:gdLst>
                <a:gd name="T0" fmla="*/ 0 w 6"/>
                <a:gd name="T1" fmla="*/ 3 h 20"/>
                <a:gd name="T2" fmla="*/ 0 w 6"/>
                <a:gd name="T3" fmla="*/ 3 h 20"/>
                <a:gd name="T4" fmla="*/ 0 w 6"/>
                <a:gd name="T5" fmla="*/ 1 h 20"/>
                <a:gd name="T6" fmla="*/ 0 w 6"/>
                <a:gd name="T7" fmla="*/ 0 h 20"/>
                <a:gd name="T8" fmla="*/ 0 w 6"/>
                <a:gd name="T9" fmla="*/ 4 h 20"/>
                <a:gd name="T10" fmla="*/ 0 w 6"/>
                <a:gd name="T11" fmla="*/ 4 h 20"/>
                <a:gd name="T12" fmla="*/ 0 w 6"/>
                <a:gd name="T13" fmla="*/ 0 h 20"/>
                <a:gd name="T14" fmla="*/ 1 w 6"/>
                <a:gd name="T15" fmla="*/ 0 h 20"/>
                <a:gd name="T16" fmla="*/ 1 w 6"/>
                <a:gd name="T17" fmla="*/ 4 h 20"/>
                <a:gd name="T18" fmla="*/ 1 w 6"/>
                <a:gd name="T19" fmla="*/ 3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6"/>
                  </a:moveTo>
                  <a:lnTo>
                    <a:pt x="0" y="16"/>
                  </a:lnTo>
                  <a:lnTo>
                    <a:pt x="0" y="3"/>
                  </a:lnTo>
                  <a:lnTo>
                    <a:pt x="0" y="0"/>
                  </a:lnTo>
                  <a:lnTo>
                    <a:pt x="0" y="20"/>
                  </a:lnTo>
                  <a:lnTo>
                    <a:pt x="2" y="20"/>
                  </a:lnTo>
                  <a:lnTo>
                    <a:pt x="2"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1" name="Freeform 4660">
              <a:extLst>
                <a:ext uri="{FF2B5EF4-FFF2-40B4-BE49-F238E27FC236}">
                  <a16:creationId xmlns:a16="http://schemas.microsoft.com/office/drawing/2014/main" id="{A162C9D8-0F12-4260-9735-7DD0E7A013B3}"/>
                </a:ext>
              </a:extLst>
            </p:cNvPr>
            <p:cNvSpPr>
              <a:spLocks/>
            </p:cNvSpPr>
            <p:nvPr/>
          </p:nvSpPr>
          <p:spPr bwMode="auto">
            <a:xfrm>
              <a:off x="2963" y="2168"/>
              <a:ext cx="6" cy="1"/>
            </a:xfrm>
            <a:custGeom>
              <a:avLst/>
              <a:gdLst>
                <a:gd name="T0" fmla="*/ 0 w 26"/>
                <a:gd name="T1" fmla="*/ 0 h 7"/>
                <a:gd name="T2" fmla="*/ 0 w 26"/>
                <a:gd name="T3" fmla="*/ 0 h 7"/>
                <a:gd name="T4" fmla="*/ 5 w 26"/>
                <a:gd name="T5" fmla="*/ 0 h 7"/>
                <a:gd name="T6" fmla="*/ 6 w 26"/>
                <a:gd name="T7" fmla="*/ 0 h 7"/>
                <a:gd name="T8" fmla="*/ 0 w 26"/>
                <a:gd name="T9" fmla="*/ 0 h 7"/>
                <a:gd name="T10" fmla="*/ 0 w 26"/>
                <a:gd name="T11" fmla="*/ 0 h 7"/>
                <a:gd name="T12" fmla="*/ 6 w 26"/>
                <a:gd name="T13" fmla="*/ 0 h 7"/>
                <a:gd name="T14" fmla="*/ 6 w 26"/>
                <a:gd name="T15" fmla="*/ 0 h 7"/>
                <a:gd name="T16" fmla="*/ 0 w 26"/>
                <a:gd name="T17" fmla="*/ 0 h 7"/>
                <a:gd name="T18" fmla="*/ 0 w 26"/>
                <a:gd name="T19" fmla="*/ 1 h 7"/>
                <a:gd name="T20" fmla="*/ 5 w 2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7">
                  <a:moveTo>
                    <a:pt x="2" y="3"/>
                  </a:moveTo>
                  <a:lnTo>
                    <a:pt x="2" y="0"/>
                  </a:lnTo>
                  <a:lnTo>
                    <a:pt x="22" y="0"/>
                  </a:lnTo>
                  <a:lnTo>
                    <a:pt x="26" y="0"/>
                  </a:lnTo>
                  <a:lnTo>
                    <a:pt x="0" y="0"/>
                  </a:lnTo>
                  <a:lnTo>
                    <a:pt x="0" y="3"/>
                  </a:lnTo>
                  <a:lnTo>
                    <a:pt x="26" y="3"/>
                  </a:lnTo>
                  <a:lnTo>
                    <a:pt x="0" y="3"/>
                  </a:lnTo>
                  <a:lnTo>
                    <a:pt x="2" y="7"/>
                  </a:lnTo>
                  <a:lnTo>
                    <a:pt x="2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2" name="Freeform 4661">
              <a:extLst>
                <a:ext uri="{FF2B5EF4-FFF2-40B4-BE49-F238E27FC236}">
                  <a16:creationId xmlns:a16="http://schemas.microsoft.com/office/drawing/2014/main" id="{C2BC8FCA-842A-42AC-968E-71882348AE55}"/>
                </a:ext>
              </a:extLst>
            </p:cNvPr>
            <p:cNvSpPr>
              <a:spLocks/>
            </p:cNvSpPr>
            <p:nvPr/>
          </p:nvSpPr>
          <p:spPr bwMode="auto">
            <a:xfrm>
              <a:off x="2968" y="2163"/>
              <a:ext cx="1" cy="6"/>
            </a:xfrm>
            <a:custGeom>
              <a:avLst/>
              <a:gdLst>
                <a:gd name="T0" fmla="*/ 0 w 6"/>
                <a:gd name="T1" fmla="*/ 5 h 24"/>
                <a:gd name="T2" fmla="*/ 0 w 6"/>
                <a:gd name="T3" fmla="*/ 5 h 24"/>
                <a:gd name="T4" fmla="*/ 0 w 6"/>
                <a:gd name="T5" fmla="*/ 1 h 24"/>
                <a:gd name="T6" fmla="*/ 0 w 6"/>
                <a:gd name="T7" fmla="*/ 0 h 24"/>
                <a:gd name="T8" fmla="*/ 0 w 6"/>
                <a:gd name="T9" fmla="*/ 5 h 24"/>
                <a:gd name="T10" fmla="*/ 0 w 6"/>
                <a:gd name="T11" fmla="*/ 6 h 24"/>
                <a:gd name="T12" fmla="*/ 0 w 6"/>
                <a:gd name="T13" fmla="*/ 0 h 24"/>
                <a:gd name="T14" fmla="*/ 1 w 6"/>
                <a:gd name="T15" fmla="*/ 0 h 24"/>
                <a:gd name="T16" fmla="*/ 1 w 6"/>
                <a:gd name="T17" fmla="*/ 5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2" y="20"/>
                  </a:moveTo>
                  <a:lnTo>
                    <a:pt x="0" y="20"/>
                  </a:lnTo>
                  <a:lnTo>
                    <a:pt x="0" y="4"/>
                  </a:lnTo>
                  <a:lnTo>
                    <a:pt x="2" y="0"/>
                  </a:lnTo>
                  <a:lnTo>
                    <a:pt x="2" y="20"/>
                  </a:lnTo>
                  <a:lnTo>
                    <a:pt x="2" y="24"/>
                  </a:lnTo>
                  <a:lnTo>
                    <a:pt x="2"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3" name="Freeform 4662">
              <a:extLst>
                <a:ext uri="{FF2B5EF4-FFF2-40B4-BE49-F238E27FC236}">
                  <a16:creationId xmlns:a16="http://schemas.microsoft.com/office/drawing/2014/main" id="{A7308A30-0655-4576-AEF7-E6603226C136}"/>
                </a:ext>
              </a:extLst>
            </p:cNvPr>
            <p:cNvSpPr>
              <a:spLocks/>
            </p:cNvSpPr>
            <p:nvPr/>
          </p:nvSpPr>
          <p:spPr bwMode="auto">
            <a:xfrm>
              <a:off x="2968" y="2163"/>
              <a:ext cx="15" cy="2"/>
            </a:xfrm>
            <a:custGeom>
              <a:avLst/>
              <a:gdLst>
                <a:gd name="T0" fmla="*/ 0 w 62"/>
                <a:gd name="T1" fmla="*/ 1 h 7"/>
                <a:gd name="T2" fmla="*/ 0 w 62"/>
                <a:gd name="T3" fmla="*/ 0 h 7"/>
                <a:gd name="T4" fmla="*/ 15 w 62"/>
                <a:gd name="T5" fmla="*/ 0 h 7"/>
                <a:gd name="T6" fmla="*/ 15 w 62"/>
                <a:gd name="T7" fmla="*/ 0 h 7"/>
                <a:gd name="T8" fmla="*/ 0 w 62"/>
                <a:gd name="T9" fmla="*/ 0 h 7"/>
                <a:gd name="T10" fmla="*/ 0 w 62"/>
                <a:gd name="T11" fmla="*/ 1 h 7"/>
                <a:gd name="T12" fmla="*/ 15 w 62"/>
                <a:gd name="T13" fmla="*/ 1 h 7"/>
                <a:gd name="T14" fmla="*/ 15 w 62"/>
                <a:gd name="T15" fmla="*/ 2 h 7"/>
                <a:gd name="T16" fmla="*/ 0 w 62"/>
                <a:gd name="T17" fmla="*/ 2 h 7"/>
                <a:gd name="T18" fmla="*/ 0 w 62"/>
                <a:gd name="T19" fmla="*/ 2 h 7"/>
                <a:gd name="T20" fmla="*/ 15 w 6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 h="7">
                  <a:moveTo>
                    <a:pt x="2" y="4"/>
                  </a:moveTo>
                  <a:lnTo>
                    <a:pt x="2" y="0"/>
                  </a:lnTo>
                  <a:lnTo>
                    <a:pt x="60" y="0"/>
                  </a:lnTo>
                  <a:lnTo>
                    <a:pt x="62" y="0"/>
                  </a:lnTo>
                  <a:lnTo>
                    <a:pt x="2" y="0"/>
                  </a:lnTo>
                  <a:lnTo>
                    <a:pt x="0" y="4"/>
                  </a:lnTo>
                  <a:lnTo>
                    <a:pt x="62" y="4"/>
                  </a:lnTo>
                  <a:lnTo>
                    <a:pt x="62" y="7"/>
                  </a:lnTo>
                  <a:lnTo>
                    <a:pt x="2" y="7"/>
                  </a:lnTo>
                  <a:lnTo>
                    <a:pt x="6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4" name="Freeform 4663">
              <a:extLst>
                <a:ext uri="{FF2B5EF4-FFF2-40B4-BE49-F238E27FC236}">
                  <a16:creationId xmlns:a16="http://schemas.microsoft.com/office/drawing/2014/main" id="{19B3478E-B0F0-4F37-9D05-672F7B8E9647}"/>
                </a:ext>
              </a:extLst>
            </p:cNvPr>
            <p:cNvSpPr>
              <a:spLocks/>
            </p:cNvSpPr>
            <p:nvPr/>
          </p:nvSpPr>
          <p:spPr bwMode="auto">
            <a:xfrm>
              <a:off x="2982" y="2159"/>
              <a:ext cx="1"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22"/>
                  </a:lnTo>
                  <a:lnTo>
                    <a:pt x="4" y="22"/>
                  </a:lnTo>
                  <a:lnTo>
                    <a:pt x="4" y="0"/>
                  </a:lnTo>
                  <a:lnTo>
                    <a:pt x="6" y="0"/>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5" name="Freeform 4664">
              <a:extLst>
                <a:ext uri="{FF2B5EF4-FFF2-40B4-BE49-F238E27FC236}">
                  <a16:creationId xmlns:a16="http://schemas.microsoft.com/office/drawing/2014/main" id="{2EF645C5-BF9E-475A-9E3B-7FDED0FEBB92}"/>
                </a:ext>
              </a:extLst>
            </p:cNvPr>
            <p:cNvSpPr>
              <a:spLocks/>
            </p:cNvSpPr>
            <p:nvPr/>
          </p:nvSpPr>
          <p:spPr bwMode="auto">
            <a:xfrm>
              <a:off x="2982" y="2159"/>
              <a:ext cx="9" cy="2"/>
            </a:xfrm>
            <a:custGeom>
              <a:avLst/>
              <a:gdLst>
                <a:gd name="T0" fmla="*/ 1 w 38"/>
                <a:gd name="T1" fmla="*/ 1 h 6"/>
                <a:gd name="T2" fmla="*/ 1 w 38"/>
                <a:gd name="T3" fmla="*/ 0 h 6"/>
                <a:gd name="T4" fmla="*/ 9 w 38"/>
                <a:gd name="T5" fmla="*/ 0 h 6"/>
                <a:gd name="T6" fmla="*/ 9 w 38"/>
                <a:gd name="T7" fmla="*/ 0 h 6"/>
                <a:gd name="T8" fmla="*/ 0 w 38"/>
                <a:gd name="T9" fmla="*/ 0 h 6"/>
                <a:gd name="T10" fmla="*/ 0 w 38"/>
                <a:gd name="T11" fmla="*/ 1 h 6"/>
                <a:gd name="T12" fmla="*/ 9 w 38"/>
                <a:gd name="T13" fmla="*/ 1 h 6"/>
                <a:gd name="T14" fmla="*/ 9 w 38"/>
                <a:gd name="T15" fmla="*/ 2 h 6"/>
                <a:gd name="T16" fmla="*/ 0 w 38"/>
                <a:gd name="T17" fmla="*/ 2 h 6"/>
                <a:gd name="T18" fmla="*/ 1 w 38"/>
                <a:gd name="T19" fmla="*/ 2 h 6"/>
                <a:gd name="T20" fmla="*/ 9 w 3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6">
                  <a:moveTo>
                    <a:pt x="4" y="2"/>
                  </a:moveTo>
                  <a:lnTo>
                    <a:pt x="4" y="0"/>
                  </a:lnTo>
                  <a:lnTo>
                    <a:pt x="36" y="0"/>
                  </a:lnTo>
                  <a:lnTo>
                    <a:pt x="0" y="0"/>
                  </a:lnTo>
                  <a:lnTo>
                    <a:pt x="0" y="2"/>
                  </a:lnTo>
                  <a:lnTo>
                    <a:pt x="38" y="2"/>
                  </a:lnTo>
                  <a:lnTo>
                    <a:pt x="36" y="6"/>
                  </a:lnTo>
                  <a:lnTo>
                    <a:pt x="0" y="6"/>
                  </a:lnTo>
                  <a:lnTo>
                    <a:pt x="4" y="6"/>
                  </a:lnTo>
                  <a:lnTo>
                    <a:pt x="3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6" name="Freeform 4665">
              <a:extLst>
                <a:ext uri="{FF2B5EF4-FFF2-40B4-BE49-F238E27FC236}">
                  <a16:creationId xmlns:a16="http://schemas.microsoft.com/office/drawing/2014/main" id="{1180789E-3DC1-4D86-83FB-1F8456A538A8}"/>
                </a:ext>
              </a:extLst>
            </p:cNvPr>
            <p:cNvSpPr>
              <a:spLocks/>
            </p:cNvSpPr>
            <p:nvPr/>
          </p:nvSpPr>
          <p:spPr bwMode="auto">
            <a:xfrm>
              <a:off x="2990" y="2156"/>
              <a:ext cx="1" cy="5"/>
            </a:xfrm>
            <a:custGeom>
              <a:avLst/>
              <a:gdLst>
                <a:gd name="T0" fmla="*/ 1 w 6"/>
                <a:gd name="T1" fmla="*/ 4 h 22"/>
                <a:gd name="T2" fmla="*/ 0 w 6"/>
                <a:gd name="T3" fmla="*/ 4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8"/>
                  </a:moveTo>
                  <a:lnTo>
                    <a:pt x="0" y="18"/>
                  </a:lnTo>
                  <a:lnTo>
                    <a:pt x="0" y="3"/>
                  </a:lnTo>
                  <a:lnTo>
                    <a:pt x="0" y="22"/>
                  </a:lnTo>
                  <a:lnTo>
                    <a:pt x="4" y="22"/>
                  </a:lnTo>
                  <a:lnTo>
                    <a:pt x="4" y="0"/>
                  </a:lnTo>
                  <a:lnTo>
                    <a:pt x="4" y="3"/>
                  </a:lnTo>
                  <a:lnTo>
                    <a:pt x="4" y="22"/>
                  </a:lnTo>
                  <a:lnTo>
                    <a:pt x="6" y="1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7" name="Freeform 4666">
              <a:extLst>
                <a:ext uri="{FF2B5EF4-FFF2-40B4-BE49-F238E27FC236}">
                  <a16:creationId xmlns:a16="http://schemas.microsoft.com/office/drawing/2014/main" id="{804785ED-FF53-48D5-A981-42A5063E3ABD}"/>
                </a:ext>
              </a:extLst>
            </p:cNvPr>
            <p:cNvSpPr>
              <a:spLocks/>
            </p:cNvSpPr>
            <p:nvPr/>
          </p:nvSpPr>
          <p:spPr bwMode="auto">
            <a:xfrm>
              <a:off x="2990" y="2156"/>
              <a:ext cx="9" cy="1"/>
            </a:xfrm>
            <a:custGeom>
              <a:avLst/>
              <a:gdLst>
                <a:gd name="T0" fmla="*/ 1 w 36"/>
                <a:gd name="T1" fmla="*/ 1 h 5"/>
                <a:gd name="T2" fmla="*/ 1 w 36"/>
                <a:gd name="T3" fmla="*/ 0 h 5"/>
                <a:gd name="T4" fmla="*/ 9 w 36"/>
                <a:gd name="T5" fmla="*/ 0 h 5"/>
                <a:gd name="T6" fmla="*/ 9 w 36"/>
                <a:gd name="T7" fmla="*/ 1 h 5"/>
                <a:gd name="T8" fmla="*/ 0 w 36"/>
                <a:gd name="T9" fmla="*/ 1 h 5"/>
                <a:gd name="T10" fmla="*/ 0 w 36"/>
                <a:gd name="T11" fmla="*/ 1 h 5"/>
                <a:gd name="T12" fmla="*/ 9 w 36"/>
                <a:gd name="T13" fmla="*/ 1 h 5"/>
                <a:gd name="T14" fmla="*/ 9 w 36"/>
                <a:gd name="T15" fmla="*/ 1 h 5"/>
                <a:gd name="T16" fmla="*/ 0 w 36"/>
                <a:gd name="T17" fmla="*/ 1 h 5"/>
                <a:gd name="T18" fmla="*/ 1 w 36"/>
                <a:gd name="T19" fmla="*/ 1 h 5"/>
                <a:gd name="T20" fmla="*/ 9 w 36"/>
                <a:gd name="T21" fmla="*/ 1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5">
                  <a:moveTo>
                    <a:pt x="4" y="3"/>
                  </a:moveTo>
                  <a:lnTo>
                    <a:pt x="4" y="0"/>
                  </a:lnTo>
                  <a:lnTo>
                    <a:pt x="34" y="0"/>
                  </a:lnTo>
                  <a:lnTo>
                    <a:pt x="36" y="3"/>
                  </a:lnTo>
                  <a:lnTo>
                    <a:pt x="0" y="3"/>
                  </a:lnTo>
                  <a:lnTo>
                    <a:pt x="36" y="3"/>
                  </a:lnTo>
                  <a:lnTo>
                    <a:pt x="36" y="5"/>
                  </a:lnTo>
                  <a:lnTo>
                    <a:pt x="0" y="5"/>
                  </a:lnTo>
                  <a:lnTo>
                    <a:pt x="4" y="5"/>
                  </a:lnTo>
                  <a:lnTo>
                    <a:pt x="34"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8" name="Freeform 4667">
              <a:extLst>
                <a:ext uri="{FF2B5EF4-FFF2-40B4-BE49-F238E27FC236}">
                  <a16:creationId xmlns:a16="http://schemas.microsoft.com/office/drawing/2014/main" id="{57191E29-F8D0-4301-999D-B69CD612084D}"/>
                </a:ext>
              </a:extLst>
            </p:cNvPr>
            <p:cNvSpPr>
              <a:spLocks/>
            </p:cNvSpPr>
            <p:nvPr/>
          </p:nvSpPr>
          <p:spPr bwMode="auto">
            <a:xfrm>
              <a:off x="2997" y="2150"/>
              <a:ext cx="2" cy="7"/>
            </a:xfrm>
            <a:custGeom>
              <a:avLst/>
              <a:gdLst>
                <a:gd name="T0" fmla="*/ 1 w 6"/>
                <a:gd name="T1" fmla="*/ 7 h 28"/>
                <a:gd name="T2" fmla="*/ 0 w 6"/>
                <a:gd name="T3" fmla="*/ 7 h 28"/>
                <a:gd name="T4" fmla="*/ 0 w 6"/>
                <a:gd name="T5" fmla="*/ 1 h 28"/>
                <a:gd name="T6" fmla="*/ 1 w 6"/>
                <a:gd name="T7" fmla="*/ 1 h 28"/>
                <a:gd name="T8" fmla="*/ 1 w 6"/>
                <a:gd name="T9" fmla="*/ 7 h 28"/>
                <a:gd name="T10" fmla="*/ 1 w 6"/>
                <a:gd name="T11" fmla="*/ 7 h 28"/>
                <a:gd name="T12" fmla="*/ 1 w 6"/>
                <a:gd name="T13" fmla="*/ 0 h 28"/>
                <a:gd name="T14" fmla="*/ 2 w 6"/>
                <a:gd name="T15" fmla="*/ 1 h 28"/>
                <a:gd name="T16" fmla="*/ 2 w 6"/>
                <a:gd name="T17" fmla="*/ 7 h 28"/>
                <a:gd name="T18" fmla="*/ 2 w 6"/>
                <a:gd name="T19" fmla="*/ 7 h 28"/>
                <a:gd name="T20" fmla="*/ 2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4" y="26"/>
                  </a:moveTo>
                  <a:lnTo>
                    <a:pt x="0" y="26"/>
                  </a:lnTo>
                  <a:lnTo>
                    <a:pt x="0" y="4"/>
                  </a:lnTo>
                  <a:lnTo>
                    <a:pt x="4" y="4"/>
                  </a:lnTo>
                  <a:lnTo>
                    <a:pt x="4" y="28"/>
                  </a:lnTo>
                  <a:lnTo>
                    <a:pt x="4" y="0"/>
                  </a:lnTo>
                  <a:lnTo>
                    <a:pt x="6" y="4"/>
                  </a:lnTo>
                  <a:lnTo>
                    <a:pt x="6" y="28"/>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49" name="Freeform 4668">
              <a:extLst>
                <a:ext uri="{FF2B5EF4-FFF2-40B4-BE49-F238E27FC236}">
                  <a16:creationId xmlns:a16="http://schemas.microsoft.com/office/drawing/2014/main" id="{F6F6433F-0483-4DE0-81BA-EB853E5EF3E7}"/>
                </a:ext>
              </a:extLst>
            </p:cNvPr>
            <p:cNvSpPr>
              <a:spLocks/>
            </p:cNvSpPr>
            <p:nvPr/>
          </p:nvSpPr>
          <p:spPr bwMode="auto">
            <a:xfrm>
              <a:off x="2997" y="2150"/>
              <a:ext cx="4" cy="1"/>
            </a:xfrm>
            <a:custGeom>
              <a:avLst/>
              <a:gdLst>
                <a:gd name="T0" fmla="*/ 1 w 16"/>
                <a:gd name="T1" fmla="*/ 1 h 6"/>
                <a:gd name="T2" fmla="*/ 1 w 16"/>
                <a:gd name="T3" fmla="*/ 0 h 6"/>
                <a:gd name="T4" fmla="*/ 3 w 16"/>
                <a:gd name="T5" fmla="*/ 0 h 6"/>
                <a:gd name="T6" fmla="*/ 4 w 16"/>
                <a:gd name="T7" fmla="*/ 1 h 6"/>
                <a:gd name="T8" fmla="*/ 1 w 16"/>
                <a:gd name="T9" fmla="*/ 1 h 6"/>
                <a:gd name="T10" fmla="*/ 0 w 16"/>
                <a:gd name="T11" fmla="*/ 1 h 6"/>
                <a:gd name="T12" fmla="*/ 4 w 16"/>
                <a:gd name="T13" fmla="*/ 1 h 6"/>
                <a:gd name="T14" fmla="*/ 4 w 16"/>
                <a:gd name="T15" fmla="*/ 1 h 6"/>
                <a:gd name="T16" fmla="*/ 1 w 16"/>
                <a:gd name="T17" fmla="*/ 1 h 6"/>
                <a:gd name="T18" fmla="*/ 1 w 16"/>
                <a:gd name="T19" fmla="*/ 1 h 6"/>
                <a:gd name="T20" fmla="*/ 3 w 16"/>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6">
                  <a:moveTo>
                    <a:pt x="4" y="4"/>
                  </a:moveTo>
                  <a:lnTo>
                    <a:pt x="4" y="0"/>
                  </a:lnTo>
                  <a:lnTo>
                    <a:pt x="12" y="0"/>
                  </a:lnTo>
                  <a:lnTo>
                    <a:pt x="16" y="4"/>
                  </a:lnTo>
                  <a:lnTo>
                    <a:pt x="4" y="4"/>
                  </a:lnTo>
                  <a:lnTo>
                    <a:pt x="0" y="4"/>
                  </a:lnTo>
                  <a:lnTo>
                    <a:pt x="16" y="4"/>
                  </a:lnTo>
                  <a:lnTo>
                    <a:pt x="16" y="6"/>
                  </a:lnTo>
                  <a:lnTo>
                    <a:pt x="4"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0" name="Freeform 4669">
              <a:extLst>
                <a:ext uri="{FF2B5EF4-FFF2-40B4-BE49-F238E27FC236}">
                  <a16:creationId xmlns:a16="http://schemas.microsoft.com/office/drawing/2014/main" id="{9B1A6E0C-B361-4A45-8B38-6BB50E3F3450}"/>
                </a:ext>
              </a:extLst>
            </p:cNvPr>
            <p:cNvSpPr>
              <a:spLocks/>
            </p:cNvSpPr>
            <p:nvPr/>
          </p:nvSpPr>
          <p:spPr bwMode="auto">
            <a:xfrm>
              <a:off x="3000" y="2147"/>
              <a:ext cx="1" cy="4"/>
            </a:xfrm>
            <a:custGeom>
              <a:avLst/>
              <a:gdLst>
                <a:gd name="T0" fmla="*/ 0 w 6"/>
                <a:gd name="T1" fmla="*/ 4 h 19"/>
                <a:gd name="T2" fmla="*/ 0 w 6"/>
                <a:gd name="T3" fmla="*/ 4 h 19"/>
                <a:gd name="T4" fmla="*/ 0 w 6"/>
                <a:gd name="T5" fmla="*/ 0 h 19"/>
                <a:gd name="T6" fmla="*/ 0 w 6"/>
                <a:gd name="T7" fmla="*/ 0 h 19"/>
                <a:gd name="T8" fmla="*/ 0 w 6"/>
                <a:gd name="T9" fmla="*/ 4 h 19"/>
                <a:gd name="T10" fmla="*/ 0 w 6"/>
                <a:gd name="T11" fmla="*/ 4 h 19"/>
                <a:gd name="T12" fmla="*/ 0 w 6"/>
                <a:gd name="T13" fmla="*/ 0 h 19"/>
                <a:gd name="T14" fmla="*/ 1 w 6"/>
                <a:gd name="T15" fmla="*/ 0 h 19"/>
                <a:gd name="T16" fmla="*/ 1 w 6"/>
                <a:gd name="T17" fmla="*/ 4 h 19"/>
                <a:gd name="T18" fmla="*/ 1 w 6"/>
                <a:gd name="T19" fmla="*/ 4 h 19"/>
                <a:gd name="T20" fmla="*/ 1 w 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7"/>
                  </a:moveTo>
                  <a:lnTo>
                    <a:pt x="0" y="17"/>
                  </a:lnTo>
                  <a:lnTo>
                    <a:pt x="0" y="0"/>
                  </a:lnTo>
                  <a:lnTo>
                    <a:pt x="2" y="0"/>
                  </a:lnTo>
                  <a:lnTo>
                    <a:pt x="2" y="19"/>
                  </a:lnTo>
                  <a:lnTo>
                    <a:pt x="2" y="0"/>
                  </a:lnTo>
                  <a:lnTo>
                    <a:pt x="6" y="0"/>
                  </a:lnTo>
                  <a:lnTo>
                    <a:pt x="6" y="19"/>
                  </a:lnTo>
                  <a:lnTo>
                    <a:pt x="6" y="17"/>
                  </a:lnTo>
                  <a:lnTo>
                    <a:pt x="6" y="0"/>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1" name="Freeform 4670">
              <a:extLst>
                <a:ext uri="{FF2B5EF4-FFF2-40B4-BE49-F238E27FC236}">
                  <a16:creationId xmlns:a16="http://schemas.microsoft.com/office/drawing/2014/main" id="{695694D0-54C5-40B9-B1E3-A3D192B41313}"/>
                </a:ext>
              </a:extLst>
            </p:cNvPr>
            <p:cNvSpPr>
              <a:spLocks/>
            </p:cNvSpPr>
            <p:nvPr/>
          </p:nvSpPr>
          <p:spPr bwMode="auto">
            <a:xfrm>
              <a:off x="3000" y="2147"/>
              <a:ext cx="19" cy="1"/>
            </a:xfrm>
            <a:custGeom>
              <a:avLst/>
              <a:gdLst>
                <a:gd name="T0" fmla="*/ 1 w 76"/>
                <a:gd name="T1" fmla="*/ 0 h 4"/>
                <a:gd name="T2" fmla="*/ 1 w 76"/>
                <a:gd name="T3" fmla="*/ 0 h 4"/>
                <a:gd name="T4" fmla="*/ 19 w 76"/>
                <a:gd name="T5" fmla="*/ 0 h 4"/>
                <a:gd name="T6" fmla="*/ 19 w 76"/>
                <a:gd name="T7" fmla="*/ 0 h 4"/>
                <a:gd name="T8" fmla="*/ 1 w 76"/>
                <a:gd name="T9" fmla="*/ 0 h 4"/>
                <a:gd name="T10" fmla="*/ 0 w 76"/>
                <a:gd name="T11" fmla="*/ 0 h 4"/>
                <a:gd name="T12" fmla="*/ 19 w 76"/>
                <a:gd name="T13" fmla="*/ 0 h 4"/>
                <a:gd name="T14" fmla="*/ 19 w 76"/>
                <a:gd name="T15" fmla="*/ 1 h 4"/>
                <a:gd name="T16" fmla="*/ 1 w 76"/>
                <a:gd name="T17" fmla="*/ 1 h 4"/>
                <a:gd name="T18" fmla="*/ 1 w 76"/>
                <a:gd name="T19" fmla="*/ 1 h 4"/>
                <a:gd name="T20" fmla="*/ 19 w 76"/>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4">
                  <a:moveTo>
                    <a:pt x="2" y="0"/>
                  </a:moveTo>
                  <a:lnTo>
                    <a:pt x="2" y="0"/>
                  </a:lnTo>
                  <a:lnTo>
                    <a:pt x="74" y="0"/>
                  </a:lnTo>
                  <a:lnTo>
                    <a:pt x="2" y="0"/>
                  </a:lnTo>
                  <a:lnTo>
                    <a:pt x="0" y="0"/>
                  </a:lnTo>
                  <a:lnTo>
                    <a:pt x="76" y="0"/>
                  </a:lnTo>
                  <a:lnTo>
                    <a:pt x="74" y="4"/>
                  </a:lnTo>
                  <a:lnTo>
                    <a:pt x="2" y="4"/>
                  </a:lnTo>
                  <a:lnTo>
                    <a:pt x="74"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2" name="Freeform 4671">
              <a:extLst>
                <a:ext uri="{FF2B5EF4-FFF2-40B4-BE49-F238E27FC236}">
                  <a16:creationId xmlns:a16="http://schemas.microsoft.com/office/drawing/2014/main" id="{DFA01E8C-CB82-4935-A68D-5B371EED3F54}"/>
                </a:ext>
              </a:extLst>
            </p:cNvPr>
            <p:cNvSpPr>
              <a:spLocks/>
            </p:cNvSpPr>
            <p:nvPr/>
          </p:nvSpPr>
          <p:spPr bwMode="auto">
            <a:xfrm>
              <a:off x="3017" y="2143"/>
              <a:ext cx="2" cy="4"/>
            </a:xfrm>
            <a:custGeom>
              <a:avLst/>
              <a:gdLst>
                <a:gd name="T0" fmla="*/ 1 w 6"/>
                <a:gd name="T1" fmla="*/ 3 h 20"/>
                <a:gd name="T2" fmla="*/ 0 w 6"/>
                <a:gd name="T3" fmla="*/ 3 h 20"/>
                <a:gd name="T4" fmla="*/ 0 w 6"/>
                <a:gd name="T5" fmla="*/ 1 h 20"/>
                <a:gd name="T6" fmla="*/ 0 w 6"/>
                <a:gd name="T7" fmla="*/ 0 h 20"/>
                <a:gd name="T8" fmla="*/ 0 w 6"/>
                <a:gd name="T9" fmla="*/ 4 h 20"/>
                <a:gd name="T10" fmla="*/ 1 w 6"/>
                <a:gd name="T11" fmla="*/ 4 h 20"/>
                <a:gd name="T12" fmla="*/ 1 w 6"/>
                <a:gd name="T13" fmla="*/ 0 h 20"/>
                <a:gd name="T14" fmla="*/ 1 w 6"/>
                <a:gd name="T15" fmla="*/ 0 h 20"/>
                <a:gd name="T16" fmla="*/ 1 w 6"/>
                <a:gd name="T17" fmla="*/ 4 h 20"/>
                <a:gd name="T18" fmla="*/ 2 w 6"/>
                <a:gd name="T19" fmla="*/ 3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4" y="16"/>
                  </a:moveTo>
                  <a:lnTo>
                    <a:pt x="0" y="16"/>
                  </a:lnTo>
                  <a:lnTo>
                    <a:pt x="0" y="3"/>
                  </a:lnTo>
                  <a:lnTo>
                    <a:pt x="0" y="0"/>
                  </a:lnTo>
                  <a:lnTo>
                    <a:pt x="0" y="20"/>
                  </a:lnTo>
                  <a:lnTo>
                    <a:pt x="4" y="20"/>
                  </a:lnTo>
                  <a:lnTo>
                    <a:pt x="4" y="0"/>
                  </a:lnTo>
                  <a:lnTo>
                    <a:pt x="4"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3" name="Freeform 4672">
              <a:extLst>
                <a:ext uri="{FF2B5EF4-FFF2-40B4-BE49-F238E27FC236}">
                  <a16:creationId xmlns:a16="http://schemas.microsoft.com/office/drawing/2014/main" id="{907C4CE3-1412-44EF-8CE2-2E5326393C2C}"/>
                </a:ext>
              </a:extLst>
            </p:cNvPr>
            <p:cNvSpPr>
              <a:spLocks/>
            </p:cNvSpPr>
            <p:nvPr/>
          </p:nvSpPr>
          <p:spPr bwMode="auto">
            <a:xfrm>
              <a:off x="3017" y="2143"/>
              <a:ext cx="20" cy="1"/>
            </a:xfrm>
            <a:custGeom>
              <a:avLst/>
              <a:gdLst>
                <a:gd name="T0" fmla="*/ 1 w 78"/>
                <a:gd name="T1" fmla="*/ 0 h 7"/>
                <a:gd name="T2" fmla="*/ 1 w 78"/>
                <a:gd name="T3" fmla="*/ 0 h 7"/>
                <a:gd name="T4" fmla="*/ 19 w 78"/>
                <a:gd name="T5" fmla="*/ 0 h 7"/>
                <a:gd name="T6" fmla="*/ 19 w 78"/>
                <a:gd name="T7" fmla="*/ 0 h 7"/>
                <a:gd name="T8" fmla="*/ 0 w 78"/>
                <a:gd name="T9" fmla="*/ 0 h 7"/>
                <a:gd name="T10" fmla="*/ 0 w 78"/>
                <a:gd name="T11" fmla="*/ 0 h 7"/>
                <a:gd name="T12" fmla="*/ 20 w 78"/>
                <a:gd name="T13" fmla="*/ 0 h 7"/>
                <a:gd name="T14" fmla="*/ 19 w 78"/>
                <a:gd name="T15" fmla="*/ 0 h 7"/>
                <a:gd name="T16" fmla="*/ 0 w 78"/>
                <a:gd name="T17" fmla="*/ 0 h 7"/>
                <a:gd name="T18" fmla="*/ 1 w 78"/>
                <a:gd name="T19" fmla="*/ 1 h 7"/>
                <a:gd name="T20" fmla="*/ 19 w 7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7">
                  <a:moveTo>
                    <a:pt x="4" y="3"/>
                  </a:moveTo>
                  <a:lnTo>
                    <a:pt x="4" y="0"/>
                  </a:lnTo>
                  <a:lnTo>
                    <a:pt x="74" y="0"/>
                  </a:lnTo>
                  <a:lnTo>
                    <a:pt x="0" y="0"/>
                  </a:lnTo>
                  <a:lnTo>
                    <a:pt x="0" y="3"/>
                  </a:lnTo>
                  <a:lnTo>
                    <a:pt x="78" y="3"/>
                  </a:lnTo>
                  <a:lnTo>
                    <a:pt x="74" y="3"/>
                  </a:lnTo>
                  <a:lnTo>
                    <a:pt x="0" y="3"/>
                  </a:lnTo>
                  <a:lnTo>
                    <a:pt x="4" y="7"/>
                  </a:lnTo>
                  <a:lnTo>
                    <a:pt x="7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4" name="Freeform 4673">
              <a:extLst>
                <a:ext uri="{FF2B5EF4-FFF2-40B4-BE49-F238E27FC236}">
                  <a16:creationId xmlns:a16="http://schemas.microsoft.com/office/drawing/2014/main" id="{67E09F11-8727-4143-B1A4-79180574F89D}"/>
                </a:ext>
              </a:extLst>
            </p:cNvPr>
            <p:cNvSpPr>
              <a:spLocks/>
            </p:cNvSpPr>
            <p:nvPr/>
          </p:nvSpPr>
          <p:spPr bwMode="auto">
            <a:xfrm>
              <a:off x="3035" y="2138"/>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19"/>
                  </a:moveTo>
                  <a:lnTo>
                    <a:pt x="0" y="19"/>
                  </a:lnTo>
                  <a:lnTo>
                    <a:pt x="0" y="3"/>
                  </a:lnTo>
                  <a:lnTo>
                    <a:pt x="0" y="0"/>
                  </a:lnTo>
                  <a:lnTo>
                    <a:pt x="0" y="19"/>
                  </a:lnTo>
                  <a:lnTo>
                    <a:pt x="2" y="23"/>
                  </a:lnTo>
                  <a:lnTo>
                    <a:pt x="2" y="0"/>
                  </a:lnTo>
                  <a:lnTo>
                    <a:pt x="2" y="19"/>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5" name="Freeform 4674">
              <a:extLst>
                <a:ext uri="{FF2B5EF4-FFF2-40B4-BE49-F238E27FC236}">
                  <a16:creationId xmlns:a16="http://schemas.microsoft.com/office/drawing/2014/main" id="{3AEAAB93-0CFD-46FD-828E-C9780BB2DE4E}"/>
                </a:ext>
              </a:extLst>
            </p:cNvPr>
            <p:cNvSpPr>
              <a:spLocks/>
            </p:cNvSpPr>
            <p:nvPr/>
          </p:nvSpPr>
          <p:spPr bwMode="auto">
            <a:xfrm>
              <a:off x="3035" y="2138"/>
              <a:ext cx="5" cy="2"/>
            </a:xfrm>
            <a:custGeom>
              <a:avLst/>
              <a:gdLst>
                <a:gd name="T0" fmla="*/ 1 w 20"/>
                <a:gd name="T1" fmla="*/ 1 h 6"/>
                <a:gd name="T2" fmla="*/ 1 w 20"/>
                <a:gd name="T3" fmla="*/ 0 h 6"/>
                <a:gd name="T4" fmla="*/ 5 w 20"/>
                <a:gd name="T5" fmla="*/ 0 h 6"/>
                <a:gd name="T6" fmla="*/ 5 w 20"/>
                <a:gd name="T7" fmla="*/ 0 h 6"/>
                <a:gd name="T8" fmla="*/ 0 w 20"/>
                <a:gd name="T9" fmla="*/ 0 h 6"/>
                <a:gd name="T10" fmla="*/ 0 w 20"/>
                <a:gd name="T11" fmla="*/ 1 h 6"/>
                <a:gd name="T12" fmla="*/ 5 w 20"/>
                <a:gd name="T13" fmla="*/ 1 h 6"/>
                <a:gd name="T14" fmla="*/ 5 w 20"/>
                <a:gd name="T15" fmla="*/ 2 h 6"/>
                <a:gd name="T16" fmla="*/ 0 w 20"/>
                <a:gd name="T17" fmla="*/ 2 h 6"/>
                <a:gd name="T18" fmla="*/ 1 w 20"/>
                <a:gd name="T19" fmla="*/ 2 h 6"/>
                <a:gd name="T20" fmla="*/ 5 w 2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6">
                  <a:moveTo>
                    <a:pt x="2" y="3"/>
                  </a:moveTo>
                  <a:lnTo>
                    <a:pt x="2" y="0"/>
                  </a:lnTo>
                  <a:lnTo>
                    <a:pt x="18" y="0"/>
                  </a:lnTo>
                  <a:lnTo>
                    <a:pt x="20" y="0"/>
                  </a:lnTo>
                  <a:lnTo>
                    <a:pt x="0" y="0"/>
                  </a:lnTo>
                  <a:lnTo>
                    <a:pt x="0" y="3"/>
                  </a:lnTo>
                  <a:lnTo>
                    <a:pt x="20" y="3"/>
                  </a:lnTo>
                  <a:lnTo>
                    <a:pt x="20" y="6"/>
                  </a:lnTo>
                  <a:lnTo>
                    <a:pt x="0" y="6"/>
                  </a:lnTo>
                  <a:lnTo>
                    <a:pt x="2"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6" name="Freeform 4675">
              <a:extLst>
                <a:ext uri="{FF2B5EF4-FFF2-40B4-BE49-F238E27FC236}">
                  <a16:creationId xmlns:a16="http://schemas.microsoft.com/office/drawing/2014/main" id="{A835629C-5674-4016-8D01-E402C1AA02A0}"/>
                </a:ext>
              </a:extLst>
            </p:cNvPr>
            <p:cNvSpPr>
              <a:spLocks/>
            </p:cNvSpPr>
            <p:nvPr/>
          </p:nvSpPr>
          <p:spPr bwMode="auto">
            <a:xfrm>
              <a:off x="3039" y="2135"/>
              <a:ext cx="1" cy="5"/>
            </a:xfrm>
            <a:custGeom>
              <a:avLst/>
              <a:gdLst>
                <a:gd name="T0" fmla="*/ 1 w 6"/>
                <a:gd name="T1" fmla="*/ 4 h 22"/>
                <a:gd name="T2" fmla="*/ 0 w 6"/>
                <a:gd name="T3" fmla="*/ 4 h 22"/>
                <a:gd name="T4" fmla="*/ 0 w 6"/>
                <a:gd name="T5" fmla="*/ 1 h 22"/>
                <a:gd name="T6" fmla="*/ 0 w 6"/>
                <a:gd name="T7" fmla="*/ 1 h 22"/>
                <a:gd name="T8" fmla="*/ 0 w 6"/>
                <a:gd name="T9" fmla="*/ 5 h 22"/>
                <a:gd name="T10" fmla="*/ 1 w 6"/>
                <a:gd name="T11" fmla="*/ 5 h 22"/>
                <a:gd name="T12" fmla="*/ 1 w 6"/>
                <a:gd name="T13" fmla="*/ 0 h 22"/>
                <a:gd name="T14" fmla="*/ 1 w 6"/>
                <a:gd name="T15" fmla="*/ 1 h 22"/>
                <a:gd name="T16" fmla="*/ 1 w 6"/>
                <a:gd name="T17" fmla="*/ 5 h 22"/>
                <a:gd name="T18" fmla="*/ 1 w 6"/>
                <a:gd name="T19" fmla="*/ 4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3"/>
                  </a:lnTo>
                  <a:lnTo>
                    <a:pt x="0" y="22"/>
                  </a:lnTo>
                  <a:lnTo>
                    <a:pt x="4" y="22"/>
                  </a:lnTo>
                  <a:lnTo>
                    <a:pt x="4" y="0"/>
                  </a:lnTo>
                  <a:lnTo>
                    <a:pt x="6" y="3"/>
                  </a:lnTo>
                  <a:lnTo>
                    <a:pt x="6" y="22"/>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7" name="Freeform 4676">
              <a:extLst>
                <a:ext uri="{FF2B5EF4-FFF2-40B4-BE49-F238E27FC236}">
                  <a16:creationId xmlns:a16="http://schemas.microsoft.com/office/drawing/2014/main" id="{4C0ECE69-D5A9-4DA4-8BF5-201F06378152}"/>
                </a:ext>
              </a:extLst>
            </p:cNvPr>
            <p:cNvSpPr>
              <a:spLocks/>
            </p:cNvSpPr>
            <p:nvPr/>
          </p:nvSpPr>
          <p:spPr bwMode="auto">
            <a:xfrm>
              <a:off x="3039" y="2135"/>
              <a:ext cx="46" cy="1"/>
            </a:xfrm>
            <a:custGeom>
              <a:avLst/>
              <a:gdLst>
                <a:gd name="T0" fmla="*/ 1 w 184"/>
                <a:gd name="T1" fmla="*/ 0 h 7"/>
                <a:gd name="T2" fmla="*/ 1 w 184"/>
                <a:gd name="T3" fmla="*/ 0 h 7"/>
                <a:gd name="T4" fmla="*/ 46 w 184"/>
                <a:gd name="T5" fmla="*/ 0 h 7"/>
                <a:gd name="T6" fmla="*/ 46 w 184"/>
                <a:gd name="T7" fmla="*/ 0 h 7"/>
                <a:gd name="T8" fmla="*/ 0 w 184"/>
                <a:gd name="T9" fmla="*/ 0 h 7"/>
                <a:gd name="T10" fmla="*/ 0 w 184"/>
                <a:gd name="T11" fmla="*/ 0 h 7"/>
                <a:gd name="T12" fmla="*/ 46 w 184"/>
                <a:gd name="T13" fmla="*/ 0 h 7"/>
                <a:gd name="T14" fmla="*/ 46 w 184"/>
                <a:gd name="T15" fmla="*/ 1 h 7"/>
                <a:gd name="T16" fmla="*/ 0 w 184"/>
                <a:gd name="T17" fmla="*/ 1 h 7"/>
                <a:gd name="T18" fmla="*/ 1 w 184"/>
                <a:gd name="T19" fmla="*/ 1 h 7"/>
                <a:gd name="T20" fmla="*/ 46 w 18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4" h="7">
                  <a:moveTo>
                    <a:pt x="4" y="3"/>
                  </a:moveTo>
                  <a:lnTo>
                    <a:pt x="4" y="0"/>
                  </a:lnTo>
                  <a:lnTo>
                    <a:pt x="182" y="0"/>
                  </a:lnTo>
                  <a:lnTo>
                    <a:pt x="184" y="3"/>
                  </a:lnTo>
                  <a:lnTo>
                    <a:pt x="0" y="3"/>
                  </a:lnTo>
                  <a:lnTo>
                    <a:pt x="184" y="3"/>
                  </a:lnTo>
                  <a:lnTo>
                    <a:pt x="184" y="7"/>
                  </a:lnTo>
                  <a:lnTo>
                    <a:pt x="0" y="7"/>
                  </a:lnTo>
                  <a:lnTo>
                    <a:pt x="4" y="7"/>
                  </a:lnTo>
                  <a:lnTo>
                    <a:pt x="18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8" name="Freeform 4677">
              <a:extLst>
                <a:ext uri="{FF2B5EF4-FFF2-40B4-BE49-F238E27FC236}">
                  <a16:creationId xmlns:a16="http://schemas.microsoft.com/office/drawing/2014/main" id="{8ABB3962-FFDF-485E-8176-DEDB327A4B65}"/>
                </a:ext>
              </a:extLst>
            </p:cNvPr>
            <p:cNvSpPr>
              <a:spLocks/>
            </p:cNvSpPr>
            <p:nvPr/>
          </p:nvSpPr>
          <p:spPr bwMode="auto">
            <a:xfrm>
              <a:off x="3083" y="2131"/>
              <a:ext cx="2" cy="5"/>
            </a:xfrm>
            <a:custGeom>
              <a:avLst/>
              <a:gdLst>
                <a:gd name="T0" fmla="*/ 1 w 6"/>
                <a:gd name="T1" fmla="*/ 4 h 23"/>
                <a:gd name="T2" fmla="*/ 0 w 6"/>
                <a:gd name="T3" fmla="*/ 4 h 23"/>
                <a:gd name="T4" fmla="*/ 0 w 6"/>
                <a:gd name="T5" fmla="*/ 1 h 23"/>
                <a:gd name="T6" fmla="*/ 0 w 6"/>
                <a:gd name="T7" fmla="*/ 1 h 23"/>
                <a:gd name="T8" fmla="*/ 0 w 6"/>
                <a:gd name="T9" fmla="*/ 5 h 23"/>
                <a:gd name="T10" fmla="*/ 1 w 6"/>
                <a:gd name="T11" fmla="*/ 5 h 23"/>
                <a:gd name="T12" fmla="*/ 1 w 6"/>
                <a:gd name="T13" fmla="*/ 0 h 23"/>
                <a:gd name="T14" fmla="*/ 2 w 6"/>
                <a:gd name="T15" fmla="*/ 1 h 23"/>
                <a:gd name="T16" fmla="*/ 2 w 6"/>
                <a:gd name="T17" fmla="*/ 5 h 23"/>
                <a:gd name="T18" fmla="*/ 2 w 6"/>
                <a:gd name="T19" fmla="*/ 4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4" y="19"/>
                  </a:moveTo>
                  <a:lnTo>
                    <a:pt x="0" y="19"/>
                  </a:lnTo>
                  <a:lnTo>
                    <a:pt x="0" y="3"/>
                  </a:lnTo>
                  <a:lnTo>
                    <a:pt x="0" y="23"/>
                  </a:lnTo>
                  <a:lnTo>
                    <a:pt x="4" y="23"/>
                  </a:lnTo>
                  <a:lnTo>
                    <a:pt x="4" y="0"/>
                  </a:lnTo>
                  <a:lnTo>
                    <a:pt x="6" y="3"/>
                  </a:lnTo>
                  <a:lnTo>
                    <a:pt x="6" y="23"/>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59" name="Freeform 4678">
              <a:extLst>
                <a:ext uri="{FF2B5EF4-FFF2-40B4-BE49-F238E27FC236}">
                  <a16:creationId xmlns:a16="http://schemas.microsoft.com/office/drawing/2014/main" id="{37BA7D92-D1D4-4712-B072-810D38A3E332}"/>
                </a:ext>
              </a:extLst>
            </p:cNvPr>
            <p:cNvSpPr>
              <a:spLocks/>
            </p:cNvSpPr>
            <p:nvPr/>
          </p:nvSpPr>
          <p:spPr bwMode="auto">
            <a:xfrm>
              <a:off x="3083" y="2131"/>
              <a:ext cx="9" cy="1"/>
            </a:xfrm>
            <a:custGeom>
              <a:avLst/>
              <a:gdLst>
                <a:gd name="T0" fmla="*/ 1 w 36"/>
                <a:gd name="T1" fmla="*/ 0 h 7"/>
                <a:gd name="T2" fmla="*/ 1 w 36"/>
                <a:gd name="T3" fmla="*/ 0 h 7"/>
                <a:gd name="T4" fmla="*/ 9 w 36"/>
                <a:gd name="T5" fmla="*/ 0 h 7"/>
                <a:gd name="T6" fmla="*/ 9 w 36"/>
                <a:gd name="T7" fmla="*/ 0 h 7"/>
                <a:gd name="T8" fmla="*/ 0 w 36"/>
                <a:gd name="T9" fmla="*/ 0 h 7"/>
                <a:gd name="T10" fmla="*/ 0 w 36"/>
                <a:gd name="T11" fmla="*/ 0 h 7"/>
                <a:gd name="T12" fmla="*/ 9 w 36"/>
                <a:gd name="T13" fmla="*/ 0 h 7"/>
                <a:gd name="T14" fmla="*/ 9 w 36"/>
                <a:gd name="T15" fmla="*/ 1 h 7"/>
                <a:gd name="T16" fmla="*/ 0 w 36"/>
                <a:gd name="T17" fmla="*/ 1 h 7"/>
                <a:gd name="T18" fmla="*/ 1 w 36"/>
                <a:gd name="T19" fmla="*/ 1 h 7"/>
                <a:gd name="T20" fmla="*/ 9 w 3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7">
                  <a:moveTo>
                    <a:pt x="4" y="3"/>
                  </a:moveTo>
                  <a:lnTo>
                    <a:pt x="4" y="0"/>
                  </a:lnTo>
                  <a:lnTo>
                    <a:pt x="34" y="0"/>
                  </a:lnTo>
                  <a:lnTo>
                    <a:pt x="34" y="3"/>
                  </a:lnTo>
                  <a:lnTo>
                    <a:pt x="0" y="3"/>
                  </a:lnTo>
                  <a:lnTo>
                    <a:pt x="36" y="3"/>
                  </a:lnTo>
                  <a:lnTo>
                    <a:pt x="34" y="7"/>
                  </a:lnTo>
                  <a:lnTo>
                    <a:pt x="0" y="7"/>
                  </a:lnTo>
                  <a:lnTo>
                    <a:pt x="4" y="7"/>
                  </a:lnTo>
                  <a:lnTo>
                    <a:pt x="3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0" name="Freeform 4679">
              <a:extLst>
                <a:ext uri="{FF2B5EF4-FFF2-40B4-BE49-F238E27FC236}">
                  <a16:creationId xmlns:a16="http://schemas.microsoft.com/office/drawing/2014/main" id="{5EBC906F-167C-4223-916C-648D5243D7B4}"/>
                </a:ext>
              </a:extLst>
            </p:cNvPr>
            <p:cNvSpPr>
              <a:spLocks/>
            </p:cNvSpPr>
            <p:nvPr/>
          </p:nvSpPr>
          <p:spPr bwMode="auto">
            <a:xfrm>
              <a:off x="3091" y="2127"/>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5"/>
                  </a:moveTo>
                  <a:lnTo>
                    <a:pt x="0" y="15"/>
                  </a:lnTo>
                  <a:lnTo>
                    <a:pt x="0" y="2"/>
                  </a:lnTo>
                  <a:lnTo>
                    <a:pt x="0" y="0"/>
                  </a:lnTo>
                  <a:lnTo>
                    <a:pt x="0" y="19"/>
                  </a:lnTo>
                  <a:lnTo>
                    <a:pt x="4" y="19"/>
                  </a:lnTo>
                  <a:lnTo>
                    <a:pt x="4" y="0"/>
                  </a:lnTo>
                  <a:lnTo>
                    <a:pt x="4"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1" name="Freeform 4680">
              <a:extLst>
                <a:ext uri="{FF2B5EF4-FFF2-40B4-BE49-F238E27FC236}">
                  <a16:creationId xmlns:a16="http://schemas.microsoft.com/office/drawing/2014/main" id="{E3CD2AF5-B878-4DBE-809C-76D213C485D6}"/>
                </a:ext>
              </a:extLst>
            </p:cNvPr>
            <p:cNvSpPr>
              <a:spLocks/>
            </p:cNvSpPr>
            <p:nvPr/>
          </p:nvSpPr>
          <p:spPr bwMode="auto">
            <a:xfrm>
              <a:off x="3091" y="2127"/>
              <a:ext cx="2" cy="2"/>
            </a:xfrm>
            <a:custGeom>
              <a:avLst/>
              <a:gdLst>
                <a:gd name="T0" fmla="*/ 1 w 8"/>
                <a:gd name="T1" fmla="*/ 1 h 6"/>
                <a:gd name="T2" fmla="*/ 1 w 8"/>
                <a:gd name="T3" fmla="*/ 0 h 6"/>
                <a:gd name="T4" fmla="*/ 2 w 8"/>
                <a:gd name="T5" fmla="*/ 0 h 6"/>
                <a:gd name="T6" fmla="*/ 2 w 8"/>
                <a:gd name="T7" fmla="*/ 0 h 6"/>
                <a:gd name="T8" fmla="*/ 0 w 8"/>
                <a:gd name="T9" fmla="*/ 0 h 6"/>
                <a:gd name="T10" fmla="*/ 0 w 8"/>
                <a:gd name="T11" fmla="*/ 1 h 6"/>
                <a:gd name="T12" fmla="*/ 2 w 8"/>
                <a:gd name="T13" fmla="*/ 1 h 6"/>
                <a:gd name="T14" fmla="*/ 2 w 8"/>
                <a:gd name="T15" fmla="*/ 1 h 6"/>
                <a:gd name="T16" fmla="*/ 0 w 8"/>
                <a:gd name="T17" fmla="*/ 1 h 6"/>
                <a:gd name="T18" fmla="*/ 1 w 8"/>
                <a:gd name="T19" fmla="*/ 2 h 6"/>
                <a:gd name="T20" fmla="*/ 2 w 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6">
                  <a:moveTo>
                    <a:pt x="4" y="2"/>
                  </a:moveTo>
                  <a:lnTo>
                    <a:pt x="4" y="0"/>
                  </a:lnTo>
                  <a:lnTo>
                    <a:pt x="6" y="0"/>
                  </a:lnTo>
                  <a:lnTo>
                    <a:pt x="0" y="0"/>
                  </a:lnTo>
                  <a:lnTo>
                    <a:pt x="0" y="2"/>
                  </a:lnTo>
                  <a:lnTo>
                    <a:pt x="8" y="2"/>
                  </a:lnTo>
                  <a:lnTo>
                    <a:pt x="6" y="2"/>
                  </a:lnTo>
                  <a:lnTo>
                    <a:pt x="0" y="2"/>
                  </a:lnTo>
                  <a:lnTo>
                    <a:pt x="4" y="6"/>
                  </a:lnTo>
                  <a:lnTo>
                    <a:pt x="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2" name="Freeform 4681">
              <a:extLst>
                <a:ext uri="{FF2B5EF4-FFF2-40B4-BE49-F238E27FC236}">
                  <a16:creationId xmlns:a16="http://schemas.microsoft.com/office/drawing/2014/main" id="{60E3867D-D249-45AD-85F7-B7F00A8A3CAF}"/>
                </a:ext>
              </a:extLst>
            </p:cNvPr>
            <p:cNvSpPr>
              <a:spLocks/>
            </p:cNvSpPr>
            <p:nvPr/>
          </p:nvSpPr>
          <p:spPr bwMode="auto">
            <a:xfrm>
              <a:off x="3092" y="2122"/>
              <a:ext cx="1" cy="7"/>
            </a:xfrm>
            <a:custGeom>
              <a:avLst/>
              <a:gdLst>
                <a:gd name="T0" fmla="*/ 1 w 4"/>
                <a:gd name="T1" fmla="*/ 6 h 30"/>
                <a:gd name="T2" fmla="*/ 0 w 4"/>
                <a:gd name="T3" fmla="*/ 6 h 30"/>
                <a:gd name="T4" fmla="*/ 0 w 4"/>
                <a:gd name="T5" fmla="*/ 1 h 30"/>
                <a:gd name="T6" fmla="*/ 0 w 4"/>
                <a:gd name="T7" fmla="*/ 0 h 30"/>
                <a:gd name="T8" fmla="*/ 0 w 4"/>
                <a:gd name="T9" fmla="*/ 6 h 30"/>
                <a:gd name="T10" fmla="*/ 1 w 4"/>
                <a:gd name="T11" fmla="*/ 7 h 30"/>
                <a:gd name="T12" fmla="*/ 1 w 4"/>
                <a:gd name="T13" fmla="*/ 0 h 30"/>
                <a:gd name="T14" fmla="*/ 1 w 4"/>
                <a:gd name="T15" fmla="*/ 0 h 30"/>
                <a:gd name="T16" fmla="*/ 1 w 4"/>
                <a:gd name="T17" fmla="*/ 6 h 30"/>
                <a:gd name="T18" fmla="*/ 1 w 4"/>
                <a:gd name="T19" fmla="*/ 6 h 30"/>
                <a:gd name="T20" fmla="*/ 1 w 4"/>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30">
                  <a:moveTo>
                    <a:pt x="2" y="26"/>
                  </a:moveTo>
                  <a:lnTo>
                    <a:pt x="0" y="26"/>
                  </a:lnTo>
                  <a:lnTo>
                    <a:pt x="0" y="4"/>
                  </a:lnTo>
                  <a:lnTo>
                    <a:pt x="0" y="0"/>
                  </a:lnTo>
                  <a:lnTo>
                    <a:pt x="0" y="26"/>
                  </a:lnTo>
                  <a:lnTo>
                    <a:pt x="2" y="30"/>
                  </a:lnTo>
                  <a:lnTo>
                    <a:pt x="2" y="0"/>
                  </a:lnTo>
                  <a:lnTo>
                    <a:pt x="2" y="26"/>
                  </a:lnTo>
                  <a:lnTo>
                    <a:pt x="4" y="26"/>
                  </a:lnTo>
                  <a:lnTo>
                    <a:pt x="4"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3" name="Freeform 4682">
              <a:extLst>
                <a:ext uri="{FF2B5EF4-FFF2-40B4-BE49-F238E27FC236}">
                  <a16:creationId xmlns:a16="http://schemas.microsoft.com/office/drawing/2014/main" id="{5D9B27E2-7282-4D29-8346-FCDB12872852}"/>
                </a:ext>
              </a:extLst>
            </p:cNvPr>
            <p:cNvSpPr>
              <a:spLocks/>
            </p:cNvSpPr>
            <p:nvPr/>
          </p:nvSpPr>
          <p:spPr bwMode="auto">
            <a:xfrm>
              <a:off x="3092" y="2122"/>
              <a:ext cx="7" cy="1"/>
            </a:xfrm>
            <a:custGeom>
              <a:avLst/>
              <a:gdLst>
                <a:gd name="T0" fmla="*/ 1 w 28"/>
                <a:gd name="T1" fmla="*/ 1 h 7"/>
                <a:gd name="T2" fmla="*/ 1 w 28"/>
                <a:gd name="T3" fmla="*/ 0 h 7"/>
                <a:gd name="T4" fmla="*/ 7 w 28"/>
                <a:gd name="T5" fmla="*/ 0 h 7"/>
                <a:gd name="T6" fmla="*/ 7 w 28"/>
                <a:gd name="T7" fmla="*/ 0 h 7"/>
                <a:gd name="T8" fmla="*/ 0 w 28"/>
                <a:gd name="T9" fmla="*/ 0 h 7"/>
                <a:gd name="T10" fmla="*/ 0 w 28"/>
                <a:gd name="T11" fmla="*/ 1 h 7"/>
                <a:gd name="T12" fmla="*/ 7 w 28"/>
                <a:gd name="T13" fmla="*/ 1 h 7"/>
                <a:gd name="T14" fmla="*/ 7 w 28"/>
                <a:gd name="T15" fmla="*/ 1 h 7"/>
                <a:gd name="T16" fmla="*/ 0 w 28"/>
                <a:gd name="T17" fmla="*/ 1 h 7"/>
                <a:gd name="T18" fmla="*/ 1 w 28"/>
                <a:gd name="T19" fmla="*/ 1 h 7"/>
                <a:gd name="T20" fmla="*/ 7 w 2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7">
                  <a:moveTo>
                    <a:pt x="2" y="4"/>
                  </a:moveTo>
                  <a:lnTo>
                    <a:pt x="2" y="0"/>
                  </a:lnTo>
                  <a:lnTo>
                    <a:pt x="26" y="0"/>
                  </a:lnTo>
                  <a:lnTo>
                    <a:pt x="28" y="0"/>
                  </a:lnTo>
                  <a:lnTo>
                    <a:pt x="0" y="0"/>
                  </a:lnTo>
                  <a:lnTo>
                    <a:pt x="0" y="4"/>
                  </a:lnTo>
                  <a:lnTo>
                    <a:pt x="28" y="4"/>
                  </a:lnTo>
                  <a:lnTo>
                    <a:pt x="0" y="4"/>
                  </a:lnTo>
                  <a:lnTo>
                    <a:pt x="2" y="7"/>
                  </a:lnTo>
                  <a:lnTo>
                    <a:pt x="2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4" name="Freeform 4683">
              <a:extLst>
                <a:ext uri="{FF2B5EF4-FFF2-40B4-BE49-F238E27FC236}">
                  <a16:creationId xmlns:a16="http://schemas.microsoft.com/office/drawing/2014/main" id="{52233393-3B71-4399-95F3-6087C3675FF5}"/>
                </a:ext>
              </a:extLst>
            </p:cNvPr>
            <p:cNvSpPr>
              <a:spLocks/>
            </p:cNvSpPr>
            <p:nvPr/>
          </p:nvSpPr>
          <p:spPr bwMode="auto">
            <a:xfrm>
              <a:off x="3097" y="2118"/>
              <a:ext cx="2"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2 w 6"/>
                <a:gd name="T15" fmla="*/ 0 h 22"/>
                <a:gd name="T16" fmla="*/ 2 w 6"/>
                <a:gd name="T17" fmla="*/ 4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19"/>
                  </a:lnTo>
                  <a:lnTo>
                    <a:pt x="4" y="22"/>
                  </a:lnTo>
                  <a:lnTo>
                    <a:pt x="4" y="0"/>
                  </a:lnTo>
                  <a:lnTo>
                    <a:pt x="6" y="0"/>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5" name="Freeform 4684">
              <a:extLst>
                <a:ext uri="{FF2B5EF4-FFF2-40B4-BE49-F238E27FC236}">
                  <a16:creationId xmlns:a16="http://schemas.microsoft.com/office/drawing/2014/main" id="{27C2D153-EE1E-4DC2-BA67-1851A9DD984C}"/>
                </a:ext>
              </a:extLst>
            </p:cNvPr>
            <p:cNvSpPr>
              <a:spLocks/>
            </p:cNvSpPr>
            <p:nvPr/>
          </p:nvSpPr>
          <p:spPr bwMode="auto">
            <a:xfrm>
              <a:off x="3097" y="2118"/>
              <a:ext cx="13" cy="1"/>
            </a:xfrm>
            <a:custGeom>
              <a:avLst/>
              <a:gdLst>
                <a:gd name="T0" fmla="*/ 1 w 52"/>
                <a:gd name="T1" fmla="*/ 0 h 6"/>
                <a:gd name="T2" fmla="*/ 1 w 52"/>
                <a:gd name="T3" fmla="*/ 0 h 6"/>
                <a:gd name="T4" fmla="*/ 12 w 52"/>
                <a:gd name="T5" fmla="*/ 0 h 6"/>
                <a:gd name="T6" fmla="*/ 12 w 52"/>
                <a:gd name="T7" fmla="*/ 0 h 6"/>
                <a:gd name="T8" fmla="*/ 0 w 52"/>
                <a:gd name="T9" fmla="*/ 0 h 6"/>
                <a:gd name="T10" fmla="*/ 0 w 52"/>
                <a:gd name="T11" fmla="*/ 0 h 6"/>
                <a:gd name="T12" fmla="*/ 13 w 52"/>
                <a:gd name="T13" fmla="*/ 0 h 6"/>
                <a:gd name="T14" fmla="*/ 12 w 52"/>
                <a:gd name="T15" fmla="*/ 1 h 6"/>
                <a:gd name="T16" fmla="*/ 0 w 52"/>
                <a:gd name="T17" fmla="*/ 1 h 6"/>
                <a:gd name="T18" fmla="*/ 1 w 52"/>
                <a:gd name="T19" fmla="*/ 1 h 6"/>
                <a:gd name="T20" fmla="*/ 12 w 5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6">
                  <a:moveTo>
                    <a:pt x="4" y="2"/>
                  </a:moveTo>
                  <a:lnTo>
                    <a:pt x="4" y="0"/>
                  </a:lnTo>
                  <a:lnTo>
                    <a:pt x="48" y="0"/>
                  </a:lnTo>
                  <a:lnTo>
                    <a:pt x="0" y="0"/>
                  </a:lnTo>
                  <a:lnTo>
                    <a:pt x="0" y="2"/>
                  </a:lnTo>
                  <a:lnTo>
                    <a:pt x="52" y="2"/>
                  </a:lnTo>
                  <a:lnTo>
                    <a:pt x="48" y="6"/>
                  </a:lnTo>
                  <a:lnTo>
                    <a:pt x="0" y="6"/>
                  </a:lnTo>
                  <a:lnTo>
                    <a:pt x="4" y="6"/>
                  </a:lnTo>
                  <a:lnTo>
                    <a:pt x="4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6" name="Freeform 4685">
              <a:extLst>
                <a:ext uri="{FF2B5EF4-FFF2-40B4-BE49-F238E27FC236}">
                  <a16:creationId xmlns:a16="http://schemas.microsoft.com/office/drawing/2014/main" id="{63157058-97C4-4619-B8C4-82BEDFE4EBC8}"/>
                </a:ext>
              </a:extLst>
            </p:cNvPr>
            <p:cNvSpPr>
              <a:spLocks/>
            </p:cNvSpPr>
            <p:nvPr/>
          </p:nvSpPr>
          <p:spPr bwMode="auto">
            <a:xfrm>
              <a:off x="3109" y="2113"/>
              <a:ext cx="1" cy="6"/>
            </a:xfrm>
            <a:custGeom>
              <a:avLst/>
              <a:gdLst>
                <a:gd name="T0" fmla="*/ 0 w 6"/>
                <a:gd name="T1" fmla="*/ 5 h 23"/>
                <a:gd name="T2" fmla="*/ 0 w 6"/>
                <a:gd name="T3" fmla="*/ 5 h 23"/>
                <a:gd name="T4" fmla="*/ 0 w 6"/>
                <a:gd name="T5" fmla="*/ 1 h 23"/>
                <a:gd name="T6" fmla="*/ 0 w 6"/>
                <a:gd name="T7" fmla="*/ 0 h 23"/>
                <a:gd name="T8" fmla="*/ 0 w 6"/>
                <a:gd name="T9" fmla="*/ 6 h 23"/>
                <a:gd name="T10" fmla="*/ 0 w 6"/>
                <a:gd name="T11" fmla="*/ 6 h 23"/>
                <a:gd name="T12" fmla="*/ 0 w 6"/>
                <a:gd name="T13" fmla="*/ 0 h 23"/>
                <a:gd name="T14" fmla="*/ 0 w 6"/>
                <a:gd name="T15" fmla="*/ 0 h 23"/>
                <a:gd name="T16" fmla="*/ 0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19"/>
                  </a:moveTo>
                  <a:lnTo>
                    <a:pt x="0" y="19"/>
                  </a:lnTo>
                  <a:lnTo>
                    <a:pt x="0" y="4"/>
                  </a:lnTo>
                  <a:lnTo>
                    <a:pt x="0" y="0"/>
                  </a:lnTo>
                  <a:lnTo>
                    <a:pt x="0" y="23"/>
                  </a:lnTo>
                  <a:lnTo>
                    <a:pt x="2" y="23"/>
                  </a:lnTo>
                  <a:lnTo>
                    <a:pt x="2" y="0"/>
                  </a:lnTo>
                  <a:lnTo>
                    <a:pt x="2"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7" name="Freeform 4686">
              <a:extLst>
                <a:ext uri="{FF2B5EF4-FFF2-40B4-BE49-F238E27FC236}">
                  <a16:creationId xmlns:a16="http://schemas.microsoft.com/office/drawing/2014/main" id="{22B4FFA3-5CA6-449E-9AC3-04CF2AD56EFF}"/>
                </a:ext>
              </a:extLst>
            </p:cNvPr>
            <p:cNvSpPr>
              <a:spLocks/>
            </p:cNvSpPr>
            <p:nvPr/>
          </p:nvSpPr>
          <p:spPr bwMode="auto">
            <a:xfrm>
              <a:off x="3109" y="2113"/>
              <a:ext cx="10" cy="2"/>
            </a:xfrm>
            <a:custGeom>
              <a:avLst/>
              <a:gdLst>
                <a:gd name="T0" fmla="*/ 1 w 40"/>
                <a:gd name="T1" fmla="*/ 1 h 6"/>
                <a:gd name="T2" fmla="*/ 1 w 40"/>
                <a:gd name="T3" fmla="*/ 0 h 6"/>
                <a:gd name="T4" fmla="*/ 10 w 40"/>
                <a:gd name="T5" fmla="*/ 0 h 6"/>
                <a:gd name="T6" fmla="*/ 10 w 40"/>
                <a:gd name="T7" fmla="*/ 0 h 6"/>
                <a:gd name="T8" fmla="*/ 0 w 40"/>
                <a:gd name="T9" fmla="*/ 0 h 6"/>
                <a:gd name="T10" fmla="*/ 0 w 40"/>
                <a:gd name="T11" fmla="*/ 1 h 6"/>
                <a:gd name="T12" fmla="*/ 10 w 40"/>
                <a:gd name="T13" fmla="*/ 1 h 6"/>
                <a:gd name="T14" fmla="*/ 10 w 40"/>
                <a:gd name="T15" fmla="*/ 2 h 6"/>
                <a:gd name="T16" fmla="*/ 0 w 40"/>
                <a:gd name="T17" fmla="*/ 2 h 6"/>
                <a:gd name="T18" fmla="*/ 1 w 40"/>
                <a:gd name="T19" fmla="*/ 2 h 6"/>
                <a:gd name="T20" fmla="*/ 10 w 4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6">
                  <a:moveTo>
                    <a:pt x="2" y="4"/>
                  </a:moveTo>
                  <a:lnTo>
                    <a:pt x="2" y="0"/>
                  </a:lnTo>
                  <a:lnTo>
                    <a:pt x="38" y="0"/>
                  </a:lnTo>
                  <a:lnTo>
                    <a:pt x="40" y="0"/>
                  </a:lnTo>
                  <a:lnTo>
                    <a:pt x="0" y="0"/>
                  </a:lnTo>
                  <a:lnTo>
                    <a:pt x="0" y="4"/>
                  </a:lnTo>
                  <a:lnTo>
                    <a:pt x="40" y="4"/>
                  </a:lnTo>
                  <a:lnTo>
                    <a:pt x="40" y="6"/>
                  </a:lnTo>
                  <a:lnTo>
                    <a:pt x="0" y="6"/>
                  </a:lnTo>
                  <a:lnTo>
                    <a:pt x="2" y="6"/>
                  </a:lnTo>
                  <a:lnTo>
                    <a:pt x="3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8" name="Freeform 4687">
              <a:extLst>
                <a:ext uri="{FF2B5EF4-FFF2-40B4-BE49-F238E27FC236}">
                  <a16:creationId xmlns:a16="http://schemas.microsoft.com/office/drawing/2014/main" id="{B95966E7-7865-45D6-AD39-F13AE6FC8E03}"/>
                </a:ext>
              </a:extLst>
            </p:cNvPr>
            <p:cNvSpPr>
              <a:spLocks/>
            </p:cNvSpPr>
            <p:nvPr/>
          </p:nvSpPr>
          <p:spPr bwMode="auto">
            <a:xfrm>
              <a:off x="3117" y="2110"/>
              <a:ext cx="2" cy="5"/>
            </a:xfrm>
            <a:custGeom>
              <a:avLst/>
              <a:gdLst>
                <a:gd name="T0" fmla="*/ 1 w 6"/>
                <a:gd name="T1" fmla="*/ 5 h 22"/>
                <a:gd name="T2" fmla="*/ 0 w 6"/>
                <a:gd name="T3" fmla="*/ 5 h 22"/>
                <a:gd name="T4" fmla="*/ 0 w 6"/>
                <a:gd name="T5" fmla="*/ 1 h 22"/>
                <a:gd name="T6" fmla="*/ 1 w 6"/>
                <a:gd name="T7" fmla="*/ 1 h 22"/>
                <a:gd name="T8" fmla="*/ 1 w 6"/>
                <a:gd name="T9" fmla="*/ 5 h 22"/>
                <a:gd name="T10" fmla="*/ 1 w 6"/>
                <a:gd name="T11" fmla="*/ 5 h 22"/>
                <a:gd name="T12" fmla="*/ 1 w 6"/>
                <a:gd name="T13" fmla="*/ 0 h 22"/>
                <a:gd name="T14" fmla="*/ 2 w 6"/>
                <a:gd name="T15" fmla="*/ 1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4"/>
                  </a:lnTo>
                  <a:lnTo>
                    <a:pt x="4" y="4"/>
                  </a:lnTo>
                  <a:lnTo>
                    <a:pt x="4" y="22"/>
                  </a:lnTo>
                  <a:lnTo>
                    <a:pt x="4" y="0"/>
                  </a:lnTo>
                  <a:lnTo>
                    <a:pt x="6" y="4"/>
                  </a:lnTo>
                  <a:lnTo>
                    <a:pt x="6" y="22"/>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69" name="Freeform 4688">
              <a:extLst>
                <a:ext uri="{FF2B5EF4-FFF2-40B4-BE49-F238E27FC236}">
                  <a16:creationId xmlns:a16="http://schemas.microsoft.com/office/drawing/2014/main" id="{EA8C62B4-E63D-426A-9A64-1E93AC81EF0B}"/>
                </a:ext>
              </a:extLst>
            </p:cNvPr>
            <p:cNvSpPr>
              <a:spLocks/>
            </p:cNvSpPr>
            <p:nvPr/>
          </p:nvSpPr>
          <p:spPr bwMode="auto">
            <a:xfrm>
              <a:off x="3117" y="2110"/>
              <a:ext cx="10" cy="1"/>
            </a:xfrm>
            <a:custGeom>
              <a:avLst/>
              <a:gdLst>
                <a:gd name="T0" fmla="*/ 1 w 40"/>
                <a:gd name="T1" fmla="*/ 1 h 7"/>
                <a:gd name="T2" fmla="*/ 1 w 40"/>
                <a:gd name="T3" fmla="*/ 0 h 7"/>
                <a:gd name="T4" fmla="*/ 9 w 40"/>
                <a:gd name="T5" fmla="*/ 0 h 7"/>
                <a:gd name="T6" fmla="*/ 10 w 40"/>
                <a:gd name="T7" fmla="*/ 1 h 7"/>
                <a:gd name="T8" fmla="*/ 1 w 40"/>
                <a:gd name="T9" fmla="*/ 1 h 7"/>
                <a:gd name="T10" fmla="*/ 0 w 40"/>
                <a:gd name="T11" fmla="*/ 1 h 7"/>
                <a:gd name="T12" fmla="*/ 10 w 40"/>
                <a:gd name="T13" fmla="*/ 1 h 7"/>
                <a:gd name="T14" fmla="*/ 10 w 40"/>
                <a:gd name="T15" fmla="*/ 1 h 7"/>
                <a:gd name="T16" fmla="*/ 1 w 40"/>
                <a:gd name="T17" fmla="*/ 1 h 7"/>
                <a:gd name="T18" fmla="*/ 1 w 40"/>
                <a:gd name="T19" fmla="*/ 1 h 7"/>
                <a:gd name="T20" fmla="*/ 9 w 4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7">
                  <a:moveTo>
                    <a:pt x="4" y="4"/>
                  </a:moveTo>
                  <a:lnTo>
                    <a:pt x="4" y="0"/>
                  </a:lnTo>
                  <a:lnTo>
                    <a:pt x="36" y="0"/>
                  </a:lnTo>
                  <a:lnTo>
                    <a:pt x="40" y="4"/>
                  </a:lnTo>
                  <a:lnTo>
                    <a:pt x="4" y="4"/>
                  </a:lnTo>
                  <a:lnTo>
                    <a:pt x="0" y="4"/>
                  </a:lnTo>
                  <a:lnTo>
                    <a:pt x="40" y="4"/>
                  </a:lnTo>
                  <a:lnTo>
                    <a:pt x="40" y="7"/>
                  </a:lnTo>
                  <a:lnTo>
                    <a:pt x="4" y="7"/>
                  </a:lnTo>
                  <a:lnTo>
                    <a:pt x="3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0" name="Freeform 4689">
              <a:extLst>
                <a:ext uri="{FF2B5EF4-FFF2-40B4-BE49-F238E27FC236}">
                  <a16:creationId xmlns:a16="http://schemas.microsoft.com/office/drawing/2014/main" id="{3B4BE105-25A4-403F-8765-C25C2E624092}"/>
                </a:ext>
              </a:extLst>
            </p:cNvPr>
            <p:cNvSpPr>
              <a:spLocks/>
            </p:cNvSpPr>
            <p:nvPr/>
          </p:nvSpPr>
          <p:spPr bwMode="auto">
            <a:xfrm>
              <a:off x="3126" y="2106"/>
              <a:ext cx="1" cy="5"/>
            </a:xfrm>
            <a:custGeom>
              <a:avLst/>
              <a:gdLst>
                <a:gd name="T0" fmla="*/ 0 w 6"/>
                <a:gd name="T1" fmla="*/ 4 h 20"/>
                <a:gd name="T2" fmla="*/ 0 w 6"/>
                <a:gd name="T3" fmla="*/ 4 h 20"/>
                <a:gd name="T4" fmla="*/ 0 w 6"/>
                <a:gd name="T5" fmla="*/ 1 h 20"/>
                <a:gd name="T6" fmla="*/ 0 w 6"/>
                <a:gd name="T7" fmla="*/ 0 h 20"/>
                <a:gd name="T8" fmla="*/ 0 w 6"/>
                <a:gd name="T9" fmla="*/ 5 h 20"/>
                <a:gd name="T10" fmla="*/ 0 w 6"/>
                <a:gd name="T11" fmla="*/ 5 h 20"/>
                <a:gd name="T12" fmla="*/ 0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2" y="17"/>
                  </a:moveTo>
                  <a:lnTo>
                    <a:pt x="0" y="17"/>
                  </a:lnTo>
                  <a:lnTo>
                    <a:pt x="0" y="4"/>
                  </a:lnTo>
                  <a:lnTo>
                    <a:pt x="0" y="0"/>
                  </a:lnTo>
                  <a:lnTo>
                    <a:pt x="0" y="20"/>
                  </a:lnTo>
                  <a:lnTo>
                    <a:pt x="2" y="20"/>
                  </a:lnTo>
                  <a:lnTo>
                    <a:pt x="2" y="0"/>
                  </a:lnTo>
                  <a:lnTo>
                    <a:pt x="6" y="0"/>
                  </a:lnTo>
                  <a:lnTo>
                    <a:pt x="6"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1" name="Freeform 4690">
              <a:extLst>
                <a:ext uri="{FF2B5EF4-FFF2-40B4-BE49-F238E27FC236}">
                  <a16:creationId xmlns:a16="http://schemas.microsoft.com/office/drawing/2014/main" id="{135BC3C6-D3EB-44DC-ACE0-91E65DC3AE9F}"/>
                </a:ext>
              </a:extLst>
            </p:cNvPr>
            <p:cNvSpPr>
              <a:spLocks/>
            </p:cNvSpPr>
            <p:nvPr/>
          </p:nvSpPr>
          <p:spPr bwMode="auto">
            <a:xfrm>
              <a:off x="3126" y="2106"/>
              <a:ext cx="33" cy="2"/>
            </a:xfrm>
            <a:custGeom>
              <a:avLst/>
              <a:gdLst>
                <a:gd name="T0" fmla="*/ 1 w 132"/>
                <a:gd name="T1" fmla="*/ 1 h 7"/>
                <a:gd name="T2" fmla="*/ 1 w 132"/>
                <a:gd name="T3" fmla="*/ 0 h 7"/>
                <a:gd name="T4" fmla="*/ 33 w 132"/>
                <a:gd name="T5" fmla="*/ 0 h 7"/>
                <a:gd name="T6" fmla="*/ 33 w 132"/>
                <a:gd name="T7" fmla="*/ 0 h 7"/>
                <a:gd name="T8" fmla="*/ 0 w 132"/>
                <a:gd name="T9" fmla="*/ 0 h 7"/>
                <a:gd name="T10" fmla="*/ 0 w 132"/>
                <a:gd name="T11" fmla="*/ 1 h 7"/>
                <a:gd name="T12" fmla="*/ 33 w 132"/>
                <a:gd name="T13" fmla="*/ 1 h 7"/>
                <a:gd name="T14" fmla="*/ 33 w 132"/>
                <a:gd name="T15" fmla="*/ 1 h 7"/>
                <a:gd name="T16" fmla="*/ 0 w 132"/>
                <a:gd name="T17" fmla="*/ 1 h 7"/>
                <a:gd name="T18" fmla="*/ 1 w 132"/>
                <a:gd name="T19" fmla="*/ 2 h 7"/>
                <a:gd name="T20" fmla="*/ 33 w 13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7">
                  <a:moveTo>
                    <a:pt x="2" y="4"/>
                  </a:moveTo>
                  <a:lnTo>
                    <a:pt x="2" y="0"/>
                  </a:lnTo>
                  <a:lnTo>
                    <a:pt x="130" y="0"/>
                  </a:lnTo>
                  <a:lnTo>
                    <a:pt x="132" y="0"/>
                  </a:lnTo>
                  <a:lnTo>
                    <a:pt x="0" y="0"/>
                  </a:lnTo>
                  <a:lnTo>
                    <a:pt x="0" y="4"/>
                  </a:lnTo>
                  <a:lnTo>
                    <a:pt x="132" y="4"/>
                  </a:lnTo>
                  <a:lnTo>
                    <a:pt x="0" y="4"/>
                  </a:lnTo>
                  <a:lnTo>
                    <a:pt x="2" y="7"/>
                  </a:lnTo>
                  <a:lnTo>
                    <a:pt x="13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2" name="Freeform 4691">
              <a:extLst>
                <a:ext uri="{FF2B5EF4-FFF2-40B4-BE49-F238E27FC236}">
                  <a16:creationId xmlns:a16="http://schemas.microsoft.com/office/drawing/2014/main" id="{4AE1F07C-CB1C-4CB7-95F7-05BF81500661}"/>
                </a:ext>
              </a:extLst>
            </p:cNvPr>
            <p:cNvSpPr>
              <a:spLocks/>
            </p:cNvSpPr>
            <p:nvPr/>
          </p:nvSpPr>
          <p:spPr bwMode="auto">
            <a:xfrm>
              <a:off x="3157" y="2102"/>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19"/>
                  </a:lnTo>
                  <a:lnTo>
                    <a:pt x="4" y="22"/>
                  </a:lnTo>
                  <a:lnTo>
                    <a:pt x="4" y="0"/>
                  </a:lnTo>
                  <a:lnTo>
                    <a:pt x="6" y="0"/>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3" name="Freeform 4692">
              <a:extLst>
                <a:ext uri="{FF2B5EF4-FFF2-40B4-BE49-F238E27FC236}">
                  <a16:creationId xmlns:a16="http://schemas.microsoft.com/office/drawing/2014/main" id="{CC7BBEEB-C6B0-4A6F-B74D-F405347F0D96}"/>
                </a:ext>
              </a:extLst>
            </p:cNvPr>
            <p:cNvSpPr>
              <a:spLocks/>
            </p:cNvSpPr>
            <p:nvPr/>
          </p:nvSpPr>
          <p:spPr bwMode="auto">
            <a:xfrm>
              <a:off x="3157" y="2102"/>
              <a:ext cx="4" cy="2"/>
            </a:xfrm>
            <a:custGeom>
              <a:avLst/>
              <a:gdLst>
                <a:gd name="T0" fmla="*/ 1 w 16"/>
                <a:gd name="T1" fmla="*/ 1 h 6"/>
                <a:gd name="T2" fmla="*/ 1 w 16"/>
                <a:gd name="T3" fmla="*/ 0 h 6"/>
                <a:gd name="T4" fmla="*/ 3 w 16"/>
                <a:gd name="T5" fmla="*/ 0 h 6"/>
                <a:gd name="T6" fmla="*/ 4 w 16"/>
                <a:gd name="T7" fmla="*/ 0 h 6"/>
                <a:gd name="T8" fmla="*/ 0 w 16"/>
                <a:gd name="T9" fmla="*/ 0 h 6"/>
                <a:gd name="T10" fmla="*/ 0 w 16"/>
                <a:gd name="T11" fmla="*/ 1 h 6"/>
                <a:gd name="T12" fmla="*/ 4 w 16"/>
                <a:gd name="T13" fmla="*/ 1 h 6"/>
                <a:gd name="T14" fmla="*/ 4 w 16"/>
                <a:gd name="T15" fmla="*/ 1 h 6"/>
                <a:gd name="T16" fmla="*/ 0 w 16"/>
                <a:gd name="T17" fmla="*/ 1 h 6"/>
                <a:gd name="T18" fmla="*/ 1 w 16"/>
                <a:gd name="T19" fmla="*/ 2 h 6"/>
                <a:gd name="T20" fmla="*/ 3 w 1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6">
                  <a:moveTo>
                    <a:pt x="4" y="2"/>
                  </a:moveTo>
                  <a:lnTo>
                    <a:pt x="4" y="0"/>
                  </a:lnTo>
                  <a:lnTo>
                    <a:pt x="12" y="0"/>
                  </a:lnTo>
                  <a:lnTo>
                    <a:pt x="16" y="0"/>
                  </a:lnTo>
                  <a:lnTo>
                    <a:pt x="0" y="0"/>
                  </a:lnTo>
                  <a:lnTo>
                    <a:pt x="0" y="2"/>
                  </a:lnTo>
                  <a:lnTo>
                    <a:pt x="16" y="2"/>
                  </a:lnTo>
                  <a:lnTo>
                    <a:pt x="0" y="2"/>
                  </a:lnTo>
                  <a:lnTo>
                    <a:pt x="4"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4" name="Freeform 4693">
              <a:extLst>
                <a:ext uri="{FF2B5EF4-FFF2-40B4-BE49-F238E27FC236}">
                  <a16:creationId xmlns:a16="http://schemas.microsoft.com/office/drawing/2014/main" id="{E6D43036-DF8F-4F66-9251-F790F5116EE7}"/>
                </a:ext>
              </a:extLst>
            </p:cNvPr>
            <p:cNvSpPr>
              <a:spLocks/>
            </p:cNvSpPr>
            <p:nvPr/>
          </p:nvSpPr>
          <p:spPr bwMode="auto">
            <a:xfrm>
              <a:off x="3160" y="2094"/>
              <a:ext cx="1" cy="10"/>
            </a:xfrm>
            <a:custGeom>
              <a:avLst/>
              <a:gdLst>
                <a:gd name="T0" fmla="*/ 0 w 6"/>
                <a:gd name="T1" fmla="*/ 9 h 39"/>
                <a:gd name="T2" fmla="*/ 0 w 6"/>
                <a:gd name="T3" fmla="*/ 9 h 39"/>
                <a:gd name="T4" fmla="*/ 0 w 6"/>
                <a:gd name="T5" fmla="*/ 1 h 39"/>
                <a:gd name="T6" fmla="*/ 0 w 6"/>
                <a:gd name="T7" fmla="*/ 1 h 39"/>
                <a:gd name="T8" fmla="*/ 0 w 6"/>
                <a:gd name="T9" fmla="*/ 9 h 39"/>
                <a:gd name="T10" fmla="*/ 0 w 6"/>
                <a:gd name="T11" fmla="*/ 10 h 39"/>
                <a:gd name="T12" fmla="*/ 0 w 6"/>
                <a:gd name="T13" fmla="*/ 0 h 39"/>
                <a:gd name="T14" fmla="*/ 1 w 6"/>
                <a:gd name="T15" fmla="*/ 1 h 39"/>
                <a:gd name="T16" fmla="*/ 1 w 6"/>
                <a:gd name="T17" fmla="*/ 9 h 39"/>
                <a:gd name="T18" fmla="*/ 1 w 6"/>
                <a:gd name="T19" fmla="*/ 9 h 39"/>
                <a:gd name="T20" fmla="*/ 1 w 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9">
                  <a:moveTo>
                    <a:pt x="2" y="35"/>
                  </a:moveTo>
                  <a:lnTo>
                    <a:pt x="0" y="35"/>
                  </a:lnTo>
                  <a:lnTo>
                    <a:pt x="0" y="3"/>
                  </a:lnTo>
                  <a:lnTo>
                    <a:pt x="2" y="3"/>
                  </a:lnTo>
                  <a:lnTo>
                    <a:pt x="2" y="35"/>
                  </a:lnTo>
                  <a:lnTo>
                    <a:pt x="2" y="39"/>
                  </a:lnTo>
                  <a:lnTo>
                    <a:pt x="2" y="0"/>
                  </a:lnTo>
                  <a:lnTo>
                    <a:pt x="6" y="3"/>
                  </a:lnTo>
                  <a:lnTo>
                    <a:pt x="6" y="3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5" name="Freeform 4694">
              <a:extLst>
                <a:ext uri="{FF2B5EF4-FFF2-40B4-BE49-F238E27FC236}">
                  <a16:creationId xmlns:a16="http://schemas.microsoft.com/office/drawing/2014/main" id="{2E52404D-DCAF-4027-BD35-F312A4A43235}"/>
                </a:ext>
              </a:extLst>
            </p:cNvPr>
            <p:cNvSpPr>
              <a:spLocks/>
            </p:cNvSpPr>
            <p:nvPr/>
          </p:nvSpPr>
          <p:spPr bwMode="auto">
            <a:xfrm>
              <a:off x="3160" y="2094"/>
              <a:ext cx="6" cy="2"/>
            </a:xfrm>
            <a:custGeom>
              <a:avLst/>
              <a:gdLst>
                <a:gd name="T0" fmla="*/ 1 w 24"/>
                <a:gd name="T1" fmla="*/ 1 h 7"/>
                <a:gd name="T2" fmla="*/ 1 w 24"/>
                <a:gd name="T3" fmla="*/ 0 h 7"/>
                <a:gd name="T4" fmla="*/ 5 w 24"/>
                <a:gd name="T5" fmla="*/ 0 h 7"/>
                <a:gd name="T6" fmla="*/ 5 w 24"/>
                <a:gd name="T7" fmla="*/ 1 h 7"/>
                <a:gd name="T8" fmla="*/ 1 w 24"/>
                <a:gd name="T9" fmla="*/ 1 h 7"/>
                <a:gd name="T10" fmla="*/ 0 w 24"/>
                <a:gd name="T11" fmla="*/ 1 h 7"/>
                <a:gd name="T12" fmla="*/ 6 w 24"/>
                <a:gd name="T13" fmla="*/ 1 h 7"/>
                <a:gd name="T14" fmla="*/ 5 w 24"/>
                <a:gd name="T15" fmla="*/ 2 h 7"/>
                <a:gd name="T16" fmla="*/ 1 w 24"/>
                <a:gd name="T17" fmla="*/ 2 h 7"/>
                <a:gd name="T18" fmla="*/ 1 w 24"/>
                <a:gd name="T19" fmla="*/ 2 h 7"/>
                <a:gd name="T20" fmla="*/ 5 w 2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2" y="3"/>
                  </a:moveTo>
                  <a:lnTo>
                    <a:pt x="2" y="0"/>
                  </a:lnTo>
                  <a:lnTo>
                    <a:pt x="20" y="0"/>
                  </a:lnTo>
                  <a:lnTo>
                    <a:pt x="20" y="3"/>
                  </a:lnTo>
                  <a:lnTo>
                    <a:pt x="2" y="3"/>
                  </a:lnTo>
                  <a:lnTo>
                    <a:pt x="0" y="3"/>
                  </a:lnTo>
                  <a:lnTo>
                    <a:pt x="24" y="3"/>
                  </a:lnTo>
                  <a:lnTo>
                    <a:pt x="20" y="7"/>
                  </a:lnTo>
                  <a:lnTo>
                    <a:pt x="2" y="7"/>
                  </a:lnTo>
                  <a:lnTo>
                    <a:pt x="2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6" name="Freeform 4695">
              <a:extLst>
                <a:ext uri="{FF2B5EF4-FFF2-40B4-BE49-F238E27FC236}">
                  <a16:creationId xmlns:a16="http://schemas.microsoft.com/office/drawing/2014/main" id="{1B3D4DDE-0C50-4D64-A04A-B8DC15CF4554}"/>
                </a:ext>
              </a:extLst>
            </p:cNvPr>
            <p:cNvSpPr>
              <a:spLocks/>
            </p:cNvSpPr>
            <p:nvPr/>
          </p:nvSpPr>
          <p:spPr bwMode="auto">
            <a:xfrm>
              <a:off x="3164" y="2088"/>
              <a:ext cx="2" cy="8"/>
            </a:xfrm>
            <a:custGeom>
              <a:avLst/>
              <a:gdLst>
                <a:gd name="T0" fmla="*/ 1 w 6"/>
                <a:gd name="T1" fmla="*/ 7 h 30"/>
                <a:gd name="T2" fmla="*/ 0 w 6"/>
                <a:gd name="T3" fmla="*/ 7 h 30"/>
                <a:gd name="T4" fmla="*/ 0 w 6"/>
                <a:gd name="T5" fmla="*/ 1 h 30"/>
                <a:gd name="T6" fmla="*/ 0 w 6"/>
                <a:gd name="T7" fmla="*/ 0 h 30"/>
                <a:gd name="T8" fmla="*/ 0 w 6"/>
                <a:gd name="T9" fmla="*/ 8 h 30"/>
                <a:gd name="T10" fmla="*/ 1 w 6"/>
                <a:gd name="T11" fmla="*/ 8 h 30"/>
                <a:gd name="T12" fmla="*/ 1 w 6"/>
                <a:gd name="T13" fmla="*/ 0 h 30"/>
                <a:gd name="T14" fmla="*/ 1 w 6"/>
                <a:gd name="T15" fmla="*/ 0 h 30"/>
                <a:gd name="T16" fmla="*/ 1 w 6"/>
                <a:gd name="T17" fmla="*/ 8 h 30"/>
                <a:gd name="T18" fmla="*/ 2 w 6"/>
                <a:gd name="T19" fmla="*/ 7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2" y="26"/>
                  </a:moveTo>
                  <a:lnTo>
                    <a:pt x="0" y="26"/>
                  </a:lnTo>
                  <a:lnTo>
                    <a:pt x="0" y="4"/>
                  </a:lnTo>
                  <a:lnTo>
                    <a:pt x="0" y="0"/>
                  </a:lnTo>
                  <a:lnTo>
                    <a:pt x="0" y="30"/>
                  </a:lnTo>
                  <a:lnTo>
                    <a:pt x="2" y="30"/>
                  </a:lnTo>
                  <a:lnTo>
                    <a:pt x="2" y="0"/>
                  </a:lnTo>
                  <a:lnTo>
                    <a:pt x="2"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7" name="Freeform 4696">
              <a:extLst>
                <a:ext uri="{FF2B5EF4-FFF2-40B4-BE49-F238E27FC236}">
                  <a16:creationId xmlns:a16="http://schemas.microsoft.com/office/drawing/2014/main" id="{64BC8373-973D-46DB-BA83-E959E054637C}"/>
                </a:ext>
              </a:extLst>
            </p:cNvPr>
            <p:cNvSpPr>
              <a:spLocks/>
            </p:cNvSpPr>
            <p:nvPr/>
          </p:nvSpPr>
          <p:spPr bwMode="auto">
            <a:xfrm>
              <a:off x="3164" y="2088"/>
              <a:ext cx="12" cy="2"/>
            </a:xfrm>
            <a:custGeom>
              <a:avLst/>
              <a:gdLst>
                <a:gd name="T0" fmla="*/ 1 w 46"/>
                <a:gd name="T1" fmla="*/ 1 h 6"/>
                <a:gd name="T2" fmla="*/ 1 w 46"/>
                <a:gd name="T3" fmla="*/ 0 h 6"/>
                <a:gd name="T4" fmla="*/ 11 w 46"/>
                <a:gd name="T5" fmla="*/ 0 h 6"/>
                <a:gd name="T6" fmla="*/ 12 w 46"/>
                <a:gd name="T7" fmla="*/ 0 h 6"/>
                <a:gd name="T8" fmla="*/ 0 w 46"/>
                <a:gd name="T9" fmla="*/ 0 h 6"/>
                <a:gd name="T10" fmla="*/ 0 w 46"/>
                <a:gd name="T11" fmla="*/ 1 h 6"/>
                <a:gd name="T12" fmla="*/ 12 w 46"/>
                <a:gd name="T13" fmla="*/ 1 h 6"/>
                <a:gd name="T14" fmla="*/ 12 w 46"/>
                <a:gd name="T15" fmla="*/ 2 h 6"/>
                <a:gd name="T16" fmla="*/ 0 w 46"/>
                <a:gd name="T17" fmla="*/ 2 h 6"/>
                <a:gd name="T18" fmla="*/ 1 w 46"/>
                <a:gd name="T19" fmla="*/ 2 h 6"/>
                <a:gd name="T20" fmla="*/ 11 w 4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
                  <a:moveTo>
                    <a:pt x="2" y="4"/>
                  </a:moveTo>
                  <a:lnTo>
                    <a:pt x="2" y="0"/>
                  </a:lnTo>
                  <a:lnTo>
                    <a:pt x="44" y="0"/>
                  </a:lnTo>
                  <a:lnTo>
                    <a:pt x="46" y="0"/>
                  </a:lnTo>
                  <a:lnTo>
                    <a:pt x="0" y="0"/>
                  </a:lnTo>
                  <a:lnTo>
                    <a:pt x="0" y="4"/>
                  </a:lnTo>
                  <a:lnTo>
                    <a:pt x="46" y="4"/>
                  </a:lnTo>
                  <a:lnTo>
                    <a:pt x="46" y="6"/>
                  </a:lnTo>
                  <a:lnTo>
                    <a:pt x="0" y="6"/>
                  </a:lnTo>
                  <a:lnTo>
                    <a:pt x="2" y="6"/>
                  </a:lnTo>
                  <a:lnTo>
                    <a:pt x="44"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8" name="Freeform 4697">
              <a:extLst>
                <a:ext uri="{FF2B5EF4-FFF2-40B4-BE49-F238E27FC236}">
                  <a16:creationId xmlns:a16="http://schemas.microsoft.com/office/drawing/2014/main" id="{E63B85AE-1DA9-4DC3-96FD-E81FE57A2EAB}"/>
                </a:ext>
              </a:extLst>
            </p:cNvPr>
            <p:cNvSpPr>
              <a:spLocks/>
            </p:cNvSpPr>
            <p:nvPr/>
          </p:nvSpPr>
          <p:spPr bwMode="auto">
            <a:xfrm>
              <a:off x="3175" y="2085"/>
              <a:ext cx="1" cy="5"/>
            </a:xfrm>
            <a:custGeom>
              <a:avLst/>
              <a:gdLst>
                <a:gd name="T0" fmla="*/ 1 w 5"/>
                <a:gd name="T1" fmla="*/ 5 h 22"/>
                <a:gd name="T2" fmla="*/ 0 w 5"/>
                <a:gd name="T3" fmla="*/ 5 h 22"/>
                <a:gd name="T4" fmla="*/ 0 w 5"/>
                <a:gd name="T5" fmla="*/ 1 h 22"/>
                <a:gd name="T6" fmla="*/ 1 w 5"/>
                <a:gd name="T7" fmla="*/ 1 h 22"/>
                <a:gd name="T8" fmla="*/ 1 w 5"/>
                <a:gd name="T9" fmla="*/ 5 h 22"/>
                <a:gd name="T10" fmla="*/ 1 w 5"/>
                <a:gd name="T11" fmla="*/ 5 h 22"/>
                <a:gd name="T12" fmla="*/ 1 w 5"/>
                <a:gd name="T13" fmla="*/ 0 h 22"/>
                <a:gd name="T14" fmla="*/ 1 w 5"/>
                <a:gd name="T15" fmla="*/ 1 h 22"/>
                <a:gd name="T16" fmla="*/ 1 w 5"/>
                <a:gd name="T17" fmla="*/ 5 h 22"/>
                <a:gd name="T18" fmla="*/ 1 w 5"/>
                <a:gd name="T19" fmla="*/ 5 h 22"/>
                <a:gd name="T20" fmla="*/ 1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3" y="20"/>
                  </a:moveTo>
                  <a:lnTo>
                    <a:pt x="0" y="20"/>
                  </a:lnTo>
                  <a:lnTo>
                    <a:pt x="0" y="4"/>
                  </a:lnTo>
                  <a:lnTo>
                    <a:pt x="3" y="4"/>
                  </a:lnTo>
                  <a:lnTo>
                    <a:pt x="3" y="22"/>
                  </a:lnTo>
                  <a:lnTo>
                    <a:pt x="3" y="0"/>
                  </a:lnTo>
                  <a:lnTo>
                    <a:pt x="5" y="4"/>
                  </a:lnTo>
                  <a:lnTo>
                    <a:pt x="5" y="22"/>
                  </a:lnTo>
                  <a:lnTo>
                    <a:pt x="5" y="20"/>
                  </a:lnTo>
                  <a:lnTo>
                    <a:pt x="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79" name="Freeform 4698">
              <a:extLst>
                <a:ext uri="{FF2B5EF4-FFF2-40B4-BE49-F238E27FC236}">
                  <a16:creationId xmlns:a16="http://schemas.microsoft.com/office/drawing/2014/main" id="{D23C71A4-806D-4F1A-BBA3-06E6C7C957BC}"/>
                </a:ext>
              </a:extLst>
            </p:cNvPr>
            <p:cNvSpPr>
              <a:spLocks/>
            </p:cNvSpPr>
            <p:nvPr/>
          </p:nvSpPr>
          <p:spPr bwMode="auto">
            <a:xfrm>
              <a:off x="3175" y="2085"/>
              <a:ext cx="50" cy="1"/>
            </a:xfrm>
            <a:custGeom>
              <a:avLst/>
              <a:gdLst>
                <a:gd name="T0" fmla="*/ 1 w 201"/>
                <a:gd name="T1" fmla="*/ 1 h 7"/>
                <a:gd name="T2" fmla="*/ 1 w 201"/>
                <a:gd name="T3" fmla="*/ 0 h 7"/>
                <a:gd name="T4" fmla="*/ 50 w 201"/>
                <a:gd name="T5" fmla="*/ 0 h 7"/>
                <a:gd name="T6" fmla="*/ 50 w 201"/>
                <a:gd name="T7" fmla="*/ 1 h 7"/>
                <a:gd name="T8" fmla="*/ 1 w 201"/>
                <a:gd name="T9" fmla="*/ 1 h 7"/>
                <a:gd name="T10" fmla="*/ 0 w 201"/>
                <a:gd name="T11" fmla="*/ 1 h 7"/>
                <a:gd name="T12" fmla="*/ 50 w 201"/>
                <a:gd name="T13" fmla="*/ 1 h 7"/>
                <a:gd name="T14" fmla="*/ 50 w 201"/>
                <a:gd name="T15" fmla="*/ 1 h 7"/>
                <a:gd name="T16" fmla="*/ 1 w 201"/>
                <a:gd name="T17" fmla="*/ 1 h 7"/>
                <a:gd name="T18" fmla="*/ 1 w 201"/>
                <a:gd name="T19" fmla="*/ 1 h 7"/>
                <a:gd name="T20" fmla="*/ 50 w 201"/>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1" h="7">
                  <a:moveTo>
                    <a:pt x="3" y="4"/>
                  </a:moveTo>
                  <a:lnTo>
                    <a:pt x="3" y="0"/>
                  </a:lnTo>
                  <a:lnTo>
                    <a:pt x="199" y="0"/>
                  </a:lnTo>
                  <a:lnTo>
                    <a:pt x="199" y="4"/>
                  </a:lnTo>
                  <a:lnTo>
                    <a:pt x="3" y="4"/>
                  </a:lnTo>
                  <a:lnTo>
                    <a:pt x="0" y="4"/>
                  </a:lnTo>
                  <a:lnTo>
                    <a:pt x="201" y="4"/>
                  </a:lnTo>
                  <a:lnTo>
                    <a:pt x="199" y="7"/>
                  </a:lnTo>
                  <a:lnTo>
                    <a:pt x="3" y="7"/>
                  </a:lnTo>
                  <a:lnTo>
                    <a:pt x="19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0" name="Freeform 4699">
              <a:extLst>
                <a:ext uri="{FF2B5EF4-FFF2-40B4-BE49-F238E27FC236}">
                  <a16:creationId xmlns:a16="http://schemas.microsoft.com/office/drawing/2014/main" id="{79910A3D-5A75-4EAF-BA10-EBD567BB1802}"/>
                </a:ext>
              </a:extLst>
            </p:cNvPr>
            <p:cNvSpPr>
              <a:spLocks/>
            </p:cNvSpPr>
            <p:nvPr/>
          </p:nvSpPr>
          <p:spPr bwMode="auto">
            <a:xfrm>
              <a:off x="3223" y="2081"/>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4" y="17"/>
                  </a:moveTo>
                  <a:lnTo>
                    <a:pt x="0" y="17"/>
                  </a:lnTo>
                  <a:lnTo>
                    <a:pt x="0" y="4"/>
                  </a:lnTo>
                  <a:lnTo>
                    <a:pt x="0" y="0"/>
                  </a:lnTo>
                  <a:lnTo>
                    <a:pt x="0" y="20"/>
                  </a:lnTo>
                  <a:lnTo>
                    <a:pt x="4" y="20"/>
                  </a:lnTo>
                  <a:lnTo>
                    <a:pt x="4" y="0"/>
                  </a:lnTo>
                  <a:lnTo>
                    <a:pt x="4"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1" name="Freeform 4700">
              <a:extLst>
                <a:ext uri="{FF2B5EF4-FFF2-40B4-BE49-F238E27FC236}">
                  <a16:creationId xmlns:a16="http://schemas.microsoft.com/office/drawing/2014/main" id="{B170E55D-A73D-40B8-B5FE-13649504CE83}"/>
                </a:ext>
              </a:extLst>
            </p:cNvPr>
            <p:cNvSpPr>
              <a:spLocks/>
            </p:cNvSpPr>
            <p:nvPr/>
          </p:nvSpPr>
          <p:spPr bwMode="auto">
            <a:xfrm>
              <a:off x="3223" y="2081"/>
              <a:ext cx="37" cy="2"/>
            </a:xfrm>
            <a:custGeom>
              <a:avLst/>
              <a:gdLst>
                <a:gd name="T0" fmla="*/ 1 w 146"/>
                <a:gd name="T1" fmla="*/ 1 h 7"/>
                <a:gd name="T2" fmla="*/ 1 w 146"/>
                <a:gd name="T3" fmla="*/ 0 h 7"/>
                <a:gd name="T4" fmla="*/ 36 w 146"/>
                <a:gd name="T5" fmla="*/ 0 h 7"/>
                <a:gd name="T6" fmla="*/ 37 w 146"/>
                <a:gd name="T7" fmla="*/ 0 h 7"/>
                <a:gd name="T8" fmla="*/ 0 w 146"/>
                <a:gd name="T9" fmla="*/ 0 h 7"/>
                <a:gd name="T10" fmla="*/ 0 w 146"/>
                <a:gd name="T11" fmla="*/ 1 h 7"/>
                <a:gd name="T12" fmla="*/ 37 w 146"/>
                <a:gd name="T13" fmla="*/ 1 h 7"/>
                <a:gd name="T14" fmla="*/ 37 w 146"/>
                <a:gd name="T15" fmla="*/ 1 h 7"/>
                <a:gd name="T16" fmla="*/ 0 w 146"/>
                <a:gd name="T17" fmla="*/ 1 h 7"/>
                <a:gd name="T18" fmla="*/ 1 w 146"/>
                <a:gd name="T19" fmla="*/ 2 h 7"/>
                <a:gd name="T20" fmla="*/ 36 w 14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 h="7">
                  <a:moveTo>
                    <a:pt x="4" y="4"/>
                  </a:moveTo>
                  <a:lnTo>
                    <a:pt x="4" y="0"/>
                  </a:lnTo>
                  <a:lnTo>
                    <a:pt x="142" y="0"/>
                  </a:lnTo>
                  <a:lnTo>
                    <a:pt x="146" y="0"/>
                  </a:lnTo>
                  <a:lnTo>
                    <a:pt x="0" y="0"/>
                  </a:lnTo>
                  <a:lnTo>
                    <a:pt x="0" y="4"/>
                  </a:lnTo>
                  <a:lnTo>
                    <a:pt x="146" y="4"/>
                  </a:lnTo>
                  <a:lnTo>
                    <a:pt x="0" y="4"/>
                  </a:lnTo>
                  <a:lnTo>
                    <a:pt x="4" y="7"/>
                  </a:lnTo>
                  <a:lnTo>
                    <a:pt x="14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2" name="Freeform 4701">
              <a:extLst>
                <a:ext uri="{FF2B5EF4-FFF2-40B4-BE49-F238E27FC236}">
                  <a16:creationId xmlns:a16="http://schemas.microsoft.com/office/drawing/2014/main" id="{4DAAC67F-676B-40B2-9F97-7B5B00312B2C}"/>
                </a:ext>
              </a:extLst>
            </p:cNvPr>
            <p:cNvSpPr>
              <a:spLocks/>
            </p:cNvSpPr>
            <p:nvPr/>
          </p:nvSpPr>
          <p:spPr bwMode="auto">
            <a:xfrm>
              <a:off x="3258" y="2077"/>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0" y="0"/>
                  </a:lnTo>
                  <a:lnTo>
                    <a:pt x="0" y="19"/>
                  </a:lnTo>
                  <a:lnTo>
                    <a:pt x="2" y="22"/>
                  </a:lnTo>
                  <a:lnTo>
                    <a:pt x="2" y="0"/>
                  </a:lnTo>
                  <a:lnTo>
                    <a:pt x="6" y="0"/>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3" name="Freeform 4702">
              <a:extLst>
                <a:ext uri="{FF2B5EF4-FFF2-40B4-BE49-F238E27FC236}">
                  <a16:creationId xmlns:a16="http://schemas.microsoft.com/office/drawing/2014/main" id="{6B365C04-313D-4E76-900A-6C3F959F7A91}"/>
                </a:ext>
              </a:extLst>
            </p:cNvPr>
            <p:cNvSpPr>
              <a:spLocks/>
            </p:cNvSpPr>
            <p:nvPr/>
          </p:nvSpPr>
          <p:spPr bwMode="auto">
            <a:xfrm>
              <a:off x="3258" y="2077"/>
              <a:ext cx="6" cy="2"/>
            </a:xfrm>
            <a:custGeom>
              <a:avLst/>
              <a:gdLst>
                <a:gd name="T0" fmla="*/ 1 w 24"/>
                <a:gd name="T1" fmla="*/ 1 h 6"/>
                <a:gd name="T2" fmla="*/ 1 w 24"/>
                <a:gd name="T3" fmla="*/ 0 h 6"/>
                <a:gd name="T4" fmla="*/ 5 w 24"/>
                <a:gd name="T5" fmla="*/ 0 h 6"/>
                <a:gd name="T6" fmla="*/ 6 w 24"/>
                <a:gd name="T7" fmla="*/ 0 h 6"/>
                <a:gd name="T8" fmla="*/ 0 w 24"/>
                <a:gd name="T9" fmla="*/ 0 h 6"/>
                <a:gd name="T10" fmla="*/ 0 w 24"/>
                <a:gd name="T11" fmla="*/ 1 h 6"/>
                <a:gd name="T12" fmla="*/ 6 w 24"/>
                <a:gd name="T13" fmla="*/ 1 h 6"/>
                <a:gd name="T14" fmla="*/ 6 w 24"/>
                <a:gd name="T15" fmla="*/ 2 h 6"/>
                <a:gd name="T16" fmla="*/ 0 w 24"/>
                <a:gd name="T17" fmla="*/ 2 h 6"/>
                <a:gd name="T18" fmla="*/ 1 w 24"/>
                <a:gd name="T19" fmla="*/ 2 h 6"/>
                <a:gd name="T20" fmla="*/ 5 w 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2" y="2"/>
                  </a:moveTo>
                  <a:lnTo>
                    <a:pt x="2" y="0"/>
                  </a:lnTo>
                  <a:lnTo>
                    <a:pt x="20" y="0"/>
                  </a:lnTo>
                  <a:lnTo>
                    <a:pt x="24" y="0"/>
                  </a:lnTo>
                  <a:lnTo>
                    <a:pt x="0" y="0"/>
                  </a:lnTo>
                  <a:lnTo>
                    <a:pt x="0" y="2"/>
                  </a:lnTo>
                  <a:lnTo>
                    <a:pt x="24" y="2"/>
                  </a:lnTo>
                  <a:lnTo>
                    <a:pt x="24" y="6"/>
                  </a:lnTo>
                  <a:lnTo>
                    <a:pt x="0" y="6"/>
                  </a:lnTo>
                  <a:lnTo>
                    <a:pt x="2" y="6"/>
                  </a:lnTo>
                  <a:lnTo>
                    <a:pt x="2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4" name="Freeform 4703">
              <a:extLst>
                <a:ext uri="{FF2B5EF4-FFF2-40B4-BE49-F238E27FC236}">
                  <a16:creationId xmlns:a16="http://schemas.microsoft.com/office/drawing/2014/main" id="{4BD13906-544A-4010-8BC0-B6D356A6B3BA}"/>
                </a:ext>
              </a:extLst>
            </p:cNvPr>
            <p:cNvSpPr>
              <a:spLocks/>
            </p:cNvSpPr>
            <p:nvPr/>
          </p:nvSpPr>
          <p:spPr bwMode="auto">
            <a:xfrm>
              <a:off x="3263" y="2073"/>
              <a:ext cx="1" cy="6"/>
            </a:xfrm>
            <a:custGeom>
              <a:avLst/>
              <a:gdLst>
                <a:gd name="T0" fmla="*/ 0 w 6"/>
                <a:gd name="T1" fmla="*/ 5 h 23"/>
                <a:gd name="T2" fmla="*/ 0 w 6"/>
                <a:gd name="T3" fmla="*/ 5 h 23"/>
                <a:gd name="T4" fmla="*/ 0 w 6"/>
                <a:gd name="T5" fmla="*/ 1 h 23"/>
                <a:gd name="T6" fmla="*/ 0 w 6"/>
                <a:gd name="T7" fmla="*/ 0 h 23"/>
                <a:gd name="T8" fmla="*/ 0 w 6"/>
                <a:gd name="T9" fmla="*/ 6 h 23"/>
                <a:gd name="T10" fmla="*/ 0 w 6"/>
                <a:gd name="T11" fmla="*/ 6 h 23"/>
                <a:gd name="T12" fmla="*/ 0 w 6"/>
                <a:gd name="T13" fmla="*/ 0 h 23"/>
                <a:gd name="T14" fmla="*/ 1 w 6"/>
                <a:gd name="T15" fmla="*/ 0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19"/>
                  </a:moveTo>
                  <a:lnTo>
                    <a:pt x="0" y="19"/>
                  </a:lnTo>
                  <a:lnTo>
                    <a:pt x="0" y="4"/>
                  </a:lnTo>
                  <a:lnTo>
                    <a:pt x="2" y="0"/>
                  </a:lnTo>
                  <a:lnTo>
                    <a:pt x="2" y="23"/>
                  </a:lnTo>
                  <a:lnTo>
                    <a:pt x="2" y="0"/>
                  </a:lnTo>
                  <a:lnTo>
                    <a:pt x="6" y="0"/>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5" name="Freeform 4704">
              <a:extLst>
                <a:ext uri="{FF2B5EF4-FFF2-40B4-BE49-F238E27FC236}">
                  <a16:creationId xmlns:a16="http://schemas.microsoft.com/office/drawing/2014/main" id="{D925888E-A2DB-432B-A6CC-EF2ECE1FDA0A}"/>
                </a:ext>
              </a:extLst>
            </p:cNvPr>
            <p:cNvSpPr>
              <a:spLocks/>
            </p:cNvSpPr>
            <p:nvPr/>
          </p:nvSpPr>
          <p:spPr bwMode="auto">
            <a:xfrm>
              <a:off x="3263" y="2073"/>
              <a:ext cx="13" cy="2"/>
            </a:xfrm>
            <a:custGeom>
              <a:avLst/>
              <a:gdLst>
                <a:gd name="T0" fmla="*/ 0 w 54"/>
                <a:gd name="T1" fmla="*/ 1 h 7"/>
                <a:gd name="T2" fmla="*/ 0 w 54"/>
                <a:gd name="T3" fmla="*/ 0 h 7"/>
                <a:gd name="T4" fmla="*/ 12 w 54"/>
                <a:gd name="T5" fmla="*/ 0 h 7"/>
                <a:gd name="T6" fmla="*/ 13 w 54"/>
                <a:gd name="T7" fmla="*/ 0 h 7"/>
                <a:gd name="T8" fmla="*/ 0 w 54"/>
                <a:gd name="T9" fmla="*/ 0 h 7"/>
                <a:gd name="T10" fmla="*/ 0 w 54"/>
                <a:gd name="T11" fmla="*/ 1 h 7"/>
                <a:gd name="T12" fmla="*/ 13 w 54"/>
                <a:gd name="T13" fmla="*/ 1 h 7"/>
                <a:gd name="T14" fmla="*/ 13 w 54"/>
                <a:gd name="T15" fmla="*/ 2 h 7"/>
                <a:gd name="T16" fmla="*/ 0 w 54"/>
                <a:gd name="T17" fmla="*/ 2 h 7"/>
                <a:gd name="T18" fmla="*/ 0 w 54"/>
                <a:gd name="T19" fmla="*/ 2 h 7"/>
                <a:gd name="T20" fmla="*/ 12 w 5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7">
                  <a:moveTo>
                    <a:pt x="2" y="4"/>
                  </a:moveTo>
                  <a:lnTo>
                    <a:pt x="2" y="0"/>
                  </a:lnTo>
                  <a:lnTo>
                    <a:pt x="50" y="0"/>
                  </a:lnTo>
                  <a:lnTo>
                    <a:pt x="54" y="0"/>
                  </a:lnTo>
                  <a:lnTo>
                    <a:pt x="2" y="0"/>
                  </a:lnTo>
                  <a:lnTo>
                    <a:pt x="0" y="4"/>
                  </a:lnTo>
                  <a:lnTo>
                    <a:pt x="54" y="4"/>
                  </a:lnTo>
                  <a:lnTo>
                    <a:pt x="54" y="7"/>
                  </a:lnTo>
                  <a:lnTo>
                    <a:pt x="2" y="7"/>
                  </a:lnTo>
                  <a:lnTo>
                    <a:pt x="5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6" name="Freeform 4705">
              <a:extLst>
                <a:ext uri="{FF2B5EF4-FFF2-40B4-BE49-F238E27FC236}">
                  <a16:creationId xmlns:a16="http://schemas.microsoft.com/office/drawing/2014/main" id="{D3F321CE-97A0-4A54-B93E-07D787A68D16}"/>
                </a:ext>
              </a:extLst>
            </p:cNvPr>
            <p:cNvSpPr>
              <a:spLocks/>
            </p:cNvSpPr>
            <p:nvPr/>
          </p:nvSpPr>
          <p:spPr bwMode="auto">
            <a:xfrm>
              <a:off x="3275" y="2069"/>
              <a:ext cx="1" cy="6"/>
            </a:xfrm>
            <a:custGeom>
              <a:avLst/>
              <a:gdLst>
                <a:gd name="T0" fmla="*/ 0 w 6"/>
                <a:gd name="T1" fmla="*/ 5 h 23"/>
                <a:gd name="T2" fmla="*/ 0 w 6"/>
                <a:gd name="T3" fmla="*/ 5 h 23"/>
                <a:gd name="T4" fmla="*/ 0 w 6"/>
                <a:gd name="T5" fmla="*/ 1 h 23"/>
                <a:gd name="T6" fmla="*/ 0 w 6"/>
                <a:gd name="T7" fmla="*/ 1 h 23"/>
                <a:gd name="T8" fmla="*/ 0 w 6"/>
                <a:gd name="T9" fmla="*/ 6 h 23"/>
                <a:gd name="T10" fmla="*/ 0 w 6"/>
                <a:gd name="T11" fmla="*/ 6 h 23"/>
                <a:gd name="T12" fmla="*/ 0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2" y="20"/>
                  </a:moveTo>
                  <a:lnTo>
                    <a:pt x="0" y="20"/>
                  </a:lnTo>
                  <a:lnTo>
                    <a:pt x="0" y="3"/>
                  </a:lnTo>
                  <a:lnTo>
                    <a:pt x="0" y="23"/>
                  </a:lnTo>
                  <a:lnTo>
                    <a:pt x="2" y="23"/>
                  </a:lnTo>
                  <a:lnTo>
                    <a:pt x="2" y="0"/>
                  </a:lnTo>
                  <a:lnTo>
                    <a:pt x="6" y="3"/>
                  </a:lnTo>
                  <a:lnTo>
                    <a:pt x="6" y="23"/>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7" name="Freeform 4706">
              <a:extLst>
                <a:ext uri="{FF2B5EF4-FFF2-40B4-BE49-F238E27FC236}">
                  <a16:creationId xmlns:a16="http://schemas.microsoft.com/office/drawing/2014/main" id="{057B4140-FE81-42FD-8A50-AEF29E242C20}"/>
                </a:ext>
              </a:extLst>
            </p:cNvPr>
            <p:cNvSpPr>
              <a:spLocks/>
            </p:cNvSpPr>
            <p:nvPr/>
          </p:nvSpPr>
          <p:spPr bwMode="auto">
            <a:xfrm>
              <a:off x="3275" y="2069"/>
              <a:ext cx="20" cy="2"/>
            </a:xfrm>
            <a:custGeom>
              <a:avLst/>
              <a:gdLst>
                <a:gd name="T0" fmla="*/ 1 w 80"/>
                <a:gd name="T1" fmla="*/ 1 h 7"/>
                <a:gd name="T2" fmla="*/ 1 w 80"/>
                <a:gd name="T3" fmla="*/ 0 h 7"/>
                <a:gd name="T4" fmla="*/ 19 w 80"/>
                <a:gd name="T5" fmla="*/ 0 h 7"/>
                <a:gd name="T6" fmla="*/ 20 w 80"/>
                <a:gd name="T7" fmla="*/ 1 h 7"/>
                <a:gd name="T8" fmla="*/ 0 w 80"/>
                <a:gd name="T9" fmla="*/ 1 h 7"/>
                <a:gd name="T10" fmla="*/ 0 w 80"/>
                <a:gd name="T11" fmla="*/ 1 h 7"/>
                <a:gd name="T12" fmla="*/ 20 w 80"/>
                <a:gd name="T13" fmla="*/ 1 h 7"/>
                <a:gd name="T14" fmla="*/ 20 w 80"/>
                <a:gd name="T15" fmla="*/ 2 h 7"/>
                <a:gd name="T16" fmla="*/ 0 w 80"/>
                <a:gd name="T17" fmla="*/ 2 h 7"/>
                <a:gd name="T18" fmla="*/ 1 w 80"/>
                <a:gd name="T19" fmla="*/ 2 h 7"/>
                <a:gd name="T20" fmla="*/ 19 w 8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7">
                  <a:moveTo>
                    <a:pt x="2" y="3"/>
                  </a:moveTo>
                  <a:lnTo>
                    <a:pt x="2" y="0"/>
                  </a:lnTo>
                  <a:lnTo>
                    <a:pt x="76" y="0"/>
                  </a:lnTo>
                  <a:lnTo>
                    <a:pt x="80" y="3"/>
                  </a:lnTo>
                  <a:lnTo>
                    <a:pt x="0" y="3"/>
                  </a:lnTo>
                  <a:lnTo>
                    <a:pt x="80" y="3"/>
                  </a:lnTo>
                  <a:lnTo>
                    <a:pt x="80" y="7"/>
                  </a:lnTo>
                  <a:lnTo>
                    <a:pt x="0" y="7"/>
                  </a:lnTo>
                  <a:lnTo>
                    <a:pt x="2" y="7"/>
                  </a:lnTo>
                  <a:lnTo>
                    <a:pt x="7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8" name="Freeform 4707">
              <a:extLst>
                <a:ext uri="{FF2B5EF4-FFF2-40B4-BE49-F238E27FC236}">
                  <a16:creationId xmlns:a16="http://schemas.microsoft.com/office/drawing/2014/main" id="{D5D77B58-8C84-49C1-8B42-4CFEC663394B}"/>
                </a:ext>
              </a:extLst>
            </p:cNvPr>
            <p:cNvSpPr>
              <a:spLocks/>
            </p:cNvSpPr>
            <p:nvPr/>
          </p:nvSpPr>
          <p:spPr bwMode="auto">
            <a:xfrm>
              <a:off x="3293" y="2066"/>
              <a:ext cx="2"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5"/>
                  </a:moveTo>
                  <a:lnTo>
                    <a:pt x="0" y="15"/>
                  </a:lnTo>
                  <a:lnTo>
                    <a:pt x="0" y="2"/>
                  </a:lnTo>
                  <a:lnTo>
                    <a:pt x="2" y="0"/>
                  </a:lnTo>
                  <a:lnTo>
                    <a:pt x="2" y="19"/>
                  </a:lnTo>
                  <a:lnTo>
                    <a:pt x="2" y="0"/>
                  </a:lnTo>
                  <a:lnTo>
                    <a:pt x="6" y="0"/>
                  </a:lnTo>
                  <a:lnTo>
                    <a:pt x="6" y="19"/>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89" name="Freeform 4708">
              <a:extLst>
                <a:ext uri="{FF2B5EF4-FFF2-40B4-BE49-F238E27FC236}">
                  <a16:creationId xmlns:a16="http://schemas.microsoft.com/office/drawing/2014/main" id="{36FDDFDC-86CC-41A9-A33D-8F5DA4810076}"/>
                </a:ext>
              </a:extLst>
            </p:cNvPr>
            <p:cNvSpPr>
              <a:spLocks/>
            </p:cNvSpPr>
            <p:nvPr/>
          </p:nvSpPr>
          <p:spPr bwMode="auto">
            <a:xfrm>
              <a:off x="3293" y="2066"/>
              <a:ext cx="8" cy="2"/>
            </a:xfrm>
            <a:custGeom>
              <a:avLst/>
              <a:gdLst>
                <a:gd name="T0" fmla="*/ 1 w 32"/>
                <a:gd name="T1" fmla="*/ 1 h 6"/>
                <a:gd name="T2" fmla="*/ 1 w 32"/>
                <a:gd name="T3" fmla="*/ 0 h 6"/>
                <a:gd name="T4" fmla="*/ 7 w 32"/>
                <a:gd name="T5" fmla="*/ 0 h 6"/>
                <a:gd name="T6" fmla="*/ 7 w 32"/>
                <a:gd name="T7" fmla="*/ 0 h 6"/>
                <a:gd name="T8" fmla="*/ 1 w 32"/>
                <a:gd name="T9" fmla="*/ 0 h 6"/>
                <a:gd name="T10" fmla="*/ 0 w 32"/>
                <a:gd name="T11" fmla="*/ 1 h 6"/>
                <a:gd name="T12" fmla="*/ 8 w 32"/>
                <a:gd name="T13" fmla="*/ 1 h 6"/>
                <a:gd name="T14" fmla="*/ 7 w 32"/>
                <a:gd name="T15" fmla="*/ 1 h 6"/>
                <a:gd name="T16" fmla="*/ 1 w 32"/>
                <a:gd name="T17" fmla="*/ 1 h 6"/>
                <a:gd name="T18" fmla="*/ 1 w 32"/>
                <a:gd name="T19" fmla="*/ 2 h 6"/>
                <a:gd name="T20" fmla="*/ 7 w 3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6">
                  <a:moveTo>
                    <a:pt x="2" y="2"/>
                  </a:moveTo>
                  <a:lnTo>
                    <a:pt x="2" y="0"/>
                  </a:lnTo>
                  <a:lnTo>
                    <a:pt x="29" y="0"/>
                  </a:lnTo>
                  <a:lnTo>
                    <a:pt x="2" y="0"/>
                  </a:lnTo>
                  <a:lnTo>
                    <a:pt x="0" y="2"/>
                  </a:lnTo>
                  <a:lnTo>
                    <a:pt x="32" y="2"/>
                  </a:lnTo>
                  <a:lnTo>
                    <a:pt x="29" y="2"/>
                  </a:lnTo>
                  <a:lnTo>
                    <a:pt x="2" y="2"/>
                  </a:lnTo>
                  <a:lnTo>
                    <a:pt x="2" y="6"/>
                  </a:lnTo>
                  <a:lnTo>
                    <a:pt x="2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0" name="Freeform 4709">
              <a:extLst>
                <a:ext uri="{FF2B5EF4-FFF2-40B4-BE49-F238E27FC236}">
                  <a16:creationId xmlns:a16="http://schemas.microsoft.com/office/drawing/2014/main" id="{B33C21B4-3FB4-4F30-9A3C-F7DFDF4A2A0B}"/>
                </a:ext>
              </a:extLst>
            </p:cNvPr>
            <p:cNvSpPr>
              <a:spLocks/>
            </p:cNvSpPr>
            <p:nvPr/>
          </p:nvSpPr>
          <p:spPr bwMode="auto">
            <a:xfrm>
              <a:off x="3300" y="2060"/>
              <a:ext cx="1" cy="8"/>
            </a:xfrm>
            <a:custGeom>
              <a:avLst/>
              <a:gdLst>
                <a:gd name="T0" fmla="*/ 1 w 6"/>
                <a:gd name="T1" fmla="*/ 7 h 32"/>
                <a:gd name="T2" fmla="*/ 0 w 6"/>
                <a:gd name="T3" fmla="*/ 7 h 32"/>
                <a:gd name="T4" fmla="*/ 0 w 6"/>
                <a:gd name="T5" fmla="*/ 1 h 32"/>
                <a:gd name="T6" fmla="*/ 0 w 6"/>
                <a:gd name="T7" fmla="*/ 1 h 32"/>
                <a:gd name="T8" fmla="*/ 0 w 6"/>
                <a:gd name="T9" fmla="*/ 7 h 32"/>
                <a:gd name="T10" fmla="*/ 1 w 6"/>
                <a:gd name="T11" fmla="*/ 8 h 32"/>
                <a:gd name="T12" fmla="*/ 1 w 6"/>
                <a:gd name="T13" fmla="*/ 0 h 32"/>
                <a:gd name="T14" fmla="*/ 1 w 6"/>
                <a:gd name="T15" fmla="*/ 1 h 32"/>
                <a:gd name="T16" fmla="*/ 1 w 6"/>
                <a:gd name="T17" fmla="*/ 7 h 32"/>
                <a:gd name="T18" fmla="*/ 1 w 6"/>
                <a:gd name="T19" fmla="*/ 7 h 32"/>
                <a:gd name="T20" fmla="*/ 1 w 6"/>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2">
                  <a:moveTo>
                    <a:pt x="3" y="28"/>
                  </a:moveTo>
                  <a:lnTo>
                    <a:pt x="0" y="28"/>
                  </a:lnTo>
                  <a:lnTo>
                    <a:pt x="0" y="3"/>
                  </a:lnTo>
                  <a:lnTo>
                    <a:pt x="0" y="28"/>
                  </a:lnTo>
                  <a:lnTo>
                    <a:pt x="3" y="32"/>
                  </a:lnTo>
                  <a:lnTo>
                    <a:pt x="3" y="0"/>
                  </a:lnTo>
                  <a:lnTo>
                    <a:pt x="3" y="3"/>
                  </a:lnTo>
                  <a:lnTo>
                    <a:pt x="3" y="28"/>
                  </a:lnTo>
                  <a:lnTo>
                    <a:pt x="6" y="2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1" name="Freeform 4710">
              <a:extLst>
                <a:ext uri="{FF2B5EF4-FFF2-40B4-BE49-F238E27FC236}">
                  <a16:creationId xmlns:a16="http://schemas.microsoft.com/office/drawing/2014/main" id="{DD310AEF-3237-4C3C-B309-71FFD79ED4E8}"/>
                </a:ext>
              </a:extLst>
            </p:cNvPr>
            <p:cNvSpPr>
              <a:spLocks/>
            </p:cNvSpPr>
            <p:nvPr/>
          </p:nvSpPr>
          <p:spPr bwMode="auto">
            <a:xfrm>
              <a:off x="3300" y="2060"/>
              <a:ext cx="6" cy="1"/>
            </a:xfrm>
            <a:custGeom>
              <a:avLst/>
              <a:gdLst>
                <a:gd name="T0" fmla="*/ 1 w 24"/>
                <a:gd name="T1" fmla="*/ 1 h 6"/>
                <a:gd name="T2" fmla="*/ 1 w 24"/>
                <a:gd name="T3" fmla="*/ 0 h 6"/>
                <a:gd name="T4" fmla="*/ 5 w 24"/>
                <a:gd name="T5" fmla="*/ 0 h 6"/>
                <a:gd name="T6" fmla="*/ 6 w 24"/>
                <a:gd name="T7" fmla="*/ 1 h 6"/>
                <a:gd name="T8" fmla="*/ 0 w 24"/>
                <a:gd name="T9" fmla="*/ 1 h 6"/>
                <a:gd name="T10" fmla="*/ 0 w 24"/>
                <a:gd name="T11" fmla="*/ 1 h 6"/>
                <a:gd name="T12" fmla="*/ 6 w 24"/>
                <a:gd name="T13" fmla="*/ 1 h 6"/>
                <a:gd name="T14" fmla="*/ 6 w 24"/>
                <a:gd name="T15" fmla="*/ 1 h 6"/>
                <a:gd name="T16" fmla="*/ 0 w 24"/>
                <a:gd name="T17" fmla="*/ 1 h 6"/>
                <a:gd name="T18" fmla="*/ 1 w 24"/>
                <a:gd name="T19" fmla="*/ 1 h 6"/>
                <a:gd name="T20" fmla="*/ 5 w 24"/>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3" y="3"/>
                  </a:moveTo>
                  <a:lnTo>
                    <a:pt x="3" y="0"/>
                  </a:lnTo>
                  <a:lnTo>
                    <a:pt x="20" y="0"/>
                  </a:lnTo>
                  <a:lnTo>
                    <a:pt x="24" y="3"/>
                  </a:lnTo>
                  <a:lnTo>
                    <a:pt x="0" y="3"/>
                  </a:lnTo>
                  <a:lnTo>
                    <a:pt x="24" y="3"/>
                  </a:lnTo>
                  <a:lnTo>
                    <a:pt x="24" y="6"/>
                  </a:lnTo>
                  <a:lnTo>
                    <a:pt x="0" y="6"/>
                  </a:lnTo>
                  <a:lnTo>
                    <a:pt x="3" y="6"/>
                  </a:lnTo>
                  <a:lnTo>
                    <a:pt x="2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2" name="Freeform 4711">
              <a:extLst>
                <a:ext uri="{FF2B5EF4-FFF2-40B4-BE49-F238E27FC236}">
                  <a16:creationId xmlns:a16="http://schemas.microsoft.com/office/drawing/2014/main" id="{DED47F2A-5C32-4941-ACA8-01183FA4FB8B}"/>
                </a:ext>
              </a:extLst>
            </p:cNvPr>
            <p:cNvSpPr>
              <a:spLocks/>
            </p:cNvSpPr>
            <p:nvPr/>
          </p:nvSpPr>
          <p:spPr bwMode="auto">
            <a:xfrm>
              <a:off x="3304" y="2056"/>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6"/>
                  </a:moveTo>
                  <a:lnTo>
                    <a:pt x="0" y="16"/>
                  </a:lnTo>
                  <a:lnTo>
                    <a:pt x="0" y="3"/>
                  </a:lnTo>
                  <a:lnTo>
                    <a:pt x="0" y="0"/>
                  </a:lnTo>
                  <a:lnTo>
                    <a:pt x="0" y="19"/>
                  </a:lnTo>
                  <a:lnTo>
                    <a:pt x="2" y="19"/>
                  </a:lnTo>
                  <a:lnTo>
                    <a:pt x="2" y="0"/>
                  </a:lnTo>
                  <a:lnTo>
                    <a:pt x="6" y="0"/>
                  </a:lnTo>
                  <a:lnTo>
                    <a:pt x="6" y="19"/>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3" name="Freeform 4712">
              <a:extLst>
                <a:ext uri="{FF2B5EF4-FFF2-40B4-BE49-F238E27FC236}">
                  <a16:creationId xmlns:a16="http://schemas.microsoft.com/office/drawing/2014/main" id="{D6B7CDBC-C743-4D74-B6D5-90CEEC5FB93E}"/>
                </a:ext>
              </a:extLst>
            </p:cNvPr>
            <p:cNvSpPr>
              <a:spLocks/>
            </p:cNvSpPr>
            <p:nvPr/>
          </p:nvSpPr>
          <p:spPr bwMode="auto">
            <a:xfrm>
              <a:off x="3304" y="2056"/>
              <a:ext cx="13" cy="2"/>
            </a:xfrm>
            <a:custGeom>
              <a:avLst/>
              <a:gdLst>
                <a:gd name="T0" fmla="*/ 1 w 50"/>
                <a:gd name="T1" fmla="*/ 1 h 6"/>
                <a:gd name="T2" fmla="*/ 1 w 50"/>
                <a:gd name="T3" fmla="*/ 0 h 6"/>
                <a:gd name="T4" fmla="*/ 12 w 50"/>
                <a:gd name="T5" fmla="*/ 0 h 6"/>
                <a:gd name="T6" fmla="*/ 13 w 50"/>
                <a:gd name="T7" fmla="*/ 0 h 6"/>
                <a:gd name="T8" fmla="*/ 0 w 50"/>
                <a:gd name="T9" fmla="*/ 0 h 6"/>
                <a:gd name="T10" fmla="*/ 0 w 50"/>
                <a:gd name="T11" fmla="*/ 1 h 6"/>
                <a:gd name="T12" fmla="*/ 13 w 50"/>
                <a:gd name="T13" fmla="*/ 1 h 6"/>
                <a:gd name="T14" fmla="*/ 13 w 50"/>
                <a:gd name="T15" fmla="*/ 1 h 6"/>
                <a:gd name="T16" fmla="*/ 0 w 50"/>
                <a:gd name="T17" fmla="*/ 1 h 6"/>
                <a:gd name="T18" fmla="*/ 1 w 50"/>
                <a:gd name="T19" fmla="*/ 2 h 6"/>
                <a:gd name="T20" fmla="*/ 12 w 5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6">
                  <a:moveTo>
                    <a:pt x="2" y="3"/>
                  </a:moveTo>
                  <a:lnTo>
                    <a:pt x="2" y="0"/>
                  </a:lnTo>
                  <a:lnTo>
                    <a:pt x="48" y="0"/>
                  </a:lnTo>
                  <a:lnTo>
                    <a:pt x="50" y="0"/>
                  </a:lnTo>
                  <a:lnTo>
                    <a:pt x="0" y="0"/>
                  </a:lnTo>
                  <a:lnTo>
                    <a:pt x="0" y="3"/>
                  </a:lnTo>
                  <a:lnTo>
                    <a:pt x="50" y="3"/>
                  </a:lnTo>
                  <a:lnTo>
                    <a:pt x="0" y="3"/>
                  </a:lnTo>
                  <a:lnTo>
                    <a:pt x="2" y="6"/>
                  </a:lnTo>
                  <a:lnTo>
                    <a:pt x="4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4" name="Freeform 4713">
              <a:extLst>
                <a:ext uri="{FF2B5EF4-FFF2-40B4-BE49-F238E27FC236}">
                  <a16:creationId xmlns:a16="http://schemas.microsoft.com/office/drawing/2014/main" id="{BE77DF7C-7667-4DDA-87B2-C119F1598EF0}"/>
                </a:ext>
              </a:extLst>
            </p:cNvPr>
            <p:cNvSpPr>
              <a:spLocks/>
            </p:cNvSpPr>
            <p:nvPr/>
          </p:nvSpPr>
          <p:spPr bwMode="auto">
            <a:xfrm>
              <a:off x="3315" y="2053"/>
              <a:ext cx="2" cy="5"/>
            </a:xfrm>
            <a:custGeom>
              <a:avLst/>
              <a:gdLst>
                <a:gd name="T0" fmla="*/ 1 w 6"/>
                <a:gd name="T1" fmla="*/ 4 h 22"/>
                <a:gd name="T2" fmla="*/ 0 w 6"/>
                <a:gd name="T3" fmla="*/ 4 h 22"/>
                <a:gd name="T4" fmla="*/ 0 w 6"/>
                <a:gd name="T5" fmla="*/ 1 h 22"/>
                <a:gd name="T6" fmla="*/ 0 w 6"/>
                <a:gd name="T7" fmla="*/ 0 h 22"/>
                <a:gd name="T8" fmla="*/ 0 w 6"/>
                <a:gd name="T9" fmla="*/ 4 h 22"/>
                <a:gd name="T10" fmla="*/ 1 w 6"/>
                <a:gd name="T11" fmla="*/ 5 h 22"/>
                <a:gd name="T12" fmla="*/ 1 w 6"/>
                <a:gd name="T13" fmla="*/ 0 h 22"/>
                <a:gd name="T14" fmla="*/ 2 w 6"/>
                <a:gd name="T15" fmla="*/ 0 h 22"/>
                <a:gd name="T16" fmla="*/ 2 w 6"/>
                <a:gd name="T17" fmla="*/ 4 h 22"/>
                <a:gd name="T18" fmla="*/ 2 w 6"/>
                <a:gd name="T19" fmla="*/ 4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3"/>
                  </a:lnTo>
                  <a:lnTo>
                    <a:pt x="0" y="0"/>
                  </a:lnTo>
                  <a:lnTo>
                    <a:pt x="0" y="19"/>
                  </a:lnTo>
                  <a:lnTo>
                    <a:pt x="4" y="22"/>
                  </a:lnTo>
                  <a:lnTo>
                    <a:pt x="4" y="0"/>
                  </a:lnTo>
                  <a:lnTo>
                    <a:pt x="6" y="0"/>
                  </a:lnTo>
                  <a:lnTo>
                    <a:pt x="6" y="19"/>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5" name="Freeform 4714">
              <a:extLst>
                <a:ext uri="{FF2B5EF4-FFF2-40B4-BE49-F238E27FC236}">
                  <a16:creationId xmlns:a16="http://schemas.microsoft.com/office/drawing/2014/main" id="{45F62BD4-5AA7-41D5-B33F-C84E49375E0A}"/>
                </a:ext>
              </a:extLst>
            </p:cNvPr>
            <p:cNvSpPr>
              <a:spLocks/>
            </p:cNvSpPr>
            <p:nvPr/>
          </p:nvSpPr>
          <p:spPr bwMode="auto">
            <a:xfrm>
              <a:off x="3315" y="2053"/>
              <a:ext cx="14" cy="1"/>
            </a:xfrm>
            <a:custGeom>
              <a:avLst/>
              <a:gdLst>
                <a:gd name="T0" fmla="*/ 1 w 56"/>
                <a:gd name="T1" fmla="*/ 0 h 7"/>
                <a:gd name="T2" fmla="*/ 1 w 56"/>
                <a:gd name="T3" fmla="*/ 0 h 7"/>
                <a:gd name="T4" fmla="*/ 14 w 56"/>
                <a:gd name="T5" fmla="*/ 0 h 7"/>
                <a:gd name="T6" fmla="*/ 14 w 56"/>
                <a:gd name="T7" fmla="*/ 0 h 7"/>
                <a:gd name="T8" fmla="*/ 0 w 56"/>
                <a:gd name="T9" fmla="*/ 0 h 7"/>
                <a:gd name="T10" fmla="*/ 0 w 56"/>
                <a:gd name="T11" fmla="*/ 0 h 7"/>
                <a:gd name="T12" fmla="*/ 14 w 56"/>
                <a:gd name="T13" fmla="*/ 0 h 7"/>
                <a:gd name="T14" fmla="*/ 14 w 56"/>
                <a:gd name="T15" fmla="*/ 1 h 7"/>
                <a:gd name="T16" fmla="*/ 0 w 56"/>
                <a:gd name="T17" fmla="*/ 1 h 7"/>
                <a:gd name="T18" fmla="*/ 1 w 56"/>
                <a:gd name="T19" fmla="*/ 1 h 7"/>
                <a:gd name="T20" fmla="*/ 14 w 56"/>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7">
                  <a:moveTo>
                    <a:pt x="4" y="3"/>
                  </a:moveTo>
                  <a:lnTo>
                    <a:pt x="4" y="0"/>
                  </a:lnTo>
                  <a:lnTo>
                    <a:pt x="54" y="0"/>
                  </a:lnTo>
                  <a:lnTo>
                    <a:pt x="0" y="0"/>
                  </a:lnTo>
                  <a:lnTo>
                    <a:pt x="0" y="3"/>
                  </a:lnTo>
                  <a:lnTo>
                    <a:pt x="56" y="3"/>
                  </a:lnTo>
                  <a:lnTo>
                    <a:pt x="54" y="7"/>
                  </a:lnTo>
                  <a:lnTo>
                    <a:pt x="0" y="7"/>
                  </a:lnTo>
                  <a:lnTo>
                    <a:pt x="4" y="7"/>
                  </a:lnTo>
                  <a:lnTo>
                    <a:pt x="5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6" name="Freeform 4715">
              <a:extLst>
                <a:ext uri="{FF2B5EF4-FFF2-40B4-BE49-F238E27FC236}">
                  <a16:creationId xmlns:a16="http://schemas.microsoft.com/office/drawing/2014/main" id="{00D214B0-B434-4903-85FB-6B1A4933489C}"/>
                </a:ext>
              </a:extLst>
            </p:cNvPr>
            <p:cNvSpPr>
              <a:spLocks/>
            </p:cNvSpPr>
            <p:nvPr/>
          </p:nvSpPr>
          <p:spPr bwMode="auto">
            <a:xfrm>
              <a:off x="3328" y="2048"/>
              <a:ext cx="1" cy="6"/>
            </a:xfrm>
            <a:custGeom>
              <a:avLst/>
              <a:gdLst>
                <a:gd name="T0" fmla="*/ 1 w 6"/>
                <a:gd name="T1" fmla="*/ 5 h 24"/>
                <a:gd name="T2" fmla="*/ 0 w 6"/>
                <a:gd name="T3" fmla="*/ 5 h 24"/>
                <a:gd name="T4" fmla="*/ 0 w 6"/>
                <a:gd name="T5" fmla="*/ 1 h 24"/>
                <a:gd name="T6" fmla="*/ 0 w 6"/>
                <a:gd name="T7" fmla="*/ 0 h 24"/>
                <a:gd name="T8" fmla="*/ 0 w 6"/>
                <a:gd name="T9" fmla="*/ 6 h 24"/>
                <a:gd name="T10" fmla="*/ 1 w 6"/>
                <a:gd name="T11" fmla="*/ 6 h 24"/>
                <a:gd name="T12" fmla="*/ 1 w 6"/>
                <a:gd name="T13" fmla="*/ 0 h 24"/>
                <a:gd name="T14" fmla="*/ 1 w 6"/>
                <a:gd name="T15" fmla="*/ 0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4" y="20"/>
                  </a:moveTo>
                  <a:lnTo>
                    <a:pt x="0" y="20"/>
                  </a:lnTo>
                  <a:lnTo>
                    <a:pt x="0" y="4"/>
                  </a:lnTo>
                  <a:lnTo>
                    <a:pt x="0" y="0"/>
                  </a:lnTo>
                  <a:lnTo>
                    <a:pt x="0" y="24"/>
                  </a:lnTo>
                  <a:lnTo>
                    <a:pt x="4" y="24"/>
                  </a:lnTo>
                  <a:lnTo>
                    <a:pt x="4" y="0"/>
                  </a:lnTo>
                  <a:lnTo>
                    <a:pt x="4"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7" name="Freeform 4716">
              <a:extLst>
                <a:ext uri="{FF2B5EF4-FFF2-40B4-BE49-F238E27FC236}">
                  <a16:creationId xmlns:a16="http://schemas.microsoft.com/office/drawing/2014/main" id="{EC471450-80CD-4E7E-A875-77D08EECE66A}"/>
                </a:ext>
              </a:extLst>
            </p:cNvPr>
            <p:cNvSpPr>
              <a:spLocks/>
            </p:cNvSpPr>
            <p:nvPr/>
          </p:nvSpPr>
          <p:spPr bwMode="auto">
            <a:xfrm>
              <a:off x="3328" y="2048"/>
              <a:ext cx="3" cy="2"/>
            </a:xfrm>
            <a:custGeom>
              <a:avLst/>
              <a:gdLst>
                <a:gd name="T0" fmla="*/ 1 w 12"/>
                <a:gd name="T1" fmla="*/ 1 h 7"/>
                <a:gd name="T2" fmla="*/ 1 w 12"/>
                <a:gd name="T3" fmla="*/ 0 h 7"/>
                <a:gd name="T4" fmla="*/ 3 w 12"/>
                <a:gd name="T5" fmla="*/ 0 h 7"/>
                <a:gd name="T6" fmla="*/ 3 w 12"/>
                <a:gd name="T7" fmla="*/ 0 h 7"/>
                <a:gd name="T8" fmla="*/ 0 w 12"/>
                <a:gd name="T9" fmla="*/ 0 h 7"/>
                <a:gd name="T10" fmla="*/ 0 w 12"/>
                <a:gd name="T11" fmla="*/ 1 h 7"/>
                <a:gd name="T12" fmla="*/ 3 w 12"/>
                <a:gd name="T13" fmla="*/ 1 h 7"/>
                <a:gd name="T14" fmla="*/ 3 w 12"/>
                <a:gd name="T15" fmla="*/ 2 h 7"/>
                <a:gd name="T16" fmla="*/ 0 w 12"/>
                <a:gd name="T17" fmla="*/ 2 h 7"/>
                <a:gd name="T18" fmla="*/ 1 w 12"/>
                <a:gd name="T19" fmla="*/ 2 h 7"/>
                <a:gd name="T20" fmla="*/ 3 w 12"/>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7">
                  <a:moveTo>
                    <a:pt x="4" y="4"/>
                  </a:moveTo>
                  <a:lnTo>
                    <a:pt x="4" y="0"/>
                  </a:lnTo>
                  <a:lnTo>
                    <a:pt x="10" y="0"/>
                  </a:lnTo>
                  <a:lnTo>
                    <a:pt x="0" y="0"/>
                  </a:lnTo>
                  <a:lnTo>
                    <a:pt x="0" y="4"/>
                  </a:lnTo>
                  <a:lnTo>
                    <a:pt x="12" y="4"/>
                  </a:lnTo>
                  <a:lnTo>
                    <a:pt x="10" y="7"/>
                  </a:lnTo>
                  <a:lnTo>
                    <a:pt x="0" y="7"/>
                  </a:lnTo>
                  <a:lnTo>
                    <a:pt x="4" y="7"/>
                  </a:lnTo>
                  <a:lnTo>
                    <a:pt x="1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8" name="Freeform 4717">
              <a:extLst>
                <a:ext uri="{FF2B5EF4-FFF2-40B4-BE49-F238E27FC236}">
                  <a16:creationId xmlns:a16="http://schemas.microsoft.com/office/drawing/2014/main" id="{B79A174E-577F-4E0E-BA51-D556FA2FAF39}"/>
                </a:ext>
              </a:extLst>
            </p:cNvPr>
            <p:cNvSpPr>
              <a:spLocks/>
            </p:cNvSpPr>
            <p:nvPr/>
          </p:nvSpPr>
          <p:spPr bwMode="auto">
            <a:xfrm>
              <a:off x="3329" y="2044"/>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1 w 6"/>
                <a:gd name="T15" fmla="*/ 1 h 22"/>
                <a:gd name="T16" fmla="*/ 1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22"/>
                  </a:lnTo>
                  <a:lnTo>
                    <a:pt x="4" y="22"/>
                  </a:lnTo>
                  <a:lnTo>
                    <a:pt x="4" y="0"/>
                  </a:lnTo>
                  <a:lnTo>
                    <a:pt x="4" y="2"/>
                  </a:lnTo>
                  <a:lnTo>
                    <a:pt x="4"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99" name="Freeform 4718">
              <a:extLst>
                <a:ext uri="{FF2B5EF4-FFF2-40B4-BE49-F238E27FC236}">
                  <a16:creationId xmlns:a16="http://schemas.microsoft.com/office/drawing/2014/main" id="{9180FA7E-8003-47F8-BABC-2DBDBFEFE68A}"/>
                </a:ext>
              </a:extLst>
            </p:cNvPr>
            <p:cNvSpPr>
              <a:spLocks/>
            </p:cNvSpPr>
            <p:nvPr/>
          </p:nvSpPr>
          <p:spPr bwMode="auto">
            <a:xfrm>
              <a:off x="3329" y="2044"/>
              <a:ext cx="15" cy="2"/>
            </a:xfrm>
            <a:custGeom>
              <a:avLst/>
              <a:gdLst>
                <a:gd name="T0" fmla="*/ 1 w 60"/>
                <a:gd name="T1" fmla="*/ 1 h 6"/>
                <a:gd name="T2" fmla="*/ 1 w 60"/>
                <a:gd name="T3" fmla="*/ 0 h 6"/>
                <a:gd name="T4" fmla="*/ 14 w 60"/>
                <a:gd name="T5" fmla="*/ 0 h 6"/>
                <a:gd name="T6" fmla="*/ 14 w 60"/>
                <a:gd name="T7" fmla="*/ 1 h 6"/>
                <a:gd name="T8" fmla="*/ 0 w 60"/>
                <a:gd name="T9" fmla="*/ 1 h 6"/>
                <a:gd name="T10" fmla="*/ 0 w 60"/>
                <a:gd name="T11" fmla="*/ 1 h 6"/>
                <a:gd name="T12" fmla="*/ 15 w 60"/>
                <a:gd name="T13" fmla="*/ 1 h 6"/>
                <a:gd name="T14" fmla="*/ 14 w 60"/>
                <a:gd name="T15" fmla="*/ 2 h 6"/>
                <a:gd name="T16" fmla="*/ 0 w 60"/>
                <a:gd name="T17" fmla="*/ 2 h 6"/>
                <a:gd name="T18" fmla="*/ 1 w 60"/>
                <a:gd name="T19" fmla="*/ 2 h 6"/>
                <a:gd name="T20" fmla="*/ 14 w 60"/>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6">
                  <a:moveTo>
                    <a:pt x="4" y="2"/>
                  </a:moveTo>
                  <a:lnTo>
                    <a:pt x="4" y="0"/>
                  </a:lnTo>
                  <a:lnTo>
                    <a:pt x="56" y="0"/>
                  </a:lnTo>
                  <a:lnTo>
                    <a:pt x="56" y="2"/>
                  </a:lnTo>
                  <a:lnTo>
                    <a:pt x="0" y="2"/>
                  </a:lnTo>
                  <a:lnTo>
                    <a:pt x="60" y="2"/>
                  </a:lnTo>
                  <a:lnTo>
                    <a:pt x="56" y="6"/>
                  </a:lnTo>
                  <a:lnTo>
                    <a:pt x="0" y="6"/>
                  </a:lnTo>
                  <a:lnTo>
                    <a:pt x="4" y="6"/>
                  </a:lnTo>
                  <a:lnTo>
                    <a:pt x="5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0" name="Freeform 4719">
              <a:extLst>
                <a:ext uri="{FF2B5EF4-FFF2-40B4-BE49-F238E27FC236}">
                  <a16:creationId xmlns:a16="http://schemas.microsoft.com/office/drawing/2014/main" id="{1523C734-6B0B-47EA-A954-2769C49ABE0D}"/>
                </a:ext>
              </a:extLst>
            </p:cNvPr>
            <p:cNvSpPr>
              <a:spLocks/>
            </p:cNvSpPr>
            <p:nvPr/>
          </p:nvSpPr>
          <p:spPr bwMode="auto">
            <a:xfrm>
              <a:off x="3343" y="2041"/>
              <a:ext cx="1" cy="5"/>
            </a:xfrm>
            <a:custGeom>
              <a:avLst/>
              <a:gdLst>
                <a:gd name="T0" fmla="*/ 0 w 6"/>
                <a:gd name="T1" fmla="*/ 4 h 19"/>
                <a:gd name="T2" fmla="*/ 0 w 6"/>
                <a:gd name="T3" fmla="*/ 4 h 19"/>
                <a:gd name="T4" fmla="*/ 0 w 6"/>
                <a:gd name="T5" fmla="*/ 1 h 19"/>
                <a:gd name="T6" fmla="*/ 0 w 6"/>
                <a:gd name="T7" fmla="*/ 0 h 19"/>
                <a:gd name="T8" fmla="*/ 0 w 6"/>
                <a:gd name="T9" fmla="*/ 5 h 19"/>
                <a:gd name="T10" fmla="*/ 0 w 6"/>
                <a:gd name="T11" fmla="*/ 5 h 19"/>
                <a:gd name="T12" fmla="*/ 0 w 6"/>
                <a:gd name="T13" fmla="*/ 0 h 19"/>
                <a:gd name="T14" fmla="*/ 0 w 6"/>
                <a:gd name="T15" fmla="*/ 0 h 19"/>
                <a:gd name="T16" fmla="*/ 0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2" y="15"/>
                  </a:moveTo>
                  <a:lnTo>
                    <a:pt x="0" y="15"/>
                  </a:lnTo>
                  <a:lnTo>
                    <a:pt x="0" y="4"/>
                  </a:lnTo>
                  <a:lnTo>
                    <a:pt x="0" y="0"/>
                  </a:lnTo>
                  <a:lnTo>
                    <a:pt x="0" y="19"/>
                  </a:lnTo>
                  <a:lnTo>
                    <a:pt x="2" y="19"/>
                  </a:lnTo>
                  <a:lnTo>
                    <a:pt x="2" y="0"/>
                  </a:lnTo>
                  <a:lnTo>
                    <a:pt x="2" y="19"/>
                  </a:lnTo>
                  <a:lnTo>
                    <a:pt x="6" y="15"/>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1" name="Freeform 4720">
              <a:extLst>
                <a:ext uri="{FF2B5EF4-FFF2-40B4-BE49-F238E27FC236}">
                  <a16:creationId xmlns:a16="http://schemas.microsoft.com/office/drawing/2014/main" id="{23B91CFA-B06C-43ED-92B9-E9CA98B3C985}"/>
                </a:ext>
              </a:extLst>
            </p:cNvPr>
            <p:cNvSpPr>
              <a:spLocks/>
            </p:cNvSpPr>
            <p:nvPr/>
          </p:nvSpPr>
          <p:spPr bwMode="auto">
            <a:xfrm>
              <a:off x="3343" y="2041"/>
              <a:ext cx="41" cy="2"/>
            </a:xfrm>
            <a:custGeom>
              <a:avLst/>
              <a:gdLst>
                <a:gd name="T0" fmla="*/ 0 w 166"/>
                <a:gd name="T1" fmla="*/ 1 h 6"/>
                <a:gd name="T2" fmla="*/ 0 w 166"/>
                <a:gd name="T3" fmla="*/ 0 h 6"/>
                <a:gd name="T4" fmla="*/ 40 w 166"/>
                <a:gd name="T5" fmla="*/ 0 h 6"/>
                <a:gd name="T6" fmla="*/ 41 w 166"/>
                <a:gd name="T7" fmla="*/ 0 h 6"/>
                <a:gd name="T8" fmla="*/ 0 w 166"/>
                <a:gd name="T9" fmla="*/ 0 h 6"/>
                <a:gd name="T10" fmla="*/ 0 w 166"/>
                <a:gd name="T11" fmla="*/ 1 h 6"/>
                <a:gd name="T12" fmla="*/ 41 w 166"/>
                <a:gd name="T13" fmla="*/ 1 h 6"/>
                <a:gd name="T14" fmla="*/ 41 w 166"/>
                <a:gd name="T15" fmla="*/ 1 h 6"/>
                <a:gd name="T16" fmla="*/ 0 w 166"/>
                <a:gd name="T17" fmla="*/ 1 h 6"/>
                <a:gd name="T18" fmla="*/ 0 w 166"/>
                <a:gd name="T19" fmla="*/ 2 h 6"/>
                <a:gd name="T20" fmla="*/ 40 w 16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 h="6">
                  <a:moveTo>
                    <a:pt x="2" y="4"/>
                  </a:moveTo>
                  <a:lnTo>
                    <a:pt x="2" y="0"/>
                  </a:lnTo>
                  <a:lnTo>
                    <a:pt x="163" y="0"/>
                  </a:lnTo>
                  <a:lnTo>
                    <a:pt x="166" y="0"/>
                  </a:lnTo>
                  <a:lnTo>
                    <a:pt x="0" y="0"/>
                  </a:lnTo>
                  <a:lnTo>
                    <a:pt x="0" y="4"/>
                  </a:lnTo>
                  <a:lnTo>
                    <a:pt x="166" y="4"/>
                  </a:lnTo>
                  <a:lnTo>
                    <a:pt x="0" y="4"/>
                  </a:lnTo>
                  <a:lnTo>
                    <a:pt x="2" y="6"/>
                  </a:lnTo>
                  <a:lnTo>
                    <a:pt x="163"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2" name="Freeform 4721">
              <a:extLst>
                <a:ext uri="{FF2B5EF4-FFF2-40B4-BE49-F238E27FC236}">
                  <a16:creationId xmlns:a16="http://schemas.microsoft.com/office/drawing/2014/main" id="{F53BF901-E418-4CDE-88A8-07E8876B3812}"/>
                </a:ext>
              </a:extLst>
            </p:cNvPr>
            <p:cNvSpPr>
              <a:spLocks/>
            </p:cNvSpPr>
            <p:nvPr/>
          </p:nvSpPr>
          <p:spPr bwMode="auto">
            <a:xfrm>
              <a:off x="3383" y="2037"/>
              <a:ext cx="1" cy="6"/>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3" y="0"/>
                  </a:lnTo>
                  <a:lnTo>
                    <a:pt x="3" y="20"/>
                  </a:lnTo>
                  <a:lnTo>
                    <a:pt x="3" y="22"/>
                  </a:lnTo>
                  <a:lnTo>
                    <a:pt x="3"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3" name="Freeform 4722">
              <a:extLst>
                <a:ext uri="{FF2B5EF4-FFF2-40B4-BE49-F238E27FC236}">
                  <a16:creationId xmlns:a16="http://schemas.microsoft.com/office/drawing/2014/main" id="{AC7100AC-85D1-468D-9BDB-4695AACB1C80}"/>
                </a:ext>
              </a:extLst>
            </p:cNvPr>
            <p:cNvSpPr>
              <a:spLocks/>
            </p:cNvSpPr>
            <p:nvPr/>
          </p:nvSpPr>
          <p:spPr bwMode="auto">
            <a:xfrm>
              <a:off x="3383" y="2037"/>
              <a:ext cx="6" cy="2"/>
            </a:xfrm>
            <a:custGeom>
              <a:avLst/>
              <a:gdLst>
                <a:gd name="T0" fmla="*/ 1 w 24"/>
                <a:gd name="T1" fmla="*/ 1 h 7"/>
                <a:gd name="T2" fmla="*/ 1 w 24"/>
                <a:gd name="T3" fmla="*/ 0 h 7"/>
                <a:gd name="T4" fmla="*/ 5 w 24"/>
                <a:gd name="T5" fmla="*/ 0 h 7"/>
                <a:gd name="T6" fmla="*/ 5 w 24"/>
                <a:gd name="T7" fmla="*/ 0 h 7"/>
                <a:gd name="T8" fmla="*/ 1 w 24"/>
                <a:gd name="T9" fmla="*/ 0 h 7"/>
                <a:gd name="T10" fmla="*/ 0 w 24"/>
                <a:gd name="T11" fmla="*/ 1 h 7"/>
                <a:gd name="T12" fmla="*/ 6 w 24"/>
                <a:gd name="T13" fmla="*/ 1 h 7"/>
                <a:gd name="T14" fmla="*/ 5 w 24"/>
                <a:gd name="T15" fmla="*/ 2 h 7"/>
                <a:gd name="T16" fmla="*/ 1 w 24"/>
                <a:gd name="T17" fmla="*/ 2 h 7"/>
                <a:gd name="T18" fmla="*/ 1 w 24"/>
                <a:gd name="T19" fmla="*/ 2 h 7"/>
                <a:gd name="T20" fmla="*/ 5 w 2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3" y="3"/>
                  </a:moveTo>
                  <a:lnTo>
                    <a:pt x="3" y="0"/>
                  </a:lnTo>
                  <a:lnTo>
                    <a:pt x="20" y="0"/>
                  </a:lnTo>
                  <a:lnTo>
                    <a:pt x="3" y="0"/>
                  </a:lnTo>
                  <a:lnTo>
                    <a:pt x="0" y="3"/>
                  </a:lnTo>
                  <a:lnTo>
                    <a:pt x="24" y="3"/>
                  </a:lnTo>
                  <a:lnTo>
                    <a:pt x="20" y="7"/>
                  </a:lnTo>
                  <a:lnTo>
                    <a:pt x="3" y="7"/>
                  </a:lnTo>
                  <a:lnTo>
                    <a:pt x="2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4" name="Freeform 4723">
              <a:extLst>
                <a:ext uri="{FF2B5EF4-FFF2-40B4-BE49-F238E27FC236}">
                  <a16:creationId xmlns:a16="http://schemas.microsoft.com/office/drawing/2014/main" id="{904A10A9-D667-4266-BB79-F3476C957EE7}"/>
                </a:ext>
              </a:extLst>
            </p:cNvPr>
            <p:cNvSpPr>
              <a:spLocks/>
            </p:cNvSpPr>
            <p:nvPr/>
          </p:nvSpPr>
          <p:spPr bwMode="auto">
            <a:xfrm>
              <a:off x="3387" y="2031"/>
              <a:ext cx="2" cy="8"/>
            </a:xfrm>
            <a:custGeom>
              <a:avLst/>
              <a:gdLst>
                <a:gd name="T0" fmla="*/ 1 w 6"/>
                <a:gd name="T1" fmla="*/ 7 h 30"/>
                <a:gd name="T2" fmla="*/ 0 w 6"/>
                <a:gd name="T3" fmla="*/ 7 h 30"/>
                <a:gd name="T4" fmla="*/ 0 w 6"/>
                <a:gd name="T5" fmla="*/ 1 h 30"/>
                <a:gd name="T6" fmla="*/ 0 w 6"/>
                <a:gd name="T7" fmla="*/ 0 h 30"/>
                <a:gd name="T8" fmla="*/ 0 w 6"/>
                <a:gd name="T9" fmla="*/ 8 h 30"/>
                <a:gd name="T10" fmla="*/ 1 w 6"/>
                <a:gd name="T11" fmla="*/ 8 h 30"/>
                <a:gd name="T12" fmla="*/ 1 w 6"/>
                <a:gd name="T13" fmla="*/ 0 h 30"/>
                <a:gd name="T14" fmla="*/ 1 w 6"/>
                <a:gd name="T15" fmla="*/ 0 h 30"/>
                <a:gd name="T16" fmla="*/ 1 w 6"/>
                <a:gd name="T17" fmla="*/ 8 h 30"/>
                <a:gd name="T18" fmla="*/ 2 w 6"/>
                <a:gd name="T19" fmla="*/ 7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2" y="26"/>
                  </a:moveTo>
                  <a:lnTo>
                    <a:pt x="0" y="26"/>
                  </a:lnTo>
                  <a:lnTo>
                    <a:pt x="0" y="4"/>
                  </a:lnTo>
                  <a:lnTo>
                    <a:pt x="0" y="0"/>
                  </a:lnTo>
                  <a:lnTo>
                    <a:pt x="0" y="30"/>
                  </a:lnTo>
                  <a:lnTo>
                    <a:pt x="2" y="30"/>
                  </a:lnTo>
                  <a:lnTo>
                    <a:pt x="2" y="0"/>
                  </a:lnTo>
                  <a:lnTo>
                    <a:pt x="2"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5" name="Freeform 4724">
              <a:extLst>
                <a:ext uri="{FF2B5EF4-FFF2-40B4-BE49-F238E27FC236}">
                  <a16:creationId xmlns:a16="http://schemas.microsoft.com/office/drawing/2014/main" id="{7868B948-2297-441A-90C0-DCB82398D4CB}"/>
                </a:ext>
              </a:extLst>
            </p:cNvPr>
            <p:cNvSpPr>
              <a:spLocks/>
            </p:cNvSpPr>
            <p:nvPr/>
          </p:nvSpPr>
          <p:spPr bwMode="auto">
            <a:xfrm>
              <a:off x="3387" y="2031"/>
              <a:ext cx="26" cy="2"/>
            </a:xfrm>
            <a:custGeom>
              <a:avLst/>
              <a:gdLst>
                <a:gd name="T0" fmla="*/ 1 w 104"/>
                <a:gd name="T1" fmla="*/ 1 h 6"/>
                <a:gd name="T2" fmla="*/ 1 w 104"/>
                <a:gd name="T3" fmla="*/ 0 h 6"/>
                <a:gd name="T4" fmla="*/ 25 w 104"/>
                <a:gd name="T5" fmla="*/ 0 h 6"/>
                <a:gd name="T6" fmla="*/ 26 w 104"/>
                <a:gd name="T7" fmla="*/ 0 h 6"/>
                <a:gd name="T8" fmla="*/ 0 w 104"/>
                <a:gd name="T9" fmla="*/ 0 h 6"/>
                <a:gd name="T10" fmla="*/ 0 w 104"/>
                <a:gd name="T11" fmla="*/ 1 h 6"/>
                <a:gd name="T12" fmla="*/ 26 w 104"/>
                <a:gd name="T13" fmla="*/ 1 h 6"/>
                <a:gd name="T14" fmla="*/ 26 w 104"/>
                <a:gd name="T15" fmla="*/ 1 h 6"/>
                <a:gd name="T16" fmla="*/ 0 w 104"/>
                <a:gd name="T17" fmla="*/ 1 h 6"/>
                <a:gd name="T18" fmla="*/ 1 w 104"/>
                <a:gd name="T19" fmla="*/ 2 h 6"/>
                <a:gd name="T20" fmla="*/ 25 w 10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6">
                  <a:moveTo>
                    <a:pt x="2" y="4"/>
                  </a:moveTo>
                  <a:lnTo>
                    <a:pt x="2" y="0"/>
                  </a:lnTo>
                  <a:lnTo>
                    <a:pt x="100" y="0"/>
                  </a:lnTo>
                  <a:lnTo>
                    <a:pt x="104" y="0"/>
                  </a:lnTo>
                  <a:lnTo>
                    <a:pt x="0" y="0"/>
                  </a:lnTo>
                  <a:lnTo>
                    <a:pt x="0" y="4"/>
                  </a:lnTo>
                  <a:lnTo>
                    <a:pt x="104" y="4"/>
                  </a:lnTo>
                  <a:lnTo>
                    <a:pt x="0" y="4"/>
                  </a:lnTo>
                  <a:lnTo>
                    <a:pt x="2" y="6"/>
                  </a:lnTo>
                  <a:lnTo>
                    <a:pt x="10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6" name="Freeform 4725">
              <a:extLst>
                <a:ext uri="{FF2B5EF4-FFF2-40B4-BE49-F238E27FC236}">
                  <a16:creationId xmlns:a16="http://schemas.microsoft.com/office/drawing/2014/main" id="{F15C648B-AC4D-4ABD-9041-9D7A35BDBF64}"/>
                </a:ext>
              </a:extLst>
            </p:cNvPr>
            <p:cNvSpPr>
              <a:spLocks/>
            </p:cNvSpPr>
            <p:nvPr/>
          </p:nvSpPr>
          <p:spPr bwMode="auto">
            <a:xfrm>
              <a:off x="3412" y="2028"/>
              <a:ext cx="1" cy="5"/>
            </a:xfrm>
            <a:custGeom>
              <a:avLst/>
              <a:gdLst>
                <a:gd name="T0" fmla="*/ 0 w 6"/>
                <a:gd name="T1" fmla="*/ 5 h 22"/>
                <a:gd name="T2" fmla="*/ 0 w 6"/>
                <a:gd name="T3" fmla="*/ 5 h 22"/>
                <a:gd name="T4" fmla="*/ 0 w 6"/>
                <a:gd name="T5" fmla="*/ 1 h 22"/>
                <a:gd name="T6" fmla="*/ 0 w 6"/>
                <a:gd name="T7" fmla="*/ 0 h 22"/>
                <a:gd name="T8" fmla="*/ 0 w 6"/>
                <a:gd name="T9" fmla="*/ 5 h 22"/>
                <a:gd name="T10" fmla="*/ 0 w 6"/>
                <a:gd name="T11" fmla="*/ 5 h 22"/>
                <a:gd name="T12" fmla="*/ 0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20"/>
                  </a:moveTo>
                  <a:lnTo>
                    <a:pt x="0" y="20"/>
                  </a:lnTo>
                  <a:lnTo>
                    <a:pt x="0" y="3"/>
                  </a:lnTo>
                  <a:lnTo>
                    <a:pt x="2" y="0"/>
                  </a:lnTo>
                  <a:lnTo>
                    <a:pt x="2" y="20"/>
                  </a:lnTo>
                  <a:lnTo>
                    <a:pt x="2" y="22"/>
                  </a:lnTo>
                  <a:lnTo>
                    <a:pt x="2"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7" name="Freeform 4726">
              <a:extLst>
                <a:ext uri="{FF2B5EF4-FFF2-40B4-BE49-F238E27FC236}">
                  <a16:creationId xmlns:a16="http://schemas.microsoft.com/office/drawing/2014/main" id="{2C1FF516-6D19-4456-A02A-03F8B9B8059E}"/>
                </a:ext>
              </a:extLst>
            </p:cNvPr>
            <p:cNvSpPr>
              <a:spLocks/>
            </p:cNvSpPr>
            <p:nvPr/>
          </p:nvSpPr>
          <p:spPr bwMode="auto">
            <a:xfrm>
              <a:off x="3412" y="2028"/>
              <a:ext cx="24" cy="1"/>
            </a:xfrm>
            <a:custGeom>
              <a:avLst/>
              <a:gdLst>
                <a:gd name="T0" fmla="*/ 0 w 98"/>
                <a:gd name="T1" fmla="*/ 0 h 7"/>
                <a:gd name="T2" fmla="*/ 0 w 98"/>
                <a:gd name="T3" fmla="*/ 0 h 7"/>
                <a:gd name="T4" fmla="*/ 23 w 98"/>
                <a:gd name="T5" fmla="*/ 0 h 7"/>
                <a:gd name="T6" fmla="*/ 24 w 98"/>
                <a:gd name="T7" fmla="*/ 0 h 7"/>
                <a:gd name="T8" fmla="*/ 0 w 98"/>
                <a:gd name="T9" fmla="*/ 0 h 7"/>
                <a:gd name="T10" fmla="*/ 0 w 98"/>
                <a:gd name="T11" fmla="*/ 0 h 7"/>
                <a:gd name="T12" fmla="*/ 24 w 98"/>
                <a:gd name="T13" fmla="*/ 0 h 7"/>
                <a:gd name="T14" fmla="*/ 24 w 98"/>
                <a:gd name="T15" fmla="*/ 1 h 7"/>
                <a:gd name="T16" fmla="*/ 0 w 98"/>
                <a:gd name="T17" fmla="*/ 1 h 7"/>
                <a:gd name="T18" fmla="*/ 0 w 98"/>
                <a:gd name="T19" fmla="*/ 1 h 7"/>
                <a:gd name="T20" fmla="*/ 23 w 9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7">
                  <a:moveTo>
                    <a:pt x="2" y="3"/>
                  </a:moveTo>
                  <a:lnTo>
                    <a:pt x="2" y="0"/>
                  </a:lnTo>
                  <a:lnTo>
                    <a:pt x="94" y="0"/>
                  </a:lnTo>
                  <a:lnTo>
                    <a:pt x="98" y="0"/>
                  </a:lnTo>
                  <a:lnTo>
                    <a:pt x="2" y="0"/>
                  </a:lnTo>
                  <a:lnTo>
                    <a:pt x="0" y="3"/>
                  </a:lnTo>
                  <a:lnTo>
                    <a:pt x="98" y="3"/>
                  </a:lnTo>
                  <a:lnTo>
                    <a:pt x="98" y="7"/>
                  </a:lnTo>
                  <a:lnTo>
                    <a:pt x="2" y="7"/>
                  </a:lnTo>
                  <a:lnTo>
                    <a:pt x="9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8" name="Freeform 4727">
              <a:extLst>
                <a:ext uri="{FF2B5EF4-FFF2-40B4-BE49-F238E27FC236}">
                  <a16:creationId xmlns:a16="http://schemas.microsoft.com/office/drawing/2014/main" id="{A3F2F209-8613-49C8-8E1D-D2FE0A176E00}"/>
                </a:ext>
              </a:extLst>
            </p:cNvPr>
            <p:cNvSpPr>
              <a:spLocks/>
            </p:cNvSpPr>
            <p:nvPr/>
          </p:nvSpPr>
          <p:spPr bwMode="auto">
            <a:xfrm>
              <a:off x="3435" y="2023"/>
              <a:ext cx="1" cy="6"/>
            </a:xfrm>
            <a:custGeom>
              <a:avLst/>
              <a:gdLst>
                <a:gd name="T0" fmla="*/ 0 w 6"/>
                <a:gd name="T1" fmla="*/ 5 h 24"/>
                <a:gd name="T2" fmla="*/ 0 w 6"/>
                <a:gd name="T3" fmla="*/ 5 h 24"/>
                <a:gd name="T4" fmla="*/ 0 w 6"/>
                <a:gd name="T5" fmla="*/ 1 h 24"/>
                <a:gd name="T6" fmla="*/ 0 w 6"/>
                <a:gd name="T7" fmla="*/ 1 h 24"/>
                <a:gd name="T8" fmla="*/ 0 w 6"/>
                <a:gd name="T9" fmla="*/ 6 h 24"/>
                <a:gd name="T10" fmla="*/ 0 w 6"/>
                <a:gd name="T11" fmla="*/ 6 h 24"/>
                <a:gd name="T12" fmla="*/ 0 w 6"/>
                <a:gd name="T13" fmla="*/ 0 h 24"/>
                <a:gd name="T14" fmla="*/ 1 w 6"/>
                <a:gd name="T15" fmla="*/ 1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2" y="20"/>
                  </a:moveTo>
                  <a:lnTo>
                    <a:pt x="0" y="20"/>
                  </a:lnTo>
                  <a:lnTo>
                    <a:pt x="0" y="4"/>
                  </a:lnTo>
                  <a:lnTo>
                    <a:pt x="0" y="24"/>
                  </a:lnTo>
                  <a:lnTo>
                    <a:pt x="2" y="24"/>
                  </a:lnTo>
                  <a:lnTo>
                    <a:pt x="2" y="0"/>
                  </a:lnTo>
                  <a:lnTo>
                    <a:pt x="6" y="4"/>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09" name="Freeform 4728">
              <a:extLst>
                <a:ext uri="{FF2B5EF4-FFF2-40B4-BE49-F238E27FC236}">
                  <a16:creationId xmlns:a16="http://schemas.microsoft.com/office/drawing/2014/main" id="{1C0510B3-DF46-4495-A7B5-9F58F382AFE9}"/>
                </a:ext>
              </a:extLst>
            </p:cNvPr>
            <p:cNvSpPr>
              <a:spLocks/>
            </p:cNvSpPr>
            <p:nvPr/>
          </p:nvSpPr>
          <p:spPr bwMode="auto">
            <a:xfrm>
              <a:off x="3435" y="2023"/>
              <a:ext cx="4" cy="2"/>
            </a:xfrm>
            <a:custGeom>
              <a:avLst/>
              <a:gdLst>
                <a:gd name="T0" fmla="*/ 0 w 18"/>
                <a:gd name="T1" fmla="*/ 1 h 7"/>
                <a:gd name="T2" fmla="*/ 0 w 18"/>
                <a:gd name="T3" fmla="*/ 0 h 7"/>
                <a:gd name="T4" fmla="*/ 3 w 18"/>
                <a:gd name="T5" fmla="*/ 0 h 7"/>
                <a:gd name="T6" fmla="*/ 4 w 18"/>
                <a:gd name="T7" fmla="*/ 1 h 7"/>
                <a:gd name="T8" fmla="*/ 0 w 18"/>
                <a:gd name="T9" fmla="*/ 1 h 7"/>
                <a:gd name="T10" fmla="*/ 0 w 18"/>
                <a:gd name="T11" fmla="*/ 1 h 7"/>
                <a:gd name="T12" fmla="*/ 4 w 18"/>
                <a:gd name="T13" fmla="*/ 1 h 7"/>
                <a:gd name="T14" fmla="*/ 4 w 18"/>
                <a:gd name="T15" fmla="*/ 2 h 7"/>
                <a:gd name="T16" fmla="*/ 0 w 18"/>
                <a:gd name="T17" fmla="*/ 2 h 7"/>
                <a:gd name="T18" fmla="*/ 0 w 18"/>
                <a:gd name="T19" fmla="*/ 2 h 7"/>
                <a:gd name="T20" fmla="*/ 3 w 1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2" y="4"/>
                  </a:moveTo>
                  <a:lnTo>
                    <a:pt x="2" y="0"/>
                  </a:lnTo>
                  <a:lnTo>
                    <a:pt x="14" y="0"/>
                  </a:lnTo>
                  <a:lnTo>
                    <a:pt x="18" y="4"/>
                  </a:lnTo>
                  <a:lnTo>
                    <a:pt x="0" y="4"/>
                  </a:lnTo>
                  <a:lnTo>
                    <a:pt x="18" y="4"/>
                  </a:lnTo>
                  <a:lnTo>
                    <a:pt x="18" y="7"/>
                  </a:lnTo>
                  <a:lnTo>
                    <a:pt x="0" y="7"/>
                  </a:lnTo>
                  <a:lnTo>
                    <a:pt x="2" y="7"/>
                  </a:lnTo>
                  <a:lnTo>
                    <a:pt x="1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0" name="Freeform 4729">
              <a:extLst>
                <a:ext uri="{FF2B5EF4-FFF2-40B4-BE49-F238E27FC236}">
                  <a16:creationId xmlns:a16="http://schemas.microsoft.com/office/drawing/2014/main" id="{E039BD93-1643-4EE2-B013-A9DA852740BE}"/>
                </a:ext>
              </a:extLst>
            </p:cNvPr>
            <p:cNvSpPr>
              <a:spLocks/>
            </p:cNvSpPr>
            <p:nvPr/>
          </p:nvSpPr>
          <p:spPr bwMode="auto">
            <a:xfrm>
              <a:off x="3438" y="2019"/>
              <a:ext cx="1" cy="6"/>
            </a:xfrm>
            <a:custGeom>
              <a:avLst/>
              <a:gdLst>
                <a:gd name="T0" fmla="*/ 0 w 6"/>
                <a:gd name="T1" fmla="*/ 5 h 22"/>
                <a:gd name="T2" fmla="*/ 0 w 6"/>
                <a:gd name="T3" fmla="*/ 5 h 22"/>
                <a:gd name="T4" fmla="*/ 0 w 6"/>
                <a:gd name="T5" fmla="*/ 1 h 22"/>
                <a:gd name="T6" fmla="*/ 0 w 6"/>
                <a:gd name="T7" fmla="*/ 1 h 22"/>
                <a:gd name="T8" fmla="*/ 0 w 6"/>
                <a:gd name="T9" fmla="*/ 6 h 22"/>
                <a:gd name="T10" fmla="*/ 0 w 6"/>
                <a:gd name="T11" fmla="*/ 6 h 22"/>
                <a:gd name="T12" fmla="*/ 0 w 6"/>
                <a:gd name="T13" fmla="*/ 0 h 22"/>
                <a:gd name="T14" fmla="*/ 1 w 6"/>
                <a:gd name="T15" fmla="*/ 1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0" y="22"/>
                  </a:lnTo>
                  <a:lnTo>
                    <a:pt x="2" y="22"/>
                  </a:lnTo>
                  <a:lnTo>
                    <a:pt x="2"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1" name="Freeform 4730">
              <a:extLst>
                <a:ext uri="{FF2B5EF4-FFF2-40B4-BE49-F238E27FC236}">
                  <a16:creationId xmlns:a16="http://schemas.microsoft.com/office/drawing/2014/main" id="{B5932622-A024-4DCB-906D-1DD69A5290FF}"/>
                </a:ext>
              </a:extLst>
            </p:cNvPr>
            <p:cNvSpPr>
              <a:spLocks/>
            </p:cNvSpPr>
            <p:nvPr/>
          </p:nvSpPr>
          <p:spPr bwMode="auto">
            <a:xfrm>
              <a:off x="3438" y="2019"/>
              <a:ext cx="13" cy="2"/>
            </a:xfrm>
            <a:custGeom>
              <a:avLst/>
              <a:gdLst>
                <a:gd name="T0" fmla="*/ 1 w 52"/>
                <a:gd name="T1" fmla="*/ 1 h 6"/>
                <a:gd name="T2" fmla="*/ 1 w 52"/>
                <a:gd name="T3" fmla="*/ 0 h 6"/>
                <a:gd name="T4" fmla="*/ 13 w 52"/>
                <a:gd name="T5" fmla="*/ 0 h 6"/>
                <a:gd name="T6" fmla="*/ 13 w 52"/>
                <a:gd name="T7" fmla="*/ 1 h 6"/>
                <a:gd name="T8" fmla="*/ 0 w 52"/>
                <a:gd name="T9" fmla="*/ 1 h 6"/>
                <a:gd name="T10" fmla="*/ 0 w 52"/>
                <a:gd name="T11" fmla="*/ 1 h 6"/>
                <a:gd name="T12" fmla="*/ 13 w 52"/>
                <a:gd name="T13" fmla="*/ 1 h 6"/>
                <a:gd name="T14" fmla="*/ 13 w 52"/>
                <a:gd name="T15" fmla="*/ 2 h 6"/>
                <a:gd name="T16" fmla="*/ 0 w 52"/>
                <a:gd name="T17" fmla="*/ 2 h 6"/>
                <a:gd name="T18" fmla="*/ 1 w 52"/>
                <a:gd name="T19" fmla="*/ 2 h 6"/>
                <a:gd name="T20" fmla="*/ 13 w 5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6">
                  <a:moveTo>
                    <a:pt x="2" y="2"/>
                  </a:moveTo>
                  <a:lnTo>
                    <a:pt x="2" y="0"/>
                  </a:lnTo>
                  <a:lnTo>
                    <a:pt x="50" y="0"/>
                  </a:lnTo>
                  <a:lnTo>
                    <a:pt x="52" y="2"/>
                  </a:lnTo>
                  <a:lnTo>
                    <a:pt x="0" y="2"/>
                  </a:lnTo>
                  <a:lnTo>
                    <a:pt x="52" y="2"/>
                  </a:lnTo>
                  <a:lnTo>
                    <a:pt x="52" y="6"/>
                  </a:lnTo>
                  <a:lnTo>
                    <a:pt x="0" y="6"/>
                  </a:lnTo>
                  <a:lnTo>
                    <a:pt x="2" y="6"/>
                  </a:lnTo>
                  <a:lnTo>
                    <a:pt x="5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2" name="Freeform 4731">
              <a:extLst>
                <a:ext uri="{FF2B5EF4-FFF2-40B4-BE49-F238E27FC236}">
                  <a16:creationId xmlns:a16="http://schemas.microsoft.com/office/drawing/2014/main" id="{C164240C-AE28-4DAF-BE0A-15F616FFC45E}"/>
                </a:ext>
              </a:extLst>
            </p:cNvPr>
            <p:cNvSpPr>
              <a:spLocks/>
            </p:cNvSpPr>
            <p:nvPr/>
          </p:nvSpPr>
          <p:spPr bwMode="auto">
            <a:xfrm>
              <a:off x="3449" y="2016"/>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4" y="15"/>
                  </a:moveTo>
                  <a:lnTo>
                    <a:pt x="0" y="15"/>
                  </a:lnTo>
                  <a:lnTo>
                    <a:pt x="0" y="4"/>
                  </a:lnTo>
                  <a:lnTo>
                    <a:pt x="0" y="0"/>
                  </a:lnTo>
                  <a:lnTo>
                    <a:pt x="0" y="19"/>
                  </a:lnTo>
                  <a:lnTo>
                    <a:pt x="4" y="19"/>
                  </a:lnTo>
                  <a:lnTo>
                    <a:pt x="4" y="0"/>
                  </a:lnTo>
                  <a:lnTo>
                    <a:pt x="6" y="0"/>
                  </a:lnTo>
                  <a:lnTo>
                    <a:pt x="6" y="19"/>
                  </a:lnTo>
                  <a:lnTo>
                    <a:pt x="6" y="15"/>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3" name="Freeform 4732">
              <a:extLst>
                <a:ext uri="{FF2B5EF4-FFF2-40B4-BE49-F238E27FC236}">
                  <a16:creationId xmlns:a16="http://schemas.microsoft.com/office/drawing/2014/main" id="{88747883-B57C-46D2-A25C-EE4CCC308505}"/>
                </a:ext>
              </a:extLst>
            </p:cNvPr>
            <p:cNvSpPr>
              <a:spLocks/>
            </p:cNvSpPr>
            <p:nvPr/>
          </p:nvSpPr>
          <p:spPr bwMode="auto">
            <a:xfrm>
              <a:off x="3449" y="2016"/>
              <a:ext cx="31" cy="2"/>
            </a:xfrm>
            <a:custGeom>
              <a:avLst/>
              <a:gdLst>
                <a:gd name="T0" fmla="*/ 1 w 122"/>
                <a:gd name="T1" fmla="*/ 1 h 6"/>
                <a:gd name="T2" fmla="*/ 1 w 122"/>
                <a:gd name="T3" fmla="*/ 0 h 6"/>
                <a:gd name="T4" fmla="*/ 30 w 122"/>
                <a:gd name="T5" fmla="*/ 0 h 6"/>
                <a:gd name="T6" fmla="*/ 31 w 122"/>
                <a:gd name="T7" fmla="*/ 0 h 6"/>
                <a:gd name="T8" fmla="*/ 0 w 122"/>
                <a:gd name="T9" fmla="*/ 0 h 6"/>
                <a:gd name="T10" fmla="*/ 0 w 122"/>
                <a:gd name="T11" fmla="*/ 1 h 6"/>
                <a:gd name="T12" fmla="*/ 31 w 122"/>
                <a:gd name="T13" fmla="*/ 1 h 6"/>
                <a:gd name="T14" fmla="*/ 31 w 122"/>
                <a:gd name="T15" fmla="*/ 1 h 6"/>
                <a:gd name="T16" fmla="*/ 0 w 122"/>
                <a:gd name="T17" fmla="*/ 1 h 6"/>
                <a:gd name="T18" fmla="*/ 1 w 122"/>
                <a:gd name="T19" fmla="*/ 2 h 6"/>
                <a:gd name="T20" fmla="*/ 30 w 12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6">
                  <a:moveTo>
                    <a:pt x="4" y="4"/>
                  </a:moveTo>
                  <a:lnTo>
                    <a:pt x="4" y="0"/>
                  </a:lnTo>
                  <a:lnTo>
                    <a:pt x="120" y="0"/>
                  </a:lnTo>
                  <a:lnTo>
                    <a:pt x="122" y="0"/>
                  </a:lnTo>
                  <a:lnTo>
                    <a:pt x="0" y="0"/>
                  </a:lnTo>
                  <a:lnTo>
                    <a:pt x="0" y="4"/>
                  </a:lnTo>
                  <a:lnTo>
                    <a:pt x="122" y="4"/>
                  </a:lnTo>
                  <a:lnTo>
                    <a:pt x="0" y="4"/>
                  </a:lnTo>
                  <a:lnTo>
                    <a:pt x="4" y="6"/>
                  </a:lnTo>
                  <a:lnTo>
                    <a:pt x="12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4" name="Freeform 4733">
              <a:extLst>
                <a:ext uri="{FF2B5EF4-FFF2-40B4-BE49-F238E27FC236}">
                  <a16:creationId xmlns:a16="http://schemas.microsoft.com/office/drawing/2014/main" id="{54D33570-23F0-4603-A7B7-5BA9795B3A50}"/>
                </a:ext>
              </a:extLst>
            </p:cNvPr>
            <p:cNvSpPr>
              <a:spLocks/>
            </p:cNvSpPr>
            <p:nvPr/>
          </p:nvSpPr>
          <p:spPr bwMode="auto">
            <a:xfrm>
              <a:off x="3478" y="2012"/>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0"/>
                  </a:lnTo>
                  <a:lnTo>
                    <a:pt x="0" y="20"/>
                  </a:lnTo>
                  <a:lnTo>
                    <a:pt x="4" y="22"/>
                  </a:lnTo>
                  <a:lnTo>
                    <a:pt x="4"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5" name="Freeform 4734">
              <a:extLst>
                <a:ext uri="{FF2B5EF4-FFF2-40B4-BE49-F238E27FC236}">
                  <a16:creationId xmlns:a16="http://schemas.microsoft.com/office/drawing/2014/main" id="{7AD26FE9-39A8-44A9-AFFD-52025560DD44}"/>
                </a:ext>
              </a:extLst>
            </p:cNvPr>
            <p:cNvSpPr>
              <a:spLocks/>
            </p:cNvSpPr>
            <p:nvPr/>
          </p:nvSpPr>
          <p:spPr bwMode="auto">
            <a:xfrm>
              <a:off x="3478" y="2012"/>
              <a:ext cx="9" cy="2"/>
            </a:xfrm>
            <a:custGeom>
              <a:avLst/>
              <a:gdLst>
                <a:gd name="T0" fmla="*/ 1 w 33"/>
                <a:gd name="T1" fmla="*/ 1 h 7"/>
                <a:gd name="T2" fmla="*/ 1 w 33"/>
                <a:gd name="T3" fmla="*/ 0 h 7"/>
                <a:gd name="T4" fmla="*/ 8 w 33"/>
                <a:gd name="T5" fmla="*/ 0 h 7"/>
                <a:gd name="T6" fmla="*/ 9 w 33"/>
                <a:gd name="T7" fmla="*/ 0 h 7"/>
                <a:gd name="T8" fmla="*/ 0 w 33"/>
                <a:gd name="T9" fmla="*/ 0 h 7"/>
                <a:gd name="T10" fmla="*/ 0 w 33"/>
                <a:gd name="T11" fmla="*/ 1 h 7"/>
                <a:gd name="T12" fmla="*/ 9 w 33"/>
                <a:gd name="T13" fmla="*/ 1 h 7"/>
                <a:gd name="T14" fmla="*/ 9 w 33"/>
                <a:gd name="T15" fmla="*/ 2 h 7"/>
                <a:gd name="T16" fmla="*/ 0 w 33"/>
                <a:gd name="T17" fmla="*/ 2 h 7"/>
                <a:gd name="T18" fmla="*/ 1 w 33"/>
                <a:gd name="T19" fmla="*/ 2 h 7"/>
                <a:gd name="T20" fmla="*/ 8 w 33"/>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7">
                  <a:moveTo>
                    <a:pt x="4" y="3"/>
                  </a:moveTo>
                  <a:lnTo>
                    <a:pt x="4" y="0"/>
                  </a:lnTo>
                  <a:lnTo>
                    <a:pt x="30" y="0"/>
                  </a:lnTo>
                  <a:lnTo>
                    <a:pt x="33" y="0"/>
                  </a:lnTo>
                  <a:lnTo>
                    <a:pt x="0" y="0"/>
                  </a:lnTo>
                  <a:lnTo>
                    <a:pt x="0" y="3"/>
                  </a:lnTo>
                  <a:lnTo>
                    <a:pt x="33" y="3"/>
                  </a:lnTo>
                  <a:lnTo>
                    <a:pt x="33" y="7"/>
                  </a:lnTo>
                  <a:lnTo>
                    <a:pt x="0" y="7"/>
                  </a:lnTo>
                  <a:lnTo>
                    <a:pt x="4" y="7"/>
                  </a:lnTo>
                  <a:lnTo>
                    <a:pt x="3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6" name="Freeform 4735">
              <a:extLst>
                <a:ext uri="{FF2B5EF4-FFF2-40B4-BE49-F238E27FC236}">
                  <a16:creationId xmlns:a16="http://schemas.microsoft.com/office/drawing/2014/main" id="{4EA8AB43-9106-4041-9F50-E117DAC042E4}"/>
                </a:ext>
              </a:extLst>
            </p:cNvPr>
            <p:cNvSpPr>
              <a:spLocks/>
            </p:cNvSpPr>
            <p:nvPr/>
          </p:nvSpPr>
          <p:spPr bwMode="auto">
            <a:xfrm>
              <a:off x="3485" y="2008"/>
              <a:ext cx="2" cy="6"/>
            </a:xfrm>
            <a:custGeom>
              <a:avLst/>
              <a:gdLst>
                <a:gd name="T0" fmla="*/ 1 w 6"/>
                <a:gd name="T1" fmla="*/ 5 h 24"/>
                <a:gd name="T2" fmla="*/ 0 w 6"/>
                <a:gd name="T3" fmla="*/ 5 h 24"/>
                <a:gd name="T4" fmla="*/ 0 w 6"/>
                <a:gd name="T5" fmla="*/ 1 h 24"/>
                <a:gd name="T6" fmla="*/ 1 w 6"/>
                <a:gd name="T7" fmla="*/ 0 h 24"/>
                <a:gd name="T8" fmla="*/ 1 w 6"/>
                <a:gd name="T9" fmla="*/ 6 h 24"/>
                <a:gd name="T10" fmla="*/ 1 w 6"/>
                <a:gd name="T11" fmla="*/ 6 h 24"/>
                <a:gd name="T12" fmla="*/ 1 w 6"/>
                <a:gd name="T13" fmla="*/ 0 h 24"/>
                <a:gd name="T14" fmla="*/ 2 w 6"/>
                <a:gd name="T15" fmla="*/ 0 h 24"/>
                <a:gd name="T16" fmla="*/ 2 w 6"/>
                <a:gd name="T17" fmla="*/ 6 h 24"/>
                <a:gd name="T18" fmla="*/ 2 w 6"/>
                <a:gd name="T19" fmla="*/ 5 h 24"/>
                <a:gd name="T20" fmla="*/ 2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3" y="0"/>
                  </a:lnTo>
                  <a:lnTo>
                    <a:pt x="3" y="24"/>
                  </a:lnTo>
                  <a:lnTo>
                    <a:pt x="3" y="0"/>
                  </a:lnTo>
                  <a:lnTo>
                    <a:pt x="6" y="0"/>
                  </a:lnTo>
                  <a:lnTo>
                    <a:pt x="6"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7" name="Freeform 4736">
              <a:extLst>
                <a:ext uri="{FF2B5EF4-FFF2-40B4-BE49-F238E27FC236}">
                  <a16:creationId xmlns:a16="http://schemas.microsoft.com/office/drawing/2014/main" id="{03B1C974-7481-4D91-A12E-BB216256FCB7}"/>
                </a:ext>
              </a:extLst>
            </p:cNvPr>
            <p:cNvSpPr>
              <a:spLocks/>
            </p:cNvSpPr>
            <p:nvPr/>
          </p:nvSpPr>
          <p:spPr bwMode="auto">
            <a:xfrm>
              <a:off x="3485" y="2008"/>
              <a:ext cx="41" cy="2"/>
            </a:xfrm>
            <a:custGeom>
              <a:avLst/>
              <a:gdLst>
                <a:gd name="T0" fmla="*/ 1 w 163"/>
                <a:gd name="T1" fmla="*/ 1 h 7"/>
                <a:gd name="T2" fmla="*/ 1 w 163"/>
                <a:gd name="T3" fmla="*/ 0 h 7"/>
                <a:gd name="T4" fmla="*/ 40 w 163"/>
                <a:gd name="T5" fmla="*/ 0 h 7"/>
                <a:gd name="T6" fmla="*/ 41 w 163"/>
                <a:gd name="T7" fmla="*/ 0 h 7"/>
                <a:gd name="T8" fmla="*/ 1 w 163"/>
                <a:gd name="T9" fmla="*/ 0 h 7"/>
                <a:gd name="T10" fmla="*/ 0 w 163"/>
                <a:gd name="T11" fmla="*/ 1 h 7"/>
                <a:gd name="T12" fmla="*/ 41 w 163"/>
                <a:gd name="T13" fmla="*/ 1 h 7"/>
                <a:gd name="T14" fmla="*/ 41 w 163"/>
                <a:gd name="T15" fmla="*/ 2 h 7"/>
                <a:gd name="T16" fmla="*/ 1 w 163"/>
                <a:gd name="T17" fmla="*/ 2 h 7"/>
                <a:gd name="T18" fmla="*/ 1 w 163"/>
                <a:gd name="T19" fmla="*/ 2 h 7"/>
                <a:gd name="T20" fmla="*/ 40 w 163"/>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 h="7">
                  <a:moveTo>
                    <a:pt x="3" y="4"/>
                  </a:moveTo>
                  <a:lnTo>
                    <a:pt x="3" y="0"/>
                  </a:lnTo>
                  <a:lnTo>
                    <a:pt x="160" y="0"/>
                  </a:lnTo>
                  <a:lnTo>
                    <a:pt x="163" y="0"/>
                  </a:lnTo>
                  <a:lnTo>
                    <a:pt x="3" y="0"/>
                  </a:lnTo>
                  <a:lnTo>
                    <a:pt x="0" y="4"/>
                  </a:lnTo>
                  <a:lnTo>
                    <a:pt x="163" y="4"/>
                  </a:lnTo>
                  <a:lnTo>
                    <a:pt x="163" y="7"/>
                  </a:lnTo>
                  <a:lnTo>
                    <a:pt x="3" y="7"/>
                  </a:lnTo>
                  <a:lnTo>
                    <a:pt x="160"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8" name="Freeform 4737">
              <a:extLst>
                <a:ext uri="{FF2B5EF4-FFF2-40B4-BE49-F238E27FC236}">
                  <a16:creationId xmlns:a16="http://schemas.microsoft.com/office/drawing/2014/main" id="{D6CC52CC-62B8-40CE-AB2D-AE4483B96B27}"/>
                </a:ext>
              </a:extLst>
            </p:cNvPr>
            <p:cNvSpPr>
              <a:spLocks/>
            </p:cNvSpPr>
            <p:nvPr/>
          </p:nvSpPr>
          <p:spPr bwMode="auto">
            <a:xfrm>
              <a:off x="3524" y="2004"/>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0" y="22"/>
                  </a:lnTo>
                  <a:lnTo>
                    <a:pt x="3" y="22"/>
                  </a:lnTo>
                  <a:lnTo>
                    <a:pt x="3"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19" name="Freeform 4738">
              <a:extLst>
                <a:ext uri="{FF2B5EF4-FFF2-40B4-BE49-F238E27FC236}">
                  <a16:creationId xmlns:a16="http://schemas.microsoft.com/office/drawing/2014/main" id="{8E1640E4-4A11-4E66-ADBC-0BD6781BF86D}"/>
                </a:ext>
              </a:extLst>
            </p:cNvPr>
            <p:cNvSpPr>
              <a:spLocks/>
            </p:cNvSpPr>
            <p:nvPr/>
          </p:nvSpPr>
          <p:spPr bwMode="auto">
            <a:xfrm>
              <a:off x="3524" y="2004"/>
              <a:ext cx="21" cy="2"/>
            </a:xfrm>
            <a:custGeom>
              <a:avLst/>
              <a:gdLst>
                <a:gd name="T0" fmla="*/ 1 w 83"/>
                <a:gd name="T1" fmla="*/ 1 h 6"/>
                <a:gd name="T2" fmla="*/ 1 w 83"/>
                <a:gd name="T3" fmla="*/ 0 h 6"/>
                <a:gd name="T4" fmla="*/ 20 w 83"/>
                <a:gd name="T5" fmla="*/ 0 h 6"/>
                <a:gd name="T6" fmla="*/ 21 w 83"/>
                <a:gd name="T7" fmla="*/ 1 h 6"/>
                <a:gd name="T8" fmla="*/ 0 w 83"/>
                <a:gd name="T9" fmla="*/ 1 h 6"/>
                <a:gd name="T10" fmla="*/ 0 w 83"/>
                <a:gd name="T11" fmla="*/ 1 h 6"/>
                <a:gd name="T12" fmla="*/ 21 w 83"/>
                <a:gd name="T13" fmla="*/ 1 h 6"/>
                <a:gd name="T14" fmla="*/ 21 w 83"/>
                <a:gd name="T15" fmla="*/ 2 h 6"/>
                <a:gd name="T16" fmla="*/ 0 w 83"/>
                <a:gd name="T17" fmla="*/ 2 h 6"/>
                <a:gd name="T18" fmla="*/ 1 w 83"/>
                <a:gd name="T19" fmla="*/ 2 h 6"/>
                <a:gd name="T20" fmla="*/ 20 w 8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6">
                  <a:moveTo>
                    <a:pt x="3" y="2"/>
                  </a:moveTo>
                  <a:lnTo>
                    <a:pt x="3" y="0"/>
                  </a:lnTo>
                  <a:lnTo>
                    <a:pt x="80" y="0"/>
                  </a:lnTo>
                  <a:lnTo>
                    <a:pt x="83" y="2"/>
                  </a:lnTo>
                  <a:lnTo>
                    <a:pt x="0" y="2"/>
                  </a:lnTo>
                  <a:lnTo>
                    <a:pt x="83" y="2"/>
                  </a:lnTo>
                  <a:lnTo>
                    <a:pt x="83" y="6"/>
                  </a:lnTo>
                  <a:lnTo>
                    <a:pt x="0" y="6"/>
                  </a:lnTo>
                  <a:lnTo>
                    <a:pt x="3" y="6"/>
                  </a:lnTo>
                  <a:lnTo>
                    <a:pt x="8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0" name="Freeform 4739">
              <a:extLst>
                <a:ext uri="{FF2B5EF4-FFF2-40B4-BE49-F238E27FC236}">
                  <a16:creationId xmlns:a16="http://schemas.microsoft.com/office/drawing/2014/main" id="{2086751E-3C4C-46FD-8B87-D1CFEF39C779}"/>
                </a:ext>
              </a:extLst>
            </p:cNvPr>
            <p:cNvSpPr>
              <a:spLocks/>
            </p:cNvSpPr>
            <p:nvPr/>
          </p:nvSpPr>
          <p:spPr bwMode="auto">
            <a:xfrm>
              <a:off x="3544" y="1998"/>
              <a:ext cx="1" cy="8"/>
            </a:xfrm>
            <a:custGeom>
              <a:avLst/>
              <a:gdLst>
                <a:gd name="T0" fmla="*/ 1 w 6"/>
                <a:gd name="T1" fmla="*/ 7 h 29"/>
                <a:gd name="T2" fmla="*/ 0 w 6"/>
                <a:gd name="T3" fmla="*/ 7 h 29"/>
                <a:gd name="T4" fmla="*/ 0 w 6"/>
                <a:gd name="T5" fmla="*/ 1 h 29"/>
                <a:gd name="T6" fmla="*/ 1 w 6"/>
                <a:gd name="T7" fmla="*/ 1 h 29"/>
                <a:gd name="T8" fmla="*/ 1 w 6"/>
                <a:gd name="T9" fmla="*/ 8 h 29"/>
                <a:gd name="T10" fmla="*/ 1 w 6"/>
                <a:gd name="T11" fmla="*/ 8 h 29"/>
                <a:gd name="T12" fmla="*/ 1 w 6"/>
                <a:gd name="T13" fmla="*/ 0 h 29"/>
                <a:gd name="T14" fmla="*/ 1 w 6"/>
                <a:gd name="T15" fmla="*/ 1 h 29"/>
                <a:gd name="T16" fmla="*/ 1 w 6"/>
                <a:gd name="T17" fmla="*/ 8 h 29"/>
                <a:gd name="T18" fmla="*/ 1 w 6"/>
                <a:gd name="T19" fmla="*/ 7 h 29"/>
                <a:gd name="T20" fmla="*/ 1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3" y="25"/>
                  </a:moveTo>
                  <a:lnTo>
                    <a:pt x="0" y="25"/>
                  </a:lnTo>
                  <a:lnTo>
                    <a:pt x="0" y="3"/>
                  </a:lnTo>
                  <a:lnTo>
                    <a:pt x="3" y="3"/>
                  </a:lnTo>
                  <a:lnTo>
                    <a:pt x="3" y="29"/>
                  </a:lnTo>
                  <a:lnTo>
                    <a:pt x="3" y="0"/>
                  </a:lnTo>
                  <a:lnTo>
                    <a:pt x="6" y="3"/>
                  </a:lnTo>
                  <a:lnTo>
                    <a:pt x="6" y="29"/>
                  </a:lnTo>
                  <a:lnTo>
                    <a:pt x="6" y="2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1" name="Freeform 4740">
              <a:extLst>
                <a:ext uri="{FF2B5EF4-FFF2-40B4-BE49-F238E27FC236}">
                  <a16:creationId xmlns:a16="http://schemas.microsoft.com/office/drawing/2014/main" id="{F9803941-DB3B-4EE2-B39C-759F3529280E}"/>
                </a:ext>
              </a:extLst>
            </p:cNvPr>
            <p:cNvSpPr>
              <a:spLocks/>
            </p:cNvSpPr>
            <p:nvPr/>
          </p:nvSpPr>
          <p:spPr bwMode="auto">
            <a:xfrm>
              <a:off x="3544" y="1998"/>
              <a:ext cx="8" cy="2"/>
            </a:xfrm>
            <a:custGeom>
              <a:avLst/>
              <a:gdLst>
                <a:gd name="T0" fmla="*/ 1 w 35"/>
                <a:gd name="T1" fmla="*/ 1 h 6"/>
                <a:gd name="T2" fmla="*/ 1 w 35"/>
                <a:gd name="T3" fmla="*/ 0 h 6"/>
                <a:gd name="T4" fmla="*/ 8 w 35"/>
                <a:gd name="T5" fmla="*/ 0 h 6"/>
                <a:gd name="T6" fmla="*/ 8 w 35"/>
                <a:gd name="T7" fmla="*/ 1 h 6"/>
                <a:gd name="T8" fmla="*/ 1 w 35"/>
                <a:gd name="T9" fmla="*/ 1 h 6"/>
                <a:gd name="T10" fmla="*/ 0 w 35"/>
                <a:gd name="T11" fmla="*/ 1 h 6"/>
                <a:gd name="T12" fmla="*/ 8 w 35"/>
                <a:gd name="T13" fmla="*/ 1 h 6"/>
                <a:gd name="T14" fmla="*/ 8 w 35"/>
                <a:gd name="T15" fmla="*/ 2 h 6"/>
                <a:gd name="T16" fmla="*/ 1 w 35"/>
                <a:gd name="T17" fmla="*/ 2 h 6"/>
                <a:gd name="T18" fmla="*/ 1 w 35"/>
                <a:gd name="T19" fmla="*/ 2 h 6"/>
                <a:gd name="T20" fmla="*/ 8 w 3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6">
                  <a:moveTo>
                    <a:pt x="3" y="3"/>
                  </a:moveTo>
                  <a:lnTo>
                    <a:pt x="3" y="0"/>
                  </a:lnTo>
                  <a:lnTo>
                    <a:pt x="33" y="0"/>
                  </a:lnTo>
                  <a:lnTo>
                    <a:pt x="35" y="3"/>
                  </a:lnTo>
                  <a:lnTo>
                    <a:pt x="3" y="3"/>
                  </a:lnTo>
                  <a:lnTo>
                    <a:pt x="0" y="3"/>
                  </a:lnTo>
                  <a:lnTo>
                    <a:pt x="35" y="3"/>
                  </a:lnTo>
                  <a:lnTo>
                    <a:pt x="35" y="6"/>
                  </a:lnTo>
                  <a:lnTo>
                    <a:pt x="3" y="6"/>
                  </a:lnTo>
                  <a:lnTo>
                    <a:pt x="33"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2" name="Freeform 4741">
              <a:extLst>
                <a:ext uri="{FF2B5EF4-FFF2-40B4-BE49-F238E27FC236}">
                  <a16:creationId xmlns:a16="http://schemas.microsoft.com/office/drawing/2014/main" id="{F084BB5E-51CE-450A-A15E-78FEC6EFFF32}"/>
                </a:ext>
              </a:extLst>
            </p:cNvPr>
            <p:cNvSpPr>
              <a:spLocks/>
            </p:cNvSpPr>
            <p:nvPr/>
          </p:nvSpPr>
          <p:spPr bwMode="auto">
            <a:xfrm>
              <a:off x="3551" y="1995"/>
              <a:ext cx="1" cy="5"/>
            </a:xfrm>
            <a:custGeom>
              <a:avLst/>
              <a:gdLst>
                <a:gd name="T0" fmla="*/ 1 w 5"/>
                <a:gd name="T1" fmla="*/ 4 h 18"/>
                <a:gd name="T2" fmla="*/ 0 w 5"/>
                <a:gd name="T3" fmla="*/ 4 h 18"/>
                <a:gd name="T4" fmla="*/ 0 w 5"/>
                <a:gd name="T5" fmla="*/ 1 h 18"/>
                <a:gd name="T6" fmla="*/ 0 w 5"/>
                <a:gd name="T7" fmla="*/ 0 h 18"/>
                <a:gd name="T8" fmla="*/ 0 w 5"/>
                <a:gd name="T9" fmla="*/ 5 h 18"/>
                <a:gd name="T10" fmla="*/ 1 w 5"/>
                <a:gd name="T11" fmla="*/ 5 h 18"/>
                <a:gd name="T12" fmla="*/ 1 w 5"/>
                <a:gd name="T13" fmla="*/ 0 h 18"/>
                <a:gd name="T14" fmla="*/ 1 w 5"/>
                <a:gd name="T15" fmla="*/ 0 h 18"/>
                <a:gd name="T16" fmla="*/ 1 w 5"/>
                <a:gd name="T17" fmla="*/ 5 h 18"/>
                <a:gd name="T18" fmla="*/ 1 w 5"/>
                <a:gd name="T19" fmla="*/ 4 h 18"/>
                <a:gd name="T20" fmla="*/ 1 w 5"/>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8">
                  <a:moveTo>
                    <a:pt x="3" y="15"/>
                  </a:moveTo>
                  <a:lnTo>
                    <a:pt x="0" y="15"/>
                  </a:lnTo>
                  <a:lnTo>
                    <a:pt x="0" y="2"/>
                  </a:lnTo>
                  <a:lnTo>
                    <a:pt x="0" y="0"/>
                  </a:lnTo>
                  <a:lnTo>
                    <a:pt x="0" y="18"/>
                  </a:lnTo>
                  <a:lnTo>
                    <a:pt x="3" y="18"/>
                  </a:lnTo>
                  <a:lnTo>
                    <a:pt x="3" y="0"/>
                  </a:lnTo>
                  <a:lnTo>
                    <a:pt x="5" y="0"/>
                  </a:lnTo>
                  <a:lnTo>
                    <a:pt x="5" y="18"/>
                  </a:lnTo>
                  <a:lnTo>
                    <a:pt x="5" y="15"/>
                  </a:lnTo>
                  <a:lnTo>
                    <a:pt x="5"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3" name="Freeform 4742">
              <a:extLst>
                <a:ext uri="{FF2B5EF4-FFF2-40B4-BE49-F238E27FC236}">
                  <a16:creationId xmlns:a16="http://schemas.microsoft.com/office/drawing/2014/main" id="{56F44E6A-6EC2-4D38-86F5-31A9B9475A53}"/>
                </a:ext>
              </a:extLst>
            </p:cNvPr>
            <p:cNvSpPr>
              <a:spLocks/>
            </p:cNvSpPr>
            <p:nvPr/>
          </p:nvSpPr>
          <p:spPr bwMode="auto">
            <a:xfrm>
              <a:off x="3551" y="1995"/>
              <a:ext cx="15" cy="2"/>
            </a:xfrm>
            <a:custGeom>
              <a:avLst/>
              <a:gdLst>
                <a:gd name="T0" fmla="*/ 1 w 59"/>
                <a:gd name="T1" fmla="*/ 1 h 6"/>
                <a:gd name="T2" fmla="*/ 1 w 59"/>
                <a:gd name="T3" fmla="*/ 0 h 6"/>
                <a:gd name="T4" fmla="*/ 14 w 59"/>
                <a:gd name="T5" fmla="*/ 0 h 6"/>
                <a:gd name="T6" fmla="*/ 14 w 59"/>
                <a:gd name="T7" fmla="*/ 0 h 6"/>
                <a:gd name="T8" fmla="*/ 0 w 59"/>
                <a:gd name="T9" fmla="*/ 0 h 6"/>
                <a:gd name="T10" fmla="*/ 0 w 59"/>
                <a:gd name="T11" fmla="*/ 1 h 6"/>
                <a:gd name="T12" fmla="*/ 15 w 59"/>
                <a:gd name="T13" fmla="*/ 1 h 6"/>
                <a:gd name="T14" fmla="*/ 14 w 59"/>
                <a:gd name="T15" fmla="*/ 1 h 6"/>
                <a:gd name="T16" fmla="*/ 0 w 59"/>
                <a:gd name="T17" fmla="*/ 1 h 6"/>
                <a:gd name="T18" fmla="*/ 1 w 59"/>
                <a:gd name="T19" fmla="*/ 2 h 6"/>
                <a:gd name="T20" fmla="*/ 14 w 5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6">
                  <a:moveTo>
                    <a:pt x="3" y="2"/>
                  </a:moveTo>
                  <a:lnTo>
                    <a:pt x="3" y="0"/>
                  </a:lnTo>
                  <a:lnTo>
                    <a:pt x="56" y="0"/>
                  </a:lnTo>
                  <a:lnTo>
                    <a:pt x="0" y="0"/>
                  </a:lnTo>
                  <a:lnTo>
                    <a:pt x="0" y="2"/>
                  </a:lnTo>
                  <a:lnTo>
                    <a:pt x="59" y="2"/>
                  </a:lnTo>
                  <a:lnTo>
                    <a:pt x="56" y="2"/>
                  </a:lnTo>
                  <a:lnTo>
                    <a:pt x="0" y="2"/>
                  </a:lnTo>
                  <a:lnTo>
                    <a:pt x="3" y="6"/>
                  </a:lnTo>
                  <a:lnTo>
                    <a:pt x="5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4" name="Freeform 4743">
              <a:extLst>
                <a:ext uri="{FF2B5EF4-FFF2-40B4-BE49-F238E27FC236}">
                  <a16:creationId xmlns:a16="http://schemas.microsoft.com/office/drawing/2014/main" id="{B97E69E9-FBAF-4BB2-AA74-AB0C998377BE}"/>
                </a:ext>
              </a:extLst>
            </p:cNvPr>
            <p:cNvSpPr>
              <a:spLocks/>
            </p:cNvSpPr>
            <p:nvPr/>
          </p:nvSpPr>
          <p:spPr bwMode="auto">
            <a:xfrm>
              <a:off x="3564" y="1991"/>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0"/>
                  </a:lnTo>
                  <a:lnTo>
                    <a:pt x="0" y="19"/>
                  </a:lnTo>
                  <a:lnTo>
                    <a:pt x="3" y="23"/>
                  </a:lnTo>
                  <a:lnTo>
                    <a:pt x="3" y="0"/>
                  </a:lnTo>
                  <a:lnTo>
                    <a:pt x="3" y="19"/>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5" name="Freeform 4744">
              <a:extLst>
                <a:ext uri="{FF2B5EF4-FFF2-40B4-BE49-F238E27FC236}">
                  <a16:creationId xmlns:a16="http://schemas.microsoft.com/office/drawing/2014/main" id="{CA724761-D757-40BE-9C12-E53A136C365F}"/>
                </a:ext>
              </a:extLst>
            </p:cNvPr>
            <p:cNvSpPr>
              <a:spLocks/>
            </p:cNvSpPr>
            <p:nvPr/>
          </p:nvSpPr>
          <p:spPr bwMode="auto">
            <a:xfrm>
              <a:off x="3564" y="1991"/>
              <a:ext cx="5" cy="2"/>
            </a:xfrm>
            <a:custGeom>
              <a:avLst/>
              <a:gdLst>
                <a:gd name="T0" fmla="*/ 1 w 18"/>
                <a:gd name="T1" fmla="*/ 1 h 7"/>
                <a:gd name="T2" fmla="*/ 1 w 18"/>
                <a:gd name="T3" fmla="*/ 0 h 7"/>
                <a:gd name="T4" fmla="*/ 4 w 18"/>
                <a:gd name="T5" fmla="*/ 0 h 7"/>
                <a:gd name="T6" fmla="*/ 5 w 18"/>
                <a:gd name="T7" fmla="*/ 0 h 7"/>
                <a:gd name="T8" fmla="*/ 0 w 18"/>
                <a:gd name="T9" fmla="*/ 0 h 7"/>
                <a:gd name="T10" fmla="*/ 0 w 18"/>
                <a:gd name="T11" fmla="*/ 1 h 7"/>
                <a:gd name="T12" fmla="*/ 5 w 18"/>
                <a:gd name="T13" fmla="*/ 1 h 7"/>
                <a:gd name="T14" fmla="*/ 5 w 18"/>
                <a:gd name="T15" fmla="*/ 1 h 7"/>
                <a:gd name="T16" fmla="*/ 0 w 18"/>
                <a:gd name="T17" fmla="*/ 1 h 7"/>
                <a:gd name="T18" fmla="*/ 1 w 18"/>
                <a:gd name="T19" fmla="*/ 2 h 7"/>
                <a:gd name="T20" fmla="*/ 4 w 1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3" y="4"/>
                  </a:moveTo>
                  <a:lnTo>
                    <a:pt x="3" y="0"/>
                  </a:lnTo>
                  <a:lnTo>
                    <a:pt x="15" y="0"/>
                  </a:lnTo>
                  <a:lnTo>
                    <a:pt x="18" y="0"/>
                  </a:lnTo>
                  <a:lnTo>
                    <a:pt x="0" y="0"/>
                  </a:lnTo>
                  <a:lnTo>
                    <a:pt x="0" y="4"/>
                  </a:lnTo>
                  <a:lnTo>
                    <a:pt x="18" y="4"/>
                  </a:lnTo>
                  <a:lnTo>
                    <a:pt x="0" y="4"/>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6" name="Freeform 4745">
              <a:extLst>
                <a:ext uri="{FF2B5EF4-FFF2-40B4-BE49-F238E27FC236}">
                  <a16:creationId xmlns:a16="http://schemas.microsoft.com/office/drawing/2014/main" id="{F9B7AF87-74EF-4A05-B39C-6952DA1480FE}"/>
                </a:ext>
              </a:extLst>
            </p:cNvPr>
            <p:cNvSpPr>
              <a:spLocks/>
            </p:cNvSpPr>
            <p:nvPr/>
          </p:nvSpPr>
          <p:spPr bwMode="auto">
            <a:xfrm>
              <a:off x="3567" y="1987"/>
              <a:ext cx="2"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2 w 6"/>
                <a:gd name="T15" fmla="*/ 0 h 23"/>
                <a:gd name="T16" fmla="*/ 2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3"/>
                  </a:lnTo>
                  <a:lnTo>
                    <a:pt x="0" y="0"/>
                  </a:lnTo>
                  <a:lnTo>
                    <a:pt x="0" y="20"/>
                  </a:lnTo>
                  <a:lnTo>
                    <a:pt x="3" y="23"/>
                  </a:lnTo>
                  <a:lnTo>
                    <a:pt x="3"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7" name="Freeform 4746">
              <a:extLst>
                <a:ext uri="{FF2B5EF4-FFF2-40B4-BE49-F238E27FC236}">
                  <a16:creationId xmlns:a16="http://schemas.microsoft.com/office/drawing/2014/main" id="{0E473B7F-46F2-4A86-B79B-505ADB92D3C4}"/>
                </a:ext>
              </a:extLst>
            </p:cNvPr>
            <p:cNvSpPr>
              <a:spLocks/>
            </p:cNvSpPr>
            <p:nvPr/>
          </p:nvSpPr>
          <p:spPr bwMode="auto">
            <a:xfrm>
              <a:off x="3567" y="1987"/>
              <a:ext cx="29" cy="2"/>
            </a:xfrm>
            <a:custGeom>
              <a:avLst/>
              <a:gdLst>
                <a:gd name="T0" fmla="*/ 1 w 116"/>
                <a:gd name="T1" fmla="*/ 1 h 7"/>
                <a:gd name="T2" fmla="*/ 1 w 116"/>
                <a:gd name="T3" fmla="*/ 0 h 7"/>
                <a:gd name="T4" fmla="*/ 28 w 116"/>
                <a:gd name="T5" fmla="*/ 0 h 7"/>
                <a:gd name="T6" fmla="*/ 29 w 116"/>
                <a:gd name="T7" fmla="*/ 0 h 7"/>
                <a:gd name="T8" fmla="*/ 0 w 116"/>
                <a:gd name="T9" fmla="*/ 0 h 7"/>
                <a:gd name="T10" fmla="*/ 0 w 116"/>
                <a:gd name="T11" fmla="*/ 1 h 7"/>
                <a:gd name="T12" fmla="*/ 29 w 116"/>
                <a:gd name="T13" fmla="*/ 1 h 7"/>
                <a:gd name="T14" fmla="*/ 29 w 116"/>
                <a:gd name="T15" fmla="*/ 2 h 7"/>
                <a:gd name="T16" fmla="*/ 0 w 116"/>
                <a:gd name="T17" fmla="*/ 2 h 7"/>
                <a:gd name="T18" fmla="*/ 1 w 116"/>
                <a:gd name="T19" fmla="*/ 2 h 7"/>
                <a:gd name="T20" fmla="*/ 28 w 116"/>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 h="7">
                  <a:moveTo>
                    <a:pt x="3" y="3"/>
                  </a:moveTo>
                  <a:lnTo>
                    <a:pt x="3" y="0"/>
                  </a:lnTo>
                  <a:lnTo>
                    <a:pt x="112" y="0"/>
                  </a:lnTo>
                  <a:lnTo>
                    <a:pt x="116" y="0"/>
                  </a:lnTo>
                  <a:lnTo>
                    <a:pt x="0" y="0"/>
                  </a:lnTo>
                  <a:lnTo>
                    <a:pt x="0" y="3"/>
                  </a:lnTo>
                  <a:lnTo>
                    <a:pt x="116" y="3"/>
                  </a:lnTo>
                  <a:lnTo>
                    <a:pt x="116" y="7"/>
                  </a:lnTo>
                  <a:lnTo>
                    <a:pt x="0" y="7"/>
                  </a:lnTo>
                  <a:lnTo>
                    <a:pt x="3" y="7"/>
                  </a:lnTo>
                  <a:lnTo>
                    <a:pt x="1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8" name="Freeform 4747">
              <a:extLst>
                <a:ext uri="{FF2B5EF4-FFF2-40B4-BE49-F238E27FC236}">
                  <a16:creationId xmlns:a16="http://schemas.microsoft.com/office/drawing/2014/main" id="{07A85598-7E13-4D79-ABA5-509345BCDC0B}"/>
                </a:ext>
              </a:extLst>
            </p:cNvPr>
            <p:cNvSpPr>
              <a:spLocks/>
            </p:cNvSpPr>
            <p:nvPr/>
          </p:nvSpPr>
          <p:spPr bwMode="auto">
            <a:xfrm>
              <a:off x="3595" y="1979"/>
              <a:ext cx="1" cy="10"/>
            </a:xfrm>
            <a:custGeom>
              <a:avLst/>
              <a:gdLst>
                <a:gd name="T0" fmla="*/ 0 w 6"/>
                <a:gd name="T1" fmla="*/ 9 h 39"/>
                <a:gd name="T2" fmla="*/ 0 w 6"/>
                <a:gd name="T3" fmla="*/ 9 h 39"/>
                <a:gd name="T4" fmla="*/ 0 w 6"/>
                <a:gd name="T5" fmla="*/ 1 h 39"/>
                <a:gd name="T6" fmla="*/ 0 w 6"/>
                <a:gd name="T7" fmla="*/ 1 h 39"/>
                <a:gd name="T8" fmla="*/ 0 w 6"/>
                <a:gd name="T9" fmla="*/ 10 h 39"/>
                <a:gd name="T10" fmla="*/ 0 w 6"/>
                <a:gd name="T11" fmla="*/ 10 h 39"/>
                <a:gd name="T12" fmla="*/ 0 w 6"/>
                <a:gd name="T13" fmla="*/ 0 h 39"/>
                <a:gd name="T14" fmla="*/ 1 w 6"/>
                <a:gd name="T15" fmla="*/ 1 h 39"/>
                <a:gd name="T16" fmla="*/ 1 w 6"/>
                <a:gd name="T17" fmla="*/ 10 h 39"/>
                <a:gd name="T18" fmla="*/ 1 w 6"/>
                <a:gd name="T19" fmla="*/ 9 h 39"/>
                <a:gd name="T20" fmla="*/ 1 w 6"/>
                <a:gd name="T21" fmla="*/ 1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9">
                  <a:moveTo>
                    <a:pt x="2" y="35"/>
                  </a:moveTo>
                  <a:lnTo>
                    <a:pt x="0" y="35"/>
                  </a:lnTo>
                  <a:lnTo>
                    <a:pt x="0" y="3"/>
                  </a:lnTo>
                  <a:lnTo>
                    <a:pt x="0" y="39"/>
                  </a:lnTo>
                  <a:lnTo>
                    <a:pt x="2" y="39"/>
                  </a:lnTo>
                  <a:lnTo>
                    <a:pt x="2" y="0"/>
                  </a:lnTo>
                  <a:lnTo>
                    <a:pt x="6" y="3"/>
                  </a:lnTo>
                  <a:lnTo>
                    <a:pt x="6" y="39"/>
                  </a:lnTo>
                  <a:lnTo>
                    <a:pt x="6" y="3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29" name="Freeform 4748">
              <a:extLst>
                <a:ext uri="{FF2B5EF4-FFF2-40B4-BE49-F238E27FC236}">
                  <a16:creationId xmlns:a16="http://schemas.microsoft.com/office/drawing/2014/main" id="{A5B9767B-C85E-4794-B305-9BB2D3F35538}"/>
                </a:ext>
              </a:extLst>
            </p:cNvPr>
            <p:cNvSpPr>
              <a:spLocks/>
            </p:cNvSpPr>
            <p:nvPr/>
          </p:nvSpPr>
          <p:spPr bwMode="auto">
            <a:xfrm>
              <a:off x="3595" y="1979"/>
              <a:ext cx="10" cy="2"/>
            </a:xfrm>
            <a:custGeom>
              <a:avLst/>
              <a:gdLst>
                <a:gd name="T0" fmla="*/ 0 w 41"/>
                <a:gd name="T1" fmla="*/ 1 h 7"/>
                <a:gd name="T2" fmla="*/ 0 w 41"/>
                <a:gd name="T3" fmla="*/ 0 h 7"/>
                <a:gd name="T4" fmla="*/ 9 w 41"/>
                <a:gd name="T5" fmla="*/ 0 h 7"/>
                <a:gd name="T6" fmla="*/ 10 w 41"/>
                <a:gd name="T7" fmla="*/ 1 h 7"/>
                <a:gd name="T8" fmla="*/ 0 w 41"/>
                <a:gd name="T9" fmla="*/ 1 h 7"/>
                <a:gd name="T10" fmla="*/ 0 w 41"/>
                <a:gd name="T11" fmla="*/ 1 h 7"/>
                <a:gd name="T12" fmla="*/ 10 w 41"/>
                <a:gd name="T13" fmla="*/ 1 h 7"/>
                <a:gd name="T14" fmla="*/ 10 w 41"/>
                <a:gd name="T15" fmla="*/ 2 h 7"/>
                <a:gd name="T16" fmla="*/ 0 w 41"/>
                <a:gd name="T17" fmla="*/ 2 h 7"/>
                <a:gd name="T18" fmla="*/ 0 w 41"/>
                <a:gd name="T19" fmla="*/ 2 h 7"/>
                <a:gd name="T20" fmla="*/ 9 w 4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7">
                  <a:moveTo>
                    <a:pt x="2" y="3"/>
                  </a:moveTo>
                  <a:lnTo>
                    <a:pt x="2" y="0"/>
                  </a:lnTo>
                  <a:lnTo>
                    <a:pt x="38" y="0"/>
                  </a:lnTo>
                  <a:lnTo>
                    <a:pt x="41" y="3"/>
                  </a:lnTo>
                  <a:lnTo>
                    <a:pt x="0" y="3"/>
                  </a:lnTo>
                  <a:lnTo>
                    <a:pt x="41" y="3"/>
                  </a:lnTo>
                  <a:lnTo>
                    <a:pt x="41" y="7"/>
                  </a:lnTo>
                  <a:lnTo>
                    <a:pt x="0" y="7"/>
                  </a:lnTo>
                  <a:lnTo>
                    <a:pt x="2" y="7"/>
                  </a:lnTo>
                  <a:lnTo>
                    <a:pt x="3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0" name="Freeform 4749">
              <a:extLst>
                <a:ext uri="{FF2B5EF4-FFF2-40B4-BE49-F238E27FC236}">
                  <a16:creationId xmlns:a16="http://schemas.microsoft.com/office/drawing/2014/main" id="{67C3A975-4C5A-4FE2-819E-BB346067E1C5}"/>
                </a:ext>
              </a:extLst>
            </p:cNvPr>
            <p:cNvSpPr>
              <a:spLocks/>
            </p:cNvSpPr>
            <p:nvPr/>
          </p:nvSpPr>
          <p:spPr bwMode="auto">
            <a:xfrm>
              <a:off x="3604" y="1976"/>
              <a:ext cx="1" cy="5"/>
            </a:xfrm>
            <a:custGeom>
              <a:avLst/>
              <a:gdLst>
                <a:gd name="T0" fmla="*/ 0 w 5"/>
                <a:gd name="T1" fmla="*/ 4 h 20"/>
                <a:gd name="T2" fmla="*/ 0 w 5"/>
                <a:gd name="T3" fmla="*/ 4 h 20"/>
                <a:gd name="T4" fmla="*/ 0 w 5"/>
                <a:gd name="T5" fmla="*/ 1 h 20"/>
                <a:gd name="T6" fmla="*/ 0 w 5"/>
                <a:gd name="T7" fmla="*/ 0 h 20"/>
                <a:gd name="T8" fmla="*/ 0 w 5"/>
                <a:gd name="T9" fmla="*/ 5 h 20"/>
                <a:gd name="T10" fmla="*/ 0 w 5"/>
                <a:gd name="T11" fmla="*/ 5 h 20"/>
                <a:gd name="T12" fmla="*/ 0 w 5"/>
                <a:gd name="T13" fmla="*/ 0 h 20"/>
                <a:gd name="T14" fmla="*/ 1 w 5"/>
                <a:gd name="T15" fmla="*/ 0 h 20"/>
                <a:gd name="T16" fmla="*/ 1 w 5"/>
                <a:gd name="T17" fmla="*/ 5 h 20"/>
                <a:gd name="T18" fmla="*/ 1 w 5"/>
                <a:gd name="T19" fmla="*/ 4 h 20"/>
                <a:gd name="T20" fmla="*/ 1 w 5"/>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0">
                  <a:moveTo>
                    <a:pt x="2" y="16"/>
                  </a:moveTo>
                  <a:lnTo>
                    <a:pt x="0" y="16"/>
                  </a:lnTo>
                  <a:lnTo>
                    <a:pt x="0" y="3"/>
                  </a:lnTo>
                  <a:lnTo>
                    <a:pt x="2" y="0"/>
                  </a:lnTo>
                  <a:lnTo>
                    <a:pt x="2" y="20"/>
                  </a:lnTo>
                  <a:lnTo>
                    <a:pt x="2" y="0"/>
                  </a:lnTo>
                  <a:lnTo>
                    <a:pt x="5" y="0"/>
                  </a:lnTo>
                  <a:lnTo>
                    <a:pt x="5" y="20"/>
                  </a:lnTo>
                  <a:lnTo>
                    <a:pt x="5" y="16"/>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1" name="Freeform 4750">
              <a:extLst>
                <a:ext uri="{FF2B5EF4-FFF2-40B4-BE49-F238E27FC236}">
                  <a16:creationId xmlns:a16="http://schemas.microsoft.com/office/drawing/2014/main" id="{A0A1ACC2-5335-43AC-BA5A-9249930B8B65}"/>
                </a:ext>
              </a:extLst>
            </p:cNvPr>
            <p:cNvSpPr>
              <a:spLocks/>
            </p:cNvSpPr>
            <p:nvPr/>
          </p:nvSpPr>
          <p:spPr bwMode="auto">
            <a:xfrm>
              <a:off x="3604" y="1976"/>
              <a:ext cx="20" cy="2"/>
            </a:xfrm>
            <a:custGeom>
              <a:avLst/>
              <a:gdLst>
                <a:gd name="T0" fmla="*/ 1 w 80"/>
                <a:gd name="T1" fmla="*/ 1 h 7"/>
                <a:gd name="T2" fmla="*/ 1 w 80"/>
                <a:gd name="T3" fmla="*/ 0 h 7"/>
                <a:gd name="T4" fmla="*/ 19 w 80"/>
                <a:gd name="T5" fmla="*/ 0 h 7"/>
                <a:gd name="T6" fmla="*/ 19 w 80"/>
                <a:gd name="T7" fmla="*/ 0 h 7"/>
                <a:gd name="T8" fmla="*/ 1 w 80"/>
                <a:gd name="T9" fmla="*/ 0 h 7"/>
                <a:gd name="T10" fmla="*/ 0 w 80"/>
                <a:gd name="T11" fmla="*/ 1 h 7"/>
                <a:gd name="T12" fmla="*/ 20 w 80"/>
                <a:gd name="T13" fmla="*/ 1 h 7"/>
                <a:gd name="T14" fmla="*/ 19 w 80"/>
                <a:gd name="T15" fmla="*/ 1 h 7"/>
                <a:gd name="T16" fmla="*/ 1 w 80"/>
                <a:gd name="T17" fmla="*/ 1 h 7"/>
                <a:gd name="T18" fmla="*/ 1 w 80"/>
                <a:gd name="T19" fmla="*/ 2 h 7"/>
                <a:gd name="T20" fmla="*/ 19 w 8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7">
                  <a:moveTo>
                    <a:pt x="2" y="3"/>
                  </a:moveTo>
                  <a:lnTo>
                    <a:pt x="2" y="0"/>
                  </a:lnTo>
                  <a:lnTo>
                    <a:pt x="76" y="0"/>
                  </a:lnTo>
                  <a:lnTo>
                    <a:pt x="2" y="0"/>
                  </a:lnTo>
                  <a:lnTo>
                    <a:pt x="0" y="3"/>
                  </a:lnTo>
                  <a:lnTo>
                    <a:pt x="80" y="3"/>
                  </a:lnTo>
                  <a:lnTo>
                    <a:pt x="76" y="3"/>
                  </a:lnTo>
                  <a:lnTo>
                    <a:pt x="2" y="3"/>
                  </a:lnTo>
                  <a:lnTo>
                    <a:pt x="2" y="7"/>
                  </a:lnTo>
                  <a:lnTo>
                    <a:pt x="7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2" name="Freeform 4751">
              <a:extLst>
                <a:ext uri="{FF2B5EF4-FFF2-40B4-BE49-F238E27FC236}">
                  <a16:creationId xmlns:a16="http://schemas.microsoft.com/office/drawing/2014/main" id="{1D6CC5B2-3244-4CF9-AC42-93C8621EC95B}"/>
                </a:ext>
              </a:extLst>
            </p:cNvPr>
            <p:cNvSpPr>
              <a:spLocks/>
            </p:cNvSpPr>
            <p:nvPr/>
          </p:nvSpPr>
          <p:spPr bwMode="auto">
            <a:xfrm>
              <a:off x="3622" y="1971"/>
              <a:ext cx="2" cy="7"/>
            </a:xfrm>
            <a:custGeom>
              <a:avLst/>
              <a:gdLst>
                <a:gd name="T0" fmla="*/ 1 w 6"/>
                <a:gd name="T1" fmla="*/ 6 h 29"/>
                <a:gd name="T2" fmla="*/ 0 w 6"/>
                <a:gd name="T3" fmla="*/ 6 h 29"/>
                <a:gd name="T4" fmla="*/ 0 w 6"/>
                <a:gd name="T5" fmla="*/ 1 h 29"/>
                <a:gd name="T6" fmla="*/ 0 w 6"/>
                <a:gd name="T7" fmla="*/ 0 h 29"/>
                <a:gd name="T8" fmla="*/ 0 w 6"/>
                <a:gd name="T9" fmla="*/ 6 h 29"/>
                <a:gd name="T10" fmla="*/ 1 w 6"/>
                <a:gd name="T11" fmla="*/ 7 h 29"/>
                <a:gd name="T12" fmla="*/ 1 w 6"/>
                <a:gd name="T13" fmla="*/ 0 h 29"/>
                <a:gd name="T14" fmla="*/ 1 w 6"/>
                <a:gd name="T15" fmla="*/ 0 h 29"/>
                <a:gd name="T16" fmla="*/ 1 w 6"/>
                <a:gd name="T17" fmla="*/ 6 h 29"/>
                <a:gd name="T18" fmla="*/ 2 w 6"/>
                <a:gd name="T19" fmla="*/ 6 h 29"/>
                <a:gd name="T20" fmla="*/ 2 w 6"/>
                <a:gd name="T21" fmla="*/ 1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2" y="25"/>
                  </a:moveTo>
                  <a:lnTo>
                    <a:pt x="0" y="25"/>
                  </a:lnTo>
                  <a:lnTo>
                    <a:pt x="0" y="3"/>
                  </a:lnTo>
                  <a:lnTo>
                    <a:pt x="0" y="0"/>
                  </a:lnTo>
                  <a:lnTo>
                    <a:pt x="0" y="25"/>
                  </a:lnTo>
                  <a:lnTo>
                    <a:pt x="2" y="29"/>
                  </a:lnTo>
                  <a:lnTo>
                    <a:pt x="2" y="0"/>
                  </a:lnTo>
                  <a:lnTo>
                    <a:pt x="2" y="25"/>
                  </a:lnTo>
                  <a:lnTo>
                    <a:pt x="6" y="25"/>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3" name="Freeform 4752">
              <a:extLst>
                <a:ext uri="{FF2B5EF4-FFF2-40B4-BE49-F238E27FC236}">
                  <a16:creationId xmlns:a16="http://schemas.microsoft.com/office/drawing/2014/main" id="{0DAC841E-4191-47C6-A258-490482DA2535}"/>
                </a:ext>
              </a:extLst>
            </p:cNvPr>
            <p:cNvSpPr>
              <a:spLocks/>
            </p:cNvSpPr>
            <p:nvPr/>
          </p:nvSpPr>
          <p:spPr bwMode="auto">
            <a:xfrm>
              <a:off x="3622" y="1971"/>
              <a:ext cx="36" cy="1"/>
            </a:xfrm>
            <a:custGeom>
              <a:avLst/>
              <a:gdLst>
                <a:gd name="T0" fmla="*/ 1 w 144"/>
                <a:gd name="T1" fmla="*/ 0 h 7"/>
                <a:gd name="T2" fmla="*/ 1 w 144"/>
                <a:gd name="T3" fmla="*/ 0 h 7"/>
                <a:gd name="T4" fmla="*/ 36 w 144"/>
                <a:gd name="T5" fmla="*/ 0 h 7"/>
                <a:gd name="T6" fmla="*/ 36 w 144"/>
                <a:gd name="T7" fmla="*/ 0 h 7"/>
                <a:gd name="T8" fmla="*/ 0 w 144"/>
                <a:gd name="T9" fmla="*/ 0 h 7"/>
                <a:gd name="T10" fmla="*/ 0 w 144"/>
                <a:gd name="T11" fmla="*/ 0 h 7"/>
                <a:gd name="T12" fmla="*/ 36 w 144"/>
                <a:gd name="T13" fmla="*/ 0 h 7"/>
                <a:gd name="T14" fmla="*/ 36 w 144"/>
                <a:gd name="T15" fmla="*/ 0 h 7"/>
                <a:gd name="T16" fmla="*/ 0 w 144"/>
                <a:gd name="T17" fmla="*/ 0 h 7"/>
                <a:gd name="T18" fmla="*/ 1 w 144"/>
                <a:gd name="T19" fmla="*/ 1 h 7"/>
                <a:gd name="T20" fmla="*/ 36 w 144"/>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 h="7">
                  <a:moveTo>
                    <a:pt x="2" y="3"/>
                  </a:moveTo>
                  <a:lnTo>
                    <a:pt x="2" y="0"/>
                  </a:lnTo>
                  <a:lnTo>
                    <a:pt x="142" y="0"/>
                  </a:lnTo>
                  <a:lnTo>
                    <a:pt x="144" y="0"/>
                  </a:lnTo>
                  <a:lnTo>
                    <a:pt x="0" y="0"/>
                  </a:lnTo>
                  <a:lnTo>
                    <a:pt x="0" y="3"/>
                  </a:lnTo>
                  <a:lnTo>
                    <a:pt x="144" y="3"/>
                  </a:lnTo>
                  <a:lnTo>
                    <a:pt x="0" y="3"/>
                  </a:lnTo>
                  <a:lnTo>
                    <a:pt x="2" y="7"/>
                  </a:lnTo>
                  <a:lnTo>
                    <a:pt x="14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4" name="Freeform 4753">
              <a:extLst>
                <a:ext uri="{FF2B5EF4-FFF2-40B4-BE49-F238E27FC236}">
                  <a16:creationId xmlns:a16="http://schemas.microsoft.com/office/drawing/2014/main" id="{5EB84F8D-C424-4016-B8A4-37612DBFAC91}"/>
                </a:ext>
              </a:extLst>
            </p:cNvPr>
            <p:cNvSpPr>
              <a:spLocks/>
            </p:cNvSpPr>
            <p:nvPr/>
          </p:nvSpPr>
          <p:spPr bwMode="auto">
            <a:xfrm>
              <a:off x="3657" y="1966"/>
              <a:ext cx="1" cy="6"/>
            </a:xfrm>
            <a:custGeom>
              <a:avLst/>
              <a:gdLst>
                <a:gd name="T0" fmla="*/ 1 w 6"/>
                <a:gd name="T1" fmla="*/ 5 h 24"/>
                <a:gd name="T2" fmla="*/ 0 w 6"/>
                <a:gd name="T3" fmla="*/ 5 h 24"/>
                <a:gd name="T4" fmla="*/ 0 w 6"/>
                <a:gd name="T5" fmla="*/ 1 h 24"/>
                <a:gd name="T6" fmla="*/ 0 w 6"/>
                <a:gd name="T7" fmla="*/ 0 h 24"/>
                <a:gd name="T8" fmla="*/ 0 w 6"/>
                <a:gd name="T9" fmla="*/ 5 h 24"/>
                <a:gd name="T10" fmla="*/ 1 w 6"/>
                <a:gd name="T11" fmla="*/ 6 h 24"/>
                <a:gd name="T12" fmla="*/ 1 w 6"/>
                <a:gd name="T13" fmla="*/ 0 h 24"/>
                <a:gd name="T14" fmla="*/ 1 w 6"/>
                <a:gd name="T15" fmla="*/ 0 h 24"/>
                <a:gd name="T16" fmla="*/ 1 w 6"/>
                <a:gd name="T17" fmla="*/ 5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4" y="20"/>
                  </a:moveTo>
                  <a:lnTo>
                    <a:pt x="0" y="20"/>
                  </a:lnTo>
                  <a:lnTo>
                    <a:pt x="0" y="4"/>
                  </a:lnTo>
                  <a:lnTo>
                    <a:pt x="0" y="0"/>
                  </a:lnTo>
                  <a:lnTo>
                    <a:pt x="0" y="20"/>
                  </a:lnTo>
                  <a:lnTo>
                    <a:pt x="4" y="24"/>
                  </a:lnTo>
                  <a:lnTo>
                    <a:pt x="4"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5" name="Freeform 4754">
              <a:extLst>
                <a:ext uri="{FF2B5EF4-FFF2-40B4-BE49-F238E27FC236}">
                  <a16:creationId xmlns:a16="http://schemas.microsoft.com/office/drawing/2014/main" id="{418B581B-3CAF-44F7-9338-FCCBF5CFFE5E}"/>
                </a:ext>
              </a:extLst>
            </p:cNvPr>
            <p:cNvSpPr>
              <a:spLocks/>
            </p:cNvSpPr>
            <p:nvPr/>
          </p:nvSpPr>
          <p:spPr bwMode="auto">
            <a:xfrm>
              <a:off x="3657" y="1966"/>
              <a:ext cx="6" cy="2"/>
            </a:xfrm>
            <a:custGeom>
              <a:avLst/>
              <a:gdLst>
                <a:gd name="T0" fmla="*/ 1 w 24"/>
                <a:gd name="T1" fmla="*/ 1 h 7"/>
                <a:gd name="T2" fmla="*/ 1 w 24"/>
                <a:gd name="T3" fmla="*/ 0 h 7"/>
                <a:gd name="T4" fmla="*/ 6 w 24"/>
                <a:gd name="T5" fmla="*/ 0 h 7"/>
                <a:gd name="T6" fmla="*/ 6 w 24"/>
                <a:gd name="T7" fmla="*/ 0 h 7"/>
                <a:gd name="T8" fmla="*/ 0 w 24"/>
                <a:gd name="T9" fmla="*/ 0 h 7"/>
                <a:gd name="T10" fmla="*/ 0 w 24"/>
                <a:gd name="T11" fmla="*/ 1 h 7"/>
                <a:gd name="T12" fmla="*/ 6 w 24"/>
                <a:gd name="T13" fmla="*/ 1 h 7"/>
                <a:gd name="T14" fmla="*/ 6 w 24"/>
                <a:gd name="T15" fmla="*/ 2 h 7"/>
                <a:gd name="T16" fmla="*/ 0 w 24"/>
                <a:gd name="T17" fmla="*/ 2 h 7"/>
                <a:gd name="T18" fmla="*/ 1 w 24"/>
                <a:gd name="T19" fmla="*/ 2 h 7"/>
                <a:gd name="T20" fmla="*/ 6 w 2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4" y="4"/>
                  </a:moveTo>
                  <a:lnTo>
                    <a:pt x="4" y="0"/>
                  </a:lnTo>
                  <a:lnTo>
                    <a:pt x="22" y="0"/>
                  </a:lnTo>
                  <a:lnTo>
                    <a:pt x="24" y="0"/>
                  </a:lnTo>
                  <a:lnTo>
                    <a:pt x="0" y="0"/>
                  </a:lnTo>
                  <a:lnTo>
                    <a:pt x="0" y="4"/>
                  </a:lnTo>
                  <a:lnTo>
                    <a:pt x="24" y="4"/>
                  </a:lnTo>
                  <a:lnTo>
                    <a:pt x="24" y="7"/>
                  </a:lnTo>
                  <a:lnTo>
                    <a:pt x="0" y="7"/>
                  </a:lnTo>
                  <a:lnTo>
                    <a:pt x="4" y="7"/>
                  </a:lnTo>
                  <a:lnTo>
                    <a:pt x="2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6" name="Freeform 4755">
              <a:extLst>
                <a:ext uri="{FF2B5EF4-FFF2-40B4-BE49-F238E27FC236}">
                  <a16:creationId xmlns:a16="http://schemas.microsoft.com/office/drawing/2014/main" id="{22FF9BDC-882C-4CBF-83AC-59F634F80B29}"/>
                </a:ext>
              </a:extLst>
            </p:cNvPr>
            <p:cNvSpPr>
              <a:spLocks/>
            </p:cNvSpPr>
            <p:nvPr/>
          </p:nvSpPr>
          <p:spPr bwMode="auto">
            <a:xfrm>
              <a:off x="3661" y="1962"/>
              <a:ext cx="2" cy="6"/>
            </a:xfrm>
            <a:custGeom>
              <a:avLst/>
              <a:gdLst>
                <a:gd name="T0" fmla="*/ 1 w 6"/>
                <a:gd name="T1" fmla="*/ 5 h 22"/>
                <a:gd name="T2" fmla="*/ 0 w 6"/>
                <a:gd name="T3" fmla="*/ 5 h 22"/>
                <a:gd name="T4" fmla="*/ 0 w 6"/>
                <a:gd name="T5" fmla="*/ 1 h 22"/>
                <a:gd name="T6" fmla="*/ 1 w 6"/>
                <a:gd name="T7" fmla="*/ 0 h 22"/>
                <a:gd name="T8" fmla="*/ 1 w 6"/>
                <a:gd name="T9" fmla="*/ 6 h 22"/>
                <a:gd name="T10" fmla="*/ 1 w 6"/>
                <a:gd name="T11" fmla="*/ 6 h 22"/>
                <a:gd name="T12" fmla="*/ 1 w 6"/>
                <a:gd name="T13" fmla="*/ 0 h 22"/>
                <a:gd name="T14" fmla="*/ 2 w 6"/>
                <a:gd name="T15" fmla="*/ 0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4" y="0"/>
                  </a:lnTo>
                  <a:lnTo>
                    <a:pt x="4" y="22"/>
                  </a:lnTo>
                  <a:lnTo>
                    <a:pt x="4" y="0"/>
                  </a:lnTo>
                  <a:lnTo>
                    <a:pt x="6" y="0"/>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7" name="Freeform 4756">
              <a:extLst>
                <a:ext uri="{FF2B5EF4-FFF2-40B4-BE49-F238E27FC236}">
                  <a16:creationId xmlns:a16="http://schemas.microsoft.com/office/drawing/2014/main" id="{9E02B9DF-A017-4A26-BD63-7ED592A3DE8F}"/>
                </a:ext>
              </a:extLst>
            </p:cNvPr>
            <p:cNvSpPr>
              <a:spLocks/>
            </p:cNvSpPr>
            <p:nvPr/>
          </p:nvSpPr>
          <p:spPr bwMode="auto">
            <a:xfrm>
              <a:off x="3661" y="1962"/>
              <a:ext cx="13" cy="2"/>
            </a:xfrm>
            <a:custGeom>
              <a:avLst/>
              <a:gdLst>
                <a:gd name="T0" fmla="*/ 1 w 51"/>
                <a:gd name="T1" fmla="*/ 1 h 6"/>
                <a:gd name="T2" fmla="*/ 1 w 51"/>
                <a:gd name="T3" fmla="*/ 0 h 6"/>
                <a:gd name="T4" fmla="*/ 12 w 51"/>
                <a:gd name="T5" fmla="*/ 0 h 6"/>
                <a:gd name="T6" fmla="*/ 13 w 51"/>
                <a:gd name="T7" fmla="*/ 0 h 6"/>
                <a:gd name="T8" fmla="*/ 1 w 51"/>
                <a:gd name="T9" fmla="*/ 0 h 6"/>
                <a:gd name="T10" fmla="*/ 0 w 51"/>
                <a:gd name="T11" fmla="*/ 1 h 6"/>
                <a:gd name="T12" fmla="*/ 13 w 51"/>
                <a:gd name="T13" fmla="*/ 1 h 6"/>
                <a:gd name="T14" fmla="*/ 13 w 51"/>
                <a:gd name="T15" fmla="*/ 2 h 6"/>
                <a:gd name="T16" fmla="*/ 1 w 51"/>
                <a:gd name="T17" fmla="*/ 2 h 6"/>
                <a:gd name="T18" fmla="*/ 1 w 51"/>
                <a:gd name="T19" fmla="*/ 2 h 6"/>
                <a:gd name="T20" fmla="*/ 12 w 5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6">
                  <a:moveTo>
                    <a:pt x="4" y="2"/>
                  </a:moveTo>
                  <a:lnTo>
                    <a:pt x="4" y="0"/>
                  </a:lnTo>
                  <a:lnTo>
                    <a:pt x="48" y="0"/>
                  </a:lnTo>
                  <a:lnTo>
                    <a:pt x="51" y="0"/>
                  </a:lnTo>
                  <a:lnTo>
                    <a:pt x="4" y="0"/>
                  </a:lnTo>
                  <a:lnTo>
                    <a:pt x="0" y="2"/>
                  </a:lnTo>
                  <a:lnTo>
                    <a:pt x="51" y="2"/>
                  </a:lnTo>
                  <a:lnTo>
                    <a:pt x="51" y="6"/>
                  </a:lnTo>
                  <a:lnTo>
                    <a:pt x="4" y="6"/>
                  </a:lnTo>
                  <a:lnTo>
                    <a:pt x="4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8" name="Freeform 4757">
              <a:extLst>
                <a:ext uri="{FF2B5EF4-FFF2-40B4-BE49-F238E27FC236}">
                  <a16:creationId xmlns:a16="http://schemas.microsoft.com/office/drawing/2014/main" id="{C6C5D113-3220-4D06-9B95-5CFAB3F069B4}"/>
                </a:ext>
              </a:extLst>
            </p:cNvPr>
            <p:cNvSpPr>
              <a:spLocks/>
            </p:cNvSpPr>
            <p:nvPr/>
          </p:nvSpPr>
          <p:spPr bwMode="auto">
            <a:xfrm>
              <a:off x="3673" y="1958"/>
              <a:ext cx="1"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23"/>
                  </a:lnTo>
                  <a:lnTo>
                    <a:pt x="3" y="23"/>
                  </a:lnTo>
                  <a:lnTo>
                    <a:pt x="3"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39" name="Freeform 4758">
              <a:extLst>
                <a:ext uri="{FF2B5EF4-FFF2-40B4-BE49-F238E27FC236}">
                  <a16:creationId xmlns:a16="http://schemas.microsoft.com/office/drawing/2014/main" id="{49F6D575-ED72-4B8B-B93C-EE4F36C134F7}"/>
                </a:ext>
              </a:extLst>
            </p:cNvPr>
            <p:cNvSpPr>
              <a:spLocks/>
            </p:cNvSpPr>
            <p:nvPr/>
          </p:nvSpPr>
          <p:spPr bwMode="auto">
            <a:xfrm>
              <a:off x="3673" y="1958"/>
              <a:ext cx="3" cy="2"/>
            </a:xfrm>
            <a:custGeom>
              <a:avLst/>
              <a:gdLst>
                <a:gd name="T0" fmla="*/ 1 w 12"/>
                <a:gd name="T1" fmla="*/ 1 h 6"/>
                <a:gd name="T2" fmla="*/ 1 w 12"/>
                <a:gd name="T3" fmla="*/ 0 h 6"/>
                <a:gd name="T4" fmla="*/ 2 w 12"/>
                <a:gd name="T5" fmla="*/ 0 h 6"/>
                <a:gd name="T6" fmla="*/ 3 w 12"/>
                <a:gd name="T7" fmla="*/ 1 h 6"/>
                <a:gd name="T8" fmla="*/ 0 w 12"/>
                <a:gd name="T9" fmla="*/ 1 h 6"/>
                <a:gd name="T10" fmla="*/ 0 w 12"/>
                <a:gd name="T11" fmla="*/ 1 h 6"/>
                <a:gd name="T12" fmla="*/ 3 w 12"/>
                <a:gd name="T13" fmla="*/ 1 h 6"/>
                <a:gd name="T14" fmla="*/ 3 w 12"/>
                <a:gd name="T15" fmla="*/ 2 h 6"/>
                <a:gd name="T16" fmla="*/ 0 w 12"/>
                <a:gd name="T17" fmla="*/ 2 h 6"/>
                <a:gd name="T18" fmla="*/ 1 w 12"/>
                <a:gd name="T19" fmla="*/ 2 h 6"/>
                <a:gd name="T20" fmla="*/ 2 w 1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4"/>
                  </a:moveTo>
                  <a:lnTo>
                    <a:pt x="3" y="0"/>
                  </a:lnTo>
                  <a:lnTo>
                    <a:pt x="9" y="0"/>
                  </a:lnTo>
                  <a:lnTo>
                    <a:pt x="12" y="4"/>
                  </a:lnTo>
                  <a:lnTo>
                    <a:pt x="0" y="4"/>
                  </a:lnTo>
                  <a:lnTo>
                    <a:pt x="12" y="4"/>
                  </a:lnTo>
                  <a:lnTo>
                    <a:pt x="12" y="6"/>
                  </a:lnTo>
                  <a:lnTo>
                    <a:pt x="0" y="6"/>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0" name="Freeform 4759">
              <a:extLst>
                <a:ext uri="{FF2B5EF4-FFF2-40B4-BE49-F238E27FC236}">
                  <a16:creationId xmlns:a16="http://schemas.microsoft.com/office/drawing/2014/main" id="{DC0D8638-0893-4088-A3BB-611014926626}"/>
                </a:ext>
              </a:extLst>
            </p:cNvPr>
            <p:cNvSpPr>
              <a:spLocks/>
            </p:cNvSpPr>
            <p:nvPr/>
          </p:nvSpPr>
          <p:spPr bwMode="auto">
            <a:xfrm>
              <a:off x="3674" y="1955"/>
              <a:ext cx="2" cy="5"/>
            </a:xfrm>
            <a:custGeom>
              <a:avLst/>
              <a:gdLst>
                <a:gd name="T0" fmla="*/ 1 w 6"/>
                <a:gd name="T1" fmla="*/ 4 h 19"/>
                <a:gd name="T2" fmla="*/ 0 w 6"/>
                <a:gd name="T3" fmla="*/ 4 h 19"/>
                <a:gd name="T4" fmla="*/ 0 w 6"/>
                <a:gd name="T5" fmla="*/ 1 h 19"/>
                <a:gd name="T6" fmla="*/ 1 w 6"/>
                <a:gd name="T7" fmla="*/ 0 h 19"/>
                <a:gd name="T8" fmla="*/ 1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3" y="0"/>
                  </a:lnTo>
                  <a:lnTo>
                    <a:pt x="3" y="19"/>
                  </a:lnTo>
                  <a:lnTo>
                    <a:pt x="3"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1" name="Freeform 4760">
              <a:extLst>
                <a:ext uri="{FF2B5EF4-FFF2-40B4-BE49-F238E27FC236}">
                  <a16:creationId xmlns:a16="http://schemas.microsoft.com/office/drawing/2014/main" id="{095727ED-E4FF-4584-A673-7E07FF1BE170}"/>
                </a:ext>
              </a:extLst>
            </p:cNvPr>
            <p:cNvSpPr>
              <a:spLocks/>
            </p:cNvSpPr>
            <p:nvPr/>
          </p:nvSpPr>
          <p:spPr bwMode="auto">
            <a:xfrm>
              <a:off x="3674" y="1955"/>
              <a:ext cx="10" cy="2"/>
            </a:xfrm>
            <a:custGeom>
              <a:avLst/>
              <a:gdLst>
                <a:gd name="T0" fmla="*/ 1 w 41"/>
                <a:gd name="T1" fmla="*/ 1 h 6"/>
                <a:gd name="T2" fmla="*/ 1 w 41"/>
                <a:gd name="T3" fmla="*/ 0 h 6"/>
                <a:gd name="T4" fmla="*/ 10 w 41"/>
                <a:gd name="T5" fmla="*/ 0 h 6"/>
                <a:gd name="T6" fmla="*/ 10 w 41"/>
                <a:gd name="T7" fmla="*/ 0 h 6"/>
                <a:gd name="T8" fmla="*/ 1 w 41"/>
                <a:gd name="T9" fmla="*/ 0 h 6"/>
                <a:gd name="T10" fmla="*/ 0 w 41"/>
                <a:gd name="T11" fmla="*/ 1 h 6"/>
                <a:gd name="T12" fmla="*/ 10 w 41"/>
                <a:gd name="T13" fmla="*/ 1 h 6"/>
                <a:gd name="T14" fmla="*/ 10 w 41"/>
                <a:gd name="T15" fmla="*/ 1 h 6"/>
                <a:gd name="T16" fmla="*/ 1 w 41"/>
                <a:gd name="T17" fmla="*/ 1 h 6"/>
                <a:gd name="T18" fmla="*/ 1 w 41"/>
                <a:gd name="T19" fmla="*/ 2 h 6"/>
                <a:gd name="T20" fmla="*/ 10 w 4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6">
                  <a:moveTo>
                    <a:pt x="3" y="4"/>
                  </a:moveTo>
                  <a:lnTo>
                    <a:pt x="3" y="0"/>
                  </a:lnTo>
                  <a:lnTo>
                    <a:pt x="39" y="0"/>
                  </a:lnTo>
                  <a:lnTo>
                    <a:pt x="41" y="0"/>
                  </a:lnTo>
                  <a:lnTo>
                    <a:pt x="3" y="0"/>
                  </a:lnTo>
                  <a:lnTo>
                    <a:pt x="0" y="4"/>
                  </a:lnTo>
                  <a:lnTo>
                    <a:pt x="41" y="4"/>
                  </a:lnTo>
                  <a:lnTo>
                    <a:pt x="3" y="4"/>
                  </a:lnTo>
                  <a:lnTo>
                    <a:pt x="3" y="6"/>
                  </a:lnTo>
                  <a:lnTo>
                    <a:pt x="3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2" name="Freeform 4761">
              <a:extLst>
                <a:ext uri="{FF2B5EF4-FFF2-40B4-BE49-F238E27FC236}">
                  <a16:creationId xmlns:a16="http://schemas.microsoft.com/office/drawing/2014/main" id="{A4279393-A308-46EB-B488-EF5D0AF20E2E}"/>
                </a:ext>
              </a:extLst>
            </p:cNvPr>
            <p:cNvSpPr>
              <a:spLocks/>
            </p:cNvSpPr>
            <p:nvPr/>
          </p:nvSpPr>
          <p:spPr bwMode="auto">
            <a:xfrm>
              <a:off x="3683" y="1951"/>
              <a:ext cx="1"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20"/>
                  </a:moveTo>
                  <a:lnTo>
                    <a:pt x="0" y="20"/>
                  </a:lnTo>
                  <a:lnTo>
                    <a:pt x="0" y="3"/>
                  </a:lnTo>
                  <a:lnTo>
                    <a:pt x="0" y="0"/>
                  </a:lnTo>
                  <a:lnTo>
                    <a:pt x="0" y="20"/>
                  </a:lnTo>
                  <a:lnTo>
                    <a:pt x="4" y="22"/>
                  </a:lnTo>
                  <a:lnTo>
                    <a:pt x="4" y="0"/>
                  </a:lnTo>
                  <a:lnTo>
                    <a:pt x="6" y="0"/>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3" name="Freeform 4762">
              <a:extLst>
                <a:ext uri="{FF2B5EF4-FFF2-40B4-BE49-F238E27FC236}">
                  <a16:creationId xmlns:a16="http://schemas.microsoft.com/office/drawing/2014/main" id="{5EB948EB-527D-44BA-8F1D-AAB3BE5E2AFD}"/>
                </a:ext>
              </a:extLst>
            </p:cNvPr>
            <p:cNvSpPr>
              <a:spLocks/>
            </p:cNvSpPr>
            <p:nvPr/>
          </p:nvSpPr>
          <p:spPr bwMode="auto">
            <a:xfrm>
              <a:off x="3683" y="1951"/>
              <a:ext cx="13" cy="2"/>
            </a:xfrm>
            <a:custGeom>
              <a:avLst/>
              <a:gdLst>
                <a:gd name="T0" fmla="*/ 1 w 51"/>
                <a:gd name="T1" fmla="*/ 1 h 7"/>
                <a:gd name="T2" fmla="*/ 1 w 51"/>
                <a:gd name="T3" fmla="*/ 0 h 7"/>
                <a:gd name="T4" fmla="*/ 12 w 51"/>
                <a:gd name="T5" fmla="*/ 0 h 7"/>
                <a:gd name="T6" fmla="*/ 12 w 51"/>
                <a:gd name="T7" fmla="*/ 0 h 7"/>
                <a:gd name="T8" fmla="*/ 0 w 51"/>
                <a:gd name="T9" fmla="*/ 0 h 7"/>
                <a:gd name="T10" fmla="*/ 0 w 51"/>
                <a:gd name="T11" fmla="*/ 1 h 7"/>
                <a:gd name="T12" fmla="*/ 13 w 51"/>
                <a:gd name="T13" fmla="*/ 1 h 7"/>
                <a:gd name="T14" fmla="*/ 12 w 51"/>
                <a:gd name="T15" fmla="*/ 1 h 7"/>
                <a:gd name="T16" fmla="*/ 0 w 51"/>
                <a:gd name="T17" fmla="*/ 1 h 7"/>
                <a:gd name="T18" fmla="*/ 1 w 51"/>
                <a:gd name="T19" fmla="*/ 2 h 7"/>
                <a:gd name="T20" fmla="*/ 12 w 5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7">
                  <a:moveTo>
                    <a:pt x="4" y="3"/>
                  </a:moveTo>
                  <a:lnTo>
                    <a:pt x="4" y="0"/>
                  </a:lnTo>
                  <a:lnTo>
                    <a:pt x="48" y="0"/>
                  </a:lnTo>
                  <a:lnTo>
                    <a:pt x="0" y="0"/>
                  </a:lnTo>
                  <a:lnTo>
                    <a:pt x="0" y="3"/>
                  </a:lnTo>
                  <a:lnTo>
                    <a:pt x="51" y="3"/>
                  </a:lnTo>
                  <a:lnTo>
                    <a:pt x="48" y="3"/>
                  </a:lnTo>
                  <a:lnTo>
                    <a:pt x="0" y="3"/>
                  </a:lnTo>
                  <a:lnTo>
                    <a:pt x="4" y="7"/>
                  </a:lnTo>
                  <a:lnTo>
                    <a:pt x="4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4" name="Freeform 4763">
              <a:extLst>
                <a:ext uri="{FF2B5EF4-FFF2-40B4-BE49-F238E27FC236}">
                  <a16:creationId xmlns:a16="http://schemas.microsoft.com/office/drawing/2014/main" id="{9C6A0C72-435E-4D6B-BBCA-A148CD9D9F6C}"/>
                </a:ext>
              </a:extLst>
            </p:cNvPr>
            <p:cNvSpPr>
              <a:spLocks/>
            </p:cNvSpPr>
            <p:nvPr/>
          </p:nvSpPr>
          <p:spPr bwMode="auto">
            <a:xfrm>
              <a:off x="3694" y="1947"/>
              <a:ext cx="2"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2"/>
                  </a:lnTo>
                  <a:lnTo>
                    <a:pt x="0" y="0"/>
                  </a:lnTo>
                  <a:lnTo>
                    <a:pt x="0" y="18"/>
                  </a:lnTo>
                  <a:lnTo>
                    <a:pt x="3" y="22"/>
                  </a:lnTo>
                  <a:lnTo>
                    <a:pt x="3" y="0"/>
                  </a:lnTo>
                  <a:lnTo>
                    <a:pt x="3" y="18"/>
                  </a:lnTo>
                  <a:lnTo>
                    <a:pt x="6" y="18"/>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5" name="Freeform 4764">
              <a:extLst>
                <a:ext uri="{FF2B5EF4-FFF2-40B4-BE49-F238E27FC236}">
                  <a16:creationId xmlns:a16="http://schemas.microsoft.com/office/drawing/2014/main" id="{66F03BB3-F255-432B-87C0-61430C9B71E5}"/>
                </a:ext>
              </a:extLst>
            </p:cNvPr>
            <p:cNvSpPr>
              <a:spLocks/>
            </p:cNvSpPr>
            <p:nvPr/>
          </p:nvSpPr>
          <p:spPr bwMode="auto">
            <a:xfrm>
              <a:off x="3694" y="1947"/>
              <a:ext cx="35" cy="2"/>
            </a:xfrm>
            <a:custGeom>
              <a:avLst/>
              <a:gdLst>
                <a:gd name="T0" fmla="*/ 1 w 139"/>
                <a:gd name="T1" fmla="*/ 1 h 6"/>
                <a:gd name="T2" fmla="*/ 1 w 139"/>
                <a:gd name="T3" fmla="*/ 0 h 6"/>
                <a:gd name="T4" fmla="*/ 34 w 139"/>
                <a:gd name="T5" fmla="*/ 0 h 6"/>
                <a:gd name="T6" fmla="*/ 35 w 139"/>
                <a:gd name="T7" fmla="*/ 0 h 6"/>
                <a:gd name="T8" fmla="*/ 0 w 139"/>
                <a:gd name="T9" fmla="*/ 0 h 6"/>
                <a:gd name="T10" fmla="*/ 0 w 139"/>
                <a:gd name="T11" fmla="*/ 1 h 6"/>
                <a:gd name="T12" fmla="*/ 35 w 139"/>
                <a:gd name="T13" fmla="*/ 1 h 6"/>
                <a:gd name="T14" fmla="*/ 35 w 139"/>
                <a:gd name="T15" fmla="*/ 2 h 6"/>
                <a:gd name="T16" fmla="*/ 0 w 139"/>
                <a:gd name="T17" fmla="*/ 2 h 6"/>
                <a:gd name="T18" fmla="*/ 1 w 139"/>
                <a:gd name="T19" fmla="*/ 2 h 6"/>
                <a:gd name="T20" fmla="*/ 34 w 13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6">
                  <a:moveTo>
                    <a:pt x="3" y="2"/>
                  </a:moveTo>
                  <a:lnTo>
                    <a:pt x="3" y="0"/>
                  </a:lnTo>
                  <a:lnTo>
                    <a:pt x="136" y="0"/>
                  </a:lnTo>
                  <a:lnTo>
                    <a:pt x="139" y="0"/>
                  </a:lnTo>
                  <a:lnTo>
                    <a:pt x="0" y="0"/>
                  </a:lnTo>
                  <a:lnTo>
                    <a:pt x="0" y="2"/>
                  </a:lnTo>
                  <a:lnTo>
                    <a:pt x="139" y="2"/>
                  </a:lnTo>
                  <a:lnTo>
                    <a:pt x="139" y="6"/>
                  </a:lnTo>
                  <a:lnTo>
                    <a:pt x="0" y="6"/>
                  </a:lnTo>
                  <a:lnTo>
                    <a:pt x="3" y="6"/>
                  </a:lnTo>
                  <a:lnTo>
                    <a:pt x="136"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6" name="Freeform 4765">
              <a:extLst>
                <a:ext uri="{FF2B5EF4-FFF2-40B4-BE49-F238E27FC236}">
                  <a16:creationId xmlns:a16="http://schemas.microsoft.com/office/drawing/2014/main" id="{F907DF4E-9CDF-44BE-9615-414C28B13A3E}"/>
                </a:ext>
              </a:extLst>
            </p:cNvPr>
            <p:cNvSpPr>
              <a:spLocks/>
            </p:cNvSpPr>
            <p:nvPr/>
          </p:nvSpPr>
          <p:spPr bwMode="auto">
            <a:xfrm>
              <a:off x="3727" y="1941"/>
              <a:ext cx="2" cy="8"/>
            </a:xfrm>
            <a:custGeom>
              <a:avLst/>
              <a:gdLst>
                <a:gd name="T0" fmla="*/ 1 w 6"/>
                <a:gd name="T1" fmla="*/ 7 h 30"/>
                <a:gd name="T2" fmla="*/ 0 w 6"/>
                <a:gd name="T3" fmla="*/ 7 h 30"/>
                <a:gd name="T4" fmla="*/ 0 w 6"/>
                <a:gd name="T5" fmla="*/ 1 h 30"/>
                <a:gd name="T6" fmla="*/ 0 w 6"/>
                <a:gd name="T7" fmla="*/ 0 h 30"/>
                <a:gd name="T8" fmla="*/ 0 w 6"/>
                <a:gd name="T9" fmla="*/ 8 h 30"/>
                <a:gd name="T10" fmla="*/ 1 w 6"/>
                <a:gd name="T11" fmla="*/ 8 h 30"/>
                <a:gd name="T12" fmla="*/ 1 w 6"/>
                <a:gd name="T13" fmla="*/ 0 h 30"/>
                <a:gd name="T14" fmla="*/ 2 w 6"/>
                <a:gd name="T15" fmla="*/ 0 h 30"/>
                <a:gd name="T16" fmla="*/ 2 w 6"/>
                <a:gd name="T17" fmla="*/ 8 h 30"/>
                <a:gd name="T18" fmla="*/ 2 w 6"/>
                <a:gd name="T19" fmla="*/ 7 h 30"/>
                <a:gd name="T20" fmla="*/ 2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3" y="26"/>
                  </a:moveTo>
                  <a:lnTo>
                    <a:pt x="0" y="26"/>
                  </a:lnTo>
                  <a:lnTo>
                    <a:pt x="0" y="4"/>
                  </a:lnTo>
                  <a:lnTo>
                    <a:pt x="0" y="0"/>
                  </a:lnTo>
                  <a:lnTo>
                    <a:pt x="0" y="30"/>
                  </a:lnTo>
                  <a:lnTo>
                    <a:pt x="3" y="30"/>
                  </a:lnTo>
                  <a:lnTo>
                    <a:pt x="3" y="0"/>
                  </a:lnTo>
                  <a:lnTo>
                    <a:pt x="6" y="0"/>
                  </a:lnTo>
                  <a:lnTo>
                    <a:pt x="6"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7" name="Freeform 4766">
              <a:extLst>
                <a:ext uri="{FF2B5EF4-FFF2-40B4-BE49-F238E27FC236}">
                  <a16:creationId xmlns:a16="http://schemas.microsoft.com/office/drawing/2014/main" id="{04F63725-E1CC-49D1-8D08-6534833AE88D}"/>
                </a:ext>
              </a:extLst>
            </p:cNvPr>
            <p:cNvSpPr>
              <a:spLocks/>
            </p:cNvSpPr>
            <p:nvPr/>
          </p:nvSpPr>
          <p:spPr bwMode="auto">
            <a:xfrm>
              <a:off x="3727" y="1941"/>
              <a:ext cx="20" cy="2"/>
            </a:xfrm>
            <a:custGeom>
              <a:avLst/>
              <a:gdLst>
                <a:gd name="T0" fmla="*/ 1 w 80"/>
                <a:gd name="T1" fmla="*/ 1 h 7"/>
                <a:gd name="T2" fmla="*/ 1 w 80"/>
                <a:gd name="T3" fmla="*/ 0 h 7"/>
                <a:gd name="T4" fmla="*/ 20 w 80"/>
                <a:gd name="T5" fmla="*/ 0 h 7"/>
                <a:gd name="T6" fmla="*/ 20 w 80"/>
                <a:gd name="T7" fmla="*/ 0 h 7"/>
                <a:gd name="T8" fmla="*/ 0 w 80"/>
                <a:gd name="T9" fmla="*/ 0 h 7"/>
                <a:gd name="T10" fmla="*/ 0 w 80"/>
                <a:gd name="T11" fmla="*/ 1 h 7"/>
                <a:gd name="T12" fmla="*/ 20 w 80"/>
                <a:gd name="T13" fmla="*/ 1 h 7"/>
                <a:gd name="T14" fmla="*/ 20 w 80"/>
                <a:gd name="T15" fmla="*/ 2 h 7"/>
                <a:gd name="T16" fmla="*/ 0 w 80"/>
                <a:gd name="T17" fmla="*/ 2 h 7"/>
                <a:gd name="T18" fmla="*/ 1 w 80"/>
                <a:gd name="T19" fmla="*/ 2 h 7"/>
                <a:gd name="T20" fmla="*/ 20 w 8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7">
                  <a:moveTo>
                    <a:pt x="3" y="4"/>
                  </a:moveTo>
                  <a:lnTo>
                    <a:pt x="3" y="0"/>
                  </a:lnTo>
                  <a:lnTo>
                    <a:pt x="78" y="0"/>
                  </a:lnTo>
                  <a:lnTo>
                    <a:pt x="80" y="0"/>
                  </a:lnTo>
                  <a:lnTo>
                    <a:pt x="0" y="0"/>
                  </a:lnTo>
                  <a:lnTo>
                    <a:pt x="0" y="4"/>
                  </a:lnTo>
                  <a:lnTo>
                    <a:pt x="80" y="4"/>
                  </a:lnTo>
                  <a:lnTo>
                    <a:pt x="80" y="7"/>
                  </a:lnTo>
                  <a:lnTo>
                    <a:pt x="0" y="7"/>
                  </a:lnTo>
                  <a:lnTo>
                    <a:pt x="3" y="7"/>
                  </a:lnTo>
                  <a:lnTo>
                    <a:pt x="7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8" name="Freeform 4767">
              <a:extLst>
                <a:ext uri="{FF2B5EF4-FFF2-40B4-BE49-F238E27FC236}">
                  <a16:creationId xmlns:a16="http://schemas.microsoft.com/office/drawing/2014/main" id="{D81AFE94-95DD-4A15-ADBE-17CE62C5121B}"/>
                </a:ext>
              </a:extLst>
            </p:cNvPr>
            <p:cNvSpPr>
              <a:spLocks/>
            </p:cNvSpPr>
            <p:nvPr/>
          </p:nvSpPr>
          <p:spPr bwMode="auto">
            <a:xfrm>
              <a:off x="3746" y="1937"/>
              <a:ext cx="1" cy="6"/>
            </a:xfrm>
            <a:custGeom>
              <a:avLst/>
              <a:gdLst>
                <a:gd name="T0" fmla="*/ 1 w 6"/>
                <a:gd name="T1" fmla="*/ 5 h 22"/>
                <a:gd name="T2" fmla="*/ 0 w 6"/>
                <a:gd name="T3" fmla="*/ 5 h 22"/>
                <a:gd name="T4" fmla="*/ 0 w 6"/>
                <a:gd name="T5" fmla="*/ 1 h 22"/>
                <a:gd name="T6" fmla="*/ 0 w 6"/>
                <a:gd name="T7" fmla="*/ 0 h 22"/>
                <a:gd name="T8" fmla="*/ 0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22"/>
                  </a:lnTo>
                  <a:lnTo>
                    <a:pt x="4" y="22"/>
                  </a:lnTo>
                  <a:lnTo>
                    <a:pt x="4" y="0"/>
                  </a:lnTo>
                  <a:lnTo>
                    <a:pt x="6" y="0"/>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49" name="Freeform 4768">
              <a:extLst>
                <a:ext uri="{FF2B5EF4-FFF2-40B4-BE49-F238E27FC236}">
                  <a16:creationId xmlns:a16="http://schemas.microsoft.com/office/drawing/2014/main" id="{42598262-85A9-40B8-944D-3E26BA6B2634}"/>
                </a:ext>
              </a:extLst>
            </p:cNvPr>
            <p:cNvSpPr>
              <a:spLocks/>
            </p:cNvSpPr>
            <p:nvPr/>
          </p:nvSpPr>
          <p:spPr bwMode="auto">
            <a:xfrm>
              <a:off x="3746" y="1937"/>
              <a:ext cx="4" cy="2"/>
            </a:xfrm>
            <a:custGeom>
              <a:avLst/>
              <a:gdLst>
                <a:gd name="T0" fmla="*/ 1 w 15"/>
                <a:gd name="T1" fmla="*/ 1 h 6"/>
                <a:gd name="T2" fmla="*/ 1 w 15"/>
                <a:gd name="T3" fmla="*/ 0 h 6"/>
                <a:gd name="T4" fmla="*/ 3 w 15"/>
                <a:gd name="T5" fmla="*/ 0 h 6"/>
                <a:gd name="T6" fmla="*/ 4 w 15"/>
                <a:gd name="T7" fmla="*/ 0 h 6"/>
                <a:gd name="T8" fmla="*/ 0 w 15"/>
                <a:gd name="T9" fmla="*/ 0 h 6"/>
                <a:gd name="T10" fmla="*/ 0 w 15"/>
                <a:gd name="T11" fmla="*/ 1 h 6"/>
                <a:gd name="T12" fmla="*/ 4 w 15"/>
                <a:gd name="T13" fmla="*/ 1 h 6"/>
                <a:gd name="T14" fmla="*/ 4 w 15"/>
                <a:gd name="T15" fmla="*/ 2 h 6"/>
                <a:gd name="T16" fmla="*/ 0 w 15"/>
                <a:gd name="T17" fmla="*/ 2 h 6"/>
                <a:gd name="T18" fmla="*/ 1 w 15"/>
                <a:gd name="T19" fmla="*/ 2 h 6"/>
                <a:gd name="T20" fmla="*/ 3 w 1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6">
                  <a:moveTo>
                    <a:pt x="4" y="2"/>
                  </a:moveTo>
                  <a:lnTo>
                    <a:pt x="4" y="0"/>
                  </a:lnTo>
                  <a:lnTo>
                    <a:pt x="12" y="0"/>
                  </a:lnTo>
                  <a:lnTo>
                    <a:pt x="15" y="0"/>
                  </a:lnTo>
                  <a:lnTo>
                    <a:pt x="0" y="0"/>
                  </a:lnTo>
                  <a:lnTo>
                    <a:pt x="0" y="2"/>
                  </a:lnTo>
                  <a:lnTo>
                    <a:pt x="15" y="2"/>
                  </a:lnTo>
                  <a:lnTo>
                    <a:pt x="15" y="6"/>
                  </a:lnTo>
                  <a:lnTo>
                    <a:pt x="0" y="6"/>
                  </a:lnTo>
                  <a:lnTo>
                    <a:pt x="4" y="6"/>
                  </a:lnTo>
                  <a:lnTo>
                    <a:pt x="1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0" name="Freeform 4769">
              <a:extLst>
                <a:ext uri="{FF2B5EF4-FFF2-40B4-BE49-F238E27FC236}">
                  <a16:creationId xmlns:a16="http://schemas.microsoft.com/office/drawing/2014/main" id="{918C2EE6-8846-43B6-BFAB-999E639B1187}"/>
                </a:ext>
              </a:extLst>
            </p:cNvPr>
            <p:cNvSpPr>
              <a:spLocks/>
            </p:cNvSpPr>
            <p:nvPr/>
          </p:nvSpPr>
          <p:spPr bwMode="auto">
            <a:xfrm>
              <a:off x="3748" y="1933"/>
              <a:ext cx="2" cy="6"/>
            </a:xfrm>
            <a:custGeom>
              <a:avLst/>
              <a:gdLst>
                <a:gd name="T0" fmla="*/ 1 w 6"/>
                <a:gd name="T1" fmla="*/ 5 h 23"/>
                <a:gd name="T2" fmla="*/ 0 w 6"/>
                <a:gd name="T3" fmla="*/ 5 h 23"/>
                <a:gd name="T4" fmla="*/ 0 w 6"/>
                <a:gd name="T5" fmla="*/ 1 h 23"/>
                <a:gd name="T6" fmla="*/ 1 w 6"/>
                <a:gd name="T7" fmla="*/ 1 h 23"/>
                <a:gd name="T8" fmla="*/ 1 w 6"/>
                <a:gd name="T9" fmla="*/ 6 h 23"/>
                <a:gd name="T10" fmla="*/ 1 w 6"/>
                <a:gd name="T11" fmla="*/ 6 h 23"/>
                <a:gd name="T12" fmla="*/ 1 w 6"/>
                <a:gd name="T13" fmla="*/ 0 h 23"/>
                <a:gd name="T14" fmla="*/ 2 w 6"/>
                <a:gd name="T15" fmla="*/ 1 h 23"/>
                <a:gd name="T16" fmla="*/ 2 w 6"/>
                <a:gd name="T17" fmla="*/ 6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4"/>
                  </a:lnTo>
                  <a:lnTo>
                    <a:pt x="3" y="23"/>
                  </a:lnTo>
                  <a:lnTo>
                    <a:pt x="3"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1" name="Freeform 4770">
              <a:extLst>
                <a:ext uri="{FF2B5EF4-FFF2-40B4-BE49-F238E27FC236}">
                  <a16:creationId xmlns:a16="http://schemas.microsoft.com/office/drawing/2014/main" id="{C6A5FC14-2DDE-476C-8682-9A4BCC427330}"/>
                </a:ext>
              </a:extLst>
            </p:cNvPr>
            <p:cNvSpPr>
              <a:spLocks/>
            </p:cNvSpPr>
            <p:nvPr/>
          </p:nvSpPr>
          <p:spPr bwMode="auto">
            <a:xfrm>
              <a:off x="3748" y="1933"/>
              <a:ext cx="11" cy="2"/>
            </a:xfrm>
            <a:custGeom>
              <a:avLst/>
              <a:gdLst>
                <a:gd name="T0" fmla="*/ 1 w 45"/>
                <a:gd name="T1" fmla="*/ 1 h 6"/>
                <a:gd name="T2" fmla="*/ 1 w 45"/>
                <a:gd name="T3" fmla="*/ 0 h 6"/>
                <a:gd name="T4" fmla="*/ 10 w 45"/>
                <a:gd name="T5" fmla="*/ 0 h 6"/>
                <a:gd name="T6" fmla="*/ 11 w 45"/>
                <a:gd name="T7" fmla="*/ 1 h 6"/>
                <a:gd name="T8" fmla="*/ 1 w 45"/>
                <a:gd name="T9" fmla="*/ 1 h 6"/>
                <a:gd name="T10" fmla="*/ 0 w 45"/>
                <a:gd name="T11" fmla="*/ 1 h 6"/>
                <a:gd name="T12" fmla="*/ 11 w 45"/>
                <a:gd name="T13" fmla="*/ 1 h 6"/>
                <a:gd name="T14" fmla="*/ 11 w 45"/>
                <a:gd name="T15" fmla="*/ 2 h 6"/>
                <a:gd name="T16" fmla="*/ 1 w 45"/>
                <a:gd name="T17" fmla="*/ 2 h 6"/>
                <a:gd name="T18" fmla="*/ 1 w 45"/>
                <a:gd name="T19" fmla="*/ 2 h 6"/>
                <a:gd name="T20" fmla="*/ 10 w 45"/>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6">
                  <a:moveTo>
                    <a:pt x="3" y="4"/>
                  </a:moveTo>
                  <a:lnTo>
                    <a:pt x="3" y="0"/>
                  </a:lnTo>
                  <a:lnTo>
                    <a:pt x="42" y="0"/>
                  </a:lnTo>
                  <a:lnTo>
                    <a:pt x="45" y="4"/>
                  </a:lnTo>
                  <a:lnTo>
                    <a:pt x="3" y="4"/>
                  </a:lnTo>
                  <a:lnTo>
                    <a:pt x="0" y="4"/>
                  </a:lnTo>
                  <a:lnTo>
                    <a:pt x="45" y="4"/>
                  </a:lnTo>
                  <a:lnTo>
                    <a:pt x="45" y="6"/>
                  </a:lnTo>
                  <a:lnTo>
                    <a:pt x="3" y="6"/>
                  </a:lnTo>
                  <a:lnTo>
                    <a:pt x="42"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2" name="Freeform 4771">
              <a:extLst>
                <a:ext uri="{FF2B5EF4-FFF2-40B4-BE49-F238E27FC236}">
                  <a16:creationId xmlns:a16="http://schemas.microsoft.com/office/drawing/2014/main" id="{59C6B736-7775-4304-A84A-D8E8F68BA03B}"/>
                </a:ext>
              </a:extLst>
            </p:cNvPr>
            <p:cNvSpPr>
              <a:spLocks/>
            </p:cNvSpPr>
            <p:nvPr/>
          </p:nvSpPr>
          <p:spPr bwMode="auto">
            <a:xfrm>
              <a:off x="3758" y="1930"/>
              <a:ext cx="1"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1 w 6"/>
                <a:gd name="T15" fmla="*/ 0 h 19"/>
                <a:gd name="T16" fmla="*/ 1 w 6"/>
                <a:gd name="T17" fmla="*/ 5 h 19"/>
                <a:gd name="T18" fmla="*/ 1 w 6"/>
                <a:gd name="T19" fmla="*/ 4 h 19"/>
                <a:gd name="T20" fmla="*/ 1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0" y="0"/>
                  </a:lnTo>
                  <a:lnTo>
                    <a:pt x="0" y="19"/>
                  </a:lnTo>
                  <a:lnTo>
                    <a:pt x="3" y="19"/>
                  </a:lnTo>
                  <a:lnTo>
                    <a:pt x="3"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3" name="Freeform 4772">
              <a:extLst>
                <a:ext uri="{FF2B5EF4-FFF2-40B4-BE49-F238E27FC236}">
                  <a16:creationId xmlns:a16="http://schemas.microsoft.com/office/drawing/2014/main" id="{A4A6B86A-5EBD-4F4D-A7A8-12028BACBC20}"/>
                </a:ext>
              </a:extLst>
            </p:cNvPr>
            <p:cNvSpPr>
              <a:spLocks/>
            </p:cNvSpPr>
            <p:nvPr/>
          </p:nvSpPr>
          <p:spPr bwMode="auto">
            <a:xfrm>
              <a:off x="3758" y="1930"/>
              <a:ext cx="2" cy="2"/>
            </a:xfrm>
            <a:custGeom>
              <a:avLst/>
              <a:gdLst>
                <a:gd name="T0" fmla="*/ 1 w 9"/>
                <a:gd name="T1" fmla="*/ 1 h 7"/>
                <a:gd name="T2" fmla="*/ 1 w 9"/>
                <a:gd name="T3" fmla="*/ 0 h 7"/>
                <a:gd name="T4" fmla="*/ 1 w 9"/>
                <a:gd name="T5" fmla="*/ 0 h 7"/>
                <a:gd name="T6" fmla="*/ 2 w 9"/>
                <a:gd name="T7" fmla="*/ 0 h 7"/>
                <a:gd name="T8" fmla="*/ 0 w 9"/>
                <a:gd name="T9" fmla="*/ 0 h 7"/>
                <a:gd name="T10" fmla="*/ 0 w 9"/>
                <a:gd name="T11" fmla="*/ 1 h 7"/>
                <a:gd name="T12" fmla="*/ 2 w 9"/>
                <a:gd name="T13" fmla="*/ 1 h 7"/>
                <a:gd name="T14" fmla="*/ 2 w 9"/>
                <a:gd name="T15" fmla="*/ 1 h 7"/>
                <a:gd name="T16" fmla="*/ 0 w 9"/>
                <a:gd name="T17" fmla="*/ 1 h 7"/>
                <a:gd name="T18" fmla="*/ 1 w 9"/>
                <a:gd name="T19" fmla="*/ 2 h 7"/>
                <a:gd name="T20" fmla="*/ 1 w 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9" y="0"/>
                  </a:lnTo>
                  <a:lnTo>
                    <a:pt x="0" y="0"/>
                  </a:lnTo>
                  <a:lnTo>
                    <a:pt x="0" y="4"/>
                  </a:lnTo>
                  <a:lnTo>
                    <a:pt x="9" y="4"/>
                  </a:lnTo>
                  <a:lnTo>
                    <a:pt x="0" y="4"/>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4" name="Freeform 4773">
              <a:extLst>
                <a:ext uri="{FF2B5EF4-FFF2-40B4-BE49-F238E27FC236}">
                  <a16:creationId xmlns:a16="http://schemas.microsoft.com/office/drawing/2014/main" id="{CEBE1584-8904-43CC-AECA-B1C13D3F0103}"/>
                </a:ext>
              </a:extLst>
            </p:cNvPr>
            <p:cNvSpPr>
              <a:spLocks/>
            </p:cNvSpPr>
            <p:nvPr/>
          </p:nvSpPr>
          <p:spPr bwMode="auto">
            <a:xfrm>
              <a:off x="3759" y="1926"/>
              <a:ext cx="1" cy="6"/>
            </a:xfrm>
            <a:custGeom>
              <a:avLst/>
              <a:gdLst>
                <a:gd name="T0" fmla="*/ 1 w 6"/>
                <a:gd name="T1" fmla="*/ 5 h 23"/>
                <a:gd name="T2" fmla="*/ 0 w 6"/>
                <a:gd name="T3" fmla="*/ 5 h 23"/>
                <a:gd name="T4" fmla="*/ 0 w 6"/>
                <a:gd name="T5" fmla="*/ 1 h 23"/>
                <a:gd name="T6" fmla="*/ 0 w 6"/>
                <a:gd name="T7" fmla="*/ 0 h 23"/>
                <a:gd name="T8" fmla="*/ 0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4"/>
                  </a:lnTo>
                  <a:lnTo>
                    <a:pt x="0" y="0"/>
                  </a:lnTo>
                  <a:lnTo>
                    <a:pt x="0" y="20"/>
                  </a:lnTo>
                  <a:lnTo>
                    <a:pt x="3" y="23"/>
                  </a:lnTo>
                  <a:lnTo>
                    <a:pt x="3"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5" name="Freeform 4774">
              <a:extLst>
                <a:ext uri="{FF2B5EF4-FFF2-40B4-BE49-F238E27FC236}">
                  <a16:creationId xmlns:a16="http://schemas.microsoft.com/office/drawing/2014/main" id="{12E361E9-219A-40FC-BC5A-521EE8FAF325}"/>
                </a:ext>
              </a:extLst>
            </p:cNvPr>
            <p:cNvSpPr>
              <a:spLocks/>
            </p:cNvSpPr>
            <p:nvPr/>
          </p:nvSpPr>
          <p:spPr bwMode="auto">
            <a:xfrm>
              <a:off x="3759" y="1926"/>
              <a:ext cx="2" cy="2"/>
            </a:xfrm>
            <a:custGeom>
              <a:avLst/>
              <a:gdLst>
                <a:gd name="T0" fmla="*/ 1 w 11"/>
                <a:gd name="T1" fmla="*/ 1 h 7"/>
                <a:gd name="T2" fmla="*/ 1 w 11"/>
                <a:gd name="T3" fmla="*/ 0 h 7"/>
                <a:gd name="T4" fmla="*/ 2 w 11"/>
                <a:gd name="T5" fmla="*/ 0 h 7"/>
                <a:gd name="T6" fmla="*/ 2 w 11"/>
                <a:gd name="T7" fmla="*/ 0 h 7"/>
                <a:gd name="T8" fmla="*/ 0 w 11"/>
                <a:gd name="T9" fmla="*/ 0 h 7"/>
                <a:gd name="T10" fmla="*/ 0 w 11"/>
                <a:gd name="T11" fmla="*/ 1 h 7"/>
                <a:gd name="T12" fmla="*/ 2 w 11"/>
                <a:gd name="T13" fmla="*/ 1 h 7"/>
                <a:gd name="T14" fmla="*/ 2 w 11"/>
                <a:gd name="T15" fmla="*/ 2 h 7"/>
                <a:gd name="T16" fmla="*/ 0 w 11"/>
                <a:gd name="T17" fmla="*/ 2 h 7"/>
                <a:gd name="T18" fmla="*/ 1 w 11"/>
                <a:gd name="T19" fmla="*/ 2 h 7"/>
                <a:gd name="T20" fmla="*/ 2 w 1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7">
                  <a:moveTo>
                    <a:pt x="3" y="4"/>
                  </a:moveTo>
                  <a:lnTo>
                    <a:pt x="3" y="0"/>
                  </a:lnTo>
                  <a:lnTo>
                    <a:pt x="9" y="0"/>
                  </a:lnTo>
                  <a:lnTo>
                    <a:pt x="11" y="0"/>
                  </a:lnTo>
                  <a:lnTo>
                    <a:pt x="0" y="0"/>
                  </a:lnTo>
                  <a:lnTo>
                    <a:pt x="0" y="4"/>
                  </a:lnTo>
                  <a:lnTo>
                    <a:pt x="11" y="4"/>
                  </a:lnTo>
                  <a:lnTo>
                    <a:pt x="11" y="7"/>
                  </a:lnTo>
                  <a:lnTo>
                    <a:pt x="0"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6" name="Freeform 4775">
              <a:extLst>
                <a:ext uri="{FF2B5EF4-FFF2-40B4-BE49-F238E27FC236}">
                  <a16:creationId xmlns:a16="http://schemas.microsoft.com/office/drawing/2014/main" id="{519E9E0B-6F60-472F-90FE-ACA42B6DEC93}"/>
                </a:ext>
              </a:extLst>
            </p:cNvPr>
            <p:cNvSpPr>
              <a:spLocks/>
            </p:cNvSpPr>
            <p:nvPr/>
          </p:nvSpPr>
          <p:spPr bwMode="auto">
            <a:xfrm>
              <a:off x="3760" y="1922"/>
              <a:ext cx="1" cy="6"/>
            </a:xfrm>
            <a:custGeom>
              <a:avLst/>
              <a:gdLst>
                <a:gd name="T0" fmla="*/ 1 w 5"/>
                <a:gd name="T1" fmla="*/ 5 h 22"/>
                <a:gd name="T2" fmla="*/ 0 w 5"/>
                <a:gd name="T3" fmla="*/ 5 h 22"/>
                <a:gd name="T4" fmla="*/ 0 w 5"/>
                <a:gd name="T5" fmla="*/ 1 h 22"/>
                <a:gd name="T6" fmla="*/ 0 w 5"/>
                <a:gd name="T7" fmla="*/ 0 h 22"/>
                <a:gd name="T8" fmla="*/ 0 w 5"/>
                <a:gd name="T9" fmla="*/ 6 h 22"/>
                <a:gd name="T10" fmla="*/ 1 w 5"/>
                <a:gd name="T11" fmla="*/ 6 h 22"/>
                <a:gd name="T12" fmla="*/ 1 w 5"/>
                <a:gd name="T13" fmla="*/ 0 h 22"/>
                <a:gd name="T14" fmla="*/ 1 w 5"/>
                <a:gd name="T15" fmla="*/ 0 h 22"/>
                <a:gd name="T16" fmla="*/ 1 w 5"/>
                <a:gd name="T17" fmla="*/ 6 h 22"/>
                <a:gd name="T18" fmla="*/ 1 w 5"/>
                <a:gd name="T19" fmla="*/ 5 h 22"/>
                <a:gd name="T20" fmla="*/ 1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3" y="19"/>
                  </a:moveTo>
                  <a:lnTo>
                    <a:pt x="0" y="19"/>
                  </a:lnTo>
                  <a:lnTo>
                    <a:pt x="0" y="3"/>
                  </a:lnTo>
                  <a:lnTo>
                    <a:pt x="0" y="0"/>
                  </a:lnTo>
                  <a:lnTo>
                    <a:pt x="0" y="22"/>
                  </a:lnTo>
                  <a:lnTo>
                    <a:pt x="3" y="22"/>
                  </a:lnTo>
                  <a:lnTo>
                    <a:pt x="3" y="0"/>
                  </a:lnTo>
                  <a:lnTo>
                    <a:pt x="5" y="0"/>
                  </a:lnTo>
                  <a:lnTo>
                    <a:pt x="5" y="22"/>
                  </a:lnTo>
                  <a:lnTo>
                    <a:pt x="5" y="19"/>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7" name="Freeform 4776">
              <a:extLst>
                <a:ext uri="{FF2B5EF4-FFF2-40B4-BE49-F238E27FC236}">
                  <a16:creationId xmlns:a16="http://schemas.microsoft.com/office/drawing/2014/main" id="{11C8C26D-4FC5-47C1-86C2-EFF7F055DB2E}"/>
                </a:ext>
              </a:extLst>
            </p:cNvPr>
            <p:cNvSpPr>
              <a:spLocks/>
            </p:cNvSpPr>
            <p:nvPr/>
          </p:nvSpPr>
          <p:spPr bwMode="auto">
            <a:xfrm>
              <a:off x="3760" y="1922"/>
              <a:ext cx="33" cy="2"/>
            </a:xfrm>
            <a:custGeom>
              <a:avLst/>
              <a:gdLst>
                <a:gd name="T0" fmla="*/ 1 w 133"/>
                <a:gd name="T1" fmla="*/ 1 h 6"/>
                <a:gd name="T2" fmla="*/ 1 w 133"/>
                <a:gd name="T3" fmla="*/ 0 h 6"/>
                <a:gd name="T4" fmla="*/ 32 w 133"/>
                <a:gd name="T5" fmla="*/ 0 h 6"/>
                <a:gd name="T6" fmla="*/ 33 w 133"/>
                <a:gd name="T7" fmla="*/ 0 h 6"/>
                <a:gd name="T8" fmla="*/ 0 w 133"/>
                <a:gd name="T9" fmla="*/ 0 h 6"/>
                <a:gd name="T10" fmla="*/ 0 w 133"/>
                <a:gd name="T11" fmla="*/ 1 h 6"/>
                <a:gd name="T12" fmla="*/ 33 w 133"/>
                <a:gd name="T13" fmla="*/ 1 h 6"/>
                <a:gd name="T14" fmla="*/ 33 w 133"/>
                <a:gd name="T15" fmla="*/ 2 h 6"/>
                <a:gd name="T16" fmla="*/ 0 w 133"/>
                <a:gd name="T17" fmla="*/ 2 h 6"/>
                <a:gd name="T18" fmla="*/ 1 w 133"/>
                <a:gd name="T19" fmla="*/ 2 h 6"/>
                <a:gd name="T20" fmla="*/ 32 w 133"/>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6">
                  <a:moveTo>
                    <a:pt x="3" y="3"/>
                  </a:moveTo>
                  <a:lnTo>
                    <a:pt x="3" y="0"/>
                  </a:lnTo>
                  <a:lnTo>
                    <a:pt x="130" y="0"/>
                  </a:lnTo>
                  <a:lnTo>
                    <a:pt x="133" y="0"/>
                  </a:lnTo>
                  <a:lnTo>
                    <a:pt x="0" y="0"/>
                  </a:lnTo>
                  <a:lnTo>
                    <a:pt x="0" y="3"/>
                  </a:lnTo>
                  <a:lnTo>
                    <a:pt x="133" y="3"/>
                  </a:lnTo>
                  <a:lnTo>
                    <a:pt x="133" y="6"/>
                  </a:lnTo>
                  <a:lnTo>
                    <a:pt x="0" y="6"/>
                  </a:lnTo>
                  <a:lnTo>
                    <a:pt x="3" y="6"/>
                  </a:lnTo>
                  <a:lnTo>
                    <a:pt x="13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8" name="Freeform 4777">
              <a:extLst>
                <a:ext uri="{FF2B5EF4-FFF2-40B4-BE49-F238E27FC236}">
                  <a16:creationId xmlns:a16="http://schemas.microsoft.com/office/drawing/2014/main" id="{3916CAF8-1185-48E2-9393-992908531A35}"/>
                </a:ext>
              </a:extLst>
            </p:cNvPr>
            <p:cNvSpPr>
              <a:spLocks/>
            </p:cNvSpPr>
            <p:nvPr/>
          </p:nvSpPr>
          <p:spPr bwMode="auto">
            <a:xfrm>
              <a:off x="3792" y="1918"/>
              <a:ext cx="1" cy="6"/>
            </a:xfrm>
            <a:custGeom>
              <a:avLst/>
              <a:gdLst>
                <a:gd name="T0" fmla="*/ 1 w 6"/>
                <a:gd name="T1" fmla="*/ 5 h 23"/>
                <a:gd name="T2" fmla="*/ 0 w 6"/>
                <a:gd name="T3" fmla="*/ 5 h 23"/>
                <a:gd name="T4" fmla="*/ 0 w 6"/>
                <a:gd name="T5" fmla="*/ 1 h 23"/>
                <a:gd name="T6" fmla="*/ 1 w 6"/>
                <a:gd name="T7" fmla="*/ 1 h 23"/>
                <a:gd name="T8" fmla="*/ 1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20"/>
                  </a:moveTo>
                  <a:lnTo>
                    <a:pt x="0" y="20"/>
                  </a:lnTo>
                  <a:lnTo>
                    <a:pt x="0" y="4"/>
                  </a:lnTo>
                  <a:lnTo>
                    <a:pt x="3" y="4"/>
                  </a:lnTo>
                  <a:lnTo>
                    <a:pt x="3" y="23"/>
                  </a:lnTo>
                  <a:lnTo>
                    <a:pt x="3" y="0"/>
                  </a:lnTo>
                  <a:lnTo>
                    <a:pt x="6" y="4"/>
                  </a:lnTo>
                  <a:lnTo>
                    <a:pt x="6" y="23"/>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59" name="Freeform 4778">
              <a:extLst>
                <a:ext uri="{FF2B5EF4-FFF2-40B4-BE49-F238E27FC236}">
                  <a16:creationId xmlns:a16="http://schemas.microsoft.com/office/drawing/2014/main" id="{3F6788AD-74D1-4FD4-9888-FF77C496493B}"/>
                </a:ext>
              </a:extLst>
            </p:cNvPr>
            <p:cNvSpPr>
              <a:spLocks/>
            </p:cNvSpPr>
            <p:nvPr/>
          </p:nvSpPr>
          <p:spPr bwMode="auto">
            <a:xfrm>
              <a:off x="3792" y="1918"/>
              <a:ext cx="4" cy="2"/>
            </a:xfrm>
            <a:custGeom>
              <a:avLst/>
              <a:gdLst>
                <a:gd name="T0" fmla="*/ 1 w 18"/>
                <a:gd name="T1" fmla="*/ 1 h 7"/>
                <a:gd name="T2" fmla="*/ 1 w 18"/>
                <a:gd name="T3" fmla="*/ 0 h 7"/>
                <a:gd name="T4" fmla="*/ 3 w 18"/>
                <a:gd name="T5" fmla="*/ 0 h 7"/>
                <a:gd name="T6" fmla="*/ 4 w 18"/>
                <a:gd name="T7" fmla="*/ 1 h 7"/>
                <a:gd name="T8" fmla="*/ 1 w 18"/>
                <a:gd name="T9" fmla="*/ 1 h 7"/>
                <a:gd name="T10" fmla="*/ 0 w 18"/>
                <a:gd name="T11" fmla="*/ 1 h 7"/>
                <a:gd name="T12" fmla="*/ 4 w 18"/>
                <a:gd name="T13" fmla="*/ 1 h 7"/>
                <a:gd name="T14" fmla="*/ 4 w 18"/>
                <a:gd name="T15" fmla="*/ 2 h 7"/>
                <a:gd name="T16" fmla="*/ 1 w 18"/>
                <a:gd name="T17" fmla="*/ 2 h 7"/>
                <a:gd name="T18" fmla="*/ 1 w 18"/>
                <a:gd name="T19" fmla="*/ 2 h 7"/>
                <a:gd name="T20" fmla="*/ 3 w 1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3" y="4"/>
                  </a:moveTo>
                  <a:lnTo>
                    <a:pt x="3" y="0"/>
                  </a:lnTo>
                  <a:lnTo>
                    <a:pt x="15" y="0"/>
                  </a:lnTo>
                  <a:lnTo>
                    <a:pt x="18" y="4"/>
                  </a:lnTo>
                  <a:lnTo>
                    <a:pt x="3" y="4"/>
                  </a:lnTo>
                  <a:lnTo>
                    <a:pt x="0" y="4"/>
                  </a:lnTo>
                  <a:lnTo>
                    <a:pt x="18" y="4"/>
                  </a:lnTo>
                  <a:lnTo>
                    <a:pt x="18" y="7"/>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0" name="Freeform 4779">
              <a:extLst>
                <a:ext uri="{FF2B5EF4-FFF2-40B4-BE49-F238E27FC236}">
                  <a16:creationId xmlns:a16="http://schemas.microsoft.com/office/drawing/2014/main" id="{520505C2-2D87-4FD2-8447-BBFC55F37800}"/>
                </a:ext>
              </a:extLst>
            </p:cNvPr>
            <p:cNvSpPr>
              <a:spLocks/>
            </p:cNvSpPr>
            <p:nvPr/>
          </p:nvSpPr>
          <p:spPr bwMode="auto">
            <a:xfrm>
              <a:off x="3795" y="1915"/>
              <a:ext cx="1" cy="5"/>
            </a:xfrm>
            <a:custGeom>
              <a:avLst/>
              <a:gdLst>
                <a:gd name="T0" fmla="*/ 1 w 6"/>
                <a:gd name="T1" fmla="*/ 4 h 20"/>
                <a:gd name="T2" fmla="*/ 0 w 6"/>
                <a:gd name="T3" fmla="*/ 4 h 20"/>
                <a:gd name="T4" fmla="*/ 0 w 6"/>
                <a:gd name="T5" fmla="*/ 1 h 20"/>
                <a:gd name="T6" fmla="*/ 1 w 6"/>
                <a:gd name="T7" fmla="*/ 0 h 20"/>
                <a:gd name="T8" fmla="*/ 1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7"/>
                  </a:moveTo>
                  <a:lnTo>
                    <a:pt x="0" y="17"/>
                  </a:lnTo>
                  <a:lnTo>
                    <a:pt x="0" y="4"/>
                  </a:lnTo>
                  <a:lnTo>
                    <a:pt x="3" y="0"/>
                  </a:lnTo>
                  <a:lnTo>
                    <a:pt x="3" y="20"/>
                  </a:lnTo>
                  <a:lnTo>
                    <a:pt x="3" y="0"/>
                  </a:lnTo>
                  <a:lnTo>
                    <a:pt x="6" y="0"/>
                  </a:lnTo>
                  <a:lnTo>
                    <a:pt x="6"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1" name="Freeform 4780">
              <a:extLst>
                <a:ext uri="{FF2B5EF4-FFF2-40B4-BE49-F238E27FC236}">
                  <a16:creationId xmlns:a16="http://schemas.microsoft.com/office/drawing/2014/main" id="{B151D0F4-9AA5-438D-ACBE-B4CA1E7DA77E}"/>
                </a:ext>
              </a:extLst>
            </p:cNvPr>
            <p:cNvSpPr>
              <a:spLocks/>
            </p:cNvSpPr>
            <p:nvPr/>
          </p:nvSpPr>
          <p:spPr bwMode="auto">
            <a:xfrm>
              <a:off x="3795" y="1915"/>
              <a:ext cx="43" cy="1"/>
            </a:xfrm>
            <a:custGeom>
              <a:avLst/>
              <a:gdLst>
                <a:gd name="T0" fmla="*/ 1 w 172"/>
                <a:gd name="T1" fmla="*/ 1 h 7"/>
                <a:gd name="T2" fmla="*/ 1 w 172"/>
                <a:gd name="T3" fmla="*/ 0 h 7"/>
                <a:gd name="T4" fmla="*/ 42 w 172"/>
                <a:gd name="T5" fmla="*/ 0 h 7"/>
                <a:gd name="T6" fmla="*/ 43 w 172"/>
                <a:gd name="T7" fmla="*/ 0 h 7"/>
                <a:gd name="T8" fmla="*/ 1 w 172"/>
                <a:gd name="T9" fmla="*/ 0 h 7"/>
                <a:gd name="T10" fmla="*/ 0 w 172"/>
                <a:gd name="T11" fmla="*/ 1 h 7"/>
                <a:gd name="T12" fmla="*/ 43 w 172"/>
                <a:gd name="T13" fmla="*/ 1 h 7"/>
                <a:gd name="T14" fmla="*/ 43 w 172"/>
                <a:gd name="T15" fmla="*/ 1 h 7"/>
                <a:gd name="T16" fmla="*/ 1 w 172"/>
                <a:gd name="T17" fmla="*/ 1 h 7"/>
                <a:gd name="T18" fmla="*/ 1 w 172"/>
                <a:gd name="T19" fmla="*/ 1 h 7"/>
                <a:gd name="T20" fmla="*/ 42 w 172"/>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 h="7">
                  <a:moveTo>
                    <a:pt x="3" y="4"/>
                  </a:moveTo>
                  <a:lnTo>
                    <a:pt x="3" y="0"/>
                  </a:lnTo>
                  <a:lnTo>
                    <a:pt x="169" y="0"/>
                  </a:lnTo>
                  <a:lnTo>
                    <a:pt x="172" y="0"/>
                  </a:lnTo>
                  <a:lnTo>
                    <a:pt x="3" y="0"/>
                  </a:lnTo>
                  <a:lnTo>
                    <a:pt x="0" y="4"/>
                  </a:lnTo>
                  <a:lnTo>
                    <a:pt x="172" y="4"/>
                  </a:lnTo>
                  <a:lnTo>
                    <a:pt x="3" y="4"/>
                  </a:lnTo>
                  <a:lnTo>
                    <a:pt x="3" y="7"/>
                  </a:lnTo>
                  <a:lnTo>
                    <a:pt x="16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2" name="Freeform 4781">
              <a:extLst>
                <a:ext uri="{FF2B5EF4-FFF2-40B4-BE49-F238E27FC236}">
                  <a16:creationId xmlns:a16="http://schemas.microsoft.com/office/drawing/2014/main" id="{6B724438-FF12-4813-A876-E86377EAFDF2}"/>
                </a:ext>
              </a:extLst>
            </p:cNvPr>
            <p:cNvSpPr>
              <a:spLocks/>
            </p:cNvSpPr>
            <p:nvPr/>
          </p:nvSpPr>
          <p:spPr bwMode="auto">
            <a:xfrm>
              <a:off x="3836" y="1908"/>
              <a:ext cx="2" cy="8"/>
            </a:xfrm>
            <a:custGeom>
              <a:avLst/>
              <a:gdLst>
                <a:gd name="T0" fmla="*/ 1 w 6"/>
                <a:gd name="T1" fmla="*/ 7 h 33"/>
                <a:gd name="T2" fmla="*/ 0 w 6"/>
                <a:gd name="T3" fmla="*/ 7 h 33"/>
                <a:gd name="T4" fmla="*/ 0 w 6"/>
                <a:gd name="T5" fmla="*/ 1 h 33"/>
                <a:gd name="T6" fmla="*/ 1 w 6"/>
                <a:gd name="T7" fmla="*/ 1 h 33"/>
                <a:gd name="T8" fmla="*/ 1 w 6"/>
                <a:gd name="T9" fmla="*/ 7 h 33"/>
                <a:gd name="T10" fmla="*/ 1 w 6"/>
                <a:gd name="T11" fmla="*/ 8 h 33"/>
                <a:gd name="T12" fmla="*/ 1 w 6"/>
                <a:gd name="T13" fmla="*/ 0 h 33"/>
                <a:gd name="T14" fmla="*/ 2 w 6"/>
                <a:gd name="T15" fmla="*/ 1 h 33"/>
                <a:gd name="T16" fmla="*/ 2 w 6"/>
                <a:gd name="T17" fmla="*/ 7 h 33"/>
                <a:gd name="T18" fmla="*/ 2 w 6"/>
                <a:gd name="T19" fmla="*/ 7 h 33"/>
                <a:gd name="T20" fmla="*/ 2 w 6"/>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3">
                  <a:moveTo>
                    <a:pt x="3" y="30"/>
                  </a:moveTo>
                  <a:lnTo>
                    <a:pt x="0" y="30"/>
                  </a:lnTo>
                  <a:lnTo>
                    <a:pt x="0" y="4"/>
                  </a:lnTo>
                  <a:lnTo>
                    <a:pt x="3" y="4"/>
                  </a:lnTo>
                  <a:lnTo>
                    <a:pt x="3" y="30"/>
                  </a:lnTo>
                  <a:lnTo>
                    <a:pt x="3" y="33"/>
                  </a:lnTo>
                  <a:lnTo>
                    <a:pt x="3" y="0"/>
                  </a:lnTo>
                  <a:lnTo>
                    <a:pt x="6" y="4"/>
                  </a:lnTo>
                  <a:lnTo>
                    <a:pt x="6" y="3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3" name="Freeform 4782">
              <a:extLst>
                <a:ext uri="{FF2B5EF4-FFF2-40B4-BE49-F238E27FC236}">
                  <a16:creationId xmlns:a16="http://schemas.microsoft.com/office/drawing/2014/main" id="{B29C7395-8C16-47B7-AB5E-2BA3B9D2F56F}"/>
                </a:ext>
              </a:extLst>
            </p:cNvPr>
            <p:cNvSpPr>
              <a:spLocks/>
            </p:cNvSpPr>
            <p:nvPr/>
          </p:nvSpPr>
          <p:spPr bwMode="auto">
            <a:xfrm>
              <a:off x="3836" y="1908"/>
              <a:ext cx="6" cy="2"/>
            </a:xfrm>
            <a:custGeom>
              <a:avLst/>
              <a:gdLst>
                <a:gd name="T0" fmla="*/ 1 w 24"/>
                <a:gd name="T1" fmla="*/ 1 h 7"/>
                <a:gd name="T2" fmla="*/ 1 w 24"/>
                <a:gd name="T3" fmla="*/ 0 h 7"/>
                <a:gd name="T4" fmla="*/ 5 w 24"/>
                <a:gd name="T5" fmla="*/ 0 h 7"/>
                <a:gd name="T6" fmla="*/ 5 w 24"/>
                <a:gd name="T7" fmla="*/ 1 h 7"/>
                <a:gd name="T8" fmla="*/ 1 w 24"/>
                <a:gd name="T9" fmla="*/ 1 h 7"/>
                <a:gd name="T10" fmla="*/ 0 w 24"/>
                <a:gd name="T11" fmla="*/ 1 h 7"/>
                <a:gd name="T12" fmla="*/ 6 w 24"/>
                <a:gd name="T13" fmla="*/ 1 h 7"/>
                <a:gd name="T14" fmla="*/ 5 w 24"/>
                <a:gd name="T15" fmla="*/ 2 h 7"/>
                <a:gd name="T16" fmla="*/ 1 w 24"/>
                <a:gd name="T17" fmla="*/ 2 h 7"/>
                <a:gd name="T18" fmla="*/ 1 w 24"/>
                <a:gd name="T19" fmla="*/ 2 h 7"/>
                <a:gd name="T20" fmla="*/ 5 w 2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3" y="4"/>
                  </a:moveTo>
                  <a:lnTo>
                    <a:pt x="3" y="0"/>
                  </a:lnTo>
                  <a:lnTo>
                    <a:pt x="21" y="0"/>
                  </a:lnTo>
                  <a:lnTo>
                    <a:pt x="21" y="4"/>
                  </a:lnTo>
                  <a:lnTo>
                    <a:pt x="3" y="4"/>
                  </a:lnTo>
                  <a:lnTo>
                    <a:pt x="0" y="4"/>
                  </a:lnTo>
                  <a:lnTo>
                    <a:pt x="24" y="4"/>
                  </a:lnTo>
                  <a:lnTo>
                    <a:pt x="21" y="7"/>
                  </a:lnTo>
                  <a:lnTo>
                    <a:pt x="3" y="7"/>
                  </a:lnTo>
                  <a:lnTo>
                    <a:pt x="2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4" name="Freeform 4783">
              <a:extLst>
                <a:ext uri="{FF2B5EF4-FFF2-40B4-BE49-F238E27FC236}">
                  <a16:creationId xmlns:a16="http://schemas.microsoft.com/office/drawing/2014/main" id="{29AF44B5-5AE2-4FBB-82CD-311A13083134}"/>
                </a:ext>
              </a:extLst>
            </p:cNvPr>
            <p:cNvSpPr>
              <a:spLocks/>
            </p:cNvSpPr>
            <p:nvPr/>
          </p:nvSpPr>
          <p:spPr bwMode="auto">
            <a:xfrm>
              <a:off x="3841" y="1905"/>
              <a:ext cx="1" cy="5"/>
            </a:xfrm>
            <a:custGeom>
              <a:avLst/>
              <a:gdLst>
                <a:gd name="T0" fmla="*/ 1 w 6"/>
                <a:gd name="T1" fmla="*/ 4 h 18"/>
                <a:gd name="T2" fmla="*/ 0 w 6"/>
                <a:gd name="T3" fmla="*/ 4 h 18"/>
                <a:gd name="T4" fmla="*/ 0 w 6"/>
                <a:gd name="T5" fmla="*/ 1 h 18"/>
                <a:gd name="T6" fmla="*/ 0 w 6"/>
                <a:gd name="T7" fmla="*/ 0 h 18"/>
                <a:gd name="T8" fmla="*/ 0 w 6"/>
                <a:gd name="T9" fmla="*/ 5 h 18"/>
                <a:gd name="T10" fmla="*/ 1 w 6"/>
                <a:gd name="T11" fmla="*/ 5 h 18"/>
                <a:gd name="T12" fmla="*/ 1 w 6"/>
                <a:gd name="T13" fmla="*/ 0 h 18"/>
                <a:gd name="T14" fmla="*/ 1 w 6"/>
                <a:gd name="T15" fmla="*/ 0 h 18"/>
                <a:gd name="T16" fmla="*/ 1 w 6"/>
                <a:gd name="T17" fmla="*/ 5 h 18"/>
                <a:gd name="T18" fmla="*/ 1 w 6"/>
                <a:gd name="T19" fmla="*/ 4 h 18"/>
                <a:gd name="T20" fmla="*/ 1 w 6"/>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8">
                  <a:moveTo>
                    <a:pt x="3" y="15"/>
                  </a:moveTo>
                  <a:lnTo>
                    <a:pt x="0" y="15"/>
                  </a:lnTo>
                  <a:lnTo>
                    <a:pt x="0" y="2"/>
                  </a:lnTo>
                  <a:lnTo>
                    <a:pt x="0" y="0"/>
                  </a:lnTo>
                  <a:lnTo>
                    <a:pt x="0" y="18"/>
                  </a:lnTo>
                  <a:lnTo>
                    <a:pt x="3" y="18"/>
                  </a:lnTo>
                  <a:lnTo>
                    <a:pt x="3" y="0"/>
                  </a:lnTo>
                  <a:lnTo>
                    <a:pt x="3" y="18"/>
                  </a:lnTo>
                  <a:lnTo>
                    <a:pt x="6" y="15"/>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5" name="Freeform 4784">
              <a:extLst>
                <a:ext uri="{FF2B5EF4-FFF2-40B4-BE49-F238E27FC236}">
                  <a16:creationId xmlns:a16="http://schemas.microsoft.com/office/drawing/2014/main" id="{7D69D61B-6B21-4FAC-ADCD-7DCC70F3D0E6}"/>
                </a:ext>
              </a:extLst>
            </p:cNvPr>
            <p:cNvSpPr>
              <a:spLocks/>
            </p:cNvSpPr>
            <p:nvPr/>
          </p:nvSpPr>
          <p:spPr bwMode="auto">
            <a:xfrm>
              <a:off x="3841" y="1905"/>
              <a:ext cx="39" cy="2"/>
            </a:xfrm>
            <a:custGeom>
              <a:avLst/>
              <a:gdLst>
                <a:gd name="T0" fmla="*/ 1 w 157"/>
                <a:gd name="T1" fmla="*/ 1 h 5"/>
                <a:gd name="T2" fmla="*/ 1 w 157"/>
                <a:gd name="T3" fmla="*/ 0 h 5"/>
                <a:gd name="T4" fmla="*/ 38 w 157"/>
                <a:gd name="T5" fmla="*/ 0 h 5"/>
                <a:gd name="T6" fmla="*/ 39 w 157"/>
                <a:gd name="T7" fmla="*/ 0 h 5"/>
                <a:gd name="T8" fmla="*/ 0 w 157"/>
                <a:gd name="T9" fmla="*/ 0 h 5"/>
                <a:gd name="T10" fmla="*/ 0 w 157"/>
                <a:gd name="T11" fmla="*/ 1 h 5"/>
                <a:gd name="T12" fmla="*/ 39 w 157"/>
                <a:gd name="T13" fmla="*/ 1 h 5"/>
                <a:gd name="T14" fmla="*/ 39 w 157"/>
                <a:gd name="T15" fmla="*/ 1 h 5"/>
                <a:gd name="T16" fmla="*/ 0 w 157"/>
                <a:gd name="T17" fmla="*/ 1 h 5"/>
                <a:gd name="T18" fmla="*/ 1 w 157"/>
                <a:gd name="T19" fmla="*/ 2 h 5"/>
                <a:gd name="T20" fmla="*/ 38 w 157"/>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5">
                  <a:moveTo>
                    <a:pt x="3" y="2"/>
                  </a:moveTo>
                  <a:lnTo>
                    <a:pt x="3" y="0"/>
                  </a:lnTo>
                  <a:lnTo>
                    <a:pt x="154" y="0"/>
                  </a:lnTo>
                  <a:lnTo>
                    <a:pt x="157" y="0"/>
                  </a:lnTo>
                  <a:lnTo>
                    <a:pt x="0" y="0"/>
                  </a:lnTo>
                  <a:lnTo>
                    <a:pt x="0" y="2"/>
                  </a:lnTo>
                  <a:lnTo>
                    <a:pt x="157" y="2"/>
                  </a:lnTo>
                  <a:lnTo>
                    <a:pt x="0" y="2"/>
                  </a:lnTo>
                  <a:lnTo>
                    <a:pt x="3" y="5"/>
                  </a:lnTo>
                  <a:lnTo>
                    <a:pt x="154"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6" name="Freeform 4785">
              <a:extLst>
                <a:ext uri="{FF2B5EF4-FFF2-40B4-BE49-F238E27FC236}">
                  <a16:creationId xmlns:a16="http://schemas.microsoft.com/office/drawing/2014/main" id="{E23C50E1-50B8-43BF-9D30-85F309AAC9A0}"/>
                </a:ext>
              </a:extLst>
            </p:cNvPr>
            <p:cNvSpPr>
              <a:spLocks/>
            </p:cNvSpPr>
            <p:nvPr/>
          </p:nvSpPr>
          <p:spPr bwMode="auto">
            <a:xfrm>
              <a:off x="3879" y="1901"/>
              <a:ext cx="1"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4"/>
                  </a:lnTo>
                  <a:lnTo>
                    <a:pt x="0" y="0"/>
                  </a:lnTo>
                  <a:lnTo>
                    <a:pt x="0" y="19"/>
                  </a:lnTo>
                  <a:lnTo>
                    <a:pt x="3" y="22"/>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7" name="Freeform 4786">
              <a:extLst>
                <a:ext uri="{FF2B5EF4-FFF2-40B4-BE49-F238E27FC236}">
                  <a16:creationId xmlns:a16="http://schemas.microsoft.com/office/drawing/2014/main" id="{EB4B8343-C176-4215-BB34-74E480BEBCCA}"/>
                </a:ext>
              </a:extLst>
            </p:cNvPr>
            <p:cNvSpPr>
              <a:spLocks/>
            </p:cNvSpPr>
            <p:nvPr/>
          </p:nvSpPr>
          <p:spPr bwMode="auto">
            <a:xfrm>
              <a:off x="3879" y="1901"/>
              <a:ext cx="35" cy="2"/>
            </a:xfrm>
            <a:custGeom>
              <a:avLst/>
              <a:gdLst>
                <a:gd name="T0" fmla="*/ 1 w 142"/>
                <a:gd name="T1" fmla="*/ 1 h 6"/>
                <a:gd name="T2" fmla="*/ 1 w 142"/>
                <a:gd name="T3" fmla="*/ 0 h 6"/>
                <a:gd name="T4" fmla="*/ 34 w 142"/>
                <a:gd name="T5" fmla="*/ 0 h 6"/>
                <a:gd name="T6" fmla="*/ 35 w 142"/>
                <a:gd name="T7" fmla="*/ 0 h 6"/>
                <a:gd name="T8" fmla="*/ 0 w 142"/>
                <a:gd name="T9" fmla="*/ 0 h 6"/>
                <a:gd name="T10" fmla="*/ 0 w 142"/>
                <a:gd name="T11" fmla="*/ 1 h 6"/>
                <a:gd name="T12" fmla="*/ 35 w 142"/>
                <a:gd name="T13" fmla="*/ 1 h 6"/>
                <a:gd name="T14" fmla="*/ 35 w 142"/>
                <a:gd name="T15" fmla="*/ 2 h 6"/>
                <a:gd name="T16" fmla="*/ 0 w 142"/>
                <a:gd name="T17" fmla="*/ 2 h 6"/>
                <a:gd name="T18" fmla="*/ 1 w 142"/>
                <a:gd name="T19" fmla="*/ 2 h 6"/>
                <a:gd name="T20" fmla="*/ 34 w 14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 h="6">
                  <a:moveTo>
                    <a:pt x="3" y="4"/>
                  </a:moveTo>
                  <a:lnTo>
                    <a:pt x="3" y="0"/>
                  </a:lnTo>
                  <a:lnTo>
                    <a:pt x="139" y="0"/>
                  </a:lnTo>
                  <a:lnTo>
                    <a:pt x="142" y="0"/>
                  </a:lnTo>
                  <a:lnTo>
                    <a:pt x="0" y="0"/>
                  </a:lnTo>
                  <a:lnTo>
                    <a:pt x="0" y="4"/>
                  </a:lnTo>
                  <a:lnTo>
                    <a:pt x="142" y="4"/>
                  </a:lnTo>
                  <a:lnTo>
                    <a:pt x="142" y="6"/>
                  </a:lnTo>
                  <a:lnTo>
                    <a:pt x="0" y="6"/>
                  </a:lnTo>
                  <a:lnTo>
                    <a:pt x="3" y="6"/>
                  </a:lnTo>
                  <a:lnTo>
                    <a:pt x="13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8" name="Freeform 4787">
              <a:extLst>
                <a:ext uri="{FF2B5EF4-FFF2-40B4-BE49-F238E27FC236}">
                  <a16:creationId xmlns:a16="http://schemas.microsoft.com/office/drawing/2014/main" id="{4727745E-664E-452F-ACA5-0B6A57E017FA}"/>
                </a:ext>
              </a:extLst>
            </p:cNvPr>
            <p:cNvSpPr>
              <a:spLocks/>
            </p:cNvSpPr>
            <p:nvPr/>
          </p:nvSpPr>
          <p:spPr bwMode="auto">
            <a:xfrm>
              <a:off x="3913" y="1897"/>
              <a:ext cx="1" cy="6"/>
            </a:xfrm>
            <a:custGeom>
              <a:avLst/>
              <a:gdLst>
                <a:gd name="T0" fmla="*/ 1 w 6"/>
                <a:gd name="T1" fmla="*/ 5 h 22"/>
                <a:gd name="T2" fmla="*/ 0 w 6"/>
                <a:gd name="T3" fmla="*/ 5 h 22"/>
                <a:gd name="T4" fmla="*/ 0 w 6"/>
                <a:gd name="T5" fmla="*/ 1 h 22"/>
                <a:gd name="T6" fmla="*/ 1 w 6"/>
                <a:gd name="T7" fmla="*/ 0 h 22"/>
                <a:gd name="T8" fmla="*/ 1 w 6"/>
                <a:gd name="T9" fmla="*/ 6 h 22"/>
                <a:gd name="T10" fmla="*/ 1 w 6"/>
                <a:gd name="T11" fmla="*/ 6 h 22"/>
                <a:gd name="T12" fmla="*/ 1 w 6"/>
                <a:gd name="T13" fmla="*/ 0 h 22"/>
                <a:gd name="T14" fmla="*/ 1 w 6"/>
                <a:gd name="T15" fmla="*/ 0 h 22"/>
                <a:gd name="T16" fmla="*/ 1 w 6"/>
                <a:gd name="T17" fmla="*/ 6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3" y="0"/>
                  </a:lnTo>
                  <a:lnTo>
                    <a:pt x="3" y="22"/>
                  </a:lnTo>
                  <a:lnTo>
                    <a:pt x="3" y="0"/>
                  </a:lnTo>
                  <a:lnTo>
                    <a:pt x="6" y="0"/>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69" name="Freeform 4788">
              <a:extLst>
                <a:ext uri="{FF2B5EF4-FFF2-40B4-BE49-F238E27FC236}">
                  <a16:creationId xmlns:a16="http://schemas.microsoft.com/office/drawing/2014/main" id="{322D5FEC-09ED-4444-A9AD-63FC4E53FAAA}"/>
                </a:ext>
              </a:extLst>
            </p:cNvPr>
            <p:cNvSpPr>
              <a:spLocks/>
            </p:cNvSpPr>
            <p:nvPr/>
          </p:nvSpPr>
          <p:spPr bwMode="auto">
            <a:xfrm>
              <a:off x="3913" y="1897"/>
              <a:ext cx="3" cy="2"/>
            </a:xfrm>
            <a:custGeom>
              <a:avLst/>
              <a:gdLst>
                <a:gd name="T0" fmla="*/ 1 w 15"/>
                <a:gd name="T1" fmla="*/ 1 h 7"/>
                <a:gd name="T2" fmla="*/ 1 w 15"/>
                <a:gd name="T3" fmla="*/ 0 h 7"/>
                <a:gd name="T4" fmla="*/ 2 w 15"/>
                <a:gd name="T5" fmla="*/ 0 h 7"/>
                <a:gd name="T6" fmla="*/ 2 w 15"/>
                <a:gd name="T7" fmla="*/ 0 h 7"/>
                <a:gd name="T8" fmla="*/ 1 w 15"/>
                <a:gd name="T9" fmla="*/ 0 h 7"/>
                <a:gd name="T10" fmla="*/ 0 w 15"/>
                <a:gd name="T11" fmla="*/ 1 h 7"/>
                <a:gd name="T12" fmla="*/ 3 w 15"/>
                <a:gd name="T13" fmla="*/ 1 h 7"/>
                <a:gd name="T14" fmla="*/ 2 w 15"/>
                <a:gd name="T15" fmla="*/ 2 h 7"/>
                <a:gd name="T16" fmla="*/ 1 w 15"/>
                <a:gd name="T17" fmla="*/ 2 h 7"/>
                <a:gd name="T18" fmla="*/ 1 w 15"/>
                <a:gd name="T19" fmla="*/ 2 h 7"/>
                <a:gd name="T20" fmla="*/ 2 w 15"/>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7">
                  <a:moveTo>
                    <a:pt x="3" y="3"/>
                  </a:moveTo>
                  <a:lnTo>
                    <a:pt x="3" y="0"/>
                  </a:lnTo>
                  <a:lnTo>
                    <a:pt x="12" y="0"/>
                  </a:lnTo>
                  <a:lnTo>
                    <a:pt x="3" y="0"/>
                  </a:lnTo>
                  <a:lnTo>
                    <a:pt x="0" y="3"/>
                  </a:lnTo>
                  <a:lnTo>
                    <a:pt x="15" y="3"/>
                  </a:lnTo>
                  <a:lnTo>
                    <a:pt x="12" y="7"/>
                  </a:lnTo>
                  <a:lnTo>
                    <a:pt x="3" y="7"/>
                  </a:lnTo>
                  <a:lnTo>
                    <a:pt x="12"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0" name="Freeform 4789">
              <a:extLst>
                <a:ext uri="{FF2B5EF4-FFF2-40B4-BE49-F238E27FC236}">
                  <a16:creationId xmlns:a16="http://schemas.microsoft.com/office/drawing/2014/main" id="{F45216DA-75E4-4048-9C6B-0C3EBD2A54EB}"/>
                </a:ext>
              </a:extLst>
            </p:cNvPr>
            <p:cNvSpPr>
              <a:spLocks/>
            </p:cNvSpPr>
            <p:nvPr/>
          </p:nvSpPr>
          <p:spPr bwMode="auto">
            <a:xfrm>
              <a:off x="3915" y="1893"/>
              <a:ext cx="1" cy="6"/>
            </a:xfrm>
            <a:custGeom>
              <a:avLst/>
              <a:gdLst>
                <a:gd name="T0" fmla="*/ 1 w 6"/>
                <a:gd name="T1" fmla="*/ 5 h 24"/>
                <a:gd name="T2" fmla="*/ 0 w 6"/>
                <a:gd name="T3" fmla="*/ 5 h 24"/>
                <a:gd name="T4" fmla="*/ 0 w 6"/>
                <a:gd name="T5" fmla="*/ 1 h 24"/>
                <a:gd name="T6" fmla="*/ 0 w 6"/>
                <a:gd name="T7" fmla="*/ 1 h 24"/>
                <a:gd name="T8" fmla="*/ 0 w 6"/>
                <a:gd name="T9" fmla="*/ 6 h 24"/>
                <a:gd name="T10" fmla="*/ 1 w 6"/>
                <a:gd name="T11" fmla="*/ 6 h 24"/>
                <a:gd name="T12" fmla="*/ 1 w 6"/>
                <a:gd name="T13" fmla="*/ 0 h 24"/>
                <a:gd name="T14" fmla="*/ 1 w 6"/>
                <a:gd name="T15" fmla="*/ 1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24"/>
                  </a:lnTo>
                  <a:lnTo>
                    <a:pt x="3" y="24"/>
                  </a:lnTo>
                  <a:lnTo>
                    <a:pt x="3" y="0"/>
                  </a:lnTo>
                  <a:lnTo>
                    <a:pt x="3" y="4"/>
                  </a:lnTo>
                  <a:lnTo>
                    <a:pt x="3"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1" name="Freeform 4790">
              <a:extLst>
                <a:ext uri="{FF2B5EF4-FFF2-40B4-BE49-F238E27FC236}">
                  <a16:creationId xmlns:a16="http://schemas.microsoft.com/office/drawing/2014/main" id="{0863836C-903B-462A-850E-A06F4CC86606}"/>
                </a:ext>
              </a:extLst>
            </p:cNvPr>
            <p:cNvSpPr>
              <a:spLocks/>
            </p:cNvSpPr>
            <p:nvPr/>
          </p:nvSpPr>
          <p:spPr bwMode="auto">
            <a:xfrm>
              <a:off x="3915" y="1893"/>
              <a:ext cx="4" cy="2"/>
            </a:xfrm>
            <a:custGeom>
              <a:avLst/>
              <a:gdLst>
                <a:gd name="T0" fmla="*/ 1 w 18"/>
                <a:gd name="T1" fmla="*/ 1 h 7"/>
                <a:gd name="T2" fmla="*/ 1 w 18"/>
                <a:gd name="T3" fmla="*/ 0 h 7"/>
                <a:gd name="T4" fmla="*/ 3 w 18"/>
                <a:gd name="T5" fmla="*/ 0 h 7"/>
                <a:gd name="T6" fmla="*/ 3 w 18"/>
                <a:gd name="T7" fmla="*/ 1 h 7"/>
                <a:gd name="T8" fmla="*/ 0 w 18"/>
                <a:gd name="T9" fmla="*/ 1 h 7"/>
                <a:gd name="T10" fmla="*/ 0 w 18"/>
                <a:gd name="T11" fmla="*/ 1 h 7"/>
                <a:gd name="T12" fmla="*/ 4 w 18"/>
                <a:gd name="T13" fmla="*/ 1 h 7"/>
                <a:gd name="T14" fmla="*/ 3 w 18"/>
                <a:gd name="T15" fmla="*/ 2 h 7"/>
                <a:gd name="T16" fmla="*/ 0 w 18"/>
                <a:gd name="T17" fmla="*/ 2 h 7"/>
                <a:gd name="T18" fmla="*/ 1 w 18"/>
                <a:gd name="T19" fmla="*/ 2 h 7"/>
                <a:gd name="T20" fmla="*/ 3 w 1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3" y="4"/>
                  </a:moveTo>
                  <a:lnTo>
                    <a:pt x="3" y="0"/>
                  </a:lnTo>
                  <a:lnTo>
                    <a:pt x="15" y="0"/>
                  </a:lnTo>
                  <a:lnTo>
                    <a:pt x="15" y="4"/>
                  </a:lnTo>
                  <a:lnTo>
                    <a:pt x="0" y="4"/>
                  </a:lnTo>
                  <a:lnTo>
                    <a:pt x="18" y="4"/>
                  </a:lnTo>
                  <a:lnTo>
                    <a:pt x="15" y="7"/>
                  </a:lnTo>
                  <a:lnTo>
                    <a:pt x="0" y="7"/>
                  </a:lnTo>
                  <a:lnTo>
                    <a:pt x="3" y="7"/>
                  </a:lnTo>
                  <a:lnTo>
                    <a:pt x="1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2" name="Freeform 4791">
              <a:extLst>
                <a:ext uri="{FF2B5EF4-FFF2-40B4-BE49-F238E27FC236}">
                  <a16:creationId xmlns:a16="http://schemas.microsoft.com/office/drawing/2014/main" id="{F6AB06A4-8B7B-4090-86E4-386DF6B46813}"/>
                </a:ext>
              </a:extLst>
            </p:cNvPr>
            <p:cNvSpPr>
              <a:spLocks/>
            </p:cNvSpPr>
            <p:nvPr/>
          </p:nvSpPr>
          <p:spPr bwMode="auto">
            <a:xfrm>
              <a:off x="3918" y="1890"/>
              <a:ext cx="1"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7"/>
                  </a:moveTo>
                  <a:lnTo>
                    <a:pt x="0" y="17"/>
                  </a:lnTo>
                  <a:lnTo>
                    <a:pt x="0" y="4"/>
                  </a:lnTo>
                  <a:lnTo>
                    <a:pt x="0" y="0"/>
                  </a:lnTo>
                  <a:lnTo>
                    <a:pt x="0" y="20"/>
                  </a:lnTo>
                  <a:lnTo>
                    <a:pt x="3" y="20"/>
                  </a:lnTo>
                  <a:lnTo>
                    <a:pt x="3" y="0"/>
                  </a:lnTo>
                  <a:lnTo>
                    <a:pt x="3"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3" name="Freeform 4792">
              <a:extLst>
                <a:ext uri="{FF2B5EF4-FFF2-40B4-BE49-F238E27FC236}">
                  <a16:creationId xmlns:a16="http://schemas.microsoft.com/office/drawing/2014/main" id="{A670437F-79BD-4C1E-9597-4F2963AB9E73}"/>
                </a:ext>
              </a:extLst>
            </p:cNvPr>
            <p:cNvSpPr>
              <a:spLocks/>
            </p:cNvSpPr>
            <p:nvPr/>
          </p:nvSpPr>
          <p:spPr bwMode="auto">
            <a:xfrm>
              <a:off x="3918" y="1890"/>
              <a:ext cx="12" cy="1"/>
            </a:xfrm>
            <a:custGeom>
              <a:avLst/>
              <a:gdLst>
                <a:gd name="T0" fmla="*/ 1 w 50"/>
                <a:gd name="T1" fmla="*/ 1 h 7"/>
                <a:gd name="T2" fmla="*/ 1 w 50"/>
                <a:gd name="T3" fmla="*/ 0 h 7"/>
                <a:gd name="T4" fmla="*/ 12 w 50"/>
                <a:gd name="T5" fmla="*/ 0 h 7"/>
                <a:gd name="T6" fmla="*/ 12 w 50"/>
                <a:gd name="T7" fmla="*/ 0 h 7"/>
                <a:gd name="T8" fmla="*/ 0 w 50"/>
                <a:gd name="T9" fmla="*/ 0 h 7"/>
                <a:gd name="T10" fmla="*/ 0 w 50"/>
                <a:gd name="T11" fmla="*/ 1 h 7"/>
                <a:gd name="T12" fmla="*/ 12 w 50"/>
                <a:gd name="T13" fmla="*/ 1 h 7"/>
                <a:gd name="T14" fmla="*/ 12 w 50"/>
                <a:gd name="T15" fmla="*/ 1 h 7"/>
                <a:gd name="T16" fmla="*/ 0 w 50"/>
                <a:gd name="T17" fmla="*/ 1 h 7"/>
                <a:gd name="T18" fmla="*/ 1 w 50"/>
                <a:gd name="T19" fmla="*/ 1 h 7"/>
                <a:gd name="T20" fmla="*/ 12 w 50"/>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
                  <a:moveTo>
                    <a:pt x="3" y="4"/>
                  </a:moveTo>
                  <a:lnTo>
                    <a:pt x="3" y="0"/>
                  </a:lnTo>
                  <a:lnTo>
                    <a:pt x="48" y="0"/>
                  </a:lnTo>
                  <a:lnTo>
                    <a:pt x="0" y="0"/>
                  </a:lnTo>
                  <a:lnTo>
                    <a:pt x="0" y="4"/>
                  </a:lnTo>
                  <a:lnTo>
                    <a:pt x="50" y="4"/>
                  </a:lnTo>
                  <a:lnTo>
                    <a:pt x="48" y="4"/>
                  </a:lnTo>
                  <a:lnTo>
                    <a:pt x="0" y="4"/>
                  </a:lnTo>
                  <a:lnTo>
                    <a:pt x="3" y="7"/>
                  </a:lnTo>
                  <a:lnTo>
                    <a:pt x="48"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4" name="Freeform 4793">
              <a:extLst>
                <a:ext uri="{FF2B5EF4-FFF2-40B4-BE49-F238E27FC236}">
                  <a16:creationId xmlns:a16="http://schemas.microsoft.com/office/drawing/2014/main" id="{74CEAEA3-5F47-4E6B-8441-08C31F4AEF1F}"/>
                </a:ext>
              </a:extLst>
            </p:cNvPr>
            <p:cNvSpPr>
              <a:spLocks/>
            </p:cNvSpPr>
            <p:nvPr/>
          </p:nvSpPr>
          <p:spPr bwMode="auto">
            <a:xfrm>
              <a:off x="3929" y="1886"/>
              <a:ext cx="1"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1 w 6"/>
                <a:gd name="T15" fmla="*/ 0 h 22"/>
                <a:gd name="T16" fmla="*/ 1 w 6"/>
                <a:gd name="T17" fmla="*/ 4 h 22"/>
                <a:gd name="T18" fmla="*/ 1 w 6"/>
                <a:gd name="T19" fmla="*/ 4 h 22"/>
                <a:gd name="T20" fmla="*/ 1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4" y="19"/>
                  </a:moveTo>
                  <a:lnTo>
                    <a:pt x="0" y="19"/>
                  </a:lnTo>
                  <a:lnTo>
                    <a:pt x="0" y="2"/>
                  </a:lnTo>
                  <a:lnTo>
                    <a:pt x="0" y="0"/>
                  </a:lnTo>
                  <a:lnTo>
                    <a:pt x="0" y="19"/>
                  </a:lnTo>
                  <a:lnTo>
                    <a:pt x="4" y="22"/>
                  </a:lnTo>
                  <a:lnTo>
                    <a:pt x="4" y="0"/>
                  </a:lnTo>
                  <a:lnTo>
                    <a:pt x="4" y="19"/>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5" name="Freeform 4794">
              <a:extLst>
                <a:ext uri="{FF2B5EF4-FFF2-40B4-BE49-F238E27FC236}">
                  <a16:creationId xmlns:a16="http://schemas.microsoft.com/office/drawing/2014/main" id="{A556815A-5F48-4908-9883-8CB6CC09098B}"/>
                </a:ext>
              </a:extLst>
            </p:cNvPr>
            <p:cNvSpPr>
              <a:spLocks/>
            </p:cNvSpPr>
            <p:nvPr/>
          </p:nvSpPr>
          <p:spPr bwMode="auto">
            <a:xfrm>
              <a:off x="3929" y="1886"/>
              <a:ext cx="6" cy="2"/>
            </a:xfrm>
            <a:custGeom>
              <a:avLst/>
              <a:gdLst>
                <a:gd name="T0" fmla="*/ 1 w 24"/>
                <a:gd name="T1" fmla="*/ 1 h 6"/>
                <a:gd name="T2" fmla="*/ 1 w 24"/>
                <a:gd name="T3" fmla="*/ 0 h 6"/>
                <a:gd name="T4" fmla="*/ 5 w 24"/>
                <a:gd name="T5" fmla="*/ 0 h 6"/>
                <a:gd name="T6" fmla="*/ 6 w 24"/>
                <a:gd name="T7" fmla="*/ 0 h 6"/>
                <a:gd name="T8" fmla="*/ 0 w 24"/>
                <a:gd name="T9" fmla="*/ 0 h 6"/>
                <a:gd name="T10" fmla="*/ 0 w 24"/>
                <a:gd name="T11" fmla="*/ 1 h 6"/>
                <a:gd name="T12" fmla="*/ 6 w 24"/>
                <a:gd name="T13" fmla="*/ 1 h 6"/>
                <a:gd name="T14" fmla="*/ 6 w 24"/>
                <a:gd name="T15" fmla="*/ 2 h 6"/>
                <a:gd name="T16" fmla="*/ 0 w 24"/>
                <a:gd name="T17" fmla="*/ 2 h 6"/>
                <a:gd name="T18" fmla="*/ 1 w 24"/>
                <a:gd name="T19" fmla="*/ 2 h 6"/>
                <a:gd name="T20" fmla="*/ 5 w 2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6">
                  <a:moveTo>
                    <a:pt x="4" y="2"/>
                  </a:moveTo>
                  <a:lnTo>
                    <a:pt x="4" y="0"/>
                  </a:lnTo>
                  <a:lnTo>
                    <a:pt x="21" y="0"/>
                  </a:lnTo>
                  <a:lnTo>
                    <a:pt x="24" y="0"/>
                  </a:lnTo>
                  <a:lnTo>
                    <a:pt x="0" y="0"/>
                  </a:lnTo>
                  <a:lnTo>
                    <a:pt x="0" y="2"/>
                  </a:lnTo>
                  <a:lnTo>
                    <a:pt x="24" y="2"/>
                  </a:lnTo>
                  <a:lnTo>
                    <a:pt x="24" y="6"/>
                  </a:lnTo>
                  <a:lnTo>
                    <a:pt x="0" y="6"/>
                  </a:lnTo>
                  <a:lnTo>
                    <a:pt x="4" y="6"/>
                  </a:lnTo>
                  <a:lnTo>
                    <a:pt x="21"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6" name="Freeform 4795">
              <a:extLst>
                <a:ext uri="{FF2B5EF4-FFF2-40B4-BE49-F238E27FC236}">
                  <a16:creationId xmlns:a16="http://schemas.microsoft.com/office/drawing/2014/main" id="{F0309046-AADD-4FF2-AB7F-02A63DF94414}"/>
                </a:ext>
              </a:extLst>
            </p:cNvPr>
            <p:cNvSpPr>
              <a:spLocks/>
            </p:cNvSpPr>
            <p:nvPr/>
          </p:nvSpPr>
          <p:spPr bwMode="auto">
            <a:xfrm>
              <a:off x="3933" y="1880"/>
              <a:ext cx="2" cy="8"/>
            </a:xfrm>
            <a:custGeom>
              <a:avLst/>
              <a:gdLst>
                <a:gd name="T0" fmla="*/ 1 w 6"/>
                <a:gd name="T1" fmla="*/ 7 h 28"/>
                <a:gd name="T2" fmla="*/ 0 w 6"/>
                <a:gd name="T3" fmla="*/ 7 h 28"/>
                <a:gd name="T4" fmla="*/ 0 w 6"/>
                <a:gd name="T5" fmla="*/ 1 h 28"/>
                <a:gd name="T6" fmla="*/ 0 w 6"/>
                <a:gd name="T7" fmla="*/ 0 h 28"/>
                <a:gd name="T8" fmla="*/ 0 w 6"/>
                <a:gd name="T9" fmla="*/ 8 h 28"/>
                <a:gd name="T10" fmla="*/ 1 w 6"/>
                <a:gd name="T11" fmla="*/ 8 h 28"/>
                <a:gd name="T12" fmla="*/ 1 w 6"/>
                <a:gd name="T13" fmla="*/ 0 h 28"/>
                <a:gd name="T14" fmla="*/ 2 w 6"/>
                <a:gd name="T15" fmla="*/ 0 h 28"/>
                <a:gd name="T16" fmla="*/ 2 w 6"/>
                <a:gd name="T17" fmla="*/ 8 h 28"/>
                <a:gd name="T18" fmla="*/ 2 w 6"/>
                <a:gd name="T19" fmla="*/ 7 h 28"/>
                <a:gd name="T20" fmla="*/ 2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3" y="24"/>
                  </a:moveTo>
                  <a:lnTo>
                    <a:pt x="0" y="24"/>
                  </a:lnTo>
                  <a:lnTo>
                    <a:pt x="0" y="2"/>
                  </a:lnTo>
                  <a:lnTo>
                    <a:pt x="0" y="0"/>
                  </a:lnTo>
                  <a:lnTo>
                    <a:pt x="0" y="28"/>
                  </a:lnTo>
                  <a:lnTo>
                    <a:pt x="3" y="28"/>
                  </a:lnTo>
                  <a:lnTo>
                    <a:pt x="3" y="0"/>
                  </a:lnTo>
                  <a:lnTo>
                    <a:pt x="6" y="0"/>
                  </a:lnTo>
                  <a:lnTo>
                    <a:pt x="6" y="28"/>
                  </a:lnTo>
                  <a:lnTo>
                    <a:pt x="6" y="24"/>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7" name="Freeform 4796">
              <a:extLst>
                <a:ext uri="{FF2B5EF4-FFF2-40B4-BE49-F238E27FC236}">
                  <a16:creationId xmlns:a16="http://schemas.microsoft.com/office/drawing/2014/main" id="{0A03B3BF-EC55-41D9-AB7E-FD938BC5F1D7}"/>
                </a:ext>
              </a:extLst>
            </p:cNvPr>
            <p:cNvSpPr>
              <a:spLocks/>
            </p:cNvSpPr>
            <p:nvPr/>
          </p:nvSpPr>
          <p:spPr bwMode="auto">
            <a:xfrm>
              <a:off x="3933" y="1880"/>
              <a:ext cx="22" cy="2"/>
            </a:xfrm>
            <a:custGeom>
              <a:avLst/>
              <a:gdLst>
                <a:gd name="T0" fmla="*/ 1 w 86"/>
                <a:gd name="T1" fmla="*/ 1 h 6"/>
                <a:gd name="T2" fmla="*/ 1 w 86"/>
                <a:gd name="T3" fmla="*/ 0 h 6"/>
                <a:gd name="T4" fmla="*/ 21 w 86"/>
                <a:gd name="T5" fmla="*/ 0 h 6"/>
                <a:gd name="T6" fmla="*/ 22 w 86"/>
                <a:gd name="T7" fmla="*/ 0 h 6"/>
                <a:gd name="T8" fmla="*/ 0 w 86"/>
                <a:gd name="T9" fmla="*/ 0 h 6"/>
                <a:gd name="T10" fmla="*/ 0 w 86"/>
                <a:gd name="T11" fmla="*/ 1 h 6"/>
                <a:gd name="T12" fmla="*/ 22 w 86"/>
                <a:gd name="T13" fmla="*/ 1 h 6"/>
                <a:gd name="T14" fmla="*/ 22 w 86"/>
                <a:gd name="T15" fmla="*/ 1 h 6"/>
                <a:gd name="T16" fmla="*/ 0 w 86"/>
                <a:gd name="T17" fmla="*/ 1 h 6"/>
                <a:gd name="T18" fmla="*/ 1 w 86"/>
                <a:gd name="T19" fmla="*/ 2 h 6"/>
                <a:gd name="T20" fmla="*/ 21 w 8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6">
                  <a:moveTo>
                    <a:pt x="3" y="2"/>
                  </a:moveTo>
                  <a:lnTo>
                    <a:pt x="3" y="0"/>
                  </a:lnTo>
                  <a:lnTo>
                    <a:pt x="83" y="0"/>
                  </a:lnTo>
                  <a:lnTo>
                    <a:pt x="86" y="0"/>
                  </a:lnTo>
                  <a:lnTo>
                    <a:pt x="0" y="0"/>
                  </a:lnTo>
                  <a:lnTo>
                    <a:pt x="0" y="2"/>
                  </a:lnTo>
                  <a:lnTo>
                    <a:pt x="86" y="2"/>
                  </a:lnTo>
                  <a:lnTo>
                    <a:pt x="0" y="2"/>
                  </a:lnTo>
                  <a:lnTo>
                    <a:pt x="3" y="6"/>
                  </a:lnTo>
                  <a:lnTo>
                    <a:pt x="83"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8" name="Freeform 4797">
              <a:extLst>
                <a:ext uri="{FF2B5EF4-FFF2-40B4-BE49-F238E27FC236}">
                  <a16:creationId xmlns:a16="http://schemas.microsoft.com/office/drawing/2014/main" id="{BF4B09AF-44E0-483C-9C2E-5E29F56E7D0F}"/>
                </a:ext>
              </a:extLst>
            </p:cNvPr>
            <p:cNvSpPr>
              <a:spLocks/>
            </p:cNvSpPr>
            <p:nvPr/>
          </p:nvSpPr>
          <p:spPr bwMode="auto">
            <a:xfrm>
              <a:off x="3953" y="1876"/>
              <a:ext cx="2" cy="6"/>
            </a:xfrm>
            <a:custGeom>
              <a:avLst/>
              <a:gdLst>
                <a:gd name="T0" fmla="*/ 1 w 6"/>
                <a:gd name="T1" fmla="*/ 5 h 23"/>
                <a:gd name="T2" fmla="*/ 0 w 6"/>
                <a:gd name="T3" fmla="*/ 5 h 23"/>
                <a:gd name="T4" fmla="*/ 0 w 6"/>
                <a:gd name="T5" fmla="*/ 1 h 23"/>
                <a:gd name="T6" fmla="*/ 1 w 6"/>
                <a:gd name="T7" fmla="*/ 0 h 23"/>
                <a:gd name="T8" fmla="*/ 1 w 6"/>
                <a:gd name="T9" fmla="*/ 5 h 23"/>
                <a:gd name="T10" fmla="*/ 1 w 6"/>
                <a:gd name="T11" fmla="*/ 6 h 23"/>
                <a:gd name="T12" fmla="*/ 1 w 6"/>
                <a:gd name="T13" fmla="*/ 0 h 23"/>
                <a:gd name="T14" fmla="*/ 2 w 6"/>
                <a:gd name="T15" fmla="*/ 0 h 23"/>
                <a:gd name="T16" fmla="*/ 2 w 6"/>
                <a:gd name="T17" fmla="*/ 5 h 23"/>
                <a:gd name="T18" fmla="*/ 2 w 6"/>
                <a:gd name="T19" fmla="*/ 5 h 23"/>
                <a:gd name="T20" fmla="*/ 2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0"/>
                  </a:lnTo>
                  <a:lnTo>
                    <a:pt x="3" y="19"/>
                  </a:lnTo>
                  <a:lnTo>
                    <a:pt x="3" y="23"/>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79" name="Freeform 4798">
              <a:extLst>
                <a:ext uri="{FF2B5EF4-FFF2-40B4-BE49-F238E27FC236}">
                  <a16:creationId xmlns:a16="http://schemas.microsoft.com/office/drawing/2014/main" id="{62D39212-1C55-4A18-9BD3-E3A56FAC1B1F}"/>
                </a:ext>
              </a:extLst>
            </p:cNvPr>
            <p:cNvSpPr>
              <a:spLocks/>
            </p:cNvSpPr>
            <p:nvPr/>
          </p:nvSpPr>
          <p:spPr bwMode="auto">
            <a:xfrm>
              <a:off x="3953" y="1876"/>
              <a:ext cx="6" cy="2"/>
            </a:xfrm>
            <a:custGeom>
              <a:avLst/>
              <a:gdLst>
                <a:gd name="T0" fmla="*/ 1 w 21"/>
                <a:gd name="T1" fmla="*/ 1 h 6"/>
                <a:gd name="T2" fmla="*/ 1 w 21"/>
                <a:gd name="T3" fmla="*/ 0 h 6"/>
                <a:gd name="T4" fmla="*/ 5 w 21"/>
                <a:gd name="T5" fmla="*/ 0 h 6"/>
                <a:gd name="T6" fmla="*/ 6 w 21"/>
                <a:gd name="T7" fmla="*/ 0 h 6"/>
                <a:gd name="T8" fmla="*/ 1 w 21"/>
                <a:gd name="T9" fmla="*/ 0 h 6"/>
                <a:gd name="T10" fmla="*/ 0 w 21"/>
                <a:gd name="T11" fmla="*/ 1 h 6"/>
                <a:gd name="T12" fmla="*/ 6 w 21"/>
                <a:gd name="T13" fmla="*/ 1 h 6"/>
                <a:gd name="T14" fmla="*/ 6 w 21"/>
                <a:gd name="T15" fmla="*/ 2 h 6"/>
                <a:gd name="T16" fmla="*/ 1 w 21"/>
                <a:gd name="T17" fmla="*/ 2 h 6"/>
                <a:gd name="T18" fmla="*/ 1 w 21"/>
                <a:gd name="T19" fmla="*/ 2 h 6"/>
                <a:gd name="T20" fmla="*/ 5 w 2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6">
                  <a:moveTo>
                    <a:pt x="3" y="4"/>
                  </a:moveTo>
                  <a:lnTo>
                    <a:pt x="3" y="0"/>
                  </a:lnTo>
                  <a:lnTo>
                    <a:pt x="18" y="0"/>
                  </a:lnTo>
                  <a:lnTo>
                    <a:pt x="21" y="0"/>
                  </a:lnTo>
                  <a:lnTo>
                    <a:pt x="3" y="0"/>
                  </a:lnTo>
                  <a:lnTo>
                    <a:pt x="0" y="4"/>
                  </a:lnTo>
                  <a:lnTo>
                    <a:pt x="21" y="4"/>
                  </a:lnTo>
                  <a:lnTo>
                    <a:pt x="21" y="6"/>
                  </a:lnTo>
                  <a:lnTo>
                    <a:pt x="3"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0" name="Freeform 4799">
              <a:extLst>
                <a:ext uri="{FF2B5EF4-FFF2-40B4-BE49-F238E27FC236}">
                  <a16:creationId xmlns:a16="http://schemas.microsoft.com/office/drawing/2014/main" id="{C08F9C71-25CD-4126-A414-AB324D91D3D6}"/>
                </a:ext>
              </a:extLst>
            </p:cNvPr>
            <p:cNvSpPr>
              <a:spLocks/>
            </p:cNvSpPr>
            <p:nvPr/>
          </p:nvSpPr>
          <p:spPr bwMode="auto">
            <a:xfrm>
              <a:off x="3957" y="1872"/>
              <a:ext cx="2" cy="6"/>
            </a:xfrm>
            <a:custGeom>
              <a:avLst/>
              <a:gdLst>
                <a:gd name="T0" fmla="*/ 1 w 6"/>
                <a:gd name="T1" fmla="*/ 5 h 22"/>
                <a:gd name="T2" fmla="*/ 0 w 6"/>
                <a:gd name="T3" fmla="*/ 5 h 22"/>
                <a:gd name="T4" fmla="*/ 0 w 6"/>
                <a:gd name="T5" fmla="*/ 1 h 22"/>
                <a:gd name="T6" fmla="*/ 1 w 6"/>
                <a:gd name="T7" fmla="*/ 1 h 22"/>
                <a:gd name="T8" fmla="*/ 1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3" y="3"/>
                  </a:lnTo>
                  <a:lnTo>
                    <a:pt x="3" y="22"/>
                  </a:lnTo>
                  <a:lnTo>
                    <a:pt x="3"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1" name="Freeform 4800">
              <a:extLst>
                <a:ext uri="{FF2B5EF4-FFF2-40B4-BE49-F238E27FC236}">
                  <a16:creationId xmlns:a16="http://schemas.microsoft.com/office/drawing/2014/main" id="{C5374909-32AF-4240-997D-0879DE43031F}"/>
                </a:ext>
              </a:extLst>
            </p:cNvPr>
            <p:cNvSpPr>
              <a:spLocks/>
            </p:cNvSpPr>
            <p:nvPr/>
          </p:nvSpPr>
          <p:spPr bwMode="auto">
            <a:xfrm>
              <a:off x="3957" y="1872"/>
              <a:ext cx="32" cy="2"/>
            </a:xfrm>
            <a:custGeom>
              <a:avLst/>
              <a:gdLst>
                <a:gd name="T0" fmla="*/ 1 w 128"/>
                <a:gd name="T1" fmla="*/ 1 h 7"/>
                <a:gd name="T2" fmla="*/ 1 w 128"/>
                <a:gd name="T3" fmla="*/ 0 h 7"/>
                <a:gd name="T4" fmla="*/ 31 w 128"/>
                <a:gd name="T5" fmla="*/ 0 h 7"/>
                <a:gd name="T6" fmla="*/ 31 w 128"/>
                <a:gd name="T7" fmla="*/ 1 h 7"/>
                <a:gd name="T8" fmla="*/ 1 w 128"/>
                <a:gd name="T9" fmla="*/ 1 h 7"/>
                <a:gd name="T10" fmla="*/ 0 w 128"/>
                <a:gd name="T11" fmla="*/ 1 h 7"/>
                <a:gd name="T12" fmla="*/ 32 w 128"/>
                <a:gd name="T13" fmla="*/ 1 h 7"/>
                <a:gd name="T14" fmla="*/ 31 w 128"/>
                <a:gd name="T15" fmla="*/ 2 h 7"/>
                <a:gd name="T16" fmla="*/ 1 w 128"/>
                <a:gd name="T17" fmla="*/ 2 h 7"/>
                <a:gd name="T18" fmla="*/ 1 w 128"/>
                <a:gd name="T19" fmla="*/ 2 h 7"/>
                <a:gd name="T20" fmla="*/ 31 w 128"/>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7">
                  <a:moveTo>
                    <a:pt x="3" y="3"/>
                  </a:moveTo>
                  <a:lnTo>
                    <a:pt x="3" y="0"/>
                  </a:lnTo>
                  <a:lnTo>
                    <a:pt x="125" y="0"/>
                  </a:lnTo>
                  <a:lnTo>
                    <a:pt x="125" y="3"/>
                  </a:lnTo>
                  <a:lnTo>
                    <a:pt x="3" y="3"/>
                  </a:lnTo>
                  <a:lnTo>
                    <a:pt x="0" y="3"/>
                  </a:lnTo>
                  <a:lnTo>
                    <a:pt x="128" y="3"/>
                  </a:lnTo>
                  <a:lnTo>
                    <a:pt x="125" y="7"/>
                  </a:lnTo>
                  <a:lnTo>
                    <a:pt x="3" y="7"/>
                  </a:lnTo>
                  <a:lnTo>
                    <a:pt x="125"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2" name="Freeform 4801">
              <a:extLst>
                <a:ext uri="{FF2B5EF4-FFF2-40B4-BE49-F238E27FC236}">
                  <a16:creationId xmlns:a16="http://schemas.microsoft.com/office/drawing/2014/main" id="{DA27A3C8-4FDE-4D67-8C28-3D269C2E382F}"/>
                </a:ext>
              </a:extLst>
            </p:cNvPr>
            <p:cNvSpPr>
              <a:spLocks/>
            </p:cNvSpPr>
            <p:nvPr/>
          </p:nvSpPr>
          <p:spPr bwMode="auto">
            <a:xfrm>
              <a:off x="3988" y="1868"/>
              <a:ext cx="1" cy="6"/>
            </a:xfrm>
            <a:custGeom>
              <a:avLst/>
              <a:gdLst>
                <a:gd name="T0" fmla="*/ 1 w 6"/>
                <a:gd name="T1" fmla="*/ 5 h 24"/>
                <a:gd name="T2" fmla="*/ 0 w 6"/>
                <a:gd name="T3" fmla="*/ 5 h 24"/>
                <a:gd name="T4" fmla="*/ 0 w 6"/>
                <a:gd name="T5" fmla="*/ 1 h 24"/>
                <a:gd name="T6" fmla="*/ 0 w 6"/>
                <a:gd name="T7" fmla="*/ 1 h 24"/>
                <a:gd name="T8" fmla="*/ 0 w 6"/>
                <a:gd name="T9" fmla="*/ 6 h 24"/>
                <a:gd name="T10" fmla="*/ 1 w 6"/>
                <a:gd name="T11" fmla="*/ 6 h 24"/>
                <a:gd name="T12" fmla="*/ 1 w 6"/>
                <a:gd name="T13" fmla="*/ 0 h 24"/>
                <a:gd name="T14" fmla="*/ 1 w 6"/>
                <a:gd name="T15" fmla="*/ 1 h 24"/>
                <a:gd name="T16" fmla="*/ 1 w 6"/>
                <a:gd name="T17" fmla="*/ 6 h 24"/>
                <a:gd name="T18" fmla="*/ 1 w 6"/>
                <a:gd name="T19" fmla="*/ 5 h 24"/>
                <a:gd name="T20" fmla="*/ 1 w 6"/>
                <a:gd name="T21" fmla="*/ 1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4">
                  <a:moveTo>
                    <a:pt x="3" y="20"/>
                  </a:moveTo>
                  <a:lnTo>
                    <a:pt x="0" y="20"/>
                  </a:lnTo>
                  <a:lnTo>
                    <a:pt x="0" y="4"/>
                  </a:lnTo>
                  <a:lnTo>
                    <a:pt x="0" y="24"/>
                  </a:lnTo>
                  <a:lnTo>
                    <a:pt x="3" y="24"/>
                  </a:lnTo>
                  <a:lnTo>
                    <a:pt x="3" y="0"/>
                  </a:lnTo>
                  <a:lnTo>
                    <a:pt x="3" y="4"/>
                  </a:lnTo>
                  <a:lnTo>
                    <a:pt x="3" y="24"/>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3" name="Freeform 4802">
              <a:extLst>
                <a:ext uri="{FF2B5EF4-FFF2-40B4-BE49-F238E27FC236}">
                  <a16:creationId xmlns:a16="http://schemas.microsoft.com/office/drawing/2014/main" id="{60BCEDF9-8D18-4EF1-B4DC-1B9741289CF5}"/>
                </a:ext>
              </a:extLst>
            </p:cNvPr>
            <p:cNvSpPr>
              <a:spLocks/>
            </p:cNvSpPr>
            <p:nvPr/>
          </p:nvSpPr>
          <p:spPr bwMode="auto">
            <a:xfrm>
              <a:off x="3988" y="1868"/>
              <a:ext cx="2" cy="2"/>
            </a:xfrm>
            <a:custGeom>
              <a:avLst/>
              <a:gdLst>
                <a:gd name="T0" fmla="*/ 1 w 9"/>
                <a:gd name="T1" fmla="*/ 1 h 7"/>
                <a:gd name="T2" fmla="*/ 1 w 9"/>
                <a:gd name="T3" fmla="*/ 0 h 7"/>
                <a:gd name="T4" fmla="*/ 1 w 9"/>
                <a:gd name="T5" fmla="*/ 0 h 7"/>
                <a:gd name="T6" fmla="*/ 1 w 9"/>
                <a:gd name="T7" fmla="*/ 1 h 7"/>
                <a:gd name="T8" fmla="*/ 0 w 9"/>
                <a:gd name="T9" fmla="*/ 1 h 7"/>
                <a:gd name="T10" fmla="*/ 0 w 9"/>
                <a:gd name="T11" fmla="*/ 1 h 7"/>
                <a:gd name="T12" fmla="*/ 2 w 9"/>
                <a:gd name="T13" fmla="*/ 1 h 7"/>
                <a:gd name="T14" fmla="*/ 1 w 9"/>
                <a:gd name="T15" fmla="*/ 2 h 7"/>
                <a:gd name="T16" fmla="*/ 0 w 9"/>
                <a:gd name="T17" fmla="*/ 2 h 7"/>
                <a:gd name="T18" fmla="*/ 1 w 9"/>
                <a:gd name="T19" fmla="*/ 2 h 7"/>
                <a:gd name="T20" fmla="*/ 1 w 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7">
                  <a:moveTo>
                    <a:pt x="3" y="4"/>
                  </a:moveTo>
                  <a:lnTo>
                    <a:pt x="3" y="0"/>
                  </a:lnTo>
                  <a:lnTo>
                    <a:pt x="6" y="0"/>
                  </a:lnTo>
                  <a:lnTo>
                    <a:pt x="6" y="4"/>
                  </a:lnTo>
                  <a:lnTo>
                    <a:pt x="0" y="4"/>
                  </a:lnTo>
                  <a:lnTo>
                    <a:pt x="9" y="4"/>
                  </a:lnTo>
                  <a:lnTo>
                    <a:pt x="6" y="7"/>
                  </a:lnTo>
                  <a:lnTo>
                    <a:pt x="0" y="7"/>
                  </a:lnTo>
                  <a:lnTo>
                    <a:pt x="3" y="7"/>
                  </a:lnTo>
                  <a:lnTo>
                    <a:pt x="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4" name="Freeform 4803">
              <a:extLst>
                <a:ext uri="{FF2B5EF4-FFF2-40B4-BE49-F238E27FC236}">
                  <a16:creationId xmlns:a16="http://schemas.microsoft.com/office/drawing/2014/main" id="{FF47B976-48E1-40AD-9D83-5DA8F03E6E3A}"/>
                </a:ext>
              </a:extLst>
            </p:cNvPr>
            <p:cNvSpPr>
              <a:spLocks/>
            </p:cNvSpPr>
            <p:nvPr/>
          </p:nvSpPr>
          <p:spPr bwMode="auto">
            <a:xfrm>
              <a:off x="3988" y="1865"/>
              <a:ext cx="2" cy="5"/>
            </a:xfrm>
            <a:custGeom>
              <a:avLst/>
              <a:gdLst>
                <a:gd name="T0" fmla="*/ 1 w 6"/>
                <a:gd name="T1" fmla="*/ 4 h 20"/>
                <a:gd name="T2" fmla="*/ 0 w 6"/>
                <a:gd name="T3" fmla="*/ 4 h 20"/>
                <a:gd name="T4" fmla="*/ 0 w 6"/>
                <a:gd name="T5" fmla="*/ 1 h 20"/>
                <a:gd name="T6" fmla="*/ 0 w 6"/>
                <a:gd name="T7" fmla="*/ 0 h 20"/>
                <a:gd name="T8" fmla="*/ 0 w 6"/>
                <a:gd name="T9" fmla="*/ 5 h 20"/>
                <a:gd name="T10" fmla="*/ 1 w 6"/>
                <a:gd name="T11" fmla="*/ 5 h 20"/>
                <a:gd name="T12" fmla="*/ 1 w 6"/>
                <a:gd name="T13" fmla="*/ 0 h 20"/>
                <a:gd name="T14" fmla="*/ 1 w 6"/>
                <a:gd name="T15" fmla="*/ 0 h 20"/>
                <a:gd name="T16" fmla="*/ 1 w 6"/>
                <a:gd name="T17" fmla="*/ 5 h 20"/>
                <a:gd name="T18" fmla="*/ 2 w 6"/>
                <a:gd name="T19" fmla="*/ 4 h 20"/>
                <a:gd name="T20" fmla="*/ 2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7"/>
                  </a:moveTo>
                  <a:lnTo>
                    <a:pt x="0" y="17"/>
                  </a:lnTo>
                  <a:lnTo>
                    <a:pt x="0" y="4"/>
                  </a:lnTo>
                  <a:lnTo>
                    <a:pt x="0" y="0"/>
                  </a:lnTo>
                  <a:lnTo>
                    <a:pt x="0" y="20"/>
                  </a:lnTo>
                  <a:lnTo>
                    <a:pt x="3" y="20"/>
                  </a:lnTo>
                  <a:lnTo>
                    <a:pt x="3" y="0"/>
                  </a:lnTo>
                  <a:lnTo>
                    <a:pt x="3" y="20"/>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5" name="Freeform 4804">
              <a:extLst>
                <a:ext uri="{FF2B5EF4-FFF2-40B4-BE49-F238E27FC236}">
                  <a16:creationId xmlns:a16="http://schemas.microsoft.com/office/drawing/2014/main" id="{010EE1BC-CAF2-4156-BB4D-3A66E01E18A1}"/>
                </a:ext>
              </a:extLst>
            </p:cNvPr>
            <p:cNvSpPr>
              <a:spLocks/>
            </p:cNvSpPr>
            <p:nvPr/>
          </p:nvSpPr>
          <p:spPr bwMode="auto">
            <a:xfrm>
              <a:off x="3988" y="1865"/>
              <a:ext cx="5" cy="1"/>
            </a:xfrm>
            <a:custGeom>
              <a:avLst/>
              <a:gdLst>
                <a:gd name="T0" fmla="*/ 1 w 18"/>
                <a:gd name="T1" fmla="*/ 1 h 7"/>
                <a:gd name="T2" fmla="*/ 1 w 18"/>
                <a:gd name="T3" fmla="*/ 0 h 7"/>
                <a:gd name="T4" fmla="*/ 4 w 18"/>
                <a:gd name="T5" fmla="*/ 0 h 7"/>
                <a:gd name="T6" fmla="*/ 4 w 18"/>
                <a:gd name="T7" fmla="*/ 0 h 7"/>
                <a:gd name="T8" fmla="*/ 0 w 18"/>
                <a:gd name="T9" fmla="*/ 0 h 7"/>
                <a:gd name="T10" fmla="*/ 0 w 18"/>
                <a:gd name="T11" fmla="*/ 1 h 7"/>
                <a:gd name="T12" fmla="*/ 5 w 18"/>
                <a:gd name="T13" fmla="*/ 1 h 7"/>
                <a:gd name="T14" fmla="*/ 4 w 18"/>
                <a:gd name="T15" fmla="*/ 1 h 7"/>
                <a:gd name="T16" fmla="*/ 0 w 18"/>
                <a:gd name="T17" fmla="*/ 1 h 7"/>
                <a:gd name="T18" fmla="*/ 1 w 18"/>
                <a:gd name="T19" fmla="*/ 1 h 7"/>
                <a:gd name="T20" fmla="*/ 4 w 18"/>
                <a:gd name="T21" fmla="*/ 1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3" y="4"/>
                  </a:moveTo>
                  <a:lnTo>
                    <a:pt x="3" y="0"/>
                  </a:lnTo>
                  <a:lnTo>
                    <a:pt x="14" y="0"/>
                  </a:lnTo>
                  <a:lnTo>
                    <a:pt x="0" y="0"/>
                  </a:lnTo>
                  <a:lnTo>
                    <a:pt x="0" y="4"/>
                  </a:lnTo>
                  <a:lnTo>
                    <a:pt x="18" y="4"/>
                  </a:lnTo>
                  <a:lnTo>
                    <a:pt x="14" y="4"/>
                  </a:lnTo>
                  <a:lnTo>
                    <a:pt x="0" y="4"/>
                  </a:lnTo>
                  <a:lnTo>
                    <a:pt x="3" y="7"/>
                  </a:lnTo>
                  <a:lnTo>
                    <a:pt x="1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6" name="Freeform 4805">
              <a:extLst>
                <a:ext uri="{FF2B5EF4-FFF2-40B4-BE49-F238E27FC236}">
                  <a16:creationId xmlns:a16="http://schemas.microsoft.com/office/drawing/2014/main" id="{73675D83-E4DE-41AA-87F7-30A2CAFC134F}"/>
                </a:ext>
              </a:extLst>
            </p:cNvPr>
            <p:cNvSpPr>
              <a:spLocks/>
            </p:cNvSpPr>
            <p:nvPr/>
          </p:nvSpPr>
          <p:spPr bwMode="auto">
            <a:xfrm>
              <a:off x="3991" y="1861"/>
              <a:ext cx="2" cy="5"/>
            </a:xfrm>
            <a:custGeom>
              <a:avLst/>
              <a:gdLst>
                <a:gd name="T0" fmla="*/ 1 w 6"/>
                <a:gd name="T1" fmla="*/ 4 h 22"/>
                <a:gd name="T2" fmla="*/ 0 w 6"/>
                <a:gd name="T3" fmla="*/ 4 h 22"/>
                <a:gd name="T4" fmla="*/ 0 w 6"/>
                <a:gd name="T5" fmla="*/ 0 h 22"/>
                <a:gd name="T6" fmla="*/ 0 w 6"/>
                <a:gd name="T7" fmla="*/ 0 h 22"/>
                <a:gd name="T8" fmla="*/ 0 w 6"/>
                <a:gd name="T9" fmla="*/ 4 h 22"/>
                <a:gd name="T10" fmla="*/ 1 w 6"/>
                <a:gd name="T11" fmla="*/ 5 h 22"/>
                <a:gd name="T12" fmla="*/ 1 w 6"/>
                <a:gd name="T13" fmla="*/ 0 h 22"/>
                <a:gd name="T14" fmla="*/ 1 w 6"/>
                <a:gd name="T15" fmla="*/ 0 h 22"/>
                <a:gd name="T16" fmla="*/ 1 w 6"/>
                <a:gd name="T17" fmla="*/ 4 h 22"/>
                <a:gd name="T18" fmla="*/ 2 w 6"/>
                <a:gd name="T19" fmla="*/ 4 h 22"/>
                <a:gd name="T20" fmla="*/ 2 w 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2" y="19"/>
                  </a:moveTo>
                  <a:lnTo>
                    <a:pt x="0" y="19"/>
                  </a:lnTo>
                  <a:lnTo>
                    <a:pt x="0" y="2"/>
                  </a:lnTo>
                  <a:lnTo>
                    <a:pt x="0" y="0"/>
                  </a:lnTo>
                  <a:lnTo>
                    <a:pt x="0" y="19"/>
                  </a:lnTo>
                  <a:lnTo>
                    <a:pt x="2" y="22"/>
                  </a:lnTo>
                  <a:lnTo>
                    <a:pt x="2" y="0"/>
                  </a:lnTo>
                  <a:lnTo>
                    <a:pt x="2" y="19"/>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7" name="Freeform 4806">
              <a:extLst>
                <a:ext uri="{FF2B5EF4-FFF2-40B4-BE49-F238E27FC236}">
                  <a16:creationId xmlns:a16="http://schemas.microsoft.com/office/drawing/2014/main" id="{73667BE5-7656-49FE-A003-DB90FB8E1414}"/>
                </a:ext>
              </a:extLst>
            </p:cNvPr>
            <p:cNvSpPr>
              <a:spLocks/>
            </p:cNvSpPr>
            <p:nvPr/>
          </p:nvSpPr>
          <p:spPr bwMode="auto">
            <a:xfrm>
              <a:off x="3991" y="1861"/>
              <a:ext cx="21" cy="2"/>
            </a:xfrm>
            <a:custGeom>
              <a:avLst/>
              <a:gdLst>
                <a:gd name="T0" fmla="*/ 1 w 82"/>
                <a:gd name="T1" fmla="*/ 1 h 6"/>
                <a:gd name="T2" fmla="*/ 1 w 82"/>
                <a:gd name="T3" fmla="*/ 0 h 6"/>
                <a:gd name="T4" fmla="*/ 20 w 82"/>
                <a:gd name="T5" fmla="*/ 0 h 6"/>
                <a:gd name="T6" fmla="*/ 21 w 82"/>
                <a:gd name="T7" fmla="*/ 0 h 6"/>
                <a:gd name="T8" fmla="*/ 0 w 82"/>
                <a:gd name="T9" fmla="*/ 0 h 6"/>
                <a:gd name="T10" fmla="*/ 0 w 82"/>
                <a:gd name="T11" fmla="*/ 1 h 6"/>
                <a:gd name="T12" fmla="*/ 21 w 82"/>
                <a:gd name="T13" fmla="*/ 1 h 6"/>
                <a:gd name="T14" fmla="*/ 21 w 82"/>
                <a:gd name="T15" fmla="*/ 2 h 6"/>
                <a:gd name="T16" fmla="*/ 0 w 82"/>
                <a:gd name="T17" fmla="*/ 2 h 6"/>
                <a:gd name="T18" fmla="*/ 1 w 82"/>
                <a:gd name="T19" fmla="*/ 2 h 6"/>
                <a:gd name="T20" fmla="*/ 20 w 82"/>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6">
                  <a:moveTo>
                    <a:pt x="2" y="2"/>
                  </a:moveTo>
                  <a:lnTo>
                    <a:pt x="2" y="0"/>
                  </a:lnTo>
                  <a:lnTo>
                    <a:pt x="80" y="0"/>
                  </a:lnTo>
                  <a:lnTo>
                    <a:pt x="82" y="0"/>
                  </a:lnTo>
                  <a:lnTo>
                    <a:pt x="0" y="0"/>
                  </a:lnTo>
                  <a:lnTo>
                    <a:pt x="0" y="2"/>
                  </a:lnTo>
                  <a:lnTo>
                    <a:pt x="82" y="2"/>
                  </a:lnTo>
                  <a:lnTo>
                    <a:pt x="82" y="6"/>
                  </a:lnTo>
                  <a:lnTo>
                    <a:pt x="0" y="6"/>
                  </a:lnTo>
                  <a:lnTo>
                    <a:pt x="2" y="6"/>
                  </a:lnTo>
                  <a:lnTo>
                    <a:pt x="80"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8" name="Freeform 4807">
              <a:extLst>
                <a:ext uri="{FF2B5EF4-FFF2-40B4-BE49-F238E27FC236}">
                  <a16:creationId xmlns:a16="http://schemas.microsoft.com/office/drawing/2014/main" id="{2FCBB7AA-E285-4FAE-BF55-73357D764137}"/>
                </a:ext>
              </a:extLst>
            </p:cNvPr>
            <p:cNvSpPr>
              <a:spLocks/>
            </p:cNvSpPr>
            <p:nvPr/>
          </p:nvSpPr>
          <p:spPr bwMode="auto">
            <a:xfrm>
              <a:off x="4011" y="1857"/>
              <a:ext cx="1" cy="6"/>
            </a:xfrm>
            <a:custGeom>
              <a:avLst/>
              <a:gdLst>
                <a:gd name="T0" fmla="*/ 1 w 5"/>
                <a:gd name="T1" fmla="*/ 5 h 22"/>
                <a:gd name="T2" fmla="*/ 0 w 5"/>
                <a:gd name="T3" fmla="*/ 5 h 22"/>
                <a:gd name="T4" fmla="*/ 0 w 5"/>
                <a:gd name="T5" fmla="*/ 1 h 22"/>
                <a:gd name="T6" fmla="*/ 0 w 5"/>
                <a:gd name="T7" fmla="*/ 0 h 22"/>
                <a:gd name="T8" fmla="*/ 0 w 5"/>
                <a:gd name="T9" fmla="*/ 6 h 22"/>
                <a:gd name="T10" fmla="*/ 1 w 5"/>
                <a:gd name="T11" fmla="*/ 6 h 22"/>
                <a:gd name="T12" fmla="*/ 1 w 5"/>
                <a:gd name="T13" fmla="*/ 0 h 22"/>
                <a:gd name="T14" fmla="*/ 1 w 5"/>
                <a:gd name="T15" fmla="*/ 0 h 22"/>
                <a:gd name="T16" fmla="*/ 1 w 5"/>
                <a:gd name="T17" fmla="*/ 6 h 22"/>
                <a:gd name="T18" fmla="*/ 1 w 5"/>
                <a:gd name="T19" fmla="*/ 5 h 22"/>
                <a:gd name="T20" fmla="*/ 1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3" y="18"/>
                  </a:moveTo>
                  <a:lnTo>
                    <a:pt x="0" y="18"/>
                  </a:lnTo>
                  <a:lnTo>
                    <a:pt x="0" y="3"/>
                  </a:lnTo>
                  <a:lnTo>
                    <a:pt x="0" y="0"/>
                  </a:lnTo>
                  <a:lnTo>
                    <a:pt x="0" y="22"/>
                  </a:lnTo>
                  <a:lnTo>
                    <a:pt x="3" y="22"/>
                  </a:lnTo>
                  <a:lnTo>
                    <a:pt x="3" y="0"/>
                  </a:lnTo>
                  <a:lnTo>
                    <a:pt x="5" y="0"/>
                  </a:lnTo>
                  <a:lnTo>
                    <a:pt x="5" y="22"/>
                  </a:lnTo>
                  <a:lnTo>
                    <a:pt x="5" y="18"/>
                  </a:lnTo>
                  <a:lnTo>
                    <a:pt x="5"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89" name="Freeform 4808">
              <a:extLst>
                <a:ext uri="{FF2B5EF4-FFF2-40B4-BE49-F238E27FC236}">
                  <a16:creationId xmlns:a16="http://schemas.microsoft.com/office/drawing/2014/main" id="{27EC7CEB-4346-4E9A-98D1-825B909C114D}"/>
                </a:ext>
              </a:extLst>
            </p:cNvPr>
            <p:cNvSpPr>
              <a:spLocks/>
            </p:cNvSpPr>
            <p:nvPr/>
          </p:nvSpPr>
          <p:spPr bwMode="auto">
            <a:xfrm>
              <a:off x="4011" y="1857"/>
              <a:ext cx="2" cy="2"/>
            </a:xfrm>
            <a:custGeom>
              <a:avLst/>
              <a:gdLst>
                <a:gd name="T0" fmla="*/ 1 w 11"/>
                <a:gd name="T1" fmla="*/ 1 h 7"/>
                <a:gd name="T2" fmla="*/ 1 w 11"/>
                <a:gd name="T3" fmla="*/ 0 h 7"/>
                <a:gd name="T4" fmla="*/ 2 w 11"/>
                <a:gd name="T5" fmla="*/ 0 h 7"/>
                <a:gd name="T6" fmla="*/ 2 w 11"/>
                <a:gd name="T7" fmla="*/ 0 h 7"/>
                <a:gd name="T8" fmla="*/ 0 w 11"/>
                <a:gd name="T9" fmla="*/ 0 h 7"/>
                <a:gd name="T10" fmla="*/ 0 w 11"/>
                <a:gd name="T11" fmla="*/ 1 h 7"/>
                <a:gd name="T12" fmla="*/ 2 w 11"/>
                <a:gd name="T13" fmla="*/ 1 h 7"/>
                <a:gd name="T14" fmla="*/ 2 w 11"/>
                <a:gd name="T15" fmla="*/ 2 h 7"/>
                <a:gd name="T16" fmla="*/ 0 w 11"/>
                <a:gd name="T17" fmla="*/ 2 h 7"/>
                <a:gd name="T18" fmla="*/ 1 w 11"/>
                <a:gd name="T19" fmla="*/ 2 h 7"/>
                <a:gd name="T20" fmla="*/ 2 w 11"/>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7">
                  <a:moveTo>
                    <a:pt x="3" y="3"/>
                  </a:moveTo>
                  <a:lnTo>
                    <a:pt x="3" y="0"/>
                  </a:lnTo>
                  <a:lnTo>
                    <a:pt x="9" y="0"/>
                  </a:lnTo>
                  <a:lnTo>
                    <a:pt x="11" y="0"/>
                  </a:lnTo>
                  <a:lnTo>
                    <a:pt x="0" y="0"/>
                  </a:lnTo>
                  <a:lnTo>
                    <a:pt x="0" y="3"/>
                  </a:lnTo>
                  <a:lnTo>
                    <a:pt x="11" y="3"/>
                  </a:lnTo>
                  <a:lnTo>
                    <a:pt x="11" y="7"/>
                  </a:lnTo>
                  <a:lnTo>
                    <a:pt x="0" y="7"/>
                  </a:lnTo>
                  <a:lnTo>
                    <a:pt x="3" y="7"/>
                  </a:lnTo>
                  <a:lnTo>
                    <a:pt x="9"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0" name="Freeform 4809">
              <a:extLst>
                <a:ext uri="{FF2B5EF4-FFF2-40B4-BE49-F238E27FC236}">
                  <a16:creationId xmlns:a16="http://schemas.microsoft.com/office/drawing/2014/main" id="{571A90FB-8B72-4A60-9C07-8A24A71A3EA6}"/>
                </a:ext>
              </a:extLst>
            </p:cNvPr>
            <p:cNvSpPr>
              <a:spLocks/>
            </p:cNvSpPr>
            <p:nvPr/>
          </p:nvSpPr>
          <p:spPr bwMode="auto">
            <a:xfrm>
              <a:off x="4012" y="1851"/>
              <a:ext cx="1" cy="8"/>
            </a:xfrm>
            <a:custGeom>
              <a:avLst/>
              <a:gdLst>
                <a:gd name="T0" fmla="*/ 1 w 6"/>
                <a:gd name="T1" fmla="*/ 7 h 30"/>
                <a:gd name="T2" fmla="*/ 0 w 6"/>
                <a:gd name="T3" fmla="*/ 7 h 30"/>
                <a:gd name="T4" fmla="*/ 0 w 6"/>
                <a:gd name="T5" fmla="*/ 1 h 30"/>
                <a:gd name="T6" fmla="*/ 0 w 6"/>
                <a:gd name="T7" fmla="*/ 0 h 30"/>
                <a:gd name="T8" fmla="*/ 0 w 6"/>
                <a:gd name="T9" fmla="*/ 8 h 30"/>
                <a:gd name="T10" fmla="*/ 1 w 6"/>
                <a:gd name="T11" fmla="*/ 8 h 30"/>
                <a:gd name="T12" fmla="*/ 1 w 6"/>
                <a:gd name="T13" fmla="*/ 0 h 30"/>
                <a:gd name="T14" fmla="*/ 1 w 6"/>
                <a:gd name="T15" fmla="*/ 0 h 30"/>
                <a:gd name="T16" fmla="*/ 1 w 6"/>
                <a:gd name="T17" fmla="*/ 8 h 30"/>
                <a:gd name="T18" fmla="*/ 1 w 6"/>
                <a:gd name="T19" fmla="*/ 7 h 30"/>
                <a:gd name="T20" fmla="*/ 1 w 6"/>
                <a:gd name="T21" fmla="*/ 1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30">
                  <a:moveTo>
                    <a:pt x="4" y="26"/>
                  </a:moveTo>
                  <a:lnTo>
                    <a:pt x="0" y="26"/>
                  </a:lnTo>
                  <a:lnTo>
                    <a:pt x="0" y="4"/>
                  </a:lnTo>
                  <a:lnTo>
                    <a:pt x="0" y="0"/>
                  </a:lnTo>
                  <a:lnTo>
                    <a:pt x="0" y="30"/>
                  </a:lnTo>
                  <a:lnTo>
                    <a:pt x="4" y="30"/>
                  </a:lnTo>
                  <a:lnTo>
                    <a:pt x="4" y="0"/>
                  </a:lnTo>
                  <a:lnTo>
                    <a:pt x="6" y="0"/>
                  </a:lnTo>
                  <a:lnTo>
                    <a:pt x="6" y="30"/>
                  </a:lnTo>
                  <a:lnTo>
                    <a:pt x="6" y="26"/>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1" name="Freeform 4810">
              <a:extLst>
                <a:ext uri="{FF2B5EF4-FFF2-40B4-BE49-F238E27FC236}">
                  <a16:creationId xmlns:a16="http://schemas.microsoft.com/office/drawing/2014/main" id="{2262A48D-A04E-4DE8-815B-5FBB62E1C3EB}"/>
                </a:ext>
              </a:extLst>
            </p:cNvPr>
            <p:cNvSpPr>
              <a:spLocks/>
            </p:cNvSpPr>
            <p:nvPr/>
          </p:nvSpPr>
          <p:spPr bwMode="auto">
            <a:xfrm>
              <a:off x="4012" y="1851"/>
              <a:ext cx="29" cy="2"/>
            </a:xfrm>
            <a:custGeom>
              <a:avLst/>
              <a:gdLst>
                <a:gd name="T0" fmla="*/ 1 w 116"/>
                <a:gd name="T1" fmla="*/ 1 h 6"/>
                <a:gd name="T2" fmla="*/ 1 w 116"/>
                <a:gd name="T3" fmla="*/ 0 h 6"/>
                <a:gd name="T4" fmla="*/ 28 w 116"/>
                <a:gd name="T5" fmla="*/ 0 h 6"/>
                <a:gd name="T6" fmla="*/ 29 w 116"/>
                <a:gd name="T7" fmla="*/ 0 h 6"/>
                <a:gd name="T8" fmla="*/ 0 w 116"/>
                <a:gd name="T9" fmla="*/ 0 h 6"/>
                <a:gd name="T10" fmla="*/ 0 w 116"/>
                <a:gd name="T11" fmla="*/ 1 h 6"/>
                <a:gd name="T12" fmla="*/ 29 w 116"/>
                <a:gd name="T13" fmla="*/ 1 h 6"/>
                <a:gd name="T14" fmla="*/ 29 w 116"/>
                <a:gd name="T15" fmla="*/ 2 h 6"/>
                <a:gd name="T16" fmla="*/ 0 w 116"/>
                <a:gd name="T17" fmla="*/ 2 h 6"/>
                <a:gd name="T18" fmla="*/ 1 w 116"/>
                <a:gd name="T19" fmla="*/ 2 h 6"/>
                <a:gd name="T20" fmla="*/ 28 w 11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 h="6">
                  <a:moveTo>
                    <a:pt x="4" y="4"/>
                  </a:moveTo>
                  <a:lnTo>
                    <a:pt x="4" y="0"/>
                  </a:lnTo>
                  <a:lnTo>
                    <a:pt x="113" y="0"/>
                  </a:lnTo>
                  <a:lnTo>
                    <a:pt x="116" y="0"/>
                  </a:lnTo>
                  <a:lnTo>
                    <a:pt x="0" y="0"/>
                  </a:lnTo>
                  <a:lnTo>
                    <a:pt x="0" y="4"/>
                  </a:lnTo>
                  <a:lnTo>
                    <a:pt x="116" y="4"/>
                  </a:lnTo>
                  <a:lnTo>
                    <a:pt x="116" y="6"/>
                  </a:lnTo>
                  <a:lnTo>
                    <a:pt x="0" y="6"/>
                  </a:lnTo>
                  <a:lnTo>
                    <a:pt x="4" y="6"/>
                  </a:lnTo>
                  <a:lnTo>
                    <a:pt x="113"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2" name="Freeform 4811">
              <a:extLst>
                <a:ext uri="{FF2B5EF4-FFF2-40B4-BE49-F238E27FC236}">
                  <a16:creationId xmlns:a16="http://schemas.microsoft.com/office/drawing/2014/main" id="{971CF5D1-3757-4872-8D38-DB3C08C32209}"/>
                </a:ext>
              </a:extLst>
            </p:cNvPr>
            <p:cNvSpPr>
              <a:spLocks/>
            </p:cNvSpPr>
            <p:nvPr/>
          </p:nvSpPr>
          <p:spPr bwMode="auto">
            <a:xfrm>
              <a:off x="4039" y="1847"/>
              <a:ext cx="2" cy="6"/>
            </a:xfrm>
            <a:custGeom>
              <a:avLst/>
              <a:gdLst>
                <a:gd name="T0" fmla="*/ 1 w 6"/>
                <a:gd name="T1" fmla="*/ 5 h 22"/>
                <a:gd name="T2" fmla="*/ 0 w 6"/>
                <a:gd name="T3" fmla="*/ 5 h 22"/>
                <a:gd name="T4" fmla="*/ 0 w 6"/>
                <a:gd name="T5" fmla="*/ 1 h 22"/>
                <a:gd name="T6" fmla="*/ 0 w 6"/>
                <a:gd name="T7" fmla="*/ 1 h 22"/>
                <a:gd name="T8" fmla="*/ 0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3"/>
                  </a:lnTo>
                  <a:lnTo>
                    <a:pt x="0" y="22"/>
                  </a:lnTo>
                  <a:lnTo>
                    <a:pt x="3" y="22"/>
                  </a:lnTo>
                  <a:lnTo>
                    <a:pt x="3" y="0"/>
                  </a:lnTo>
                  <a:lnTo>
                    <a:pt x="6" y="3"/>
                  </a:lnTo>
                  <a:lnTo>
                    <a:pt x="6" y="22"/>
                  </a:lnTo>
                  <a:lnTo>
                    <a:pt x="6" y="20"/>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3" name="Freeform 4812">
              <a:extLst>
                <a:ext uri="{FF2B5EF4-FFF2-40B4-BE49-F238E27FC236}">
                  <a16:creationId xmlns:a16="http://schemas.microsoft.com/office/drawing/2014/main" id="{04307873-2864-44A1-BC83-12534F4984BA}"/>
                </a:ext>
              </a:extLst>
            </p:cNvPr>
            <p:cNvSpPr>
              <a:spLocks/>
            </p:cNvSpPr>
            <p:nvPr/>
          </p:nvSpPr>
          <p:spPr bwMode="auto">
            <a:xfrm>
              <a:off x="4039" y="1847"/>
              <a:ext cx="7" cy="2"/>
            </a:xfrm>
            <a:custGeom>
              <a:avLst/>
              <a:gdLst>
                <a:gd name="T0" fmla="*/ 1 w 27"/>
                <a:gd name="T1" fmla="*/ 1 h 7"/>
                <a:gd name="T2" fmla="*/ 1 w 27"/>
                <a:gd name="T3" fmla="*/ 0 h 7"/>
                <a:gd name="T4" fmla="*/ 6 w 27"/>
                <a:gd name="T5" fmla="*/ 0 h 7"/>
                <a:gd name="T6" fmla="*/ 7 w 27"/>
                <a:gd name="T7" fmla="*/ 1 h 7"/>
                <a:gd name="T8" fmla="*/ 0 w 27"/>
                <a:gd name="T9" fmla="*/ 1 h 7"/>
                <a:gd name="T10" fmla="*/ 0 w 27"/>
                <a:gd name="T11" fmla="*/ 1 h 7"/>
                <a:gd name="T12" fmla="*/ 7 w 27"/>
                <a:gd name="T13" fmla="*/ 1 h 7"/>
                <a:gd name="T14" fmla="*/ 7 w 27"/>
                <a:gd name="T15" fmla="*/ 2 h 7"/>
                <a:gd name="T16" fmla="*/ 0 w 27"/>
                <a:gd name="T17" fmla="*/ 2 h 7"/>
                <a:gd name="T18" fmla="*/ 1 w 27"/>
                <a:gd name="T19" fmla="*/ 2 h 7"/>
                <a:gd name="T20" fmla="*/ 6 w 27"/>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7">
                  <a:moveTo>
                    <a:pt x="3" y="3"/>
                  </a:moveTo>
                  <a:lnTo>
                    <a:pt x="3" y="0"/>
                  </a:lnTo>
                  <a:lnTo>
                    <a:pt x="24" y="0"/>
                  </a:lnTo>
                  <a:lnTo>
                    <a:pt x="27" y="3"/>
                  </a:lnTo>
                  <a:lnTo>
                    <a:pt x="0" y="3"/>
                  </a:lnTo>
                  <a:lnTo>
                    <a:pt x="27" y="3"/>
                  </a:lnTo>
                  <a:lnTo>
                    <a:pt x="27" y="7"/>
                  </a:lnTo>
                  <a:lnTo>
                    <a:pt x="0" y="7"/>
                  </a:lnTo>
                  <a:lnTo>
                    <a:pt x="3" y="7"/>
                  </a:lnTo>
                  <a:lnTo>
                    <a:pt x="24"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4" name="Freeform 4813">
              <a:extLst>
                <a:ext uri="{FF2B5EF4-FFF2-40B4-BE49-F238E27FC236}">
                  <a16:creationId xmlns:a16="http://schemas.microsoft.com/office/drawing/2014/main" id="{827A64D1-0188-4A96-8EF5-EF6A950B376F}"/>
                </a:ext>
              </a:extLst>
            </p:cNvPr>
            <p:cNvSpPr>
              <a:spLocks/>
            </p:cNvSpPr>
            <p:nvPr/>
          </p:nvSpPr>
          <p:spPr bwMode="auto">
            <a:xfrm>
              <a:off x="4045" y="1844"/>
              <a:ext cx="1" cy="5"/>
            </a:xfrm>
            <a:custGeom>
              <a:avLst/>
              <a:gdLst>
                <a:gd name="T0" fmla="*/ 1 w 6"/>
                <a:gd name="T1" fmla="*/ 4 h 20"/>
                <a:gd name="T2" fmla="*/ 0 w 6"/>
                <a:gd name="T3" fmla="*/ 4 h 20"/>
                <a:gd name="T4" fmla="*/ 0 w 6"/>
                <a:gd name="T5" fmla="*/ 1 h 20"/>
                <a:gd name="T6" fmla="*/ 1 w 6"/>
                <a:gd name="T7" fmla="*/ 0 h 20"/>
                <a:gd name="T8" fmla="*/ 1 w 6"/>
                <a:gd name="T9" fmla="*/ 5 h 20"/>
                <a:gd name="T10" fmla="*/ 1 w 6"/>
                <a:gd name="T11" fmla="*/ 5 h 20"/>
                <a:gd name="T12" fmla="*/ 1 w 6"/>
                <a:gd name="T13" fmla="*/ 0 h 20"/>
                <a:gd name="T14" fmla="*/ 1 w 6"/>
                <a:gd name="T15" fmla="*/ 0 h 20"/>
                <a:gd name="T16" fmla="*/ 1 w 6"/>
                <a:gd name="T17" fmla="*/ 5 h 20"/>
                <a:gd name="T18" fmla="*/ 1 w 6"/>
                <a:gd name="T19" fmla="*/ 4 h 20"/>
                <a:gd name="T20" fmla="*/ 1 w 6"/>
                <a:gd name="T21" fmla="*/ 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0">
                  <a:moveTo>
                    <a:pt x="3" y="16"/>
                  </a:moveTo>
                  <a:lnTo>
                    <a:pt x="0" y="16"/>
                  </a:lnTo>
                  <a:lnTo>
                    <a:pt x="0" y="3"/>
                  </a:lnTo>
                  <a:lnTo>
                    <a:pt x="3" y="0"/>
                  </a:lnTo>
                  <a:lnTo>
                    <a:pt x="3" y="20"/>
                  </a:lnTo>
                  <a:lnTo>
                    <a:pt x="3" y="0"/>
                  </a:lnTo>
                  <a:lnTo>
                    <a:pt x="6" y="0"/>
                  </a:lnTo>
                  <a:lnTo>
                    <a:pt x="6" y="20"/>
                  </a:lnTo>
                  <a:lnTo>
                    <a:pt x="6" y="16"/>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5" name="Freeform 4814">
              <a:extLst>
                <a:ext uri="{FF2B5EF4-FFF2-40B4-BE49-F238E27FC236}">
                  <a16:creationId xmlns:a16="http://schemas.microsoft.com/office/drawing/2014/main" id="{27F39ED9-E152-4447-9DD0-70FD465A15BE}"/>
                </a:ext>
              </a:extLst>
            </p:cNvPr>
            <p:cNvSpPr>
              <a:spLocks/>
            </p:cNvSpPr>
            <p:nvPr/>
          </p:nvSpPr>
          <p:spPr bwMode="auto">
            <a:xfrm>
              <a:off x="4045" y="1844"/>
              <a:ext cx="14" cy="2"/>
            </a:xfrm>
            <a:custGeom>
              <a:avLst/>
              <a:gdLst>
                <a:gd name="T0" fmla="*/ 1 w 59"/>
                <a:gd name="T1" fmla="*/ 1 h 7"/>
                <a:gd name="T2" fmla="*/ 1 w 59"/>
                <a:gd name="T3" fmla="*/ 0 h 7"/>
                <a:gd name="T4" fmla="*/ 13 w 59"/>
                <a:gd name="T5" fmla="*/ 0 h 7"/>
                <a:gd name="T6" fmla="*/ 14 w 59"/>
                <a:gd name="T7" fmla="*/ 0 h 7"/>
                <a:gd name="T8" fmla="*/ 1 w 59"/>
                <a:gd name="T9" fmla="*/ 0 h 7"/>
                <a:gd name="T10" fmla="*/ 0 w 59"/>
                <a:gd name="T11" fmla="*/ 1 h 7"/>
                <a:gd name="T12" fmla="*/ 14 w 59"/>
                <a:gd name="T13" fmla="*/ 1 h 7"/>
                <a:gd name="T14" fmla="*/ 14 w 59"/>
                <a:gd name="T15" fmla="*/ 1 h 7"/>
                <a:gd name="T16" fmla="*/ 1 w 59"/>
                <a:gd name="T17" fmla="*/ 1 h 7"/>
                <a:gd name="T18" fmla="*/ 1 w 59"/>
                <a:gd name="T19" fmla="*/ 2 h 7"/>
                <a:gd name="T20" fmla="*/ 13 w 59"/>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7">
                  <a:moveTo>
                    <a:pt x="3" y="3"/>
                  </a:moveTo>
                  <a:lnTo>
                    <a:pt x="3" y="0"/>
                  </a:lnTo>
                  <a:lnTo>
                    <a:pt x="56" y="0"/>
                  </a:lnTo>
                  <a:lnTo>
                    <a:pt x="59" y="0"/>
                  </a:lnTo>
                  <a:lnTo>
                    <a:pt x="3" y="0"/>
                  </a:lnTo>
                  <a:lnTo>
                    <a:pt x="0" y="3"/>
                  </a:lnTo>
                  <a:lnTo>
                    <a:pt x="59" y="3"/>
                  </a:lnTo>
                  <a:lnTo>
                    <a:pt x="3" y="3"/>
                  </a:lnTo>
                  <a:lnTo>
                    <a:pt x="3" y="7"/>
                  </a:lnTo>
                  <a:lnTo>
                    <a:pt x="56"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6" name="Freeform 4815">
              <a:extLst>
                <a:ext uri="{FF2B5EF4-FFF2-40B4-BE49-F238E27FC236}">
                  <a16:creationId xmlns:a16="http://schemas.microsoft.com/office/drawing/2014/main" id="{148E46CF-AACF-4ABB-8A74-2AC596FC2EDF}"/>
                </a:ext>
              </a:extLst>
            </p:cNvPr>
            <p:cNvSpPr>
              <a:spLocks/>
            </p:cNvSpPr>
            <p:nvPr/>
          </p:nvSpPr>
          <p:spPr bwMode="auto">
            <a:xfrm>
              <a:off x="4058" y="1840"/>
              <a:ext cx="1" cy="6"/>
            </a:xfrm>
            <a:custGeom>
              <a:avLst/>
              <a:gdLst>
                <a:gd name="T0" fmla="*/ 1 w 6"/>
                <a:gd name="T1" fmla="*/ 5 h 23"/>
                <a:gd name="T2" fmla="*/ 0 w 6"/>
                <a:gd name="T3" fmla="*/ 5 h 23"/>
                <a:gd name="T4" fmla="*/ 0 w 6"/>
                <a:gd name="T5" fmla="*/ 1 h 23"/>
                <a:gd name="T6" fmla="*/ 1 w 6"/>
                <a:gd name="T7" fmla="*/ 0 h 23"/>
                <a:gd name="T8" fmla="*/ 1 w 6"/>
                <a:gd name="T9" fmla="*/ 5 h 23"/>
                <a:gd name="T10" fmla="*/ 1 w 6"/>
                <a:gd name="T11" fmla="*/ 6 h 23"/>
                <a:gd name="T12" fmla="*/ 1 w 6"/>
                <a:gd name="T13" fmla="*/ 0 h 23"/>
                <a:gd name="T14" fmla="*/ 1 w 6"/>
                <a:gd name="T15" fmla="*/ 0 h 23"/>
                <a:gd name="T16" fmla="*/ 1 w 6"/>
                <a:gd name="T17" fmla="*/ 5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3" y="0"/>
                  </a:lnTo>
                  <a:lnTo>
                    <a:pt x="3" y="19"/>
                  </a:lnTo>
                  <a:lnTo>
                    <a:pt x="3" y="23"/>
                  </a:lnTo>
                  <a:lnTo>
                    <a:pt x="3" y="0"/>
                  </a:lnTo>
                  <a:lnTo>
                    <a:pt x="6" y="0"/>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7" name="Freeform 4816">
              <a:extLst>
                <a:ext uri="{FF2B5EF4-FFF2-40B4-BE49-F238E27FC236}">
                  <a16:creationId xmlns:a16="http://schemas.microsoft.com/office/drawing/2014/main" id="{73235328-EA57-4729-BC19-6F9719D1FDF6}"/>
                </a:ext>
              </a:extLst>
            </p:cNvPr>
            <p:cNvSpPr>
              <a:spLocks/>
            </p:cNvSpPr>
            <p:nvPr/>
          </p:nvSpPr>
          <p:spPr bwMode="auto">
            <a:xfrm>
              <a:off x="4058" y="1840"/>
              <a:ext cx="25" cy="2"/>
            </a:xfrm>
            <a:custGeom>
              <a:avLst/>
              <a:gdLst>
                <a:gd name="T0" fmla="*/ 1 w 101"/>
                <a:gd name="T1" fmla="*/ 1 h 6"/>
                <a:gd name="T2" fmla="*/ 1 w 101"/>
                <a:gd name="T3" fmla="*/ 0 h 6"/>
                <a:gd name="T4" fmla="*/ 24 w 101"/>
                <a:gd name="T5" fmla="*/ 0 h 6"/>
                <a:gd name="T6" fmla="*/ 25 w 101"/>
                <a:gd name="T7" fmla="*/ 0 h 6"/>
                <a:gd name="T8" fmla="*/ 1 w 101"/>
                <a:gd name="T9" fmla="*/ 0 h 6"/>
                <a:gd name="T10" fmla="*/ 0 w 101"/>
                <a:gd name="T11" fmla="*/ 1 h 6"/>
                <a:gd name="T12" fmla="*/ 25 w 101"/>
                <a:gd name="T13" fmla="*/ 1 h 6"/>
                <a:gd name="T14" fmla="*/ 25 w 101"/>
                <a:gd name="T15" fmla="*/ 1 h 6"/>
                <a:gd name="T16" fmla="*/ 1 w 101"/>
                <a:gd name="T17" fmla="*/ 1 h 6"/>
                <a:gd name="T18" fmla="*/ 1 w 101"/>
                <a:gd name="T19" fmla="*/ 2 h 6"/>
                <a:gd name="T20" fmla="*/ 24 w 10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6">
                  <a:moveTo>
                    <a:pt x="3" y="4"/>
                  </a:moveTo>
                  <a:lnTo>
                    <a:pt x="3" y="0"/>
                  </a:lnTo>
                  <a:lnTo>
                    <a:pt x="98" y="0"/>
                  </a:lnTo>
                  <a:lnTo>
                    <a:pt x="101" y="0"/>
                  </a:lnTo>
                  <a:lnTo>
                    <a:pt x="3" y="0"/>
                  </a:lnTo>
                  <a:lnTo>
                    <a:pt x="0" y="4"/>
                  </a:lnTo>
                  <a:lnTo>
                    <a:pt x="101" y="4"/>
                  </a:lnTo>
                  <a:lnTo>
                    <a:pt x="3" y="4"/>
                  </a:lnTo>
                  <a:lnTo>
                    <a:pt x="3" y="6"/>
                  </a:lnTo>
                  <a:lnTo>
                    <a:pt x="9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8" name="Freeform 4817">
              <a:extLst>
                <a:ext uri="{FF2B5EF4-FFF2-40B4-BE49-F238E27FC236}">
                  <a16:creationId xmlns:a16="http://schemas.microsoft.com/office/drawing/2014/main" id="{953F4A2E-FE41-4148-8B4B-169B42F69554}"/>
                </a:ext>
              </a:extLst>
            </p:cNvPr>
            <p:cNvSpPr>
              <a:spLocks/>
            </p:cNvSpPr>
            <p:nvPr/>
          </p:nvSpPr>
          <p:spPr bwMode="auto">
            <a:xfrm>
              <a:off x="4082" y="1836"/>
              <a:ext cx="1" cy="6"/>
            </a:xfrm>
            <a:custGeom>
              <a:avLst/>
              <a:gdLst>
                <a:gd name="T0" fmla="*/ 1 w 6"/>
                <a:gd name="T1" fmla="*/ 5 h 22"/>
                <a:gd name="T2" fmla="*/ 0 w 6"/>
                <a:gd name="T3" fmla="*/ 5 h 22"/>
                <a:gd name="T4" fmla="*/ 0 w 6"/>
                <a:gd name="T5" fmla="*/ 1 h 22"/>
                <a:gd name="T6" fmla="*/ 0 w 6"/>
                <a:gd name="T7" fmla="*/ 0 h 22"/>
                <a:gd name="T8" fmla="*/ 0 w 6"/>
                <a:gd name="T9" fmla="*/ 5 h 22"/>
                <a:gd name="T10" fmla="*/ 1 w 6"/>
                <a:gd name="T11" fmla="*/ 6 h 22"/>
                <a:gd name="T12" fmla="*/ 1 w 6"/>
                <a:gd name="T13" fmla="*/ 0 h 22"/>
                <a:gd name="T14" fmla="*/ 1 w 6"/>
                <a:gd name="T15" fmla="*/ 0 h 22"/>
                <a:gd name="T16" fmla="*/ 1 w 6"/>
                <a:gd name="T17" fmla="*/ 5 h 22"/>
                <a:gd name="T18" fmla="*/ 1 w 6"/>
                <a:gd name="T19" fmla="*/ 5 h 22"/>
                <a:gd name="T20" fmla="*/ 1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20"/>
                  </a:moveTo>
                  <a:lnTo>
                    <a:pt x="0" y="20"/>
                  </a:lnTo>
                  <a:lnTo>
                    <a:pt x="0" y="4"/>
                  </a:lnTo>
                  <a:lnTo>
                    <a:pt x="0" y="0"/>
                  </a:lnTo>
                  <a:lnTo>
                    <a:pt x="0" y="20"/>
                  </a:lnTo>
                  <a:lnTo>
                    <a:pt x="3" y="22"/>
                  </a:lnTo>
                  <a:lnTo>
                    <a:pt x="3" y="0"/>
                  </a:lnTo>
                  <a:lnTo>
                    <a:pt x="6" y="0"/>
                  </a:lnTo>
                  <a:lnTo>
                    <a:pt x="6" y="20"/>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299" name="Freeform 4818">
              <a:extLst>
                <a:ext uri="{FF2B5EF4-FFF2-40B4-BE49-F238E27FC236}">
                  <a16:creationId xmlns:a16="http://schemas.microsoft.com/office/drawing/2014/main" id="{8A715069-8FE5-41AE-BAB1-575AFEFB7432}"/>
                </a:ext>
              </a:extLst>
            </p:cNvPr>
            <p:cNvSpPr>
              <a:spLocks/>
            </p:cNvSpPr>
            <p:nvPr/>
          </p:nvSpPr>
          <p:spPr bwMode="auto">
            <a:xfrm>
              <a:off x="4082" y="1836"/>
              <a:ext cx="6" cy="2"/>
            </a:xfrm>
            <a:custGeom>
              <a:avLst/>
              <a:gdLst>
                <a:gd name="T0" fmla="*/ 1 w 24"/>
                <a:gd name="T1" fmla="*/ 1 h 7"/>
                <a:gd name="T2" fmla="*/ 1 w 24"/>
                <a:gd name="T3" fmla="*/ 0 h 7"/>
                <a:gd name="T4" fmla="*/ 5 w 24"/>
                <a:gd name="T5" fmla="*/ 0 h 7"/>
                <a:gd name="T6" fmla="*/ 6 w 24"/>
                <a:gd name="T7" fmla="*/ 0 h 7"/>
                <a:gd name="T8" fmla="*/ 0 w 24"/>
                <a:gd name="T9" fmla="*/ 0 h 7"/>
                <a:gd name="T10" fmla="*/ 0 w 24"/>
                <a:gd name="T11" fmla="*/ 1 h 7"/>
                <a:gd name="T12" fmla="*/ 6 w 24"/>
                <a:gd name="T13" fmla="*/ 1 h 7"/>
                <a:gd name="T14" fmla="*/ 6 w 24"/>
                <a:gd name="T15" fmla="*/ 2 h 7"/>
                <a:gd name="T16" fmla="*/ 0 w 24"/>
                <a:gd name="T17" fmla="*/ 2 h 7"/>
                <a:gd name="T18" fmla="*/ 1 w 24"/>
                <a:gd name="T19" fmla="*/ 2 h 7"/>
                <a:gd name="T20" fmla="*/ 5 w 24"/>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7">
                  <a:moveTo>
                    <a:pt x="3" y="4"/>
                  </a:moveTo>
                  <a:lnTo>
                    <a:pt x="3" y="0"/>
                  </a:lnTo>
                  <a:lnTo>
                    <a:pt x="21" y="0"/>
                  </a:lnTo>
                  <a:lnTo>
                    <a:pt x="24" y="0"/>
                  </a:lnTo>
                  <a:lnTo>
                    <a:pt x="0" y="0"/>
                  </a:lnTo>
                  <a:lnTo>
                    <a:pt x="0" y="4"/>
                  </a:lnTo>
                  <a:lnTo>
                    <a:pt x="24" y="4"/>
                  </a:lnTo>
                  <a:lnTo>
                    <a:pt x="24" y="7"/>
                  </a:lnTo>
                  <a:lnTo>
                    <a:pt x="0" y="7"/>
                  </a:lnTo>
                  <a:lnTo>
                    <a:pt x="3" y="7"/>
                  </a:lnTo>
                  <a:lnTo>
                    <a:pt x="21"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0" name="Freeform 4819">
              <a:extLst>
                <a:ext uri="{FF2B5EF4-FFF2-40B4-BE49-F238E27FC236}">
                  <a16:creationId xmlns:a16="http://schemas.microsoft.com/office/drawing/2014/main" id="{FACDEFB4-4611-4B32-A3E0-96C28A09F840}"/>
                </a:ext>
              </a:extLst>
            </p:cNvPr>
            <p:cNvSpPr>
              <a:spLocks/>
            </p:cNvSpPr>
            <p:nvPr/>
          </p:nvSpPr>
          <p:spPr bwMode="auto">
            <a:xfrm>
              <a:off x="4086" y="1832"/>
              <a:ext cx="2" cy="6"/>
            </a:xfrm>
            <a:custGeom>
              <a:avLst/>
              <a:gdLst>
                <a:gd name="T0" fmla="*/ 1 w 6"/>
                <a:gd name="T1" fmla="*/ 5 h 22"/>
                <a:gd name="T2" fmla="*/ 0 w 6"/>
                <a:gd name="T3" fmla="*/ 5 h 22"/>
                <a:gd name="T4" fmla="*/ 0 w 6"/>
                <a:gd name="T5" fmla="*/ 1 h 22"/>
                <a:gd name="T6" fmla="*/ 1 w 6"/>
                <a:gd name="T7" fmla="*/ 1 h 22"/>
                <a:gd name="T8" fmla="*/ 1 w 6"/>
                <a:gd name="T9" fmla="*/ 6 h 22"/>
                <a:gd name="T10" fmla="*/ 1 w 6"/>
                <a:gd name="T11" fmla="*/ 6 h 22"/>
                <a:gd name="T12" fmla="*/ 1 w 6"/>
                <a:gd name="T13" fmla="*/ 0 h 22"/>
                <a:gd name="T14" fmla="*/ 2 w 6"/>
                <a:gd name="T15" fmla="*/ 1 h 22"/>
                <a:gd name="T16" fmla="*/ 2 w 6"/>
                <a:gd name="T17" fmla="*/ 6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9"/>
                  </a:moveTo>
                  <a:lnTo>
                    <a:pt x="0" y="19"/>
                  </a:lnTo>
                  <a:lnTo>
                    <a:pt x="0" y="2"/>
                  </a:lnTo>
                  <a:lnTo>
                    <a:pt x="3" y="2"/>
                  </a:lnTo>
                  <a:lnTo>
                    <a:pt x="3" y="22"/>
                  </a:lnTo>
                  <a:lnTo>
                    <a:pt x="3" y="0"/>
                  </a:lnTo>
                  <a:lnTo>
                    <a:pt x="6" y="2"/>
                  </a:lnTo>
                  <a:lnTo>
                    <a:pt x="6" y="22"/>
                  </a:lnTo>
                  <a:lnTo>
                    <a:pt x="6" y="19"/>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1" name="Freeform 4820">
              <a:extLst>
                <a:ext uri="{FF2B5EF4-FFF2-40B4-BE49-F238E27FC236}">
                  <a16:creationId xmlns:a16="http://schemas.microsoft.com/office/drawing/2014/main" id="{5C877485-8835-4AC7-BD76-D23F2DE7FEDE}"/>
                </a:ext>
              </a:extLst>
            </p:cNvPr>
            <p:cNvSpPr>
              <a:spLocks/>
            </p:cNvSpPr>
            <p:nvPr/>
          </p:nvSpPr>
          <p:spPr bwMode="auto">
            <a:xfrm>
              <a:off x="4086" y="1832"/>
              <a:ext cx="26" cy="2"/>
            </a:xfrm>
            <a:custGeom>
              <a:avLst/>
              <a:gdLst>
                <a:gd name="T0" fmla="*/ 1 w 104"/>
                <a:gd name="T1" fmla="*/ 1 h 6"/>
                <a:gd name="T2" fmla="*/ 1 w 104"/>
                <a:gd name="T3" fmla="*/ 0 h 6"/>
                <a:gd name="T4" fmla="*/ 25 w 104"/>
                <a:gd name="T5" fmla="*/ 0 h 6"/>
                <a:gd name="T6" fmla="*/ 26 w 104"/>
                <a:gd name="T7" fmla="*/ 1 h 6"/>
                <a:gd name="T8" fmla="*/ 1 w 104"/>
                <a:gd name="T9" fmla="*/ 1 h 6"/>
                <a:gd name="T10" fmla="*/ 0 w 104"/>
                <a:gd name="T11" fmla="*/ 1 h 6"/>
                <a:gd name="T12" fmla="*/ 26 w 104"/>
                <a:gd name="T13" fmla="*/ 1 h 6"/>
                <a:gd name="T14" fmla="*/ 26 w 104"/>
                <a:gd name="T15" fmla="*/ 2 h 6"/>
                <a:gd name="T16" fmla="*/ 1 w 104"/>
                <a:gd name="T17" fmla="*/ 2 h 6"/>
                <a:gd name="T18" fmla="*/ 1 w 104"/>
                <a:gd name="T19" fmla="*/ 2 h 6"/>
                <a:gd name="T20" fmla="*/ 25 w 104"/>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6">
                  <a:moveTo>
                    <a:pt x="3" y="2"/>
                  </a:moveTo>
                  <a:lnTo>
                    <a:pt x="3" y="0"/>
                  </a:lnTo>
                  <a:lnTo>
                    <a:pt x="101" y="0"/>
                  </a:lnTo>
                  <a:lnTo>
                    <a:pt x="104" y="2"/>
                  </a:lnTo>
                  <a:lnTo>
                    <a:pt x="3" y="2"/>
                  </a:lnTo>
                  <a:lnTo>
                    <a:pt x="0" y="2"/>
                  </a:lnTo>
                  <a:lnTo>
                    <a:pt x="104" y="2"/>
                  </a:lnTo>
                  <a:lnTo>
                    <a:pt x="104" y="6"/>
                  </a:lnTo>
                  <a:lnTo>
                    <a:pt x="3" y="6"/>
                  </a:lnTo>
                  <a:lnTo>
                    <a:pt x="101"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2" name="Freeform 4821">
              <a:extLst>
                <a:ext uri="{FF2B5EF4-FFF2-40B4-BE49-F238E27FC236}">
                  <a16:creationId xmlns:a16="http://schemas.microsoft.com/office/drawing/2014/main" id="{6A9ED94A-D7E8-49AA-A000-B47445261A3A}"/>
                </a:ext>
              </a:extLst>
            </p:cNvPr>
            <p:cNvSpPr>
              <a:spLocks/>
            </p:cNvSpPr>
            <p:nvPr/>
          </p:nvSpPr>
          <p:spPr bwMode="auto">
            <a:xfrm>
              <a:off x="4111" y="1828"/>
              <a:ext cx="1" cy="6"/>
            </a:xfrm>
            <a:custGeom>
              <a:avLst/>
              <a:gdLst>
                <a:gd name="T0" fmla="*/ 1 w 6"/>
                <a:gd name="T1" fmla="*/ 5 h 23"/>
                <a:gd name="T2" fmla="*/ 0 w 6"/>
                <a:gd name="T3" fmla="*/ 5 h 23"/>
                <a:gd name="T4" fmla="*/ 0 w 6"/>
                <a:gd name="T5" fmla="*/ 1 h 23"/>
                <a:gd name="T6" fmla="*/ 0 w 6"/>
                <a:gd name="T7" fmla="*/ 1 h 23"/>
                <a:gd name="T8" fmla="*/ 0 w 6"/>
                <a:gd name="T9" fmla="*/ 6 h 23"/>
                <a:gd name="T10" fmla="*/ 1 w 6"/>
                <a:gd name="T11" fmla="*/ 6 h 23"/>
                <a:gd name="T12" fmla="*/ 1 w 6"/>
                <a:gd name="T13" fmla="*/ 0 h 23"/>
                <a:gd name="T14" fmla="*/ 1 w 6"/>
                <a:gd name="T15" fmla="*/ 1 h 23"/>
                <a:gd name="T16" fmla="*/ 1 w 6"/>
                <a:gd name="T17" fmla="*/ 6 h 23"/>
                <a:gd name="T18" fmla="*/ 1 w 6"/>
                <a:gd name="T19" fmla="*/ 5 h 23"/>
                <a:gd name="T20" fmla="*/ 1 w 6"/>
                <a:gd name="T21" fmla="*/ 1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3">
                  <a:moveTo>
                    <a:pt x="3" y="19"/>
                  </a:moveTo>
                  <a:lnTo>
                    <a:pt x="0" y="19"/>
                  </a:lnTo>
                  <a:lnTo>
                    <a:pt x="0" y="4"/>
                  </a:lnTo>
                  <a:lnTo>
                    <a:pt x="0" y="23"/>
                  </a:lnTo>
                  <a:lnTo>
                    <a:pt x="3" y="23"/>
                  </a:lnTo>
                  <a:lnTo>
                    <a:pt x="3" y="0"/>
                  </a:lnTo>
                  <a:lnTo>
                    <a:pt x="6" y="4"/>
                  </a:lnTo>
                  <a:lnTo>
                    <a:pt x="6" y="23"/>
                  </a:lnTo>
                  <a:lnTo>
                    <a:pt x="6" y="19"/>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3" name="Freeform 4822">
              <a:extLst>
                <a:ext uri="{FF2B5EF4-FFF2-40B4-BE49-F238E27FC236}">
                  <a16:creationId xmlns:a16="http://schemas.microsoft.com/office/drawing/2014/main" id="{57F35100-C125-4117-A696-7D1B3F201491}"/>
                </a:ext>
              </a:extLst>
            </p:cNvPr>
            <p:cNvSpPr>
              <a:spLocks/>
            </p:cNvSpPr>
            <p:nvPr/>
          </p:nvSpPr>
          <p:spPr bwMode="auto">
            <a:xfrm>
              <a:off x="4111" y="1828"/>
              <a:ext cx="34" cy="2"/>
            </a:xfrm>
            <a:custGeom>
              <a:avLst/>
              <a:gdLst>
                <a:gd name="T0" fmla="*/ 1 w 136"/>
                <a:gd name="T1" fmla="*/ 1 h 6"/>
                <a:gd name="T2" fmla="*/ 1 w 136"/>
                <a:gd name="T3" fmla="*/ 0 h 6"/>
                <a:gd name="T4" fmla="*/ 33 w 136"/>
                <a:gd name="T5" fmla="*/ 0 h 6"/>
                <a:gd name="T6" fmla="*/ 34 w 136"/>
                <a:gd name="T7" fmla="*/ 1 h 6"/>
                <a:gd name="T8" fmla="*/ 0 w 136"/>
                <a:gd name="T9" fmla="*/ 1 h 6"/>
                <a:gd name="T10" fmla="*/ 0 w 136"/>
                <a:gd name="T11" fmla="*/ 1 h 6"/>
                <a:gd name="T12" fmla="*/ 34 w 136"/>
                <a:gd name="T13" fmla="*/ 1 h 6"/>
                <a:gd name="T14" fmla="*/ 34 w 136"/>
                <a:gd name="T15" fmla="*/ 2 h 6"/>
                <a:gd name="T16" fmla="*/ 0 w 136"/>
                <a:gd name="T17" fmla="*/ 2 h 6"/>
                <a:gd name="T18" fmla="*/ 1 w 136"/>
                <a:gd name="T19" fmla="*/ 2 h 6"/>
                <a:gd name="T20" fmla="*/ 33 w 136"/>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6">
                  <a:moveTo>
                    <a:pt x="3" y="4"/>
                  </a:moveTo>
                  <a:lnTo>
                    <a:pt x="3" y="0"/>
                  </a:lnTo>
                  <a:lnTo>
                    <a:pt x="133" y="0"/>
                  </a:lnTo>
                  <a:lnTo>
                    <a:pt x="136" y="4"/>
                  </a:lnTo>
                  <a:lnTo>
                    <a:pt x="0" y="4"/>
                  </a:lnTo>
                  <a:lnTo>
                    <a:pt x="136" y="4"/>
                  </a:lnTo>
                  <a:lnTo>
                    <a:pt x="136" y="6"/>
                  </a:lnTo>
                  <a:lnTo>
                    <a:pt x="0" y="6"/>
                  </a:lnTo>
                  <a:lnTo>
                    <a:pt x="3" y="6"/>
                  </a:lnTo>
                  <a:lnTo>
                    <a:pt x="133"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4" name="Freeform 4823">
              <a:extLst>
                <a:ext uri="{FF2B5EF4-FFF2-40B4-BE49-F238E27FC236}">
                  <a16:creationId xmlns:a16="http://schemas.microsoft.com/office/drawing/2014/main" id="{C940A97C-5795-4972-B455-30ECE1AD6E85}"/>
                </a:ext>
              </a:extLst>
            </p:cNvPr>
            <p:cNvSpPr>
              <a:spLocks/>
            </p:cNvSpPr>
            <p:nvPr/>
          </p:nvSpPr>
          <p:spPr bwMode="auto">
            <a:xfrm>
              <a:off x="4143" y="1825"/>
              <a:ext cx="2" cy="5"/>
            </a:xfrm>
            <a:custGeom>
              <a:avLst/>
              <a:gdLst>
                <a:gd name="T0" fmla="*/ 1 w 6"/>
                <a:gd name="T1" fmla="*/ 4 h 19"/>
                <a:gd name="T2" fmla="*/ 0 w 6"/>
                <a:gd name="T3" fmla="*/ 4 h 19"/>
                <a:gd name="T4" fmla="*/ 0 w 6"/>
                <a:gd name="T5" fmla="*/ 1 h 19"/>
                <a:gd name="T6" fmla="*/ 0 w 6"/>
                <a:gd name="T7" fmla="*/ 0 h 19"/>
                <a:gd name="T8" fmla="*/ 0 w 6"/>
                <a:gd name="T9" fmla="*/ 5 h 19"/>
                <a:gd name="T10" fmla="*/ 1 w 6"/>
                <a:gd name="T11" fmla="*/ 5 h 19"/>
                <a:gd name="T12" fmla="*/ 1 w 6"/>
                <a:gd name="T13" fmla="*/ 0 h 19"/>
                <a:gd name="T14" fmla="*/ 2 w 6"/>
                <a:gd name="T15" fmla="*/ 0 h 19"/>
                <a:gd name="T16" fmla="*/ 2 w 6"/>
                <a:gd name="T17" fmla="*/ 5 h 19"/>
                <a:gd name="T18" fmla="*/ 2 w 6"/>
                <a:gd name="T19" fmla="*/ 4 h 19"/>
                <a:gd name="T20" fmla="*/ 2 w 6"/>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9">
                  <a:moveTo>
                    <a:pt x="3" y="17"/>
                  </a:moveTo>
                  <a:lnTo>
                    <a:pt x="0" y="17"/>
                  </a:lnTo>
                  <a:lnTo>
                    <a:pt x="0" y="4"/>
                  </a:lnTo>
                  <a:lnTo>
                    <a:pt x="0" y="0"/>
                  </a:lnTo>
                  <a:lnTo>
                    <a:pt x="0" y="19"/>
                  </a:lnTo>
                  <a:lnTo>
                    <a:pt x="3" y="19"/>
                  </a:lnTo>
                  <a:lnTo>
                    <a:pt x="3" y="0"/>
                  </a:lnTo>
                  <a:lnTo>
                    <a:pt x="6" y="0"/>
                  </a:lnTo>
                  <a:lnTo>
                    <a:pt x="6" y="19"/>
                  </a:lnTo>
                  <a:lnTo>
                    <a:pt x="6" y="17"/>
                  </a:lnTo>
                  <a:lnTo>
                    <a:pt x="6"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5" name="Freeform 4824">
              <a:extLst>
                <a:ext uri="{FF2B5EF4-FFF2-40B4-BE49-F238E27FC236}">
                  <a16:creationId xmlns:a16="http://schemas.microsoft.com/office/drawing/2014/main" id="{0B818E36-F03D-4533-920C-98660CD1919F}"/>
                </a:ext>
              </a:extLst>
            </p:cNvPr>
            <p:cNvSpPr>
              <a:spLocks/>
            </p:cNvSpPr>
            <p:nvPr/>
          </p:nvSpPr>
          <p:spPr bwMode="auto">
            <a:xfrm>
              <a:off x="4143" y="1825"/>
              <a:ext cx="3" cy="1"/>
            </a:xfrm>
            <a:custGeom>
              <a:avLst/>
              <a:gdLst>
                <a:gd name="T0" fmla="*/ 1 w 12"/>
                <a:gd name="T1" fmla="*/ 1 h 6"/>
                <a:gd name="T2" fmla="*/ 1 w 12"/>
                <a:gd name="T3" fmla="*/ 0 h 6"/>
                <a:gd name="T4" fmla="*/ 2 w 12"/>
                <a:gd name="T5" fmla="*/ 0 h 6"/>
                <a:gd name="T6" fmla="*/ 3 w 12"/>
                <a:gd name="T7" fmla="*/ 0 h 6"/>
                <a:gd name="T8" fmla="*/ 0 w 12"/>
                <a:gd name="T9" fmla="*/ 0 h 6"/>
                <a:gd name="T10" fmla="*/ 0 w 12"/>
                <a:gd name="T11" fmla="*/ 1 h 6"/>
                <a:gd name="T12" fmla="*/ 3 w 12"/>
                <a:gd name="T13" fmla="*/ 1 h 6"/>
                <a:gd name="T14" fmla="*/ 3 w 12"/>
                <a:gd name="T15" fmla="*/ 1 h 6"/>
                <a:gd name="T16" fmla="*/ 0 w 12"/>
                <a:gd name="T17" fmla="*/ 1 h 6"/>
                <a:gd name="T18" fmla="*/ 1 w 12"/>
                <a:gd name="T19" fmla="*/ 1 h 6"/>
                <a:gd name="T20" fmla="*/ 2 w 12"/>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
                  <a:moveTo>
                    <a:pt x="3" y="4"/>
                  </a:moveTo>
                  <a:lnTo>
                    <a:pt x="3" y="0"/>
                  </a:lnTo>
                  <a:lnTo>
                    <a:pt x="9" y="0"/>
                  </a:lnTo>
                  <a:lnTo>
                    <a:pt x="12" y="0"/>
                  </a:lnTo>
                  <a:lnTo>
                    <a:pt x="0" y="0"/>
                  </a:lnTo>
                  <a:lnTo>
                    <a:pt x="0" y="4"/>
                  </a:lnTo>
                  <a:lnTo>
                    <a:pt x="12" y="4"/>
                  </a:lnTo>
                  <a:lnTo>
                    <a:pt x="0" y="4"/>
                  </a:lnTo>
                  <a:lnTo>
                    <a:pt x="3" y="6"/>
                  </a:lnTo>
                  <a:lnTo>
                    <a:pt x="9"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6" name="Freeform 4825">
              <a:extLst>
                <a:ext uri="{FF2B5EF4-FFF2-40B4-BE49-F238E27FC236}">
                  <a16:creationId xmlns:a16="http://schemas.microsoft.com/office/drawing/2014/main" id="{D0DB52C0-EBD7-44FB-B1ED-2852B8A6CA95}"/>
                </a:ext>
              </a:extLst>
            </p:cNvPr>
            <p:cNvSpPr>
              <a:spLocks/>
            </p:cNvSpPr>
            <p:nvPr/>
          </p:nvSpPr>
          <p:spPr bwMode="auto">
            <a:xfrm>
              <a:off x="4145" y="1819"/>
              <a:ext cx="1" cy="7"/>
            </a:xfrm>
            <a:custGeom>
              <a:avLst/>
              <a:gdLst>
                <a:gd name="T0" fmla="*/ 1 w 6"/>
                <a:gd name="T1" fmla="*/ 7 h 28"/>
                <a:gd name="T2" fmla="*/ 0 w 6"/>
                <a:gd name="T3" fmla="*/ 7 h 28"/>
                <a:gd name="T4" fmla="*/ 0 w 6"/>
                <a:gd name="T5" fmla="*/ 1 h 28"/>
                <a:gd name="T6" fmla="*/ 1 w 6"/>
                <a:gd name="T7" fmla="*/ 0 h 28"/>
                <a:gd name="T8" fmla="*/ 1 w 6"/>
                <a:gd name="T9" fmla="*/ 7 h 28"/>
                <a:gd name="T10" fmla="*/ 1 w 6"/>
                <a:gd name="T11" fmla="*/ 7 h 28"/>
                <a:gd name="T12" fmla="*/ 1 w 6"/>
                <a:gd name="T13" fmla="*/ 0 h 28"/>
                <a:gd name="T14" fmla="*/ 1 w 6"/>
                <a:gd name="T15" fmla="*/ 0 h 28"/>
                <a:gd name="T16" fmla="*/ 1 w 6"/>
                <a:gd name="T17" fmla="*/ 7 h 28"/>
                <a:gd name="T18" fmla="*/ 1 w 6"/>
                <a:gd name="T19" fmla="*/ 7 h 28"/>
                <a:gd name="T20" fmla="*/ 1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8">
                  <a:moveTo>
                    <a:pt x="3" y="26"/>
                  </a:moveTo>
                  <a:lnTo>
                    <a:pt x="0" y="26"/>
                  </a:lnTo>
                  <a:lnTo>
                    <a:pt x="0" y="2"/>
                  </a:lnTo>
                  <a:lnTo>
                    <a:pt x="3" y="0"/>
                  </a:lnTo>
                  <a:lnTo>
                    <a:pt x="3" y="26"/>
                  </a:lnTo>
                  <a:lnTo>
                    <a:pt x="3" y="28"/>
                  </a:lnTo>
                  <a:lnTo>
                    <a:pt x="3" y="0"/>
                  </a:lnTo>
                  <a:lnTo>
                    <a:pt x="6" y="0"/>
                  </a:lnTo>
                  <a:lnTo>
                    <a:pt x="6" y="26"/>
                  </a:lnTo>
                  <a:lnTo>
                    <a:pt x="6" y="2"/>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7" name="Freeform 4826">
              <a:extLst>
                <a:ext uri="{FF2B5EF4-FFF2-40B4-BE49-F238E27FC236}">
                  <a16:creationId xmlns:a16="http://schemas.microsoft.com/office/drawing/2014/main" id="{F5031D95-9383-47EE-81E0-0B8E452B14A0}"/>
                </a:ext>
              </a:extLst>
            </p:cNvPr>
            <p:cNvSpPr>
              <a:spLocks/>
            </p:cNvSpPr>
            <p:nvPr/>
          </p:nvSpPr>
          <p:spPr bwMode="auto">
            <a:xfrm>
              <a:off x="4145" y="1819"/>
              <a:ext cx="5" cy="2"/>
            </a:xfrm>
            <a:custGeom>
              <a:avLst/>
              <a:gdLst>
                <a:gd name="T0" fmla="*/ 1 w 21"/>
                <a:gd name="T1" fmla="*/ 1 h 6"/>
                <a:gd name="T2" fmla="*/ 1 w 21"/>
                <a:gd name="T3" fmla="*/ 0 h 6"/>
                <a:gd name="T4" fmla="*/ 4 w 21"/>
                <a:gd name="T5" fmla="*/ 0 h 6"/>
                <a:gd name="T6" fmla="*/ 5 w 21"/>
                <a:gd name="T7" fmla="*/ 0 h 6"/>
                <a:gd name="T8" fmla="*/ 1 w 21"/>
                <a:gd name="T9" fmla="*/ 0 h 6"/>
                <a:gd name="T10" fmla="*/ 0 w 21"/>
                <a:gd name="T11" fmla="*/ 1 h 6"/>
                <a:gd name="T12" fmla="*/ 5 w 21"/>
                <a:gd name="T13" fmla="*/ 1 h 6"/>
                <a:gd name="T14" fmla="*/ 5 w 21"/>
                <a:gd name="T15" fmla="*/ 1 h 6"/>
                <a:gd name="T16" fmla="*/ 1 w 21"/>
                <a:gd name="T17" fmla="*/ 1 h 6"/>
                <a:gd name="T18" fmla="*/ 1 w 21"/>
                <a:gd name="T19" fmla="*/ 2 h 6"/>
                <a:gd name="T20" fmla="*/ 4 w 21"/>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6">
                  <a:moveTo>
                    <a:pt x="3" y="2"/>
                  </a:moveTo>
                  <a:lnTo>
                    <a:pt x="3" y="0"/>
                  </a:lnTo>
                  <a:lnTo>
                    <a:pt x="18" y="0"/>
                  </a:lnTo>
                  <a:lnTo>
                    <a:pt x="21" y="0"/>
                  </a:lnTo>
                  <a:lnTo>
                    <a:pt x="3" y="0"/>
                  </a:lnTo>
                  <a:lnTo>
                    <a:pt x="0" y="2"/>
                  </a:lnTo>
                  <a:lnTo>
                    <a:pt x="21" y="2"/>
                  </a:lnTo>
                  <a:lnTo>
                    <a:pt x="3" y="2"/>
                  </a:lnTo>
                  <a:lnTo>
                    <a:pt x="3" y="6"/>
                  </a:lnTo>
                  <a:lnTo>
                    <a:pt x="18" y="6"/>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8" name="Freeform 4827">
              <a:extLst>
                <a:ext uri="{FF2B5EF4-FFF2-40B4-BE49-F238E27FC236}">
                  <a16:creationId xmlns:a16="http://schemas.microsoft.com/office/drawing/2014/main" id="{85826B02-206F-47F7-AC74-9BE9214D9258}"/>
                </a:ext>
              </a:extLst>
            </p:cNvPr>
            <p:cNvSpPr>
              <a:spLocks/>
            </p:cNvSpPr>
            <p:nvPr/>
          </p:nvSpPr>
          <p:spPr bwMode="auto">
            <a:xfrm>
              <a:off x="4148" y="1815"/>
              <a:ext cx="2" cy="6"/>
            </a:xfrm>
            <a:custGeom>
              <a:avLst/>
              <a:gdLst>
                <a:gd name="T0" fmla="*/ 1 w 6"/>
                <a:gd name="T1" fmla="*/ 5 h 22"/>
                <a:gd name="T2" fmla="*/ 0 w 6"/>
                <a:gd name="T3" fmla="*/ 5 h 22"/>
                <a:gd name="T4" fmla="*/ 0 w 6"/>
                <a:gd name="T5" fmla="*/ 1 h 22"/>
                <a:gd name="T6" fmla="*/ 1 w 6"/>
                <a:gd name="T7" fmla="*/ 0 h 22"/>
                <a:gd name="T8" fmla="*/ 1 w 6"/>
                <a:gd name="T9" fmla="*/ 5 h 22"/>
                <a:gd name="T10" fmla="*/ 1 w 6"/>
                <a:gd name="T11" fmla="*/ 6 h 22"/>
                <a:gd name="T12" fmla="*/ 1 w 6"/>
                <a:gd name="T13" fmla="*/ 0 h 22"/>
                <a:gd name="T14" fmla="*/ 2 w 6"/>
                <a:gd name="T15" fmla="*/ 0 h 22"/>
                <a:gd name="T16" fmla="*/ 2 w 6"/>
                <a:gd name="T17" fmla="*/ 5 h 22"/>
                <a:gd name="T18" fmla="*/ 2 w 6"/>
                <a:gd name="T19" fmla="*/ 5 h 22"/>
                <a:gd name="T20" fmla="*/ 2 w 6"/>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2">
                  <a:moveTo>
                    <a:pt x="3" y="18"/>
                  </a:moveTo>
                  <a:lnTo>
                    <a:pt x="0" y="18"/>
                  </a:lnTo>
                  <a:lnTo>
                    <a:pt x="0" y="3"/>
                  </a:lnTo>
                  <a:lnTo>
                    <a:pt x="3" y="0"/>
                  </a:lnTo>
                  <a:lnTo>
                    <a:pt x="3" y="18"/>
                  </a:lnTo>
                  <a:lnTo>
                    <a:pt x="3" y="22"/>
                  </a:lnTo>
                  <a:lnTo>
                    <a:pt x="3" y="0"/>
                  </a:lnTo>
                  <a:lnTo>
                    <a:pt x="6" y="0"/>
                  </a:lnTo>
                  <a:lnTo>
                    <a:pt x="6" y="18"/>
                  </a:lnTo>
                  <a:lnTo>
                    <a:pt x="6" y="3"/>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09" name="Freeform 4828">
              <a:extLst>
                <a:ext uri="{FF2B5EF4-FFF2-40B4-BE49-F238E27FC236}">
                  <a16:creationId xmlns:a16="http://schemas.microsoft.com/office/drawing/2014/main" id="{B1F47CF6-4E00-40E7-A8B7-FF3CCCAE8AB1}"/>
                </a:ext>
              </a:extLst>
            </p:cNvPr>
            <p:cNvSpPr>
              <a:spLocks/>
            </p:cNvSpPr>
            <p:nvPr/>
          </p:nvSpPr>
          <p:spPr bwMode="auto">
            <a:xfrm>
              <a:off x="4148" y="1815"/>
              <a:ext cx="10" cy="2"/>
            </a:xfrm>
            <a:custGeom>
              <a:avLst/>
              <a:gdLst>
                <a:gd name="T0" fmla="*/ 1 w 38"/>
                <a:gd name="T1" fmla="*/ 1 h 5"/>
                <a:gd name="T2" fmla="*/ 1 w 38"/>
                <a:gd name="T3" fmla="*/ 0 h 5"/>
                <a:gd name="T4" fmla="*/ 9 w 38"/>
                <a:gd name="T5" fmla="*/ 0 h 5"/>
                <a:gd name="T6" fmla="*/ 10 w 38"/>
                <a:gd name="T7" fmla="*/ 0 h 5"/>
                <a:gd name="T8" fmla="*/ 1 w 38"/>
                <a:gd name="T9" fmla="*/ 0 h 5"/>
                <a:gd name="T10" fmla="*/ 0 w 38"/>
                <a:gd name="T11" fmla="*/ 1 h 5"/>
                <a:gd name="T12" fmla="*/ 10 w 38"/>
                <a:gd name="T13" fmla="*/ 1 h 5"/>
                <a:gd name="T14" fmla="*/ 10 w 38"/>
                <a:gd name="T15" fmla="*/ 2 h 5"/>
                <a:gd name="T16" fmla="*/ 1 w 38"/>
                <a:gd name="T17" fmla="*/ 2 h 5"/>
                <a:gd name="T18" fmla="*/ 1 w 38"/>
                <a:gd name="T19" fmla="*/ 2 h 5"/>
                <a:gd name="T20" fmla="*/ 9 w 38"/>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5">
                  <a:moveTo>
                    <a:pt x="3" y="3"/>
                  </a:moveTo>
                  <a:lnTo>
                    <a:pt x="3" y="0"/>
                  </a:lnTo>
                  <a:lnTo>
                    <a:pt x="35" y="0"/>
                  </a:lnTo>
                  <a:lnTo>
                    <a:pt x="38" y="0"/>
                  </a:lnTo>
                  <a:lnTo>
                    <a:pt x="3" y="0"/>
                  </a:lnTo>
                  <a:lnTo>
                    <a:pt x="0" y="3"/>
                  </a:lnTo>
                  <a:lnTo>
                    <a:pt x="38" y="3"/>
                  </a:lnTo>
                  <a:lnTo>
                    <a:pt x="38" y="5"/>
                  </a:lnTo>
                  <a:lnTo>
                    <a:pt x="3" y="5"/>
                  </a:lnTo>
                  <a:lnTo>
                    <a:pt x="35" y="5"/>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0" name="Freeform 4829">
              <a:extLst>
                <a:ext uri="{FF2B5EF4-FFF2-40B4-BE49-F238E27FC236}">
                  <a16:creationId xmlns:a16="http://schemas.microsoft.com/office/drawing/2014/main" id="{E84D7B11-F59E-4298-AC82-D7EB1DDBAA71}"/>
                </a:ext>
              </a:extLst>
            </p:cNvPr>
            <p:cNvSpPr>
              <a:spLocks/>
            </p:cNvSpPr>
            <p:nvPr/>
          </p:nvSpPr>
          <p:spPr bwMode="auto">
            <a:xfrm>
              <a:off x="4157" y="1811"/>
              <a:ext cx="1" cy="6"/>
            </a:xfrm>
            <a:custGeom>
              <a:avLst/>
              <a:gdLst>
                <a:gd name="T0" fmla="*/ 0 w 5"/>
                <a:gd name="T1" fmla="*/ 5 h 22"/>
                <a:gd name="T2" fmla="*/ 0 w 5"/>
                <a:gd name="T3" fmla="*/ 5 h 22"/>
                <a:gd name="T4" fmla="*/ 0 w 5"/>
                <a:gd name="T5" fmla="*/ 1 h 22"/>
                <a:gd name="T6" fmla="*/ 0 w 5"/>
                <a:gd name="T7" fmla="*/ 0 h 22"/>
                <a:gd name="T8" fmla="*/ 0 w 5"/>
                <a:gd name="T9" fmla="*/ 6 h 22"/>
                <a:gd name="T10" fmla="*/ 0 w 5"/>
                <a:gd name="T11" fmla="*/ 6 h 22"/>
                <a:gd name="T12" fmla="*/ 0 w 5"/>
                <a:gd name="T13" fmla="*/ 0 h 22"/>
                <a:gd name="T14" fmla="*/ 1 w 5"/>
                <a:gd name="T15" fmla="*/ 0 h 22"/>
                <a:gd name="T16" fmla="*/ 1 w 5"/>
                <a:gd name="T17" fmla="*/ 6 h 22"/>
                <a:gd name="T18" fmla="*/ 1 w 5"/>
                <a:gd name="T19" fmla="*/ 5 h 22"/>
                <a:gd name="T20" fmla="*/ 1 w 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22">
                  <a:moveTo>
                    <a:pt x="2" y="20"/>
                  </a:moveTo>
                  <a:lnTo>
                    <a:pt x="0" y="20"/>
                  </a:lnTo>
                  <a:lnTo>
                    <a:pt x="0" y="4"/>
                  </a:lnTo>
                  <a:lnTo>
                    <a:pt x="0" y="0"/>
                  </a:lnTo>
                  <a:lnTo>
                    <a:pt x="0" y="22"/>
                  </a:lnTo>
                  <a:lnTo>
                    <a:pt x="2" y="22"/>
                  </a:lnTo>
                  <a:lnTo>
                    <a:pt x="2" y="0"/>
                  </a:lnTo>
                  <a:lnTo>
                    <a:pt x="5" y="0"/>
                  </a:lnTo>
                  <a:lnTo>
                    <a:pt x="5" y="22"/>
                  </a:lnTo>
                  <a:lnTo>
                    <a:pt x="5" y="20"/>
                  </a:lnTo>
                  <a:lnTo>
                    <a:pt x="5" y="4"/>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311" name="Freeform 4830">
              <a:extLst>
                <a:ext uri="{FF2B5EF4-FFF2-40B4-BE49-F238E27FC236}">
                  <a16:creationId xmlns:a16="http://schemas.microsoft.com/office/drawing/2014/main" id="{81312F06-5721-4C51-A01A-667C376777F5}"/>
                </a:ext>
              </a:extLst>
            </p:cNvPr>
            <p:cNvSpPr>
              <a:spLocks/>
            </p:cNvSpPr>
            <p:nvPr/>
          </p:nvSpPr>
          <p:spPr bwMode="auto">
            <a:xfrm>
              <a:off x="4157" y="1811"/>
              <a:ext cx="32" cy="2"/>
            </a:xfrm>
            <a:custGeom>
              <a:avLst/>
              <a:gdLst>
                <a:gd name="T0" fmla="*/ 0 w 130"/>
                <a:gd name="T1" fmla="*/ 1 h 7"/>
                <a:gd name="T2" fmla="*/ 0 w 130"/>
                <a:gd name="T3" fmla="*/ 0 h 7"/>
                <a:gd name="T4" fmla="*/ 31 w 130"/>
                <a:gd name="T5" fmla="*/ 0 h 7"/>
                <a:gd name="T6" fmla="*/ 32 w 130"/>
                <a:gd name="T7" fmla="*/ 0 h 7"/>
                <a:gd name="T8" fmla="*/ 0 w 130"/>
                <a:gd name="T9" fmla="*/ 0 h 7"/>
                <a:gd name="T10" fmla="*/ 0 w 130"/>
                <a:gd name="T11" fmla="*/ 1 h 7"/>
                <a:gd name="T12" fmla="*/ 32 w 130"/>
                <a:gd name="T13" fmla="*/ 1 h 7"/>
                <a:gd name="T14" fmla="*/ 32 w 130"/>
                <a:gd name="T15" fmla="*/ 2 h 7"/>
                <a:gd name="T16" fmla="*/ 0 w 130"/>
                <a:gd name="T17" fmla="*/ 2 h 7"/>
                <a:gd name="T18" fmla="*/ 0 w 130"/>
                <a:gd name="T19" fmla="*/ 2 h 7"/>
                <a:gd name="T20" fmla="*/ 31 w 130"/>
                <a:gd name="T21" fmla="*/ 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 h="7">
                  <a:moveTo>
                    <a:pt x="2" y="4"/>
                  </a:moveTo>
                  <a:lnTo>
                    <a:pt x="2" y="0"/>
                  </a:lnTo>
                  <a:lnTo>
                    <a:pt x="127" y="0"/>
                  </a:lnTo>
                  <a:lnTo>
                    <a:pt x="130" y="0"/>
                  </a:lnTo>
                  <a:lnTo>
                    <a:pt x="0" y="0"/>
                  </a:lnTo>
                  <a:lnTo>
                    <a:pt x="0" y="4"/>
                  </a:lnTo>
                  <a:lnTo>
                    <a:pt x="130" y="4"/>
                  </a:lnTo>
                  <a:lnTo>
                    <a:pt x="130" y="7"/>
                  </a:lnTo>
                  <a:lnTo>
                    <a:pt x="0" y="7"/>
                  </a:lnTo>
                  <a:lnTo>
                    <a:pt x="2" y="7"/>
                  </a:lnTo>
                  <a:lnTo>
                    <a:pt x="127" y="7"/>
                  </a:lnTo>
                </a:path>
              </a:pathLst>
            </a:custGeom>
            <a:noFill/>
            <a:ln w="42926" cap="flat" cmpd="sng">
              <a:solidFill>
                <a:schemeClr val="bg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8581" name="Group 5573">
            <a:extLst>
              <a:ext uri="{FF2B5EF4-FFF2-40B4-BE49-F238E27FC236}">
                <a16:creationId xmlns:a16="http://schemas.microsoft.com/office/drawing/2014/main" id="{6122DC88-434D-4DE4-9457-BB445BE884B7}"/>
              </a:ext>
            </a:extLst>
          </p:cNvPr>
          <p:cNvGrpSpPr>
            <a:grpSpLocks/>
          </p:cNvGrpSpPr>
          <p:nvPr/>
        </p:nvGrpSpPr>
        <p:grpSpPr bwMode="auto">
          <a:xfrm>
            <a:off x="2540000" y="4106863"/>
            <a:ext cx="1344613" cy="915987"/>
            <a:chOff x="1600" y="2617"/>
            <a:chExt cx="847" cy="577"/>
          </a:xfrm>
        </p:grpSpPr>
        <p:sp>
          <p:nvSpPr>
            <p:cNvPr id="18912" name="Freeform 5033">
              <a:extLst>
                <a:ext uri="{FF2B5EF4-FFF2-40B4-BE49-F238E27FC236}">
                  <a16:creationId xmlns:a16="http://schemas.microsoft.com/office/drawing/2014/main" id="{AA3B3796-FC2A-4B8C-9065-C4F56E837C75}"/>
                </a:ext>
              </a:extLst>
            </p:cNvPr>
            <p:cNvSpPr>
              <a:spLocks/>
            </p:cNvSpPr>
            <p:nvPr/>
          </p:nvSpPr>
          <p:spPr bwMode="auto">
            <a:xfrm>
              <a:off x="1600" y="3188"/>
              <a:ext cx="1" cy="6"/>
            </a:xfrm>
            <a:custGeom>
              <a:avLst/>
              <a:gdLst>
                <a:gd name="T0" fmla="*/ 1 w 3"/>
                <a:gd name="T1" fmla="*/ 6 h 22"/>
                <a:gd name="T2" fmla="*/ 0 w 3"/>
                <a:gd name="T3" fmla="*/ 6 h 22"/>
                <a:gd name="T4" fmla="*/ 0 w 3"/>
                <a:gd name="T5" fmla="*/ 0 h 22"/>
                <a:gd name="T6" fmla="*/ 1 w 3"/>
                <a:gd name="T7" fmla="*/ 0 h 22"/>
                <a:gd name="T8" fmla="*/ 1 w 3"/>
                <a:gd name="T9" fmla="*/ 6 h 22"/>
                <a:gd name="T10" fmla="*/ 1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3" name="Freeform 5034">
              <a:extLst>
                <a:ext uri="{FF2B5EF4-FFF2-40B4-BE49-F238E27FC236}">
                  <a16:creationId xmlns:a16="http://schemas.microsoft.com/office/drawing/2014/main" id="{1A2F85F9-7AA5-427B-8579-D5127A37F2E1}"/>
                </a:ext>
              </a:extLst>
            </p:cNvPr>
            <p:cNvSpPr>
              <a:spLocks/>
            </p:cNvSpPr>
            <p:nvPr/>
          </p:nvSpPr>
          <p:spPr bwMode="auto">
            <a:xfrm>
              <a:off x="1601" y="3187"/>
              <a:ext cx="2" cy="1"/>
            </a:xfrm>
            <a:custGeom>
              <a:avLst/>
              <a:gdLst>
                <a:gd name="T0" fmla="*/ 0 w 6"/>
                <a:gd name="T1" fmla="*/ 1 h 4"/>
                <a:gd name="T2" fmla="*/ 0 w 6"/>
                <a:gd name="T3" fmla="*/ 0 h 4"/>
                <a:gd name="T4" fmla="*/ 2 w 6"/>
                <a:gd name="T5" fmla="*/ 0 h 4"/>
                <a:gd name="T6" fmla="*/ 2 w 6"/>
                <a:gd name="T7" fmla="*/ 1 h 4"/>
                <a:gd name="T8" fmla="*/ 0 w 6"/>
                <a:gd name="T9" fmla="*/ 1 h 4"/>
                <a:gd name="T10" fmla="*/ 2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4" name="Freeform 5035">
              <a:extLst>
                <a:ext uri="{FF2B5EF4-FFF2-40B4-BE49-F238E27FC236}">
                  <a16:creationId xmlns:a16="http://schemas.microsoft.com/office/drawing/2014/main" id="{C8A62EEA-070B-4358-A86C-429378BE2DD9}"/>
                </a:ext>
              </a:extLst>
            </p:cNvPr>
            <p:cNvSpPr>
              <a:spLocks/>
            </p:cNvSpPr>
            <p:nvPr/>
          </p:nvSpPr>
          <p:spPr bwMode="auto">
            <a:xfrm>
              <a:off x="1602" y="3184"/>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5" name="Freeform 5036">
              <a:extLst>
                <a:ext uri="{FF2B5EF4-FFF2-40B4-BE49-F238E27FC236}">
                  <a16:creationId xmlns:a16="http://schemas.microsoft.com/office/drawing/2014/main" id="{A6E2F6CF-80C2-4EED-B91C-8E6A7EFDB2C6}"/>
                </a:ext>
              </a:extLst>
            </p:cNvPr>
            <p:cNvSpPr>
              <a:spLocks/>
            </p:cNvSpPr>
            <p:nvPr/>
          </p:nvSpPr>
          <p:spPr bwMode="auto">
            <a:xfrm>
              <a:off x="1603" y="3184"/>
              <a:ext cx="3" cy="1"/>
            </a:xfrm>
            <a:custGeom>
              <a:avLst/>
              <a:gdLst>
                <a:gd name="T0" fmla="*/ 0 w 12"/>
                <a:gd name="T1" fmla="*/ 1 h 3"/>
                <a:gd name="T2" fmla="*/ 0 w 12"/>
                <a:gd name="T3" fmla="*/ 0 h 3"/>
                <a:gd name="T4" fmla="*/ 3 w 12"/>
                <a:gd name="T5" fmla="*/ 0 h 3"/>
                <a:gd name="T6" fmla="*/ 3 w 12"/>
                <a:gd name="T7" fmla="*/ 1 h 3"/>
                <a:gd name="T8" fmla="*/ 0 w 12"/>
                <a:gd name="T9" fmla="*/ 1 h 3"/>
                <a:gd name="T10" fmla="*/ 3 w 1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6" name="Freeform 5037">
              <a:extLst>
                <a:ext uri="{FF2B5EF4-FFF2-40B4-BE49-F238E27FC236}">
                  <a16:creationId xmlns:a16="http://schemas.microsoft.com/office/drawing/2014/main" id="{787098BF-7DA5-4899-8C12-C09B8925998F}"/>
                </a:ext>
              </a:extLst>
            </p:cNvPr>
            <p:cNvSpPr>
              <a:spLocks/>
            </p:cNvSpPr>
            <p:nvPr/>
          </p:nvSpPr>
          <p:spPr bwMode="auto">
            <a:xfrm>
              <a:off x="1605" y="3183"/>
              <a:ext cx="1" cy="1"/>
            </a:xfrm>
            <a:custGeom>
              <a:avLst/>
              <a:gdLst>
                <a:gd name="T0" fmla="*/ 1 w 3"/>
                <a:gd name="T1" fmla="*/ 1 h 7"/>
                <a:gd name="T2" fmla="*/ 0 w 3"/>
                <a:gd name="T3" fmla="*/ 1 h 7"/>
                <a:gd name="T4" fmla="*/ 0 w 3"/>
                <a:gd name="T5" fmla="*/ 0 h 7"/>
                <a:gd name="T6" fmla="*/ 1 w 3"/>
                <a:gd name="T7" fmla="*/ 0 h 7"/>
                <a:gd name="T8" fmla="*/ 1 w 3"/>
                <a:gd name="T9" fmla="*/ 1 h 7"/>
                <a:gd name="T10" fmla="*/ 1 w 3"/>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7">
                  <a:moveTo>
                    <a:pt x="3" y="7"/>
                  </a:moveTo>
                  <a:lnTo>
                    <a:pt x="0" y="7"/>
                  </a:lnTo>
                  <a:lnTo>
                    <a:pt x="0" y="0"/>
                  </a:lnTo>
                  <a:lnTo>
                    <a:pt x="3" y="0"/>
                  </a:lnTo>
                  <a:lnTo>
                    <a:pt x="3" y="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7" name="Freeform 5038">
              <a:extLst>
                <a:ext uri="{FF2B5EF4-FFF2-40B4-BE49-F238E27FC236}">
                  <a16:creationId xmlns:a16="http://schemas.microsoft.com/office/drawing/2014/main" id="{C1D07C32-9866-42A5-BE1F-9438128709D7}"/>
                </a:ext>
              </a:extLst>
            </p:cNvPr>
            <p:cNvSpPr>
              <a:spLocks/>
            </p:cNvSpPr>
            <p:nvPr/>
          </p:nvSpPr>
          <p:spPr bwMode="auto">
            <a:xfrm>
              <a:off x="1617" y="3165"/>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8" name="Freeform 5039">
              <a:extLst>
                <a:ext uri="{FF2B5EF4-FFF2-40B4-BE49-F238E27FC236}">
                  <a16:creationId xmlns:a16="http://schemas.microsoft.com/office/drawing/2014/main" id="{61C48EC5-773F-40BC-900F-D6A860679664}"/>
                </a:ext>
              </a:extLst>
            </p:cNvPr>
            <p:cNvSpPr>
              <a:spLocks/>
            </p:cNvSpPr>
            <p:nvPr/>
          </p:nvSpPr>
          <p:spPr bwMode="auto">
            <a:xfrm>
              <a:off x="1617" y="3164"/>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9" name="Freeform 5040">
              <a:extLst>
                <a:ext uri="{FF2B5EF4-FFF2-40B4-BE49-F238E27FC236}">
                  <a16:creationId xmlns:a16="http://schemas.microsoft.com/office/drawing/2014/main" id="{206EBC2D-9F13-45FC-A67D-711397FED73A}"/>
                </a:ext>
              </a:extLst>
            </p:cNvPr>
            <p:cNvSpPr>
              <a:spLocks/>
            </p:cNvSpPr>
            <p:nvPr/>
          </p:nvSpPr>
          <p:spPr bwMode="auto">
            <a:xfrm>
              <a:off x="1617" y="3162"/>
              <a:ext cx="1" cy="3"/>
            </a:xfrm>
            <a:custGeom>
              <a:avLst/>
              <a:gdLst>
                <a:gd name="T0" fmla="*/ 1 w 3"/>
                <a:gd name="T1" fmla="*/ 3 h 12"/>
                <a:gd name="T2" fmla="*/ 0 w 3"/>
                <a:gd name="T3" fmla="*/ 3 h 12"/>
                <a:gd name="T4" fmla="*/ 0 w 3"/>
                <a:gd name="T5" fmla="*/ 0 h 12"/>
                <a:gd name="T6" fmla="*/ 1 w 3"/>
                <a:gd name="T7" fmla="*/ 0 h 12"/>
                <a:gd name="T8" fmla="*/ 1 w 3"/>
                <a:gd name="T9" fmla="*/ 3 h 12"/>
                <a:gd name="T10" fmla="*/ 1 w 3"/>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2">
                  <a:moveTo>
                    <a:pt x="3" y="12"/>
                  </a:moveTo>
                  <a:lnTo>
                    <a:pt x="0" y="12"/>
                  </a:lnTo>
                  <a:lnTo>
                    <a:pt x="0" y="0"/>
                  </a:lnTo>
                  <a:lnTo>
                    <a:pt x="3" y="0"/>
                  </a:lnTo>
                  <a:lnTo>
                    <a:pt x="3" y="1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0" name="Freeform 5041">
              <a:extLst>
                <a:ext uri="{FF2B5EF4-FFF2-40B4-BE49-F238E27FC236}">
                  <a16:creationId xmlns:a16="http://schemas.microsoft.com/office/drawing/2014/main" id="{23E49217-FA26-4355-B66B-8AB56838ECBC}"/>
                </a:ext>
              </a:extLst>
            </p:cNvPr>
            <p:cNvSpPr>
              <a:spLocks/>
            </p:cNvSpPr>
            <p:nvPr/>
          </p:nvSpPr>
          <p:spPr bwMode="auto">
            <a:xfrm>
              <a:off x="1618" y="3161"/>
              <a:ext cx="3" cy="1"/>
            </a:xfrm>
            <a:custGeom>
              <a:avLst/>
              <a:gdLst>
                <a:gd name="T0" fmla="*/ 0 w 12"/>
                <a:gd name="T1" fmla="*/ 1 h 4"/>
                <a:gd name="T2" fmla="*/ 0 w 12"/>
                <a:gd name="T3" fmla="*/ 0 h 4"/>
                <a:gd name="T4" fmla="*/ 3 w 12"/>
                <a:gd name="T5" fmla="*/ 0 h 4"/>
                <a:gd name="T6" fmla="*/ 3 w 12"/>
                <a:gd name="T7" fmla="*/ 1 h 4"/>
                <a:gd name="T8" fmla="*/ 0 w 12"/>
                <a:gd name="T9" fmla="*/ 1 h 4"/>
                <a:gd name="T10" fmla="*/ 3 w 1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4"/>
                  </a:moveTo>
                  <a:lnTo>
                    <a:pt x="0" y="0"/>
                  </a:lnTo>
                  <a:lnTo>
                    <a:pt x="12" y="0"/>
                  </a:lnTo>
                  <a:lnTo>
                    <a:pt x="12" y="4"/>
                  </a:lnTo>
                  <a:lnTo>
                    <a:pt x="0" y="4"/>
                  </a:lnTo>
                  <a:lnTo>
                    <a:pt x="1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1" name="Freeform 5042">
              <a:extLst>
                <a:ext uri="{FF2B5EF4-FFF2-40B4-BE49-F238E27FC236}">
                  <a16:creationId xmlns:a16="http://schemas.microsoft.com/office/drawing/2014/main" id="{0E2D467E-522E-4AD4-BC32-E6C35969EED7}"/>
                </a:ext>
              </a:extLst>
            </p:cNvPr>
            <p:cNvSpPr>
              <a:spLocks/>
            </p:cNvSpPr>
            <p:nvPr/>
          </p:nvSpPr>
          <p:spPr bwMode="auto">
            <a:xfrm>
              <a:off x="1620" y="3158"/>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2" name="Freeform 5043">
              <a:extLst>
                <a:ext uri="{FF2B5EF4-FFF2-40B4-BE49-F238E27FC236}">
                  <a16:creationId xmlns:a16="http://schemas.microsoft.com/office/drawing/2014/main" id="{422EA1B7-D62F-47B0-B1D6-E5C77BF9CA15}"/>
                </a:ext>
              </a:extLst>
            </p:cNvPr>
            <p:cNvSpPr>
              <a:spLocks/>
            </p:cNvSpPr>
            <p:nvPr/>
          </p:nvSpPr>
          <p:spPr bwMode="auto">
            <a:xfrm>
              <a:off x="1621" y="3157"/>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3" name="Freeform 5044">
              <a:extLst>
                <a:ext uri="{FF2B5EF4-FFF2-40B4-BE49-F238E27FC236}">
                  <a16:creationId xmlns:a16="http://schemas.microsoft.com/office/drawing/2014/main" id="{88C0DA50-939B-4ADE-9D84-585059EA266D}"/>
                </a:ext>
              </a:extLst>
            </p:cNvPr>
            <p:cNvSpPr>
              <a:spLocks/>
            </p:cNvSpPr>
            <p:nvPr/>
          </p:nvSpPr>
          <p:spPr bwMode="auto">
            <a:xfrm>
              <a:off x="1621" y="3152"/>
              <a:ext cx="1" cy="6"/>
            </a:xfrm>
            <a:custGeom>
              <a:avLst/>
              <a:gdLst>
                <a:gd name="T0" fmla="*/ 1 w 3"/>
                <a:gd name="T1" fmla="*/ 6 h 22"/>
                <a:gd name="T2" fmla="*/ 0 w 3"/>
                <a:gd name="T3" fmla="*/ 6 h 22"/>
                <a:gd name="T4" fmla="*/ 0 w 3"/>
                <a:gd name="T5" fmla="*/ 0 h 22"/>
                <a:gd name="T6" fmla="*/ 1 w 3"/>
                <a:gd name="T7" fmla="*/ 0 h 22"/>
                <a:gd name="T8" fmla="*/ 1 w 3"/>
                <a:gd name="T9" fmla="*/ 6 h 22"/>
                <a:gd name="T10" fmla="*/ 1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4" name="Freeform 5045">
              <a:extLst>
                <a:ext uri="{FF2B5EF4-FFF2-40B4-BE49-F238E27FC236}">
                  <a16:creationId xmlns:a16="http://schemas.microsoft.com/office/drawing/2014/main" id="{5C5D0E62-879E-42FA-87EF-65AA3E6A51A4}"/>
                </a:ext>
              </a:extLst>
            </p:cNvPr>
            <p:cNvSpPr>
              <a:spLocks/>
            </p:cNvSpPr>
            <p:nvPr/>
          </p:nvSpPr>
          <p:spPr bwMode="auto">
            <a:xfrm>
              <a:off x="1622" y="3152"/>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5" name="Freeform 5046">
              <a:extLst>
                <a:ext uri="{FF2B5EF4-FFF2-40B4-BE49-F238E27FC236}">
                  <a16:creationId xmlns:a16="http://schemas.microsoft.com/office/drawing/2014/main" id="{55C865E2-59E7-48C7-95D3-AEF8141F39CE}"/>
                </a:ext>
              </a:extLst>
            </p:cNvPr>
            <p:cNvSpPr>
              <a:spLocks/>
            </p:cNvSpPr>
            <p:nvPr/>
          </p:nvSpPr>
          <p:spPr bwMode="auto">
            <a:xfrm>
              <a:off x="1622" y="3148"/>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6" name="Freeform 5047">
              <a:extLst>
                <a:ext uri="{FF2B5EF4-FFF2-40B4-BE49-F238E27FC236}">
                  <a16:creationId xmlns:a16="http://schemas.microsoft.com/office/drawing/2014/main" id="{035B1FAD-DBEE-4CDC-9BD5-82F0F8742481}"/>
                </a:ext>
              </a:extLst>
            </p:cNvPr>
            <p:cNvSpPr>
              <a:spLocks/>
            </p:cNvSpPr>
            <p:nvPr/>
          </p:nvSpPr>
          <p:spPr bwMode="auto">
            <a:xfrm>
              <a:off x="1623" y="3147"/>
              <a:ext cx="2" cy="1"/>
            </a:xfrm>
            <a:custGeom>
              <a:avLst/>
              <a:gdLst>
                <a:gd name="T0" fmla="*/ 0 w 9"/>
                <a:gd name="T1" fmla="*/ 1 h 4"/>
                <a:gd name="T2" fmla="*/ 0 w 9"/>
                <a:gd name="T3" fmla="*/ 0 h 4"/>
                <a:gd name="T4" fmla="*/ 2 w 9"/>
                <a:gd name="T5" fmla="*/ 0 h 4"/>
                <a:gd name="T6" fmla="*/ 2 w 9"/>
                <a:gd name="T7" fmla="*/ 1 h 4"/>
                <a:gd name="T8" fmla="*/ 0 w 9"/>
                <a:gd name="T9" fmla="*/ 1 h 4"/>
                <a:gd name="T10" fmla="*/ 2 w 9"/>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0" y="0"/>
                  </a:lnTo>
                  <a:lnTo>
                    <a:pt x="9" y="0"/>
                  </a:lnTo>
                  <a:lnTo>
                    <a:pt x="9" y="4"/>
                  </a:lnTo>
                  <a:lnTo>
                    <a:pt x="0" y="4"/>
                  </a:lnTo>
                  <a:lnTo>
                    <a:pt x="9"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7" name="Freeform 5048">
              <a:extLst>
                <a:ext uri="{FF2B5EF4-FFF2-40B4-BE49-F238E27FC236}">
                  <a16:creationId xmlns:a16="http://schemas.microsoft.com/office/drawing/2014/main" id="{B8B3F29C-ADAE-4A64-88B5-F9F8949D30FB}"/>
                </a:ext>
              </a:extLst>
            </p:cNvPr>
            <p:cNvSpPr>
              <a:spLocks/>
            </p:cNvSpPr>
            <p:nvPr/>
          </p:nvSpPr>
          <p:spPr bwMode="auto">
            <a:xfrm>
              <a:off x="1624" y="3140"/>
              <a:ext cx="1" cy="8"/>
            </a:xfrm>
            <a:custGeom>
              <a:avLst/>
              <a:gdLst>
                <a:gd name="T0" fmla="*/ 1 w 3"/>
                <a:gd name="T1" fmla="*/ 8 h 32"/>
                <a:gd name="T2" fmla="*/ 0 w 3"/>
                <a:gd name="T3" fmla="*/ 8 h 32"/>
                <a:gd name="T4" fmla="*/ 0 w 3"/>
                <a:gd name="T5" fmla="*/ 0 h 32"/>
                <a:gd name="T6" fmla="*/ 1 w 3"/>
                <a:gd name="T7" fmla="*/ 0 h 32"/>
                <a:gd name="T8" fmla="*/ 1 w 3"/>
                <a:gd name="T9" fmla="*/ 8 h 32"/>
                <a:gd name="T10" fmla="*/ 1 w 3"/>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2">
                  <a:moveTo>
                    <a:pt x="3" y="32"/>
                  </a:moveTo>
                  <a:lnTo>
                    <a:pt x="0" y="32"/>
                  </a:lnTo>
                  <a:lnTo>
                    <a:pt x="0" y="0"/>
                  </a:lnTo>
                  <a:lnTo>
                    <a:pt x="3" y="0"/>
                  </a:lnTo>
                  <a:lnTo>
                    <a:pt x="3" y="3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8" name="Freeform 5049">
              <a:extLst>
                <a:ext uri="{FF2B5EF4-FFF2-40B4-BE49-F238E27FC236}">
                  <a16:creationId xmlns:a16="http://schemas.microsoft.com/office/drawing/2014/main" id="{87F6483A-AEFE-4E57-9F09-7E25208CEEE3}"/>
                </a:ext>
              </a:extLst>
            </p:cNvPr>
            <p:cNvSpPr>
              <a:spLocks/>
            </p:cNvSpPr>
            <p:nvPr/>
          </p:nvSpPr>
          <p:spPr bwMode="auto">
            <a:xfrm>
              <a:off x="1625" y="3139"/>
              <a:ext cx="3" cy="1"/>
            </a:xfrm>
            <a:custGeom>
              <a:avLst/>
              <a:gdLst>
                <a:gd name="T0" fmla="*/ 0 w 14"/>
                <a:gd name="T1" fmla="*/ 1 h 4"/>
                <a:gd name="T2" fmla="*/ 0 w 14"/>
                <a:gd name="T3" fmla="*/ 0 h 4"/>
                <a:gd name="T4" fmla="*/ 3 w 14"/>
                <a:gd name="T5" fmla="*/ 0 h 4"/>
                <a:gd name="T6" fmla="*/ 3 w 14"/>
                <a:gd name="T7" fmla="*/ 1 h 4"/>
                <a:gd name="T8" fmla="*/ 0 w 14"/>
                <a:gd name="T9" fmla="*/ 1 h 4"/>
                <a:gd name="T10" fmla="*/ 3 w 1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
                  <a:moveTo>
                    <a:pt x="0" y="4"/>
                  </a:moveTo>
                  <a:lnTo>
                    <a:pt x="0" y="0"/>
                  </a:lnTo>
                  <a:lnTo>
                    <a:pt x="14" y="0"/>
                  </a:lnTo>
                  <a:lnTo>
                    <a:pt x="14" y="4"/>
                  </a:lnTo>
                  <a:lnTo>
                    <a:pt x="0" y="4"/>
                  </a:lnTo>
                  <a:lnTo>
                    <a:pt x="1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29" name="Freeform 5050">
              <a:extLst>
                <a:ext uri="{FF2B5EF4-FFF2-40B4-BE49-F238E27FC236}">
                  <a16:creationId xmlns:a16="http://schemas.microsoft.com/office/drawing/2014/main" id="{3E34EDED-1015-4CD7-AA05-D0CA69A69744}"/>
                </a:ext>
              </a:extLst>
            </p:cNvPr>
            <p:cNvSpPr>
              <a:spLocks/>
            </p:cNvSpPr>
            <p:nvPr/>
          </p:nvSpPr>
          <p:spPr bwMode="auto">
            <a:xfrm>
              <a:off x="1628" y="3137"/>
              <a:ext cx="1" cy="3"/>
            </a:xfrm>
            <a:custGeom>
              <a:avLst/>
              <a:gdLst>
                <a:gd name="T0" fmla="*/ 1 w 2"/>
                <a:gd name="T1" fmla="*/ 3 h 13"/>
                <a:gd name="T2" fmla="*/ 0 w 2"/>
                <a:gd name="T3" fmla="*/ 3 h 13"/>
                <a:gd name="T4" fmla="*/ 0 w 2"/>
                <a:gd name="T5" fmla="*/ 0 h 13"/>
                <a:gd name="T6" fmla="*/ 1 w 2"/>
                <a:gd name="T7" fmla="*/ 0 h 13"/>
                <a:gd name="T8" fmla="*/ 1 w 2"/>
                <a:gd name="T9" fmla="*/ 3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0" name="Freeform 5051">
              <a:extLst>
                <a:ext uri="{FF2B5EF4-FFF2-40B4-BE49-F238E27FC236}">
                  <a16:creationId xmlns:a16="http://schemas.microsoft.com/office/drawing/2014/main" id="{D42098F6-8C0B-4B79-93E6-E84A0F530404}"/>
                </a:ext>
              </a:extLst>
            </p:cNvPr>
            <p:cNvSpPr>
              <a:spLocks/>
            </p:cNvSpPr>
            <p:nvPr/>
          </p:nvSpPr>
          <p:spPr bwMode="auto">
            <a:xfrm>
              <a:off x="1628" y="3136"/>
              <a:ext cx="3" cy="1"/>
            </a:xfrm>
            <a:custGeom>
              <a:avLst/>
              <a:gdLst>
                <a:gd name="T0" fmla="*/ 0 w 12"/>
                <a:gd name="T1" fmla="*/ 1 h 4"/>
                <a:gd name="T2" fmla="*/ 0 w 12"/>
                <a:gd name="T3" fmla="*/ 0 h 4"/>
                <a:gd name="T4" fmla="*/ 3 w 12"/>
                <a:gd name="T5" fmla="*/ 0 h 4"/>
                <a:gd name="T6" fmla="*/ 3 w 12"/>
                <a:gd name="T7" fmla="*/ 1 h 4"/>
                <a:gd name="T8" fmla="*/ 0 w 12"/>
                <a:gd name="T9" fmla="*/ 1 h 4"/>
                <a:gd name="T10" fmla="*/ 3 w 1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4"/>
                  </a:moveTo>
                  <a:lnTo>
                    <a:pt x="0" y="0"/>
                  </a:lnTo>
                  <a:lnTo>
                    <a:pt x="12" y="0"/>
                  </a:lnTo>
                  <a:lnTo>
                    <a:pt x="12" y="4"/>
                  </a:lnTo>
                  <a:lnTo>
                    <a:pt x="0" y="4"/>
                  </a:lnTo>
                  <a:lnTo>
                    <a:pt x="1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1" name="Freeform 5052">
              <a:extLst>
                <a:ext uri="{FF2B5EF4-FFF2-40B4-BE49-F238E27FC236}">
                  <a16:creationId xmlns:a16="http://schemas.microsoft.com/office/drawing/2014/main" id="{2E87023D-EF84-4CB8-905C-2B6E9527AA0B}"/>
                </a:ext>
              </a:extLst>
            </p:cNvPr>
            <p:cNvSpPr>
              <a:spLocks/>
            </p:cNvSpPr>
            <p:nvPr/>
          </p:nvSpPr>
          <p:spPr bwMode="auto">
            <a:xfrm>
              <a:off x="1640" y="3119"/>
              <a:ext cx="1" cy="3"/>
            </a:xfrm>
            <a:custGeom>
              <a:avLst/>
              <a:gdLst>
                <a:gd name="T0" fmla="*/ 1 w 3"/>
                <a:gd name="T1" fmla="*/ 3 h 11"/>
                <a:gd name="T2" fmla="*/ 0 w 3"/>
                <a:gd name="T3" fmla="*/ 3 h 11"/>
                <a:gd name="T4" fmla="*/ 0 w 3"/>
                <a:gd name="T5" fmla="*/ 0 h 11"/>
                <a:gd name="T6" fmla="*/ 1 w 3"/>
                <a:gd name="T7" fmla="*/ 0 h 11"/>
                <a:gd name="T8" fmla="*/ 1 w 3"/>
                <a:gd name="T9" fmla="*/ 3 h 11"/>
                <a:gd name="T10" fmla="*/ 1 w 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1">
                  <a:moveTo>
                    <a:pt x="3" y="11"/>
                  </a:moveTo>
                  <a:lnTo>
                    <a:pt x="0" y="11"/>
                  </a:lnTo>
                  <a:lnTo>
                    <a:pt x="0" y="0"/>
                  </a:lnTo>
                  <a:lnTo>
                    <a:pt x="3" y="0"/>
                  </a:lnTo>
                  <a:lnTo>
                    <a:pt x="3" y="11"/>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2" name="Freeform 5053">
              <a:extLst>
                <a:ext uri="{FF2B5EF4-FFF2-40B4-BE49-F238E27FC236}">
                  <a16:creationId xmlns:a16="http://schemas.microsoft.com/office/drawing/2014/main" id="{C62528EB-352E-41D2-A5E8-95B4507CA3D6}"/>
                </a:ext>
              </a:extLst>
            </p:cNvPr>
            <p:cNvSpPr>
              <a:spLocks/>
            </p:cNvSpPr>
            <p:nvPr/>
          </p:nvSpPr>
          <p:spPr bwMode="auto">
            <a:xfrm>
              <a:off x="1641" y="3118"/>
              <a:ext cx="16" cy="1"/>
            </a:xfrm>
            <a:custGeom>
              <a:avLst/>
              <a:gdLst>
                <a:gd name="T0" fmla="*/ 0 w 62"/>
                <a:gd name="T1" fmla="*/ 1 h 2"/>
                <a:gd name="T2" fmla="*/ 0 w 62"/>
                <a:gd name="T3" fmla="*/ 0 h 2"/>
                <a:gd name="T4" fmla="*/ 16 w 62"/>
                <a:gd name="T5" fmla="*/ 0 h 2"/>
                <a:gd name="T6" fmla="*/ 16 w 62"/>
                <a:gd name="T7" fmla="*/ 1 h 2"/>
                <a:gd name="T8" fmla="*/ 0 w 62"/>
                <a:gd name="T9" fmla="*/ 1 h 2"/>
                <a:gd name="T10" fmla="*/ 16 w 6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
                  <a:moveTo>
                    <a:pt x="0" y="2"/>
                  </a:moveTo>
                  <a:lnTo>
                    <a:pt x="0" y="0"/>
                  </a:lnTo>
                  <a:lnTo>
                    <a:pt x="62" y="0"/>
                  </a:lnTo>
                  <a:lnTo>
                    <a:pt x="62" y="2"/>
                  </a:lnTo>
                  <a:lnTo>
                    <a:pt x="0" y="2"/>
                  </a:lnTo>
                  <a:lnTo>
                    <a:pt x="6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3" name="Freeform 5054">
              <a:extLst>
                <a:ext uri="{FF2B5EF4-FFF2-40B4-BE49-F238E27FC236}">
                  <a16:creationId xmlns:a16="http://schemas.microsoft.com/office/drawing/2014/main" id="{02DB8E23-B906-4D23-846F-80DA95509CD5}"/>
                </a:ext>
              </a:extLst>
            </p:cNvPr>
            <p:cNvSpPr>
              <a:spLocks/>
            </p:cNvSpPr>
            <p:nvPr/>
          </p:nvSpPr>
          <p:spPr bwMode="auto">
            <a:xfrm>
              <a:off x="1656" y="3116"/>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4" name="Freeform 5055">
              <a:extLst>
                <a:ext uri="{FF2B5EF4-FFF2-40B4-BE49-F238E27FC236}">
                  <a16:creationId xmlns:a16="http://schemas.microsoft.com/office/drawing/2014/main" id="{7C351E6C-6234-4BEF-8263-0EC3AD928FFE}"/>
                </a:ext>
              </a:extLst>
            </p:cNvPr>
            <p:cNvSpPr>
              <a:spLocks/>
            </p:cNvSpPr>
            <p:nvPr/>
          </p:nvSpPr>
          <p:spPr bwMode="auto">
            <a:xfrm>
              <a:off x="1657" y="3115"/>
              <a:ext cx="5" cy="1"/>
            </a:xfrm>
            <a:custGeom>
              <a:avLst/>
              <a:gdLst>
                <a:gd name="T0" fmla="*/ 0 w 21"/>
                <a:gd name="T1" fmla="*/ 1 h 2"/>
                <a:gd name="T2" fmla="*/ 0 w 21"/>
                <a:gd name="T3" fmla="*/ 0 h 2"/>
                <a:gd name="T4" fmla="*/ 5 w 21"/>
                <a:gd name="T5" fmla="*/ 0 h 2"/>
                <a:gd name="T6" fmla="*/ 5 w 21"/>
                <a:gd name="T7" fmla="*/ 1 h 2"/>
                <a:gd name="T8" fmla="*/ 0 w 21"/>
                <a:gd name="T9" fmla="*/ 1 h 2"/>
                <a:gd name="T10" fmla="*/ 5 w 21"/>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
                  <a:moveTo>
                    <a:pt x="0" y="2"/>
                  </a:moveTo>
                  <a:lnTo>
                    <a:pt x="0" y="0"/>
                  </a:lnTo>
                  <a:lnTo>
                    <a:pt x="21" y="0"/>
                  </a:lnTo>
                  <a:lnTo>
                    <a:pt x="21" y="2"/>
                  </a:lnTo>
                  <a:lnTo>
                    <a:pt x="0" y="2"/>
                  </a:lnTo>
                  <a:lnTo>
                    <a:pt x="21"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5" name="Freeform 5056">
              <a:extLst>
                <a:ext uri="{FF2B5EF4-FFF2-40B4-BE49-F238E27FC236}">
                  <a16:creationId xmlns:a16="http://schemas.microsoft.com/office/drawing/2014/main" id="{DE0D3BB4-0170-485E-988F-76956C8F278B}"/>
                </a:ext>
              </a:extLst>
            </p:cNvPr>
            <p:cNvSpPr>
              <a:spLocks/>
            </p:cNvSpPr>
            <p:nvPr/>
          </p:nvSpPr>
          <p:spPr bwMode="auto">
            <a:xfrm>
              <a:off x="1661" y="3108"/>
              <a:ext cx="1" cy="8"/>
            </a:xfrm>
            <a:custGeom>
              <a:avLst/>
              <a:gdLst>
                <a:gd name="T0" fmla="*/ 1 w 3"/>
                <a:gd name="T1" fmla="*/ 8 h 31"/>
                <a:gd name="T2" fmla="*/ 0 w 3"/>
                <a:gd name="T3" fmla="*/ 8 h 31"/>
                <a:gd name="T4" fmla="*/ 0 w 3"/>
                <a:gd name="T5" fmla="*/ 0 h 31"/>
                <a:gd name="T6" fmla="*/ 1 w 3"/>
                <a:gd name="T7" fmla="*/ 0 h 31"/>
                <a:gd name="T8" fmla="*/ 1 w 3"/>
                <a:gd name="T9" fmla="*/ 8 h 31"/>
                <a:gd name="T10" fmla="*/ 1 w 3"/>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1">
                  <a:moveTo>
                    <a:pt x="3" y="31"/>
                  </a:moveTo>
                  <a:lnTo>
                    <a:pt x="0" y="31"/>
                  </a:lnTo>
                  <a:lnTo>
                    <a:pt x="0" y="0"/>
                  </a:lnTo>
                  <a:lnTo>
                    <a:pt x="3" y="0"/>
                  </a:lnTo>
                  <a:lnTo>
                    <a:pt x="3" y="31"/>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6" name="Freeform 5057">
              <a:extLst>
                <a:ext uri="{FF2B5EF4-FFF2-40B4-BE49-F238E27FC236}">
                  <a16:creationId xmlns:a16="http://schemas.microsoft.com/office/drawing/2014/main" id="{26FE49BB-81FC-48BC-A1B7-21F7D322A636}"/>
                </a:ext>
              </a:extLst>
            </p:cNvPr>
            <p:cNvSpPr>
              <a:spLocks/>
            </p:cNvSpPr>
            <p:nvPr/>
          </p:nvSpPr>
          <p:spPr bwMode="auto">
            <a:xfrm>
              <a:off x="1662" y="3107"/>
              <a:ext cx="1" cy="1"/>
            </a:xfrm>
            <a:custGeom>
              <a:avLst/>
              <a:gdLst>
                <a:gd name="T0" fmla="*/ 0 w 3"/>
                <a:gd name="T1" fmla="*/ 1 h 4"/>
                <a:gd name="T2" fmla="*/ 0 w 3"/>
                <a:gd name="T3" fmla="*/ 0 h 4"/>
                <a:gd name="T4" fmla="*/ 1 w 3"/>
                <a:gd name="T5" fmla="*/ 0 h 4"/>
                <a:gd name="T6" fmla="*/ 1 w 3"/>
                <a:gd name="T7" fmla="*/ 1 h 4"/>
                <a:gd name="T8" fmla="*/ 0 w 3"/>
                <a:gd name="T9" fmla="*/ 1 h 4"/>
                <a:gd name="T10" fmla="*/ 1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0" y="0"/>
                  </a:lnTo>
                  <a:lnTo>
                    <a:pt x="3" y="0"/>
                  </a:lnTo>
                  <a:lnTo>
                    <a:pt x="3" y="4"/>
                  </a:lnTo>
                  <a:lnTo>
                    <a:pt x="0" y="4"/>
                  </a:lnTo>
                  <a:lnTo>
                    <a:pt x="3"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7" name="Freeform 5058">
              <a:extLst>
                <a:ext uri="{FF2B5EF4-FFF2-40B4-BE49-F238E27FC236}">
                  <a16:creationId xmlns:a16="http://schemas.microsoft.com/office/drawing/2014/main" id="{FEE0C4FA-36F6-47B0-99CF-6A77B943E9E8}"/>
                </a:ext>
              </a:extLst>
            </p:cNvPr>
            <p:cNvSpPr>
              <a:spLocks/>
            </p:cNvSpPr>
            <p:nvPr/>
          </p:nvSpPr>
          <p:spPr bwMode="auto">
            <a:xfrm>
              <a:off x="1662" y="3104"/>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8" name="Freeform 5059">
              <a:extLst>
                <a:ext uri="{FF2B5EF4-FFF2-40B4-BE49-F238E27FC236}">
                  <a16:creationId xmlns:a16="http://schemas.microsoft.com/office/drawing/2014/main" id="{BA23946C-9331-4E6F-8248-185132A35828}"/>
                </a:ext>
              </a:extLst>
            </p:cNvPr>
            <p:cNvSpPr>
              <a:spLocks/>
            </p:cNvSpPr>
            <p:nvPr/>
          </p:nvSpPr>
          <p:spPr bwMode="auto">
            <a:xfrm>
              <a:off x="1663" y="3103"/>
              <a:ext cx="5" cy="1"/>
            </a:xfrm>
            <a:custGeom>
              <a:avLst/>
              <a:gdLst>
                <a:gd name="T0" fmla="*/ 0 w 21"/>
                <a:gd name="T1" fmla="*/ 1 h 2"/>
                <a:gd name="T2" fmla="*/ 0 w 21"/>
                <a:gd name="T3" fmla="*/ 0 h 2"/>
                <a:gd name="T4" fmla="*/ 5 w 21"/>
                <a:gd name="T5" fmla="*/ 0 h 2"/>
                <a:gd name="T6" fmla="*/ 5 w 21"/>
                <a:gd name="T7" fmla="*/ 1 h 2"/>
                <a:gd name="T8" fmla="*/ 0 w 21"/>
                <a:gd name="T9" fmla="*/ 1 h 2"/>
                <a:gd name="T10" fmla="*/ 5 w 21"/>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
                  <a:moveTo>
                    <a:pt x="0" y="2"/>
                  </a:moveTo>
                  <a:lnTo>
                    <a:pt x="0" y="0"/>
                  </a:lnTo>
                  <a:lnTo>
                    <a:pt x="21" y="0"/>
                  </a:lnTo>
                  <a:lnTo>
                    <a:pt x="21" y="2"/>
                  </a:lnTo>
                  <a:lnTo>
                    <a:pt x="0" y="2"/>
                  </a:lnTo>
                  <a:lnTo>
                    <a:pt x="21"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39" name="Freeform 5060">
              <a:extLst>
                <a:ext uri="{FF2B5EF4-FFF2-40B4-BE49-F238E27FC236}">
                  <a16:creationId xmlns:a16="http://schemas.microsoft.com/office/drawing/2014/main" id="{69D83DE3-00CB-4A68-BDC6-BC0FF8BD93E6}"/>
                </a:ext>
              </a:extLst>
            </p:cNvPr>
            <p:cNvSpPr>
              <a:spLocks/>
            </p:cNvSpPr>
            <p:nvPr/>
          </p:nvSpPr>
          <p:spPr bwMode="auto">
            <a:xfrm>
              <a:off x="1667" y="3101"/>
              <a:ext cx="1" cy="3"/>
            </a:xfrm>
            <a:custGeom>
              <a:avLst/>
              <a:gdLst>
                <a:gd name="T0" fmla="*/ 1 w 3"/>
                <a:gd name="T1" fmla="*/ 3 h 12"/>
                <a:gd name="T2" fmla="*/ 0 w 3"/>
                <a:gd name="T3" fmla="*/ 3 h 12"/>
                <a:gd name="T4" fmla="*/ 0 w 3"/>
                <a:gd name="T5" fmla="*/ 0 h 12"/>
                <a:gd name="T6" fmla="*/ 1 w 3"/>
                <a:gd name="T7" fmla="*/ 0 h 12"/>
                <a:gd name="T8" fmla="*/ 1 w 3"/>
                <a:gd name="T9" fmla="*/ 3 h 12"/>
                <a:gd name="T10" fmla="*/ 1 w 3"/>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2">
                  <a:moveTo>
                    <a:pt x="3" y="12"/>
                  </a:moveTo>
                  <a:lnTo>
                    <a:pt x="0" y="12"/>
                  </a:lnTo>
                  <a:lnTo>
                    <a:pt x="0" y="0"/>
                  </a:lnTo>
                  <a:lnTo>
                    <a:pt x="3" y="0"/>
                  </a:lnTo>
                  <a:lnTo>
                    <a:pt x="3" y="1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0" name="Freeform 5061">
              <a:extLst>
                <a:ext uri="{FF2B5EF4-FFF2-40B4-BE49-F238E27FC236}">
                  <a16:creationId xmlns:a16="http://schemas.microsoft.com/office/drawing/2014/main" id="{16CB9EC1-7FD0-4F08-A4BC-BA09CDE18AC1}"/>
                </a:ext>
              </a:extLst>
            </p:cNvPr>
            <p:cNvSpPr>
              <a:spLocks/>
            </p:cNvSpPr>
            <p:nvPr/>
          </p:nvSpPr>
          <p:spPr bwMode="auto">
            <a:xfrm>
              <a:off x="1668" y="3100"/>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1" name="Freeform 5062">
              <a:extLst>
                <a:ext uri="{FF2B5EF4-FFF2-40B4-BE49-F238E27FC236}">
                  <a16:creationId xmlns:a16="http://schemas.microsoft.com/office/drawing/2014/main" id="{4522D1C6-B327-4041-BBC7-ED2A6AAA9815}"/>
                </a:ext>
              </a:extLst>
            </p:cNvPr>
            <p:cNvSpPr>
              <a:spLocks/>
            </p:cNvSpPr>
            <p:nvPr/>
          </p:nvSpPr>
          <p:spPr bwMode="auto">
            <a:xfrm>
              <a:off x="1684" y="3089"/>
              <a:ext cx="1" cy="2"/>
            </a:xfrm>
            <a:custGeom>
              <a:avLst/>
              <a:gdLst>
                <a:gd name="T0" fmla="*/ 1 w 3"/>
                <a:gd name="T1" fmla="*/ 2 h 9"/>
                <a:gd name="T2" fmla="*/ 0 w 3"/>
                <a:gd name="T3" fmla="*/ 2 h 9"/>
                <a:gd name="T4" fmla="*/ 0 w 3"/>
                <a:gd name="T5" fmla="*/ 0 h 9"/>
                <a:gd name="T6" fmla="*/ 1 w 3"/>
                <a:gd name="T7" fmla="*/ 0 h 9"/>
                <a:gd name="T8" fmla="*/ 1 w 3"/>
                <a:gd name="T9" fmla="*/ 2 h 9"/>
                <a:gd name="T10" fmla="*/ 1 w 3"/>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3" y="9"/>
                  </a:moveTo>
                  <a:lnTo>
                    <a:pt x="0" y="9"/>
                  </a:lnTo>
                  <a:lnTo>
                    <a:pt x="0" y="0"/>
                  </a:lnTo>
                  <a:lnTo>
                    <a:pt x="3" y="0"/>
                  </a:lnTo>
                  <a:lnTo>
                    <a:pt x="3" y="9"/>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2" name="Freeform 5063">
              <a:extLst>
                <a:ext uri="{FF2B5EF4-FFF2-40B4-BE49-F238E27FC236}">
                  <a16:creationId xmlns:a16="http://schemas.microsoft.com/office/drawing/2014/main" id="{15D60326-1287-4316-B249-D0F0985563E6}"/>
                </a:ext>
              </a:extLst>
            </p:cNvPr>
            <p:cNvSpPr>
              <a:spLocks/>
            </p:cNvSpPr>
            <p:nvPr/>
          </p:nvSpPr>
          <p:spPr bwMode="auto">
            <a:xfrm>
              <a:off x="1685" y="3088"/>
              <a:ext cx="1" cy="1"/>
            </a:xfrm>
            <a:custGeom>
              <a:avLst/>
              <a:gdLst>
                <a:gd name="T0" fmla="*/ 0 w 3"/>
                <a:gd name="T1" fmla="*/ 1 h 4"/>
                <a:gd name="T2" fmla="*/ 0 w 3"/>
                <a:gd name="T3" fmla="*/ 0 h 4"/>
                <a:gd name="T4" fmla="*/ 1 w 3"/>
                <a:gd name="T5" fmla="*/ 0 h 4"/>
                <a:gd name="T6" fmla="*/ 1 w 3"/>
                <a:gd name="T7" fmla="*/ 1 h 4"/>
                <a:gd name="T8" fmla="*/ 0 w 3"/>
                <a:gd name="T9" fmla="*/ 1 h 4"/>
                <a:gd name="T10" fmla="*/ 1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0" y="0"/>
                  </a:lnTo>
                  <a:lnTo>
                    <a:pt x="3" y="0"/>
                  </a:lnTo>
                  <a:lnTo>
                    <a:pt x="3" y="4"/>
                  </a:lnTo>
                  <a:lnTo>
                    <a:pt x="0" y="4"/>
                  </a:lnTo>
                  <a:lnTo>
                    <a:pt x="3"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3" name="Freeform 5064">
              <a:extLst>
                <a:ext uri="{FF2B5EF4-FFF2-40B4-BE49-F238E27FC236}">
                  <a16:creationId xmlns:a16="http://schemas.microsoft.com/office/drawing/2014/main" id="{D2BADE11-94F5-4263-836C-4D0F2D1CD396}"/>
                </a:ext>
              </a:extLst>
            </p:cNvPr>
            <p:cNvSpPr>
              <a:spLocks/>
            </p:cNvSpPr>
            <p:nvPr/>
          </p:nvSpPr>
          <p:spPr bwMode="auto">
            <a:xfrm>
              <a:off x="1685" y="3079"/>
              <a:ext cx="1" cy="10"/>
            </a:xfrm>
            <a:custGeom>
              <a:avLst/>
              <a:gdLst>
                <a:gd name="T0" fmla="*/ 1 w 3"/>
                <a:gd name="T1" fmla="*/ 10 h 39"/>
                <a:gd name="T2" fmla="*/ 0 w 3"/>
                <a:gd name="T3" fmla="*/ 10 h 39"/>
                <a:gd name="T4" fmla="*/ 0 w 3"/>
                <a:gd name="T5" fmla="*/ 0 h 39"/>
                <a:gd name="T6" fmla="*/ 1 w 3"/>
                <a:gd name="T7" fmla="*/ 0 h 39"/>
                <a:gd name="T8" fmla="*/ 1 w 3"/>
                <a:gd name="T9" fmla="*/ 10 h 39"/>
                <a:gd name="T10" fmla="*/ 1 w 3"/>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9">
                  <a:moveTo>
                    <a:pt x="3" y="39"/>
                  </a:moveTo>
                  <a:lnTo>
                    <a:pt x="0" y="39"/>
                  </a:lnTo>
                  <a:lnTo>
                    <a:pt x="0" y="0"/>
                  </a:lnTo>
                  <a:lnTo>
                    <a:pt x="3" y="0"/>
                  </a:lnTo>
                  <a:lnTo>
                    <a:pt x="3" y="39"/>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4" name="Freeform 5065">
              <a:extLst>
                <a:ext uri="{FF2B5EF4-FFF2-40B4-BE49-F238E27FC236}">
                  <a16:creationId xmlns:a16="http://schemas.microsoft.com/office/drawing/2014/main" id="{FABE7D3B-7C74-4F34-9EBF-F6C0CDEC88FA}"/>
                </a:ext>
              </a:extLst>
            </p:cNvPr>
            <p:cNvSpPr>
              <a:spLocks/>
            </p:cNvSpPr>
            <p:nvPr/>
          </p:nvSpPr>
          <p:spPr bwMode="auto">
            <a:xfrm>
              <a:off x="1686" y="3078"/>
              <a:ext cx="2" cy="1"/>
            </a:xfrm>
            <a:custGeom>
              <a:avLst/>
              <a:gdLst>
                <a:gd name="T0" fmla="*/ 0 w 9"/>
                <a:gd name="T1" fmla="*/ 1 h 3"/>
                <a:gd name="T2" fmla="*/ 0 w 9"/>
                <a:gd name="T3" fmla="*/ 0 h 3"/>
                <a:gd name="T4" fmla="*/ 2 w 9"/>
                <a:gd name="T5" fmla="*/ 0 h 3"/>
                <a:gd name="T6" fmla="*/ 2 w 9"/>
                <a:gd name="T7" fmla="*/ 1 h 3"/>
                <a:gd name="T8" fmla="*/ 0 w 9"/>
                <a:gd name="T9" fmla="*/ 1 h 3"/>
                <a:gd name="T10" fmla="*/ 2 w 9"/>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
                  <a:moveTo>
                    <a:pt x="0" y="3"/>
                  </a:moveTo>
                  <a:lnTo>
                    <a:pt x="0" y="0"/>
                  </a:lnTo>
                  <a:lnTo>
                    <a:pt x="9" y="0"/>
                  </a:lnTo>
                  <a:lnTo>
                    <a:pt x="9" y="3"/>
                  </a:lnTo>
                  <a:lnTo>
                    <a:pt x="0" y="3"/>
                  </a:lnTo>
                  <a:lnTo>
                    <a:pt x="9"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5" name="Freeform 5066">
              <a:extLst>
                <a:ext uri="{FF2B5EF4-FFF2-40B4-BE49-F238E27FC236}">
                  <a16:creationId xmlns:a16="http://schemas.microsoft.com/office/drawing/2014/main" id="{A5307A29-0950-4C83-A920-208069D16437}"/>
                </a:ext>
              </a:extLst>
            </p:cNvPr>
            <p:cNvSpPr>
              <a:spLocks/>
            </p:cNvSpPr>
            <p:nvPr/>
          </p:nvSpPr>
          <p:spPr bwMode="auto">
            <a:xfrm>
              <a:off x="1687" y="3076"/>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6" name="Freeform 5067">
              <a:extLst>
                <a:ext uri="{FF2B5EF4-FFF2-40B4-BE49-F238E27FC236}">
                  <a16:creationId xmlns:a16="http://schemas.microsoft.com/office/drawing/2014/main" id="{99369D44-8509-4A62-A5D9-BD5662D411E4}"/>
                </a:ext>
              </a:extLst>
            </p:cNvPr>
            <p:cNvSpPr>
              <a:spLocks/>
            </p:cNvSpPr>
            <p:nvPr/>
          </p:nvSpPr>
          <p:spPr bwMode="auto">
            <a:xfrm>
              <a:off x="1688" y="3075"/>
              <a:ext cx="6" cy="1"/>
            </a:xfrm>
            <a:custGeom>
              <a:avLst/>
              <a:gdLst>
                <a:gd name="T0" fmla="*/ 0 w 26"/>
                <a:gd name="T1" fmla="*/ 1 h 3"/>
                <a:gd name="T2" fmla="*/ 0 w 26"/>
                <a:gd name="T3" fmla="*/ 0 h 3"/>
                <a:gd name="T4" fmla="*/ 6 w 26"/>
                <a:gd name="T5" fmla="*/ 0 h 3"/>
                <a:gd name="T6" fmla="*/ 6 w 26"/>
                <a:gd name="T7" fmla="*/ 1 h 3"/>
                <a:gd name="T8" fmla="*/ 0 w 26"/>
                <a:gd name="T9" fmla="*/ 1 h 3"/>
                <a:gd name="T10" fmla="*/ 6 w 2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
                  <a:moveTo>
                    <a:pt x="0" y="3"/>
                  </a:moveTo>
                  <a:lnTo>
                    <a:pt x="0" y="0"/>
                  </a:lnTo>
                  <a:lnTo>
                    <a:pt x="26" y="0"/>
                  </a:lnTo>
                  <a:lnTo>
                    <a:pt x="26" y="3"/>
                  </a:lnTo>
                  <a:lnTo>
                    <a:pt x="0" y="3"/>
                  </a:lnTo>
                  <a:lnTo>
                    <a:pt x="2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7" name="Freeform 5068">
              <a:extLst>
                <a:ext uri="{FF2B5EF4-FFF2-40B4-BE49-F238E27FC236}">
                  <a16:creationId xmlns:a16="http://schemas.microsoft.com/office/drawing/2014/main" id="{9E0E12D7-8206-428D-BD33-8476F0666FC7}"/>
                </a:ext>
              </a:extLst>
            </p:cNvPr>
            <p:cNvSpPr>
              <a:spLocks/>
            </p:cNvSpPr>
            <p:nvPr/>
          </p:nvSpPr>
          <p:spPr bwMode="auto">
            <a:xfrm>
              <a:off x="1694" y="3072"/>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8" name="Freeform 5069">
              <a:extLst>
                <a:ext uri="{FF2B5EF4-FFF2-40B4-BE49-F238E27FC236}">
                  <a16:creationId xmlns:a16="http://schemas.microsoft.com/office/drawing/2014/main" id="{BC04F436-5B10-4FA0-975F-06D5E7DA97CC}"/>
                </a:ext>
              </a:extLst>
            </p:cNvPr>
            <p:cNvSpPr>
              <a:spLocks/>
            </p:cNvSpPr>
            <p:nvPr/>
          </p:nvSpPr>
          <p:spPr bwMode="auto">
            <a:xfrm>
              <a:off x="1694" y="3071"/>
              <a:ext cx="1" cy="1"/>
            </a:xfrm>
            <a:custGeom>
              <a:avLst/>
              <a:gdLst>
                <a:gd name="T0" fmla="*/ 0 w 3"/>
                <a:gd name="T1" fmla="*/ 1 h 4"/>
                <a:gd name="T2" fmla="*/ 0 w 3"/>
                <a:gd name="T3" fmla="*/ 0 h 4"/>
                <a:gd name="T4" fmla="*/ 1 w 3"/>
                <a:gd name="T5" fmla="*/ 0 h 4"/>
                <a:gd name="T6" fmla="*/ 1 w 3"/>
                <a:gd name="T7" fmla="*/ 1 h 4"/>
                <a:gd name="T8" fmla="*/ 0 w 3"/>
                <a:gd name="T9" fmla="*/ 1 h 4"/>
                <a:gd name="T10" fmla="*/ 1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0" y="0"/>
                  </a:lnTo>
                  <a:lnTo>
                    <a:pt x="3" y="0"/>
                  </a:lnTo>
                  <a:lnTo>
                    <a:pt x="3" y="4"/>
                  </a:lnTo>
                  <a:lnTo>
                    <a:pt x="0" y="4"/>
                  </a:lnTo>
                  <a:lnTo>
                    <a:pt x="3"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49" name="Freeform 5070">
              <a:extLst>
                <a:ext uri="{FF2B5EF4-FFF2-40B4-BE49-F238E27FC236}">
                  <a16:creationId xmlns:a16="http://schemas.microsoft.com/office/drawing/2014/main" id="{53DB5514-2A94-4372-825F-C8B990ED7C17}"/>
                </a:ext>
              </a:extLst>
            </p:cNvPr>
            <p:cNvSpPr>
              <a:spLocks/>
            </p:cNvSpPr>
            <p:nvPr/>
          </p:nvSpPr>
          <p:spPr bwMode="auto">
            <a:xfrm>
              <a:off x="1694" y="3068"/>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0" name="Freeform 5071">
              <a:extLst>
                <a:ext uri="{FF2B5EF4-FFF2-40B4-BE49-F238E27FC236}">
                  <a16:creationId xmlns:a16="http://schemas.microsoft.com/office/drawing/2014/main" id="{083692D6-A6DE-419B-B71C-CB16BECA472B}"/>
                </a:ext>
              </a:extLst>
            </p:cNvPr>
            <p:cNvSpPr>
              <a:spLocks/>
            </p:cNvSpPr>
            <p:nvPr/>
          </p:nvSpPr>
          <p:spPr bwMode="auto">
            <a:xfrm>
              <a:off x="1695" y="3067"/>
              <a:ext cx="5" cy="1"/>
            </a:xfrm>
            <a:custGeom>
              <a:avLst/>
              <a:gdLst>
                <a:gd name="T0" fmla="*/ 0 w 18"/>
                <a:gd name="T1" fmla="*/ 1 h 2"/>
                <a:gd name="T2" fmla="*/ 0 w 18"/>
                <a:gd name="T3" fmla="*/ 0 h 2"/>
                <a:gd name="T4" fmla="*/ 5 w 18"/>
                <a:gd name="T5" fmla="*/ 0 h 2"/>
                <a:gd name="T6" fmla="*/ 5 w 18"/>
                <a:gd name="T7" fmla="*/ 1 h 2"/>
                <a:gd name="T8" fmla="*/ 0 w 18"/>
                <a:gd name="T9" fmla="*/ 1 h 2"/>
                <a:gd name="T10" fmla="*/ 5 w 1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
                  <a:moveTo>
                    <a:pt x="0" y="2"/>
                  </a:moveTo>
                  <a:lnTo>
                    <a:pt x="0" y="0"/>
                  </a:lnTo>
                  <a:lnTo>
                    <a:pt x="18" y="0"/>
                  </a:lnTo>
                  <a:lnTo>
                    <a:pt x="18" y="2"/>
                  </a:lnTo>
                  <a:lnTo>
                    <a:pt x="0" y="2"/>
                  </a:lnTo>
                  <a:lnTo>
                    <a:pt x="18"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1" name="Freeform 5072">
              <a:extLst>
                <a:ext uri="{FF2B5EF4-FFF2-40B4-BE49-F238E27FC236}">
                  <a16:creationId xmlns:a16="http://schemas.microsoft.com/office/drawing/2014/main" id="{14EB9682-700A-4739-9380-173D24B1C087}"/>
                </a:ext>
              </a:extLst>
            </p:cNvPr>
            <p:cNvSpPr>
              <a:spLocks/>
            </p:cNvSpPr>
            <p:nvPr/>
          </p:nvSpPr>
          <p:spPr bwMode="auto">
            <a:xfrm>
              <a:off x="1699" y="3064"/>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2" name="Freeform 5073">
              <a:extLst>
                <a:ext uri="{FF2B5EF4-FFF2-40B4-BE49-F238E27FC236}">
                  <a16:creationId xmlns:a16="http://schemas.microsoft.com/office/drawing/2014/main" id="{6ABB8C7B-5C4D-43E4-AA61-3B717C3CBD82}"/>
                </a:ext>
              </a:extLst>
            </p:cNvPr>
            <p:cNvSpPr>
              <a:spLocks/>
            </p:cNvSpPr>
            <p:nvPr/>
          </p:nvSpPr>
          <p:spPr bwMode="auto">
            <a:xfrm>
              <a:off x="1700" y="3063"/>
              <a:ext cx="4" cy="1"/>
            </a:xfrm>
            <a:custGeom>
              <a:avLst/>
              <a:gdLst>
                <a:gd name="T0" fmla="*/ 0 w 18"/>
                <a:gd name="T1" fmla="*/ 1 h 3"/>
                <a:gd name="T2" fmla="*/ 0 w 18"/>
                <a:gd name="T3" fmla="*/ 0 h 3"/>
                <a:gd name="T4" fmla="*/ 4 w 18"/>
                <a:gd name="T5" fmla="*/ 0 h 3"/>
                <a:gd name="T6" fmla="*/ 4 w 18"/>
                <a:gd name="T7" fmla="*/ 1 h 3"/>
                <a:gd name="T8" fmla="*/ 0 w 18"/>
                <a:gd name="T9" fmla="*/ 1 h 3"/>
                <a:gd name="T10" fmla="*/ 4 w 18"/>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
                  <a:moveTo>
                    <a:pt x="0" y="3"/>
                  </a:moveTo>
                  <a:lnTo>
                    <a:pt x="0" y="0"/>
                  </a:lnTo>
                  <a:lnTo>
                    <a:pt x="18" y="0"/>
                  </a:lnTo>
                  <a:lnTo>
                    <a:pt x="18" y="3"/>
                  </a:lnTo>
                  <a:lnTo>
                    <a:pt x="0" y="3"/>
                  </a:lnTo>
                  <a:lnTo>
                    <a:pt x="1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3" name="Freeform 5074">
              <a:extLst>
                <a:ext uri="{FF2B5EF4-FFF2-40B4-BE49-F238E27FC236}">
                  <a16:creationId xmlns:a16="http://schemas.microsoft.com/office/drawing/2014/main" id="{753BE315-3BA9-47F7-AD0B-27B960DC5D1D}"/>
                </a:ext>
              </a:extLst>
            </p:cNvPr>
            <p:cNvSpPr>
              <a:spLocks/>
            </p:cNvSpPr>
            <p:nvPr/>
          </p:nvSpPr>
          <p:spPr bwMode="auto">
            <a:xfrm>
              <a:off x="1703" y="3063"/>
              <a:ext cx="1" cy="1"/>
            </a:xfrm>
            <a:custGeom>
              <a:avLst/>
              <a:gdLst>
                <a:gd name="T0" fmla="*/ 1 w 3"/>
                <a:gd name="T1" fmla="*/ 1 h 3"/>
                <a:gd name="T2" fmla="*/ 0 w 3"/>
                <a:gd name="T3" fmla="*/ 1 h 3"/>
                <a:gd name="T4" fmla="*/ 0 w 3"/>
                <a:gd name="T5" fmla="*/ 0 h 3"/>
                <a:gd name="T6" fmla="*/ 1 w 3"/>
                <a:gd name="T7" fmla="*/ 0 h 3"/>
                <a:gd name="T8" fmla="*/ 1 w 3"/>
                <a:gd name="T9" fmla="*/ 1 h 3"/>
                <a:gd name="T10" fmla="*/ 1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3" y="3"/>
                  </a:moveTo>
                  <a:lnTo>
                    <a:pt x="0" y="3"/>
                  </a:lnTo>
                  <a:lnTo>
                    <a:pt x="0" y="0"/>
                  </a:lnTo>
                  <a:lnTo>
                    <a:pt x="3" y="0"/>
                  </a:lnTo>
                  <a:lnTo>
                    <a:pt x="3" y="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4" name="Freeform 5075">
              <a:extLst>
                <a:ext uri="{FF2B5EF4-FFF2-40B4-BE49-F238E27FC236}">
                  <a16:creationId xmlns:a16="http://schemas.microsoft.com/office/drawing/2014/main" id="{5BA8A790-302C-4DFF-B70D-DD7455C89B4A}"/>
                </a:ext>
              </a:extLst>
            </p:cNvPr>
            <p:cNvSpPr>
              <a:spLocks/>
            </p:cNvSpPr>
            <p:nvPr/>
          </p:nvSpPr>
          <p:spPr bwMode="auto">
            <a:xfrm>
              <a:off x="1717" y="3050"/>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5" name="Freeform 5076">
              <a:extLst>
                <a:ext uri="{FF2B5EF4-FFF2-40B4-BE49-F238E27FC236}">
                  <a16:creationId xmlns:a16="http://schemas.microsoft.com/office/drawing/2014/main" id="{6804A53D-0B17-4F20-A58C-3F6EA2F0B66A}"/>
                </a:ext>
              </a:extLst>
            </p:cNvPr>
            <p:cNvSpPr>
              <a:spLocks/>
            </p:cNvSpPr>
            <p:nvPr/>
          </p:nvSpPr>
          <p:spPr bwMode="auto">
            <a:xfrm>
              <a:off x="1717" y="3043"/>
              <a:ext cx="1" cy="8"/>
            </a:xfrm>
            <a:custGeom>
              <a:avLst/>
              <a:gdLst>
                <a:gd name="T0" fmla="*/ 1 w 3"/>
                <a:gd name="T1" fmla="*/ 8 h 33"/>
                <a:gd name="T2" fmla="*/ 0 w 3"/>
                <a:gd name="T3" fmla="*/ 8 h 33"/>
                <a:gd name="T4" fmla="*/ 0 w 3"/>
                <a:gd name="T5" fmla="*/ 0 h 33"/>
                <a:gd name="T6" fmla="*/ 1 w 3"/>
                <a:gd name="T7" fmla="*/ 0 h 33"/>
                <a:gd name="T8" fmla="*/ 1 w 3"/>
                <a:gd name="T9" fmla="*/ 8 h 33"/>
                <a:gd name="T10" fmla="*/ 1 w 3"/>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3">
                  <a:moveTo>
                    <a:pt x="3" y="33"/>
                  </a:moveTo>
                  <a:lnTo>
                    <a:pt x="0" y="33"/>
                  </a:lnTo>
                  <a:lnTo>
                    <a:pt x="0" y="0"/>
                  </a:lnTo>
                  <a:lnTo>
                    <a:pt x="3" y="0"/>
                  </a:lnTo>
                  <a:lnTo>
                    <a:pt x="3" y="3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6" name="Freeform 5077">
              <a:extLst>
                <a:ext uri="{FF2B5EF4-FFF2-40B4-BE49-F238E27FC236}">
                  <a16:creationId xmlns:a16="http://schemas.microsoft.com/office/drawing/2014/main" id="{423A5FBB-AB83-4E29-98A7-5943625CA3F3}"/>
                </a:ext>
              </a:extLst>
            </p:cNvPr>
            <p:cNvSpPr>
              <a:spLocks/>
            </p:cNvSpPr>
            <p:nvPr/>
          </p:nvSpPr>
          <p:spPr bwMode="auto">
            <a:xfrm>
              <a:off x="1718" y="3042"/>
              <a:ext cx="5" cy="1"/>
            </a:xfrm>
            <a:custGeom>
              <a:avLst/>
              <a:gdLst>
                <a:gd name="T0" fmla="*/ 0 w 18"/>
                <a:gd name="T1" fmla="*/ 1 h 2"/>
                <a:gd name="T2" fmla="*/ 0 w 18"/>
                <a:gd name="T3" fmla="*/ 0 h 2"/>
                <a:gd name="T4" fmla="*/ 5 w 18"/>
                <a:gd name="T5" fmla="*/ 0 h 2"/>
                <a:gd name="T6" fmla="*/ 5 w 18"/>
                <a:gd name="T7" fmla="*/ 1 h 2"/>
                <a:gd name="T8" fmla="*/ 0 w 18"/>
                <a:gd name="T9" fmla="*/ 1 h 2"/>
                <a:gd name="T10" fmla="*/ 5 w 1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
                  <a:moveTo>
                    <a:pt x="0" y="2"/>
                  </a:moveTo>
                  <a:lnTo>
                    <a:pt x="0" y="0"/>
                  </a:lnTo>
                  <a:lnTo>
                    <a:pt x="18" y="0"/>
                  </a:lnTo>
                  <a:lnTo>
                    <a:pt x="18" y="2"/>
                  </a:lnTo>
                  <a:lnTo>
                    <a:pt x="0" y="2"/>
                  </a:lnTo>
                  <a:lnTo>
                    <a:pt x="18"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7" name="Freeform 5078">
              <a:extLst>
                <a:ext uri="{FF2B5EF4-FFF2-40B4-BE49-F238E27FC236}">
                  <a16:creationId xmlns:a16="http://schemas.microsoft.com/office/drawing/2014/main" id="{A6F4DA73-45B2-40A6-A8D4-AF83D261361B}"/>
                </a:ext>
              </a:extLst>
            </p:cNvPr>
            <p:cNvSpPr>
              <a:spLocks/>
            </p:cNvSpPr>
            <p:nvPr/>
          </p:nvSpPr>
          <p:spPr bwMode="auto">
            <a:xfrm>
              <a:off x="1722" y="3039"/>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8" name="Freeform 5079">
              <a:extLst>
                <a:ext uri="{FF2B5EF4-FFF2-40B4-BE49-F238E27FC236}">
                  <a16:creationId xmlns:a16="http://schemas.microsoft.com/office/drawing/2014/main" id="{13B98E83-05F1-46C8-8118-982FCEC875F2}"/>
                </a:ext>
              </a:extLst>
            </p:cNvPr>
            <p:cNvSpPr>
              <a:spLocks/>
            </p:cNvSpPr>
            <p:nvPr/>
          </p:nvSpPr>
          <p:spPr bwMode="auto">
            <a:xfrm>
              <a:off x="1723" y="3038"/>
              <a:ext cx="3" cy="1"/>
            </a:xfrm>
            <a:custGeom>
              <a:avLst/>
              <a:gdLst>
                <a:gd name="T0" fmla="*/ 0 w 15"/>
                <a:gd name="T1" fmla="*/ 1 h 3"/>
                <a:gd name="T2" fmla="*/ 0 w 15"/>
                <a:gd name="T3" fmla="*/ 0 h 3"/>
                <a:gd name="T4" fmla="*/ 3 w 15"/>
                <a:gd name="T5" fmla="*/ 0 h 3"/>
                <a:gd name="T6" fmla="*/ 3 w 15"/>
                <a:gd name="T7" fmla="*/ 1 h 3"/>
                <a:gd name="T8" fmla="*/ 0 w 15"/>
                <a:gd name="T9" fmla="*/ 1 h 3"/>
                <a:gd name="T10" fmla="*/ 3 w 1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
                  <a:moveTo>
                    <a:pt x="0" y="3"/>
                  </a:moveTo>
                  <a:lnTo>
                    <a:pt x="0" y="0"/>
                  </a:lnTo>
                  <a:lnTo>
                    <a:pt x="15" y="0"/>
                  </a:lnTo>
                  <a:lnTo>
                    <a:pt x="15" y="3"/>
                  </a:lnTo>
                  <a:lnTo>
                    <a:pt x="0" y="3"/>
                  </a:lnTo>
                  <a:lnTo>
                    <a:pt x="15"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59" name="Freeform 5080">
              <a:extLst>
                <a:ext uri="{FF2B5EF4-FFF2-40B4-BE49-F238E27FC236}">
                  <a16:creationId xmlns:a16="http://schemas.microsoft.com/office/drawing/2014/main" id="{81476118-34F4-4905-8BCE-E5D4E74D4A39}"/>
                </a:ext>
              </a:extLst>
            </p:cNvPr>
            <p:cNvSpPr>
              <a:spLocks/>
            </p:cNvSpPr>
            <p:nvPr/>
          </p:nvSpPr>
          <p:spPr bwMode="auto">
            <a:xfrm>
              <a:off x="1726" y="3035"/>
              <a:ext cx="1" cy="4"/>
            </a:xfrm>
            <a:custGeom>
              <a:avLst/>
              <a:gdLst>
                <a:gd name="T0" fmla="*/ 1 w 3"/>
                <a:gd name="T1" fmla="*/ 4 h 13"/>
                <a:gd name="T2" fmla="*/ 0 w 3"/>
                <a:gd name="T3" fmla="*/ 4 h 13"/>
                <a:gd name="T4" fmla="*/ 0 w 3"/>
                <a:gd name="T5" fmla="*/ 0 h 13"/>
                <a:gd name="T6" fmla="*/ 1 w 3"/>
                <a:gd name="T7" fmla="*/ 0 h 13"/>
                <a:gd name="T8" fmla="*/ 1 w 3"/>
                <a:gd name="T9" fmla="*/ 4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0" name="Freeform 5081">
              <a:extLst>
                <a:ext uri="{FF2B5EF4-FFF2-40B4-BE49-F238E27FC236}">
                  <a16:creationId xmlns:a16="http://schemas.microsoft.com/office/drawing/2014/main" id="{5445AF4C-8D2F-41C1-AB6C-0E061D5B9AE3}"/>
                </a:ext>
              </a:extLst>
            </p:cNvPr>
            <p:cNvSpPr>
              <a:spLocks/>
            </p:cNvSpPr>
            <p:nvPr/>
          </p:nvSpPr>
          <p:spPr bwMode="auto">
            <a:xfrm>
              <a:off x="1726" y="3035"/>
              <a:ext cx="6" cy="1"/>
            </a:xfrm>
            <a:custGeom>
              <a:avLst/>
              <a:gdLst>
                <a:gd name="T0" fmla="*/ 0 w 21"/>
                <a:gd name="T1" fmla="*/ 1 h 3"/>
                <a:gd name="T2" fmla="*/ 0 w 21"/>
                <a:gd name="T3" fmla="*/ 0 h 3"/>
                <a:gd name="T4" fmla="*/ 6 w 21"/>
                <a:gd name="T5" fmla="*/ 0 h 3"/>
                <a:gd name="T6" fmla="*/ 6 w 21"/>
                <a:gd name="T7" fmla="*/ 1 h 3"/>
                <a:gd name="T8" fmla="*/ 0 w 21"/>
                <a:gd name="T9" fmla="*/ 1 h 3"/>
                <a:gd name="T10" fmla="*/ 6 w 2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
                  <a:moveTo>
                    <a:pt x="0" y="3"/>
                  </a:moveTo>
                  <a:lnTo>
                    <a:pt x="0" y="0"/>
                  </a:lnTo>
                  <a:lnTo>
                    <a:pt x="21" y="0"/>
                  </a:lnTo>
                  <a:lnTo>
                    <a:pt x="21" y="3"/>
                  </a:lnTo>
                  <a:lnTo>
                    <a:pt x="0" y="3"/>
                  </a:lnTo>
                  <a:lnTo>
                    <a:pt x="21"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1" name="Freeform 5082">
              <a:extLst>
                <a:ext uri="{FF2B5EF4-FFF2-40B4-BE49-F238E27FC236}">
                  <a16:creationId xmlns:a16="http://schemas.microsoft.com/office/drawing/2014/main" id="{795BCB9D-D98E-4675-9FA0-AF6228A0B534}"/>
                </a:ext>
              </a:extLst>
            </p:cNvPr>
            <p:cNvSpPr>
              <a:spLocks/>
            </p:cNvSpPr>
            <p:nvPr/>
          </p:nvSpPr>
          <p:spPr bwMode="auto">
            <a:xfrm>
              <a:off x="1731" y="3032"/>
              <a:ext cx="1" cy="3"/>
            </a:xfrm>
            <a:custGeom>
              <a:avLst/>
              <a:gdLst>
                <a:gd name="T0" fmla="*/ 1 w 3"/>
                <a:gd name="T1" fmla="*/ 3 h 16"/>
                <a:gd name="T2" fmla="*/ 0 w 3"/>
                <a:gd name="T3" fmla="*/ 3 h 16"/>
                <a:gd name="T4" fmla="*/ 0 w 3"/>
                <a:gd name="T5" fmla="*/ 0 h 16"/>
                <a:gd name="T6" fmla="*/ 1 w 3"/>
                <a:gd name="T7" fmla="*/ 0 h 16"/>
                <a:gd name="T8" fmla="*/ 1 w 3"/>
                <a:gd name="T9" fmla="*/ 3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2" name="Freeform 5083">
              <a:extLst>
                <a:ext uri="{FF2B5EF4-FFF2-40B4-BE49-F238E27FC236}">
                  <a16:creationId xmlns:a16="http://schemas.microsoft.com/office/drawing/2014/main" id="{E4FC9515-1FF9-499A-92F5-D0D982603D42}"/>
                </a:ext>
              </a:extLst>
            </p:cNvPr>
            <p:cNvSpPr>
              <a:spLocks/>
            </p:cNvSpPr>
            <p:nvPr/>
          </p:nvSpPr>
          <p:spPr bwMode="auto">
            <a:xfrm>
              <a:off x="1732" y="3031"/>
              <a:ext cx="2" cy="1"/>
            </a:xfrm>
            <a:custGeom>
              <a:avLst/>
              <a:gdLst>
                <a:gd name="T0" fmla="*/ 0 w 8"/>
                <a:gd name="T1" fmla="*/ 1 h 4"/>
                <a:gd name="T2" fmla="*/ 0 w 8"/>
                <a:gd name="T3" fmla="*/ 0 h 4"/>
                <a:gd name="T4" fmla="*/ 2 w 8"/>
                <a:gd name="T5" fmla="*/ 0 h 4"/>
                <a:gd name="T6" fmla="*/ 2 w 8"/>
                <a:gd name="T7" fmla="*/ 1 h 4"/>
                <a:gd name="T8" fmla="*/ 0 w 8"/>
                <a:gd name="T9" fmla="*/ 1 h 4"/>
                <a:gd name="T10" fmla="*/ 2 w 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4"/>
                  </a:moveTo>
                  <a:lnTo>
                    <a:pt x="0" y="0"/>
                  </a:lnTo>
                  <a:lnTo>
                    <a:pt x="8" y="0"/>
                  </a:lnTo>
                  <a:lnTo>
                    <a:pt x="8" y="4"/>
                  </a:lnTo>
                  <a:lnTo>
                    <a:pt x="0" y="4"/>
                  </a:lnTo>
                  <a:lnTo>
                    <a:pt x="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3" name="Freeform 5084">
              <a:extLst>
                <a:ext uri="{FF2B5EF4-FFF2-40B4-BE49-F238E27FC236}">
                  <a16:creationId xmlns:a16="http://schemas.microsoft.com/office/drawing/2014/main" id="{B44A442F-08FE-40A4-86B8-F3855B7AE6D6}"/>
                </a:ext>
              </a:extLst>
            </p:cNvPr>
            <p:cNvSpPr>
              <a:spLocks/>
            </p:cNvSpPr>
            <p:nvPr/>
          </p:nvSpPr>
          <p:spPr bwMode="auto">
            <a:xfrm>
              <a:off x="1733" y="3027"/>
              <a:ext cx="1" cy="5"/>
            </a:xfrm>
            <a:custGeom>
              <a:avLst/>
              <a:gdLst>
                <a:gd name="T0" fmla="*/ 1 w 3"/>
                <a:gd name="T1" fmla="*/ 5 h 16"/>
                <a:gd name="T2" fmla="*/ 0 w 3"/>
                <a:gd name="T3" fmla="*/ 5 h 16"/>
                <a:gd name="T4" fmla="*/ 0 w 3"/>
                <a:gd name="T5" fmla="*/ 0 h 16"/>
                <a:gd name="T6" fmla="*/ 1 w 3"/>
                <a:gd name="T7" fmla="*/ 0 h 16"/>
                <a:gd name="T8" fmla="*/ 1 w 3"/>
                <a:gd name="T9" fmla="*/ 5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4" name="Freeform 5085">
              <a:extLst>
                <a:ext uri="{FF2B5EF4-FFF2-40B4-BE49-F238E27FC236}">
                  <a16:creationId xmlns:a16="http://schemas.microsoft.com/office/drawing/2014/main" id="{7F7A90F0-BC4C-48EB-A3B5-5832E7E286C6}"/>
                </a:ext>
              </a:extLst>
            </p:cNvPr>
            <p:cNvSpPr>
              <a:spLocks/>
            </p:cNvSpPr>
            <p:nvPr/>
          </p:nvSpPr>
          <p:spPr bwMode="auto">
            <a:xfrm>
              <a:off x="1734" y="3027"/>
              <a:ext cx="1" cy="1"/>
            </a:xfrm>
            <a:custGeom>
              <a:avLst/>
              <a:gdLst>
                <a:gd name="T0" fmla="*/ 0 w 6"/>
                <a:gd name="T1" fmla="*/ 1 h 3"/>
                <a:gd name="T2" fmla="*/ 0 w 6"/>
                <a:gd name="T3" fmla="*/ 0 h 3"/>
                <a:gd name="T4" fmla="*/ 1 w 6"/>
                <a:gd name="T5" fmla="*/ 0 h 3"/>
                <a:gd name="T6" fmla="*/ 1 w 6"/>
                <a:gd name="T7" fmla="*/ 1 h 3"/>
                <a:gd name="T8" fmla="*/ 0 w 6"/>
                <a:gd name="T9" fmla="*/ 1 h 3"/>
                <a:gd name="T10" fmla="*/ 1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5" name="Freeform 5086">
              <a:extLst>
                <a:ext uri="{FF2B5EF4-FFF2-40B4-BE49-F238E27FC236}">
                  <a16:creationId xmlns:a16="http://schemas.microsoft.com/office/drawing/2014/main" id="{2AFD3E79-81DA-49C7-98D8-27FD6DCCB4DF}"/>
                </a:ext>
              </a:extLst>
            </p:cNvPr>
            <p:cNvSpPr>
              <a:spLocks/>
            </p:cNvSpPr>
            <p:nvPr/>
          </p:nvSpPr>
          <p:spPr bwMode="auto">
            <a:xfrm>
              <a:off x="1734" y="3023"/>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6" name="Freeform 5087">
              <a:extLst>
                <a:ext uri="{FF2B5EF4-FFF2-40B4-BE49-F238E27FC236}">
                  <a16:creationId xmlns:a16="http://schemas.microsoft.com/office/drawing/2014/main" id="{1B54242B-153E-4038-8415-FB3656820FFE}"/>
                </a:ext>
              </a:extLst>
            </p:cNvPr>
            <p:cNvSpPr>
              <a:spLocks/>
            </p:cNvSpPr>
            <p:nvPr/>
          </p:nvSpPr>
          <p:spPr bwMode="auto">
            <a:xfrm>
              <a:off x="1735" y="3023"/>
              <a:ext cx="2" cy="1"/>
            </a:xfrm>
            <a:custGeom>
              <a:avLst/>
              <a:gdLst>
                <a:gd name="T0" fmla="*/ 0 w 9"/>
                <a:gd name="T1" fmla="*/ 1 h 4"/>
                <a:gd name="T2" fmla="*/ 0 w 9"/>
                <a:gd name="T3" fmla="*/ 0 h 4"/>
                <a:gd name="T4" fmla="*/ 2 w 9"/>
                <a:gd name="T5" fmla="*/ 0 h 4"/>
                <a:gd name="T6" fmla="*/ 2 w 9"/>
                <a:gd name="T7" fmla="*/ 1 h 4"/>
                <a:gd name="T8" fmla="*/ 0 w 9"/>
                <a:gd name="T9" fmla="*/ 1 h 4"/>
                <a:gd name="T10" fmla="*/ 2 w 9"/>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0" y="0"/>
                  </a:lnTo>
                  <a:lnTo>
                    <a:pt x="9" y="0"/>
                  </a:lnTo>
                  <a:lnTo>
                    <a:pt x="9" y="4"/>
                  </a:lnTo>
                  <a:lnTo>
                    <a:pt x="0" y="4"/>
                  </a:lnTo>
                  <a:lnTo>
                    <a:pt x="9"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7" name="Freeform 5088">
              <a:extLst>
                <a:ext uri="{FF2B5EF4-FFF2-40B4-BE49-F238E27FC236}">
                  <a16:creationId xmlns:a16="http://schemas.microsoft.com/office/drawing/2014/main" id="{5EF06B4E-729E-4948-B4CB-C2900EA0DEB7}"/>
                </a:ext>
              </a:extLst>
            </p:cNvPr>
            <p:cNvSpPr>
              <a:spLocks/>
            </p:cNvSpPr>
            <p:nvPr/>
          </p:nvSpPr>
          <p:spPr bwMode="auto">
            <a:xfrm>
              <a:off x="1749" y="3010"/>
              <a:ext cx="4" cy="1"/>
            </a:xfrm>
            <a:custGeom>
              <a:avLst/>
              <a:gdLst>
                <a:gd name="T0" fmla="*/ 0 w 15"/>
                <a:gd name="T1" fmla="*/ 1 h 2"/>
                <a:gd name="T2" fmla="*/ 0 w 15"/>
                <a:gd name="T3" fmla="*/ 0 h 2"/>
                <a:gd name="T4" fmla="*/ 4 w 15"/>
                <a:gd name="T5" fmla="*/ 0 h 2"/>
                <a:gd name="T6" fmla="*/ 4 w 15"/>
                <a:gd name="T7" fmla="*/ 1 h 2"/>
                <a:gd name="T8" fmla="*/ 0 w 15"/>
                <a:gd name="T9" fmla="*/ 1 h 2"/>
                <a:gd name="T10" fmla="*/ 4 w 15"/>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
                  <a:moveTo>
                    <a:pt x="0" y="2"/>
                  </a:moveTo>
                  <a:lnTo>
                    <a:pt x="0" y="0"/>
                  </a:lnTo>
                  <a:lnTo>
                    <a:pt x="15" y="0"/>
                  </a:lnTo>
                  <a:lnTo>
                    <a:pt x="15" y="2"/>
                  </a:lnTo>
                  <a:lnTo>
                    <a:pt x="0" y="2"/>
                  </a:lnTo>
                  <a:lnTo>
                    <a:pt x="15"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8" name="Freeform 5089">
              <a:extLst>
                <a:ext uri="{FF2B5EF4-FFF2-40B4-BE49-F238E27FC236}">
                  <a16:creationId xmlns:a16="http://schemas.microsoft.com/office/drawing/2014/main" id="{96198B20-3884-442A-8F2A-5D8938069B7D}"/>
                </a:ext>
              </a:extLst>
            </p:cNvPr>
            <p:cNvSpPr>
              <a:spLocks/>
            </p:cNvSpPr>
            <p:nvPr/>
          </p:nvSpPr>
          <p:spPr bwMode="auto">
            <a:xfrm>
              <a:off x="1752" y="3007"/>
              <a:ext cx="1" cy="4"/>
            </a:xfrm>
            <a:custGeom>
              <a:avLst/>
              <a:gdLst>
                <a:gd name="T0" fmla="*/ 1 w 4"/>
                <a:gd name="T1" fmla="*/ 4 h 15"/>
                <a:gd name="T2" fmla="*/ 0 w 4"/>
                <a:gd name="T3" fmla="*/ 4 h 15"/>
                <a:gd name="T4" fmla="*/ 0 w 4"/>
                <a:gd name="T5" fmla="*/ 0 h 15"/>
                <a:gd name="T6" fmla="*/ 1 w 4"/>
                <a:gd name="T7" fmla="*/ 0 h 15"/>
                <a:gd name="T8" fmla="*/ 1 w 4"/>
                <a:gd name="T9" fmla="*/ 4 h 15"/>
                <a:gd name="T10" fmla="*/ 1 w 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5">
                  <a:moveTo>
                    <a:pt x="4" y="15"/>
                  </a:moveTo>
                  <a:lnTo>
                    <a:pt x="0" y="15"/>
                  </a:lnTo>
                  <a:lnTo>
                    <a:pt x="0" y="0"/>
                  </a:lnTo>
                  <a:lnTo>
                    <a:pt x="4" y="0"/>
                  </a:lnTo>
                  <a:lnTo>
                    <a:pt x="4" y="15"/>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69" name="Freeform 5090">
              <a:extLst>
                <a:ext uri="{FF2B5EF4-FFF2-40B4-BE49-F238E27FC236}">
                  <a16:creationId xmlns:a16="http://schemas.microsoft.com/office/drawing/2014/main" id="{02AB497A-02C6-49DD-83CF-A7F8CC8C36FA}"/>
                </a:ext>
              </a:extLst>
            </p:cNvPr>
            <p:cNvSpPr>
              <a:spLocks/>
            </p:cNvSpPr>
            <p:nvPr/>
          </p:nvSpPr>
          <p:spPr bwMode="auto">
            <a:xfrm>
              <a:off x="1753" y="3006"/>
              <a:ext cx="4" cy="1"/>
            </a:xfrm>
            <a:custGeom>
              <a:avLst/>
              <a:gdLst>
                <a:gd name="T0" fmla="*/ 0 w 14"/>
                <a:gd name="T1" fmla="*/ 1 h 4"/>
                <a:gd name="T2" fmla="*/ 0 w 14"/>
                <a:gd name="T3" fmla="*/ 0 h 4"/>
                <a:gd name="T4" fmla="*/ 4 w 14"/>
                <a:gd name="T5" fmla="*/ 0 h 4"/>
                <a:gd name="T6" fmla="*/ 4 w 14"/>
                <a:gd name="T7" fmla="*/ 1 h 4"/>
                <a:gd name="T8" fmla="*/ 0 w 14"/>
                <a:gd name="T9" fmla="*/ 1 h 4"/>
                <a:gd name="T10" fmla="*/ 4 w 1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
                  <a:moveTo>
                    <a:pt x="0" y="4"/>
                  </a:moveTo>
                  <a:lnTo>
                    <a:pt x="0" y="0"/>
                  </a:lnTo>
                  <a:lnTo>
                    <a:pt x="14" y="0"/>
                  </a:lnTo>
                  <a:lnTo>
                    <a:pt x="14" y="4"/>
                  </a:lnTo>
                  <a:lnTo>
                    <a:pt x="0" y="4"/>
                  </a:lnTo>
                  <a:lnTo>
                    <a:pt x="1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0" name="Freeform 5091">
              <a:extLst>
                <a:ext uri="{FF2B5EF4-FFF2-40B4-BE49-F238E27FC236}">
                  <a16:creationId xmlns:a16="http://schemas.microsoft.com/office/drawing/2014/main" id="{425E9DB5-D366-4C95-8F48-91BC04C5F3AF}"/>
                </a:ext>
              </a:extLst>
            </p:cNvPr>
            <p:cNvSpPr>
              <a:spLocks/>
            </p:cNvSpPr>
            <p:nvPr/>
          </p:nvSpPr>
          <p:spPr bwMode="auto">
            <a:xfrm>
              <a:off x="1756" y="3002"/>
              <a:ext cx="1" cy="5"/>
            </a:xfrm>
            <a:custGeom>
              <a:avLst/>
              <a:gdLst>
                <a:gd name="T0" fmla="*/ 1 w 3"/>
                <a:gd name="T1" fmla="*/ 5 h 17"/>
                <a:gd name="T2" fmla="*/ 0 w 3"/>
                <a:gd name="T3" fmla="*/ 5 h 17"/>
                <a:gd name="T4" fmla="*/ 0 w 3"/>
                <a:gd name="T5" fmla="*/ 0 h 17"/>
                <a:gd name="T6" fmla="*/ 1 w 3"/>
                <a:gd name="T7" fmla="*/ 0 h 17"/>
                <a:gd name="T8" fmla="*/ 1 w 3"/>
                <a:gd name="T9" fmla="*/ 5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1" name="Freeform 5092">
              <a:extLst>
                <a:ext uri="{FF2B5EF4-FFF2-40B4-BE49-F238E27FC236}">
                  <a16:creationId xmlns:a16="http://schemas.microsoft.com/office/drawing/2014/main" id="{22FDA57C-E2BE-415A-80FE-6BF85AA87BBC}"/>
                </a:ext>
              </a:extLst>
            </p:cNvPr>
            <p:cNvSpPr>
              <a:spLocks/>
            </p:cNvSpPr>
            <p:nvPr/>
          </p:nvSpPr>
          <p:spPr bwMode="auto">
            <a:xfrm>
              <a:off x="1757" y="3002"/>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2" name="Freeform 5093">
              <a:extLst>
                <a:ext uri="{FF2B5EF4-FFF2-40B4-BE49-F238E27FC236}">
                  <a16:creationId xmlns:a16="http://schemas.microsoft.com/office/drawing/2014/main" id="{132D94FB-FCC9-4E9C-98BE-943D5BA2077B}"/>
                </a:ext>
              </a:extLst>
            </p:cNvPr>
            <p:cNvSpPr>
              <a:spLocks/>
            </p:cNvSpPr>
            <p:nvPr/>
          </p:nvSpPr>
          <p:spPr bwMode="auto">
            <a:xfrm>
              <a:off x="1757" y="2999"/>
              <a:ext cx="1" cy="3"/>
            </a:xfrm>
            <a:custGeom>
              <a:avLst/>
              <a:gdLst>
                <a:gd name="T0" fmla="*/ 1 w 3"/>
                <a:gd name="T1" fmla="*/ 3 h 16"/>
                <a:gd name="T2" fmla="*/ 0 w 3"/>
                <a:gd name="T3" fmla="*/ 3 h 16"/>
                <a:gd name="T4" fmla="*/ 0 w 3"/>
                <a:gd name="T5" fmla="*/ 0 h 16"/>
                <a:gd name="T6" fmla="*/ 1 w 3"/>
                <a:gd name="T7" fmla="*/ 0 h 16"/>
                <a:gd name="T8" fmla="*/ 1 w 3"/>
                <a:gd name="T9" fmla="*/ 3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3" name="Freeform 5094">
              <a:extLst>
                <a:ext uri="{FF2B5EF4-FFF2-40B4-BE49-F238E27FC236}">
                  <a16:creationId xmlns:a16="http://schemas.microsoft.com/office/drawing/2014/main" id="{55B70CED-3EFF-4B98-9F2A-DCCD274124F4}"/>
                </a:ext>
              </a:extLst>
            </p:cNvPr>
            <p:cNvSpPr>
              <a:spLocks/>
            </p:cNvSpPr>
            <p:nvPr/>
          </p:nvSpPr>
          <p:spPr bwMode="auto">
            <a:xfrm>
              <a:off x="1757" y="2998"/>
              <a:ext cx="3" cy="1"/>
            </a:xfrm>
            <a:custGeom>
              <a:avLst/>
              <a:gdLst>
                <a:gd name="T0" fmla="*/ 0 w 9"/>
                <a:gd name="T1" fmla="*/ 1 h 4"/>
                <a:gd name="T2" fmla="*/ 0 w 9"/>
                <a:gd name="T3" fmla="*/ 0 h 4"/>
                <a:gd name="T4" fmla="*/ 3 w 9"/>
                <a:gd name="T5" fmla="*/ 0 h 4"/>
                <a:gd name="T6" fmla="*/ 3 w 9"/>
                <a:gd name="T7" fmla="*/ 1 h 4"/>
                <a:gd name="T8" fmla="*/ 0 w 9"/>
                <a:gd name="T9" fmla="*/ 1 h 4"/>
                <a:gd name="T10" fmla="*/ 3 w 9"/>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0" y="0"/>
                  </a:lnTo>
                  <a:lnTo>
                    <a:pt x="9" y="0"/>
                  </a:lnTo>
                  <a:lnTo>
                    <a:pt x="9" y="4"/>
                  </a:lnTo>
                  <a:lnTo>
                    <a:pt x="0" y="4"/>
                  </a:lnTo>
                  <a:lnTo>
                    <a:pt x="9"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4" name="Freeform 5095">
              <a:extLst>
                <a:ext uri="{FF2B5EF4-FFF2-40B4-BE49-F238E27FC236}">
                  <a16:creationId xmlns:a16="http://schemas.microsoft.com/office/drawing/2014/main" id="{4486BA3E-4607-4514-895C-412C4B44820E}"/>
                </a:ext>
              </a:extLst>
            </p:cNvPr>
            <p:cNvSpPr>
              <a:spLocks/>
            </p:cNvSpPr>
            <p:nvPr/>
          </p:nvSpPr>
          <p:spPr bwMode="auto">
            <a:xfrm>
              <a:off x="1759" y="2995"/>
              <a:ext cx="1" cy="4"/>
            </a:xfrm>
            <a:custGeom>
              <a:avLst/>
              <a:gdLst>
                <a:gd name="T0" fmla="*/ 1 w 3"/>
                <a:gd name="T1" fmla="*/ 4 h 13"/>
                <a:gd name="T2" fmla="*/ 0 w 3"/>
                <a:gd name="T3" fmla="*/ 4 h 13"/>
                <a:gd name="T4" fmla="*/ 0 w 3"/>
                <a:gd name="T5" fmla="*/ 0 h 13"/>
                <a:gd name="T6" fmla="*/ 1 w 3"/>
                <a:gd name="T7" fmla="*/ 0 h 13"/>
                <a:gd name="T8" fmla="*/ 1 w 3"/>
                <a:gd name="T9" fmla="*/ 4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5" name="Freeform 5096">
              <a:extLst>
                <a:ext uri="{FF2B5EF4-FFF2-40B4-BE49-F238E27FC236}">
                  <a16:creationId xmlns:a16="http://schemas.microsoft.com/office/drawing/2014/main" id="{8FDF13F4-012D-4FDE-8D4F-FDF0459CEC17}"/>
                </a:ext>
              </a:extLst>
            </p:cNvPr>
            <p:cNvSpPr>
              <a:spLocks/>
            </p:cNvSpPr>
            <p:nvPr/>
          </p:nvSpPr>
          <p:spPr bwMode="auto">
            <a:xfrm>
              <a:off x="1760" y="2995"/>
              <a:ext cx="1" cy="1"/>
            </a:xfrm>
            <a:custGeom>
              <a:avLst/>
              <a:gdLst>
                <a:gd name="T0" fmla="*/ 0 w 3"/>
                <a:gd name="T1" fmla="*/ 1 h 2"/>
                <a:gd name="T2" fmla="*/ 0 w 3"/>
                <a:gd name="T3" fmla="*/ 0 h 2"/>
                <a:gd name="T4" fmla="*/ 1 w 3"/>
                <a:gd name="T5" fmla="*/ 0 h 2"/>
                <a:gd name="T6" fmla="*/ 1 w 3"/>
                <a:gd name="T7" fmla="*/ 1 h 2"/>
                <a:gd name="T8" fmla="*/ 0 w 3"/>
                <a:gd name="T9" fmla="*/ 1 h 2"/>
                <a:gd name="T10" fmla="*/ 1 w 3"/>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2"/>
                  </a:moveTo>
                  <a:lnTo>
                    <a:pt x="0" y="0"/>
                  </a:lnTo>
                  <a:lnTo>
                    <a:pt x="3" y="0"/>
                  </a:lnTo>
                  <a:lnTo>
                    <a:pt x="3" y="2"/>
                  </a:lnTo>
                  <a:lnTo>
                    <a:pt x="0" y="2"/>
                  </a:lnTo>
                  <a:lnTo>
                    <a:pt x="3"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6" name="Freeform 5097">
              <a:extLst>
                <a:ext uri="{FF2B5EF4-FFF2-40B4-BE49-F238E27FC236}">
                  <a16:creationId xmlns:a16="http://schemas.microsoft.com/office/drawing/2014/main" id="{903B2E4E-DB2B-4642-A794-744DAB415116}"/>
                </a:ext>
              </a:extLst>
            </p:cNvPr>
            <p:cNvSpPr>
              <a:spLocks/>
            </p:cNvSpPr>
            <p:nvPr/>
          </p:nvSpPr>
          <p:spPr bwMode="auto">
            <a:xfrm>
              <a:off x="1760" y="2991"/>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7" name="Freeform 5098">
              <a:extLst>
                <a:ext uri="{FF2B5EF4-FFF2-40B4-BE49-F238E27FC236}">
                  <a16:creationId xmlns:a16="http://schemas.microsoft.com/office/drawing/2014/main" id="{FC3C1C1E-1C7B-4AFF-88B1-D311DF749092}"/>
                </a:ext>
              </a:extLst>
            </p:cNvPr>
            <p:cNvSpPr>
              <a:spLocks/>
            </p:cNvSpPr>
            <p:nvPr/>
          </p:nvSpPr>
          <p:spPr bwMode="auto">
            <a:xfrm>
              <a:off x="1760" y="2990"/>
              <a:ext cx="3" cy="1"/>
            </a:xfrm>
            <a:custGeom>
              <a:avLst/>
              <a:gdLst>
                <a:gd name="T0" fmla="*/ 0 w 12"/>
                <a:gd name="T1" fmla="*/ 1 h 4"/>
                <a:gd name="T2" fmla="*/ 0 w 12"/>
                <a:gd name="T3" fmla="*/ 0 h 4"/>
                <a:gd name="T4" fmla="*/ 3 w 12"/>
                <a:gd name="T5" fmla="*/ 0 h 4"/>
                <a:gd name="T6" fmla="*/ 3 w 12"/>
                <a:gd name="T7" fmla="*/ 1 h 4"/>
                <a:gd name="T8" fmla="*/ 0 w 12"/>
                <a:gd name="T9" fmla="*/ 1 h 4"/>
                <a:gd name="T10" fmla="*/ 3 w 1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4"/>
                  </a:moveTo>
                  <a:lnTo>
                    <a:pt x="0" y="0"/>
                  </a:lnTo>
                  <a:lnTo>
                    <a:pt x="12" y="0"/>
                  </a:lnTo>
                  <a:lnTo>
                    <a:pt x="12" y="4"/>
                  </a:lnTo>
                  <a:lnTo>
                    <a:pt x="0" y="4"/>
                  </a:lnTo>
                  <a:lnTo>
                    <a:pt x="1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8" name="Freeform 5099">
              <a:extLst>
                <a:ext uri="{FF2B5EF4-FFF2-40B4-BE49-F238E27FC236}">
                  <a16:creationId xmlns:a16="http://schemas.microsoft.com/office/drawing/2014/main" id="{2596B24C-1560-4CA3-8331-BB3C512174D4}"/>
                </a:ext>
              </a:extLst>
            </p:cNvPr>
            <p:cNvSpPr>
              <a:spLocks/>
            </p:cNvSpPr>
            <p:nvPr/>
          </p:nvSpPr>
          <p:spPr bwMode="auto">
            <a:xfrm>
              <a:off x="1763" y="2987"/>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79" name="Freeform 5100">
              <a:extLst>
                <a:ext uri="{FF2B5EF4-FFF2-40B4-BE49-F238E27FC236}">
                  <a16:creationId xmlns:a16="http://schemas.microsoft.com/office/drawing/2014/main" id="{D0D4D505-6B86-4B05-A98A-77B731FE20EC}"/>
                </a:ext>
              </a:extLst>
            </p:cNvPr>
            <p:cNvSpPr>
              <a:spLocks/>
            </p:cNvSpPr>
            <p:nvPr/>
          </p:nvSpPr>
          <p:spPr bwMode="auto">
            <a:xfrm>
              <a:off x="1763" y="2987"/>
              <a:ext cx="2" cy="1"/>
            </a:xfrm>
            <a:custGeom>
              <a:avLst/>
              <a:gdLst>
                <a:gd name="T0" fmla="*/ 0 w 6"/>
                <a:gd name="T1" fmla="*/ 1 h 3"/>
                <a:gd name="T2" fmla="*/ 0 w 6"/>
                <a:gd name="T3" fmla="*/ 0 h 3"/>
                <a:gd name="T4" fmla="*/ 2 w 6"/>
                <a:gd name="T5" fmla="*/ 0 h 3"/>
                <a:gd name="T6" fmla="*/ 2 w 6"/>
                <a:gd name="T7" fmla="*/ 1 h 3"/>
                <a:gd name="T8" fmla="*/ 0 w 6"/>
                <a:gd name="T9" fmla="*/ 1 h 3"/>
                <a:gd name="T10" fmla="*/ 2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0" name="Freeform 5101">
              <a:extLst>
                <a:ext uri="{FF2B5EF4-FFF2-40B4-BE49-F238E27FC236}">
                  <a16:creationId xmlns:a16="http://schemas.microsoft.com/office/drawing/2014/main" id="{363C5339-A788-4069-BF59-BDCEDAFF8C46}"/>
                </a:ext>
              </a:extLst>
            </p:cNvPr>
            <p:cNvSpPr>
              <a:spLocks/>
            </p:cNvSpPr>
            <p:nvPr/>
          </p:nvSpPr>
          <p:spPr bwMode="auto">
            <a:xfrm>
              <a:off x="1764" y="2980"/>
              <a:ext cx="1" cy="7"/>
            </a:xfrm>
            <a:custGeom>
              <a:avLst/>
              <a:gdLst>
                <a:gd name="T0" fmla="*/ 1 w 3"/>
                <a:gd name="T1" fmla="*/ 7 h 29"/>
                <a:gd name="T2" fmla="*/ 0 w 3"/>
                <a:gd name="T3" fmla="*/ 7 h 29"/>
                <a:gd name="T4" fmla="*/ 0 w 3"/>
                <a:gd name="T5" fmla="*/ 0 h 29"/>
                <a:gd name="T6" fmla="*/ 1 w 3"/>
                <a:gd name="T7" fmla="*/ 0 h 29"/>
                <a:gd name="T8" fmla="*/ 1 w 3"/>
                <a:gd name="T9" fmla="*/ 7 h 29"/>
                <a:gd name="T10" fmla="*/ 1 w 3"/>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9">
                  <a:moveTo>
                    <a:pt x="3" y="29"/>
                  </a:moveTo>
                  <a:lnTo>
                    <a:pt x="0" y="29"/>
                  </a:lnTo>
                  <a:lnTo>
                    <a:pt x="0" y="0"/>
                  </a:lnTo>
                  <a:lnTo>
                    <a:pt x="3" y="0"/>
                  </a:lnTo>
                  <a:lnTo>
                    <a:pt x="3" y="29"/>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1" name="Freeform 5102">
              <a:extLst>
                <a:ext uri="{FF2B5EF4-FFF2-40B4-BE49-F238E27FC236}">
                  <a16:creationId xmlns:a16="http://schemas.microsoft.com/office/drawing/2014/main" id="{12B71277-DAF9-4FB6-BB99-DDE4E9CCD927}"/>
                </a:ext>
              </a:extLst>
            </p:cNvPr>
            <p:cNvSpPr>
              <a:spLocks/>
            </p:cNvSpPr>
            <p:nvPr/>
          </p:nvSpPr>
          <p:spPr bwMode="auto">
            <a:xfrm>
              <a:off x="1773" y="2962"/>
              <a:ext cx="1" cy="2"/>
            </a:xfrm>
            <a:custGeom>
              <a:avLst/>
              <a:gdLst>
                <a:gd name="T0" fmla="*/ 1 w 2"/>
                <a:gd name="T1" fmla="*/ 2 h 6"/>
                <a:gd name="T2" fmla="*/ 0 w 2"/>
                <a:gd name="T3" fmla="*/ 2 h 6"/>
                <a:gd name="T4" fmla="*/ 0 w 2"/>
                <a:gd name="T5" fmla="*/ 0 h 6"/>
                <a:gd name="T6" fmla="*/ 1 w 2"/>
                <a:gd name="T7" fmla="*/ 0 h 6"/>
                <a:gd name="T8" fmla="*/ 1 w 2"/>
                <a:gd name="T9" fmla="*/ 2 h 6"/>
                <a:gd name="T10" fmla="*/ 1 w 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6">
                  <a:moveTo>
                    <a:pt x="2" y="6"/>
                  </a:moveTo>
                  <a:lnTo>
                    <a:pt x="0" y="6"/>
                  </a:lnTo>
                  <a:lnTo>
                    <a:pt x="0" y="0"/>
                  </a:lnTo>
                  <a:lnTo>
                    <a:pt x="2" y="0"/>
                  </a:lnTo>
                  <a:lnTo>
                    <a:pt x="2" y="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2" name="Freeform 5103">
              <a:extLst>
                <a:ext uri="{FF2B5EF4-FFF2-40B4-BE49-F238E27FC236}">
                  <a16:creationId xmlns:a16="http://schemas.microsoft.com/office/drawing/2014/main" id="{C866A707-D036-471D-B2D5-9EBE03555995}"/>
                </a:ext>
              </a:extLst>
            </p:cNvPr>
            <p:cNvSpPr>
              <a:spLocks/>
            </p:cNvSpPr>
            <p:nvPr/>
          </p:nvSpPr>
          <p:spPr bwMode="auto">
            <a:xfrm>
              <a:off x="1774" y="2962"/>
              <a:ext cx="3" cy="1"/>
            </a:xfrm>
            <a:custGeom>
              <a:avLst/>
              <a:gdLst>
                <a:gd name="T0" fmla="*/ 0 w 12"/>
                <a:gd name="T1" fmla="*/ 1 h 3"/>
                <a:gd name="T2" fmla="*/ 0 w 12"/>
                <a:gd name="T3" fmla="*/ 0 h 3"/>
                <a:gd name="T4" fmla="*/ 3 w 12"/>
                <a:gd name="T5" fmla="*/ 0 h 3"/>
                <a:gd name="T6" fmla="*/ 3 w 12"/>
                <a:gd name="T7" fmla="*/ 1 h 3"/>
                <a:gd name="T8" fmla="*/ 0 w 12"/>
                <a:gd name="T9" fmla="*/ 1 h 3"/>
                <a:gd name="T10" fmla="*/ 3 w 1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3" name="Freeform 5104">
              <a:extLst>
                <a:ext uri="{FF2B5EF4-FFF2-40B4-BE49-F238E27FC236}">
                  <a16:creationId xmlns:a16="http://schemas.microsoft.com/office/drawing/2014/main" id="{FD9C9A21-0BDA-43A3-B5E3-D735CF146F74}"/>
                </a:ext>
              </a:extLst>
            </p:cNvPr>
            <p:cNvSpPr>
              <a:spLocks/>
            </p:cNvSpPr>
            <p:nvPr/>
          </p:nvSpPr>
          <p:spPr bwMode="auto">
            <a:xfrm>
              <a:off x="1776" y="2958"/>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4" name="Freeform 5105">
              <a:extLst>
                <a:ext uri="{FF2B5EF4-FFF2-40B4-BE49-F238E27FC236}">
                  <a16:creationId xmlns:a16="http://schemas.microsoft.com/office/drawing/2014/main" id="{CB7B2CC0-C34D-4297-A5FF-14EEFA2BB7B3}"/>
                </a:ext>
              </a:extLst>
            </p:cNvPr>
            <p:cNvSpPr>
              <a:spLocks/>
            </p:cNvSpPr>
            <p:nvPr/>
          </p:nvSpPr>
          <p:spPr bwMode="auto">
            <a:xfrm>
              <a:off x="1777" y="2957"/>
              <a:ext cx="1" cy="1"/>
            </a:xfrm>
            <a:custGeom>
              <a:avLst/>
              <a:gdLst>
                <a:gd name="T0" fmla="*/ 0 w 6"/>
                <a:gd name="T1" fmla="*/ 1 h 3"/>
                <a:gd name="T2" fmla="*/ 0 w 6"/>
                <a:gd name="T3" fmla="*/ 0 h 3"/>
                <a:gd name="T4" fmla="*/ 1 w 6"/>
                <a:gd name="T5" fmla="*/ 0 h 3"/>
                <a:gd name="T6" fmla="*/ 1 w 6"/>
                <a:gd name="T7" fmla="*/ 1 h 3"/>
                <a:gd name="T8" fmla="*/ 0 w 6"/>
                <a:gd name="T9" fmla="*/ 1 h 3"/>
                <a:gd name="T10" fmla="*/ 1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5" name="Freeform 5106">
              <a:extLst>
                <a:ext uri="{FF2B5EF4-FFF2-40B4-BE49-F238E27FC236}">
                  <a16:creationId xmlns:a16="http://schemas.microsoft.com/office/drawing/2014/main" id="{11B13DBB-FF04-4FB3-B147-D72A897F9344}"/>
                </a:ext>
              </a:extLst>
            </p:cNvPr>
            <p:cNvSpPr>
              <a:spLocks/>
            </p:cNvSpPr>
            <p:nvPr/>
          </p:nvSpPr>
          <p:spPr bwMode="auto">
            <a:xfrm>
              <a:off x="1777" y="2955"/>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6" name="Freeform 5107">
              <a:extLst>
                <a:ext uri="{FF2B5EF4-FFF2-40B4-BE49-F238E27FC236}">
                  <a16:creationId xmlns:a16="http://schemas.microsoft.com/office/drawing/2014/main" id="{5D0682CC-8F9D-422B-A399-3BF660C55AFB}"/>
                </a:ext>
              </a:extLst>
            </p:cNvPr>
            <p:cNvSpPr>
              <a:spLocks/>
            </p:cNvSpPr>
            <p:nvPr/>
          </p:nvSpPr>
          <p:spPr bwMode="auto">
            <a:xfrm>
              <a:off x="1778" y="2954"/>
              <a:ext cx="2" cy="1"/>
            </a:xfrm>
            <a:custGeom>
              <a:avLst/>
              <a:gdLst>
                <a:gd name="T0" fmla="*/ 0 w 9"/>
                <a:gd name="T1" fmla="*/ 1 h 3"/>
                <a:gd name="T2" fmla="*/ 0 w 9"/>
                <a:gd name="T3" fmla="*/ 0 h 3"/>
                <a:gd name="T4" fmla="*/ 2 w 9"/>
                <a:gd name="T5" fmla="*/ 0 h 3"/>
                <a:gd name="T6" fmla="*/ 2 w 9"/>
                <a:gd name="T7" fmla="*/ 1 h 3"/>
                <a:gd name="T8" fmla="*/ 0 w 9"/>
                <a:gd name="T9" fmla="*/ 1 h 3"/>
                <a:gd name="T10" fmla="*/ 2 w 9"/>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
                  <a:moveTo>
                    <a:pt x="0" y="3"/>
                  </a:moveTo>
                  <a:lnTo>
                    <a:pt x="0" y="0"/>
                  </a:lnTo>
                  <a:lnTo>
                    <a:pt x="9" y="0"/>
                  </a:lnTo>
                  <a:lnTo>
                    <a:pt x="9" y="3"/>
                  </a:lnTo>
                  <a:lnTo>
                    <a:pt x="0" y="3"/>
                  </a:lnTo>
                  <a:lnTo>
                    <a:pt x="9"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7" name="Freeform 5108">
              <a:extLst>
                <a:ext uri="{FF2B5EF4-FFF2-40B4-BE49-F238E27FC236}">
                  <a16:creationId xmlns:a16="http://schemas.microsoft.com/office/drawing/2014/main" id="{3D212AEB-74CC-44A2-B7F3-22E480AE3AA5}"/>
                </a:ext>
              </a:extLst>
            </p:cNvPr>
            <p:cNvSpPr>
              <a:spLocks/>
            </p:cNvSpPr>
            <p:nvPr/>
          </p:nvSpPr>
          <p:spPr bwMode="auto">
            <a:xfrm>
              <a:off x="1780" y="2950"/>
              <a:ext cx="1" cy="5"/>
            </a:xfrm>
            <a:custGeom>
              <a:avLst/>
              <a:gdLst>
                <a:gd name="T0" fmla="*/ 1 w 3"/>
                <a:gd name="T1" fmla="*/ 5 h 22"/>
                <a:gd name="T2" fmla="*/ 0 w 3"/>
                <a:gd name="T3" fmla="*/ 5 h 22"/>
                <a:gd name="T4" fmla="*/ 0 w 3"/>
                <a:gd name="T5" fmla="*/ 0 h 22"/>
                <a:gd name="T6" fmla="*/ 1 w 3"/>
                <a:gd name="T7" fmla="*/ 0 h 22"/>
                <a:gd name="T8" fmla="*/ 1 w 3"/>
                <a:gd name="T9" fmla="*/ 5 h 22"/>
                <a:gd name="T10" fmla="*/ 1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8" name="Freeform 5109">
              <a:extLst>
                <a:ext uri="{FF2B5EF4-FFF2-40B4-BE49-F238E27FC236}">
                  <a16:creationId xmlns:a16="http://schemas.microsoft.com/office/drawing/2014/main" id="{EC933050-1488-4AA6-943A-14314E1B57AC}"/>
                </a:ext>
              </a:extLst>
            </p:cNvPr>
            <p:cNvSpPr>
              <a:spLocks/>
            </p:cNvSpPr>
            <p:nvPr/>
          </p:nvSpPr>
          <p:spPr bwMode="auto">
            <a:xfrm>
              <a:off x="1780" y="2949"/>
              <a:ext cx="8" cy="1"/>
            </a:xfrm>
            <a:custGeom>
              <a:avLst/>
              <a:gdLst>
                <a:gd name="T0" fmla="*/ 0 w 30"/>
                <a:gd name="T1" fmla="*/ 1 h 3"/>
                <a:gd name="T2" fmla="*/ 0 w 30"/>
                <a:gd name="T3" fmla="*/ 0 h 3"/>
                <a:gd name="T4" fmla="*/ 8 w 30"/>
                <a:gd name="T5" fmla="*/ 0 h 3"/>
                <a:gd name="T6" fmla="*/ 8 w 30"/>
                <a:gd name="T7" fmla="*/ 1 h 3"/>
                <a:gd name="T8" fmla="*/ 0 w 30"/>
                <a:gd name="T9" fmla="*/ 1 h 3"/>
                <a:gd name="T10" fmla="*/ 8 w 3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
                  <a:moveTo>
                    <a:pt x="0" y="3"/>
                  </a:moveTo>
                  <a:lnTo>
                    <a:pt x="0" y="0"/>
                  </a:lnTo>
                  <a:lnTo>
                    <a:pt x="30" y="0"/>
                  </a:lnTo>
                  <a:lnTo>
                    <a:pt x="30" y="3"/>
                  </a:lnTo>
                  <a:lnTo>
                    <a:pt x="0" y="3"/>
                  </a:lnTo>
                  <a:lnTo>
                    <a:pt x="3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89" name="Freeform 5110">
              <a:extLst>
                <a:ext uri="{FF2B5EF4-FFF2-40B4-BE49-F238E27FC236}">
                  <a16:creationId xmlns:a16="http://schemas.microsoft.com/office/drawing/2014/main" id="{831647C1-86E7-463C-94B7-34CE4FE24ABA}"/>
                </a:ext>
              </a:extLst>
            </p:cNvPr>
            <p:cNvSpPr>
              <a:spLocks/>
            </p:cNvSpPr>
            <p:nvPr/>
          </p:nvSpPr>
          <p:spPr bwMode="auto">
            <a:xfrm>
              <a:off x="1787" y="2945"/>
              <a:ext cx="1" cy="5"/>
            </a:xfrm>
            <a:custGeom>
              <a:avLst/>
              <a:gdLst>
                <a:gd name="T0" fmla="*/ 1 w 3"/>
                <a:gd name="T1" fmla="*/ 5 h 16"/>
                <a:gd name="T2" fmla="*/ 0 w 3"/>
                <a:gd name="T3" fmla="*/ 5 h 16"/>
                <a:gd name="T4" fmla="*/ 0 w 3"/>
                <a:gd name="T5" fmla="*/ 0 h 16"/>
                <a:gd name="T6" fmla="*/ 1 w 3"/>
                <a:gd name="T7" fmla="*/ 0 h 16"/>
                <a:gd name="T8" fmla="*/ 1 w 3"/>
                <a:gd name="T9" fmla="*/ 5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0" name="Freeform 5111">
              <a:extLst>
                <a:ext uri="{FF2B5EF4-FFF2-40B4-BE49-F238E27FC236}">
                  <a16:creationId xmlns:a16="http://schemas.microsoft.com/office/drawing/2014/main" id="{1E8EA90A-C7CD-4010-B967-CB1C2ED29C94}"/>
                </a:ext>
              </a:extLst>
            </p:cNvPr>
            <p:cNvSpPr>
              <a:spLocks/>
            </p:cNvSpPr>
            <p:nvPr/>
          </p:nvSpPr>
          <p:spPr bwMode="auto">
            <a:xfrm>
              <a:off x="1788" y="2945"/>
              <a:ext cx="9" cy="1"/>
            </a:xfrm>
            <a:custGeom>
              <a:avLst/>
              <a:gdLst>
                <a:gd name="T0" fmla="*/ 0 w 35"/>
                <a:gd name="T1" fmla="*/ 1 h 3"/>
                <a:gd name="T2" fmla="*/ 0 w 35"/>
                <a:gd name="T3" fmla="*/ 0 h 3"/>
                <a:gd name="T4" fmla="*/ 9 w 35"/>
                <a:gd name="T5" fmla="*/ 0 h 3"/>
                <a:gd name="T6" fmla="*/ 9 w 35"/>
                <a:gd name="T7" fmla="*/ 1 h 3"/>
                <a:gd name="T8" fmla="*/ 0 w 35"/>
                <a:gd name="T9" fmla="*/ 1 h 3"/>
                <a:gd name="T10" fmla="*/ 9 w 3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
                  <a:moveTo>
                    <a:pt x="0" y="3"/>
                  </a:moveTo>
                  <a:lnTo>
                    <a:pt x="0" y="0"/>
                  </a:lnTo>
                  <a:lnTo>
                    <a:pt x="35" y="0"/>
                  </a:lnTo>
                  <a:lnTo>
                    <a:pt x="35" y="3"/>
                  </a:lnTo>
                  <a:lnTo>
                    <a:pt x="0" y="3"/>
                  </a:lnTo>
                  <a:lnTo>
                    <a:pt x="35"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1" name="Freeform 5112">
              <a:extLst>
                <a:ext uri="{FF2B5EF4-FFF2-40B4-BE49-F238E27FC236}">
                  <a16:creationId xmlns:a16="http://schemas.microsoft.com/office/drawing/2014/main" id="{DF6AB8BF-9779-4EBC-920B-B325FF380BAB}"/>
                </a:ext>
              </a:extLst>
            </p:cNvPr>
            <p:cNvSpPr>
              <a:spLocks/>
            </p:cNvSpPr>
            <p:nvPr/>
          </p:nvSpPr>
          <p:spPr bwMode="auto">
            <a:xfrm>
              <a:off x="1796" y="2939"/>
              <a:ext cx="1" cy="6"/>
            </a:xfrm>
            <a:custGeom>
              <a:avLst/>
              <a:gdLst>
                <a:gd name="T0" fmla="*/ 1 w 3"/>
                <a:gd name="T1" fmla="*/ 6 h 26"/>
                <a:gd name="T2" fmla="*/ 0 w 3"/>
                <a:gd name="T3" fmla="*/ 6 h 26"/>
                <a:gd name="T4" fmla="*/ 0 w 3"/>
                <a:gd name="T5" fmla="*/ 0 h 26"/>
                <a:gd name="T6" fmla="*/ 1 w 3"/>
                <a:gd name="T7" fmla="*/ 0 h 26"/>
                <a:gd name="T8" fmla="*/ 1 w 3"/>
                <a:gd name="T9" fmla="*/ 6 h 26"/>
                <a:gd name="T10" fmla="*/ 1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3" y="26"/>
                  </a:moveTo>
                  <a:lnTo>
                    <a:pt x="0" y="26"/>
                  </a:lnTo>
                  <a:lnTo>
                    <a:pt x="0" y="0"/>
                  </a:lnTo>
                  <a:lnTo>
                    <a:pt x="3" y="0"/>
                  </a:lnTo>
                  <a:lnTo>
                    <a:pt x="3" y="2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2" name="Freeform 5113">
              <a:extLst>
                <a:ext uri="{FF2B5EF4-FFF2-40B4-BE49-F238E27FC236}">
                  <a16:creationId xmlns:a16="http://schemas.microsoft.com/office/drawing/2014/main" id="{9A0025E6-EE99-4356-B8A6-7A205B705340}"/>
                </a:ext>
              </a:extLst>
            </p:cNvPr>
            <p:cNvSpPr>
              <a:spLocks/>
            </p:cNvSpPr>
            <p:nvPr/>
          </p:nvSpPr>
          <p:spPr bwMode="auto">
            <a:xfrm>
              <a:off x="1808" y="2922"/>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3" name="Freeform 5114">
              <a:extLst>
                <a:ext uri="{FF2B5EF4-FFF2-40B4-BE49-F238E27FC236}">
                  <a16:creationId xmlns:a16="http://schemas.microsoft.com/office/drawing/2014/main" id="{B1E90D07-064F-4D5E-BCC8-FC96CECBCE4E}"/>
                </a:ext>
              </a:extLst>
            </p:cNvPr>
            <p:cNvSpPr>
              <a:spLocks/>
            </p:cNvSpPr>
            <p:nvPr/>
          </p:nvSpPr>
          <p:spPr bwMode="auto">
            <a:xfrm>
              <a:off x="1809" y="2921"/>
              <a:ext cx="9" cy="1"/>
            </a:xfrm>
            <a:custGeom>
              <a:avLst/>
              <a:gdLst>
                <a:gd name="T0" fmla="*/ 0 w 38"/>
                <a:gd name="T1" fmla="*/ 1 h 2"/>
                <a:gd name="T2" fmla="*/ 0 w 38"/>
                <a:gd name="T3" fmla="*/ 0 h 2"/>
                <a:gd name="T4" fmla="*/ 9 w 38"/>
                <a:gd name="T5" fmla="*/ 0 h 2"/>
                <a:gd name="T6" fmla="*/ 9 w 38"/>
                <a:gd name="T7" fmla="*/ 1 h 2"/>
                <a:gd name="T8" fmla="*/ 0 w 38"/>
                <a:gd name="T9" fmla="*/ 1 h 2"/>
                <a:gd name="T10" fmla="*/ 9 w 3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
                  <a:moveTo>
                    <a:pt x="0" y="2"/>
                  </a:moveTo>
                  <a:lnTo>
                    <a:pt x="0" y="0"/>
                  </a:lnTo>
                  <a:lnTo>
                    <a:pt x="38" y="0"/>
                  </a:lnTo>
                  <a:lnTo>
                    <a:pt x="38" y="2"/>
                  </a:lnTo>
                  <a:lnTo>
                    <a:pt x="0" y="2"/>
                  </a:lnTo>
                  <a:lnTo>
                    <a:pt x="38"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4" name="Freeform 5115">
              <a:extLst>
                <a:ext uri="{FF2B5EF4-FFF2-40B4-BE49-F238E27FC236}">
                  <a16:creationId xmlns:a16="http://schemas.microsoft.com/office/drawing/2014/main" id="{547EE9A0-2E26-4504-85C0-D8C962BFA87B}"/>
                </a:ext>
              </a:extLst>
            </p:cNvPr>
            <p:cNvSpPr>
              <a:spLocks/>
            </p:cNvSpPr>
            <p:nvPr/>
          </p:nvSpPr>
          <p:spPr bwMode="auto">
            <a:xfrm>
              <a:off x="1817" y="2918"/>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5" name="Freeform 5116">
              <a:extLst>
                <a:ext uri="{FF2B5EF4-FFF2-40B4-BE49-F238E27FC236}">
                  <a16:creationId xmlns:a16="http://schemas.microsoft.com/office/drawing/2014/main" id="{F5830DE0-A2A9-4D22-AA2A-5B08DDFED9A8}"/>
                </a:ext>
              </a:extLst>
            </p:cNvPr>
            <p:cNvSpPr>
              <a:spLocks/>
            </p:cNvSpPr>
            <p:nvPr/>
          </p:nvSpPr>
          <p:spPr bwMode="auto">
            <a:xfrm>
              <a:off x="1818" y="2917"/>
              <a:ext cx="2" cy="1"/>
            </a:xfrm>
            <a:custGeom>
              <a:avLst/>
              <a:gdLst>
                <a:gd name="T0" fmla="*/ 0 w 6"/>
                <a:gd name="T1" fmla="*/ 1 h 4"/>
                <a:gd name="T2" fmla="*/ 0 w 6"/>
                <a:gd name="T3" fmla="*/ 0 h 4"/>
                <a:gd name="T4" fmla="*/ 2 w 6"/>
                <a:gd name="T5" fmla="*/ 0 h 4"/>
                <a:gd name="T6" fmla="*/ 2 w 6"/>
                <a:gd name="T7" fmla="*/ 1 h 4"/>
                <a:gd name="T8" fmla="*/ 0 w 6"/>
                <a:gd name="T9" fmla="*/ 1 h 4"/>
                <a:gd name="T10" fmla="*/ 2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6" name="Freeform 5117">
              <a:extLst>
                <a:ext uri="{FF2B5EF4-FFF2-40B4-BE49-F238E27FC236}">
                  <a16:creationId xmlns:a16="http://schemas.microsoft.com/office/drawing/2014/main" id="{5D438684-1916-47EE-B82F-50CCE58D7449}"/>
                </a:ext>
              </a:extLst>
            </p:cNvPr>
            <p:cNvSpPr>
              <a:spLocks/>
            </p:cNvSpPr>
            <p:nvPr/>
          </p:nvSpPr>
          <p:spPr bwMode="auto">
            <a:xfrm>
              <a:off x="1819" y="2912"/>
              <a:ext cx="1" cy="6"/>
            </a:xfrm>
            <a:custGeom>
              <a:avLst/>
              <a:gdLst>
                <a:gd name="T0" fmla="*/ 1 w 3"/>
                <a:gd name="T1" fmla="*/ 6 h 24"/>
                <a:gd name="T2" fmla="*/ 0 w 3"/>
                <a:gd name="T3" fmla="*/ 6 h 24"/>
                <a:gd name="T4" fmla="*/ 0 w 3"/>
                <a:gd name="T5" fmla="*/ 0 h 24"/>
                <a:gd name="T6" fmla="*/ 1 w 3"/>
                <a:gd name="T7" fmla="*/ 0 h 24"/>
                <a:gd name="T8" fmla="*/ 1 w 3"/>
                <a:gd name="T9" fmla="*/ 6 h 24"/>
                <a:gd name="T10" fmla="*/ 1 w 3"/>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4">
                  <a:moveTo>
                    <a:pt x="3" y="24"/>
                  </a:moveTo>
                  <a:lnTo>
                    <a:pt x="0" y="24"/>
                  </a:lnTo>
                  <a:lnTo>
                    <a:pt x="0" y="0"/>
                  </a:lnTo>
                  <a:lnTo>
                    <a:pt x="3" y="0"/>
                  </a:lnTo>
                  <a:lnTo>
                    <a:pt x="3" y="24"/>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7" name="Freeform 5118">
              <a:extLst>
                <a:ext uri="{FF2B5EF4-FFF2-40B4-BE49-F238E27FC236}">
                  <a16:creationId xmlns:a16="http://schemas.microsoft.com/office/drawing/2014/main" id="{A5C75AA7-7795-4AF1-838C-041EED22F543}"/>
                </a:ext>
              </a:extLst>
            </p:cNvPr>
            <p:cNvSpPr>
              <a:spLocks/>
            </p:cNvSpPr>
            <p:nvPr/>
          </p:nvSpPr>
          <p:spPr bwMode="auto">
            <a:xfrm>
              <a:off x="1820" y="2912"/>
              <a:ext cx="3" cy="1"/>
            </a:xfrm>
            <a:custGeom>
              <a:avLst/>
              <a:gdLst>
                <a:gd name="T0" fmla="*/ 0 w 12"/>
                <a:gd name="T1" fmla="*/ 1 h 2"/>
                <a:gd name="T2" fmla="*/ 0 w 12"/>
                <a:gd name="T3" fmla="*/ 0 h 2"/>
                <a:gd name="T4" fmla="*/ 3 w 12"/>
                <a:gd name="T5" fmla="*/ 0 h 2"/>
                <a:gd name="T6" fmla="*/ 3 w 12"/>
                <a:gd name="T7" fmla="*/ 1 h 2"/>
                <a:gd name="T8" fmla="*/ 0 w 12"/>
                <a:gd name="T9" fmla="*/ 1 h 2"/>
                <a:gd name="T10" fmla="*/ 3 w 1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
                  <a:moveTo>
                    <a:pt x="0" y="2"/>
                  </a:moveTo>
                  <a:lnTo>
                    <a:pt x="0" y="0"/>
                  </a:lnTo>
                  <a:lnTo>
                    <a:pt x="12" y="0"/>
                  </a:lnTo>
                  <a:lnTo>
                    <a:pt x="12" y="2"/>
                  </a:lnTo>
                  <a:lnTo>
                    <a:pt x="0" y="2"/>
                  </a:lnTo>
                  <a:lnTo>
                    <a:pt x="1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8" name="Freeform 5119">
              <a:extLst>
                <a:ext uri="{FF2B5EF4-FFF2-40B4-BE49-F238E27FC236}">
                  <a16:creationId xmlns:a16="http://schemas.microsoft.com/office/drawing/2014/main" id="{FCD46BF5-BADC-410A-9E6D-DDC8196EA7B4}"/>
                </a:ext>
              </a:extLst>
            </p:cNvPr>
            <p:cNvSpPr>
              <a:spLocks/>
            </p:cNvSpPr>
            <p:nvPr/>
          </p:nvSpPr>
          <p:spPr bwMode="auto">
            <a:xfrm>
              <a:off x="1822" y="2909"/>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99" name="Freeform 5120">
              <a:extLst>
                <a:ext uri="{FF2B5EF4-FFF2-40B4-BE49-F238E27FC236}">
                  <a16:creationId xmlns:a16="http://schemas.microsoft.com/office/drawing/2014/main" id="{9BEFB741-515A-4FCF-BDC2-4583D8FA781B}"/>
                </a:ext>
              </a:extLst>
            </p:cNvPr>
            <p:cNvSpPr>
              <a:spLocks/>
            </p:cNvSpPr>
            <p:nvPr/>
          </p:nvSpPr>
          <p:spPr bwMode="auto">
            <a:xfrm>
              <a:off x="1823" y="2908"/>
              <a:ext cx="4" cy="1"/>
            </a:xfrm>
            <a:custGeom>
              <a:avLst/>
              <a:gdLst>
                <a:gd name="T0" fmla="*/ 0 w 18"/>
                <a:gd name="T1" fmla="*/ 1 h 2"/>
                <a:gd name="T2" fmla="*/ 0 w 18"/>
                <a:gd name="T3" fmla="*/ 0 h 2"/>
                <a:gd name="T4" fmla="*/ 4 w 18"/>
                <a:gd name="T5" fmla="*/ 0 h 2"/>
                <a:gd name="T6" fmla="*/ 4 w 18"/>
                <a:gd name="T7" fmla="*/ 1 h 2"/>
                <a:gd name="T8" fmla="*/ 0 w 18"/>
                <a:gd name="T9" fmla="*/ 1 h 2"/>
                <a:gd name="T10" fmla="*/ 4 w 1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
                  <a:moveTo>
                    <a:pt x="0" y="2"/>
                  </a:moveTo>
                  <a:lnTo>
                    <a:pt x="0" y="0"/>
                  </a:lnTo>
                  <a:lnTo>
                    <a:pt x="18" y="0"/>
                  </a:lnTo>
                  <a:lnTo>
                    <a:pt x="18" y="2"/>
                  </a:lnTo>
                  <a:lnTo>
                    <a:pt x="0" y="2"/>
                  </a:lnTo>
                  <a:lnTo>
                    <a:pt x="18"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0" name="Freeform 5121">
              <a:extLst>
                <a:ext uri="{FF2B5EF4-FFF2-40B4-BE49-F238E27FC236}">
                  <a16:creationId xmlns:a16="http://schemas.microsoft.com/office/drawing/2014/main" id="{28B360AA-8405-4464-B148-9162808C5073}"/>
                </a:ext>
              </a:extLst>
            </p:cNvPr>
            <p:cNvSpPr>
              <a:spLocks/>
            </p:cNvSpPr>
            <p:nvPr/>
          </p:nvSpPr>
          <p:spPr bwMode="auto">
            <a:xfrm>
              <a:off x="1826" y="2905"/>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1" name="Freeform 5122">
              <a:extLst>
                <a:ext uri="{FF2B5EF4-FFF2-40B4-BE49-F238E27FC236}">
                  <a16:creationId xmlns:a16="http://schemas.microsoft.com/office/drawing/2014/main" id="{713385DA-26E6-45A5-B970-B73366E63E86}"/>
                </a:ext>
              </a:extLst>
            </p:cNvPr>
            <p:cNvSpPr>
              <a:spLocks/>
            </p:cNvSpPr>
            <p:nvPr/>
          </p:nvSpPr>
          <p:spPr bwMode="auto">
            <a:xfrm>
              <a:off x="1827" y="2905"/>
              <a:ext cx="8" cy="1"/>
            </a:xfrm>
            <a:custGeom>
              <a:avLst/>
              <a:gdLst>
                <a:gd name="T0" fmla="*/ 0 w 30"/>
                <a:gd name="T1" fmla="*/ 1 h 3"/>
                <a:gd name="T2" fmla="*/ 0 w 30"/>
                <a:gd name="T3" fmla="*/ 0 h 3"/>
                <a:gd name="T4" fmla="*/ 8 w 30"/>
                <a:gd name="T5" fmla="*/ 0 h 3"/>
                <a:gd name="T6" fmla="*/ 8 w 30"/>
                <a:gd name="T7" fmla="*/ 1 h 3"/>
                <a:gd name="T8" fmla="*/ 0 w 30"/>
                <a:gd name="T9" fmla="*/ 1 h 3"/>
                <a:gd name="T10" fmla="*/ 8 w 3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
                  <a:moveTo>
                    <a:pt x="0" y="3"/>
                  </a:moveTo>
                  <a:lnTo>
                    <a:pt x="0" y="0"/>
                  </a:lnTo>
                  <a:lnTo>
                    <a:pt x="30" y="0"/>
                  </a:lnTo>
                  <a:lnTo>
                    <a:pt x="30" y="3"/>
                  </a:lnTo>
                  <a:lnTo>
                    <a:pt x="0" y="3"/>
                  </a:lnTo>
                  <a:lnTo>
                    <a:pt x="3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2" name="Freeform 5123">
              <a:extLst>
                <a:ext uri="{FF2B5EF4-FFF2-40B4-BE49-F238E27FC236}">
                  <a16:creationId xmlns:a16="http://schemas.microsoft.com/office/drawing/2014/main" id="{8AF56DA5-4698-45F3-8062-BC4B4C1ADB63}"/>
                </a:ext>
              </a:extLst>
            </p:cNvPr>
            <p:cNvSpPr>
              <a:spLocks/>
            </p:cNvSpPr>
            <p:nvPr/>
          </p:nvSpPr>
          <p:spPr bwMode="auto">
            <a:xfrm>
              <a:off x="1834" y="2903"/>
              <a:ext cx="1" cy="2"/>
            </a:xfrm>
            <a:custGeom>
              <a:avLst/>
              <a:gdLst>
                <a:gd name="T0" fmla="*/ 1 w 4"/>
                <a:gd name="T1" fmla="*/ 2 h 9"/>
                <a:gd name="T2" fmla="*/ 0 w 4"/>
                <a:gd name="T3" fmla="*/ 2 h 9"/>
                <a:gd name="T4" fmla="*/ 0 w 4"/>
                <a:gd name="T5" fmla="*/ 0 h 9"/>
                <a:gd name="T6" fmla="*/ 1 w 4"/>
                <a:gd name="T7" fmla="*/ 0 h 9"/>
                <a:gd name="T8" fmla="*/ 1 w 4"/>
                <a:gd name="T9" fmla="*/ 2 h 9"/>
                <a:gd name="T10" fmla="*/ 1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4" y="9"/>
                  </a:moveTo>
                  <a:lnTo>
                    <a:pt x="0" y="9"/>
                  </a:lnTo>
                  <a:lnTo>
                    <a:pt x="0" y="0"/>
                  </a:lnTo>
                  <a:lnTo>
                    <a:pt x="4" y="0"/>
                  </a:lnTo>
                  <a:lnTo>
                    <a:pt x="4" y="9"/>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3" name="Freeform 5124">
              <a:extLst>
                <a:ext uri="{FF2B5EF4-FFF2-40B4-BE49-F238E27FC236}">
                  <a16:creationId xmlns:a16="http://schemas.microsoft.com/office/drawing/2014/main" id="{745A19BC-4C76-4D9D-BFD2-D803FB76863C}"/>
                </a:ext>
              </a:extLst>
            </p:cNvPr>
            <p:cNvSpPr>
              <a:spLocks/>
            </p:cNvSpPr>
            <p:nvPr/>
          </p:nvSpPr>
          <p:spPr bwMode="auto">
            <a:xfrm>
              <a:off x="1855" y="2894"/>
              <a:ext cx="1" cy="2"/>
            </a:xfrm>
            <a:custGeom>
              <a:avLst/>
              <a:gdLst>
                <a:gd name="T0" fmla="*/ 1 w 2"/>
                <a:gd name="T1" fmla="*/ 2 h 11"/>
                <a:gd name="T2" fmla="*/ 0 w 2"/>
                <a:gd name="T3" fmla="*/ 2 h 11"/>
                <a:gd name="T4" fmla="*/ 0 w 2"/>
                <a:gd name="T5" fmla="*/ 0 h 11"/>
                <a:gd name="T6" fmla="*/ 1 w 2"/>
                <a:gd name="T7" fmla="*/ 0 h 11"/>
                <a:gd name="T8" fmla="*/ 1 w 2"/>
                <a:gd name="T9" fmla="*/ 2 h 11"/>
                <a:gd name="T10" fmla="*/ 1 w 2"/>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1">
                  <a:moveTo>
                    <a:pt x="2" y="11"/>
                  </a:moveTo>
                  <a:lnTo>
                    <a:pt x="0" y="11"/>
                  </a:lnTo>
                  <a:lnTo>
                    <a:pt x="0" y="0"/>
                  </a:lnTo>
                  <a:lnTo>
                    <a:pt x="2" y="0"/>
                  </a:lnTo>
                  <a:lnTo>
                    <a:pt x="2" y="11"/>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4" name="Freeform 5125">
              <a:extLst>
                <a:ext uri="{FF2B5EF4-FFF2-40B4-BE49-F238E27FC236}">
                  <a16:creationId xmlns:a16="http://schemas.microsoft.com/office/drawing/2014/main" id="{F4453E4A-34FC-495A-846C-BA1064ED59EE}"/>
                </a:ext>
              </a:extLst>
            </p:cNvPr>
            <p:cNvSpPr>
              <a:spLocks/>
            </p:cNvSpPr>
            <p:nvPr/>
          </p:nvSpPr>
          <p:spPr bwMode="auto">
            <a:xfrm>
              <a:off x="1855" y="2893"/>
              <a:ext cx="3" cy="1"/>
            </a:xfrm>
            <a:custGeom>
              <a:avLst/>
              <a:gdLst>
                <a:gd name="T0" fmla="*/ 0 w 12"/>
                <a:gd name="T1" fmla="*/ 1 h 2"/>
                <a:gd name="T2" fmla="*/ 0 w 12"/>
                <a:gd name="T3" fmla="*/ 0 h 2"/>
                <a:gd name="T4" fmla="*/ 3 w 12"/>
                <a:gd name="T5" fmla="*/ 0 h 2"/>
                <a:gd name="T6" fmla="*/ 3 w 12"/>
                <a:gd name="T7" fmla="*/ 1 h 2"/>
                <a:gd name="T8" fmla="*/ 0 w 12"/>
                <a:gd name="T9" fmla="*/ 1 h 2"/>
                <a:gd name="T10" fmla="*/ 3 w 1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
                  <a:moveTo>
                    <a:pt x="0" y="2"/>
                  </a:moveTo>
                  <a:lnTo>
                    <a:pt x="0" y="0"/>
                  </a:lnTo>
                  <a:lnTo>
                    <a:pt x="12" y="0"/>
                  </a:lnTo>
                  <a:lnTo>
                    <a:pt x="12" y="2"/>
                  </a:lnTo>
                  <a:lnTo>
                    <a:pt x="0" y="2"/>
                  </a:lnTo>
                  <a:lnTo>
                    <a:pt x="1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5" name="Freeform 5126">
              <a:extLst>
                <a:ext uri="{FF2B5EF4-FFF2-40B4-BE49-F238E27FC236}">
                  <a16:creationId xmlns:a16="http://schemas.microsoft.com/office/drawing/2014/main" id="{138B9D97-91C0-47BB-9949-30C8C23655D1}"/>
                </a:ext>
              </a:extLst>
            </p:cNvPr>
            <p:cNvSpPr>
              <a:spLocks/>
            </p:cNvSpPr>
            <p:nvPr/>
          </p:nvSpPr>
          <p:spPr bwMode="auto">
            <a:xfrm>
              <a:off x="1858" y="2890"/>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6" name="Freeform 5127">
              <a:extLst>
                <a:ext uri="{FF2B5EF4-FFF2-40B4-BE49-F238E27FC236}">
                  <a16:creationId xmlns:a16="http://schemas.microsoft.com/office/drawing/2014/main" id="{B8CBB84A-8CE5-4E8E-912E-3188B384F02D}"/>
                </a:ext>
              </a:extLst>
            </p:cNvPr>
            <p:cNvSpPr>
              <a:spLocks/>
            </p:cNvSpPr>
            <p:nvPr/>
          </p:nvSpPr>
          <p:spPr bwMode="auto">
            <a:xfrm>
              <a:off x="1858" y="2889"/>
              <a:ext cx="14" cy="1"/>
            </a:xfrm>
            <a:custGeom>
              <a:avLst/>
              <a:gdLst>
                <a:gd name="T0" fmla="*/ 0 w 54"/>
                <a:gd name="T1" fmla="*/ 1 h 4"/>
                <a:gd name="T2" fmla="*/ 0 w 54"/>
                <a:gd name="T3" fmla="*/ 0 h 4"/>
                <a:gd name="T4" fmla="*/ 14 w 54"/>
                <a:gd name="T5" fmla="*/ 0 h 4"/>
                <a:gd name="T6" fmla="*/ 14 w 54"/>
                <a:gd name="T7" fmla="*/ 1 h 4"/>
                <a:gd name="T8" fmla="*/ 0 w 54"/>
                <a:gd name="T9" fmla="*/ 1 h 4"/>
                <a:gd name="T10" fmla="*/ 14 w 5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4">
                  <a:moveTo>
                    <a:pt x="0" y="4"/>
                  </a:moveTo>
                  <a:lnTo>
                    <a:pt x="0" y="0"/>
                  </a:lnTo>
                  <a:lnTo>
                    <a:pt x="54" y="0"/>
                  </a:lnTo>
                  <a:lnTo>
                    <a:pt x="54" y="4"/>
                  </a:lnTo>
                  <a:lnTo>
                    <a:pt x="0" y="4"/>
                  </a:lnTo>
                  <a:lnTo>
                    <a:pt x="5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7" name="Freeform 5128">
              <a:extLst>
                <a:ext uri="{FF2B5EF4-FFF2-40B4-BE49-F238E27FC236}">
                  <a16:creationId xmlns:a16="http://schemas.microsoft.com/office/drawing/2014/main" id="{9EDCF2B1-61CA-489C-AD92-AE6783163E82}"/>
                </a:ext>
              </a:extLst>
            </p:cNvPr>
            <p:cNvSpPr>
              <a:spLocks/>
            </p:cNvSpPr>
            <p:nvPr/>
          </p:nvSpPr>
          <p:spPr bwMode="auto">
            <a:xfrm>
              <a:off x="1871" y="2886"/>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8" name="Freeform 5129">
              <a:extLst>
                <a:ext uri="{FF2B5EF4-FFF2-40B4-BE49-F238E27FC236}">
                  <a16:creationId xmlns:a16="http://schemas.microsoft.com/office/drawing/2014/main" id="{60E4808F-AB90-4A79-B16C-0C35553E2107}"/>
                </a:ext>
              </a:extLst>
            </p:cNvPr>
            <p:cNvSpPr>
              <a:spLocks/>
            </p:cNvSpPr>
            <p:nvPr/>
          </p:nvSpPr>
          <p:spPr bwMode="auto">
            <a:xfrm>
              <a:off x="1872" y="2885"/>
              <a:ext cx="3" cy="1"/>
            </a:xfrm>
            <a:custGeom>
              <a:avLst/>
              <a:gdLst>
                <a:gd name="T0" fmla="*/ 0 w 12"/>
                <a:gd name="T1" fmla="*/ 1 h 3"/>
                <a:gd name="T2" fmla="*/ 0 w 12"/>
                <a:gd name="T3" fmla="*/ 0 h 3"/>
                <a:gd name="T4" fmla="*/ 3 w 12"/>
                <a:gd name="T5" fmla="*/ 0 h 3"/>
                <a:gd name="T6" fmla="*/ 3 w 12"/>
                <a:gd name="T7" fmla="*/ 1 h 3"/>
                <a:gd name="T8" fmla="*/ 0 w 12"/>
                <a:gd name="T9" fmla="*/ 1 h 3"/>
                <a:gd name="T10" fmla="*/ 3 w 1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09" name="Freeform 5130">
              <a:extLst>
                <a:ext uri="{FF2B5EF4-FFF2-40B4-BE49-F238E27FC236}">
                  <a16:creationId xmlns:a16="http://schemas.microsoft.com/office/drawing/2014/main" id="{7346AE44-F260-4B80-8FFC-7B359662FFFC}"/>
                </a:ext>
              </a:extLst>
            </p:cNvPr>
            <p:cNvSpPr>
              <a:spLocks/>
            </p:cNvSpPr>
            <p:nvPr/>
          </p:nvSpPr>
          <p:spPr bwMode="auto">
            <a:xfrm>
              <a:off x="1874" y="2880"/>
              <a:ext cx="1" cy="6"/>
            </a:xfrm>
            <a:custGeom>
              <a:avLst/>
              <a:gdLst>
                <a:gd name="T0" fmla="*/ 1 w 3"/>
                <a:gd name="T1" fmla="*/ 6 h 22"/>
                <a:gd name="T2" fmla="*/ 0 w 3"/>
                <a:gd name="T3" fmla="*/ 6 h 22"/>
                <a:gd name="T4" fmla="*/ 0 w 3"/>
                <a:gd name="T5" fmla="*/ 0 h 22"/>
                <a:gd name="T6" fmla="*/ 1 w 3"/>
                <a:gd name="T7" fmla="*/ 0 h 22"/>
                <a:gd name="T8" fmla="*/ 1 w 3"/>
                <a:gd name="T9" fmla="*/ 6 h 22"/>
                <a:gd name="T10" fmla="*/ 1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0" name="Freeform 5131">
              <a:extLst>
                <a:ext uri="{FF2B5EF4-FFF2-40B4-BE49-F238E27FC236}">
                  <a16:creationId xmlns:a16="http://schemas.microsoft.com/office/drawing/2014/main" id="{7F532996-8DDB-4713-82D1-1AB30A75B778}"/>
                </a:ext>
              </a:extLst>
            </p:cNvPr>
            <p:cNvSpPr>
              <a:spLocks/>
            </p:cNvSpPr>
            <p:nvPr/>
          </p:nvSpPr>
          <p:spPr bwMode="auto">
            <a:xfrm>
              <a:off x="1875" y="2880"/>
              <a:ext cx="3" cy="1"/>
            </a:xfrm>
            <a:custGeom>
              <a:avLst/>
              <a:gdLst>
                <a:gd name="T0" fmla="*/ 0 w 12"/>
                <a:gd name="T1" fmla="*/ 1 h 3"/>
                <a:gd name="T2" fmla="*/ 0 w 12"/>
                <a:gd name="T3" fmla="*/ 0 h 3"/>
                <a:gd name="T4" fmla="*/ 3 w 12"/>
                <a:gd name="T5" fmla="*/ 0 h 3"/>
                <a:gd name="T6" fmla="*/ 3 w 12"/>
                <a:gd name="T7" fmla="*/ 1 h 3"/>
                <a:gd name="T8" fmla="*/ 0 w 12"/>
                <a:gd name="T9" fmla="*/ 1 h 3"/>
                <a:gd name="T10" fmla="*/ 3 w 1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1" name="Freeform 5132">
              <a:extLst>
                <a:ext uri="{FF2B5EF4-FFF2-40B4-BE49-F238E27FC236}">
                  <a16:creationId xmlns:a16="http://schemas.microsoft.com/office/drawing/2014/main" id="{E9FEE5AA-3843-4835-AC33-B6552F800495}"/>
                </a:ext>
              </a:extLst>
            </p:cNvPr>
            <p:cNvSpPr>
              <a:spLocks/>
            </p:cNvSpPr>
            <p:nvPr/>
          </p:nvSpPr>
          <p:spPr bwMode="auto">
            <a:xfrm>
              <a:off x="1877" y="2876"/>
              <a:ext cx="1" cy="4"/>
            </a:xfrm>
            <a:custGeom>
              <a:avLst/>
              <a:gdLst>
                <a:gd name="T0" fmla="*/ 1 w 4"/>
                <a:gd name="T1" fmla="*/ 4 h 16"/>
                <a:gd name="T2" fmla="*/ 0 w 4"/>
                <a:gd name="T3" fmla="*/ 4 h 16"/>
                <a:gd name="T4" fmla="*/ 0 w 4"/>
                <a:gd name="T5" fmla="*/ 0 h 16"/>
                <a:gd name="T6" fmla="*/ 1 w 4"/>
                <a:gd name="T7" fmla="*/ 0 h 16"/>
                <a:gd name="T8" fmla="*/ 1 w 4"/>
                <a:gd name="T9" fmla="*/ 4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2" name="Freeform 5133">
              <a:extLst>
                <a:ext uri="{FF2B5EF4-FFF2-40B4-BE49-F238E27FC236}">
                  <a16:creationId xmlns:a16="http://schemas.microsoft.com/office/drawing/2014/main" id="{A68760C0-8A83-424E-BD1A-8D484AEA5C6E}"/>
                </a:ext>
              </a:extLst>
            </p:cNvPr>
            <p:cNvSpPr>
              <a:spLocks/>
            </p:cNvSpPr>
            <p:nvPr/>
          </p:nvSpPr>
          <p:spPr bwMode="auto">
            <a:xfrm>
              <a:off x="1878" y="2875"/>
              <a:ext cx="1" cy="1"/>
            </a:xfrm>
            <a:custGeom>
              <a:avLst/>
              <a:gdLst>
                <a:gd name="T0" fmla="*/ 0 w 2"/>
                <a:gd name="T1" fmla="*/ 1 h 3"/>
                <a:gd name="T2" fmla="*/ 0 w 2"/>
                <a:gd name="T3" fmla="*/ 0 h 3"/>
                <a:gd name="T4" fmla="*/ 1 w 2"/>
                <a:gd name="T5" fmla="*/ 0 h 3"/>
                <a:gd name="T6" fmla="*/ 1 w 2"/>
                <a:gd name="T7" fmla="*/ 1 h 3"/>
                <a:gd name="T8" fmla="*/ 0 w 2"/>
                <a:gd name="T9" fmla="*/ 1 h 3"/>
                <a:gd name="T10" fmla="*/ 1 w 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3"/>
                  </a:moveTo>
                  <a:lnTo>
                    <a:pt x="0" y="0"/>
                  </a:lnTo>
                  <a:lnTo>
                    <a:pt x="2" y="0"/>
                  </a:lnTo>
                  <a:lnTo>
                    <a:pt x="2" y="3"/>
                  </a:lnTo>
                  <a:lnTo>
                    <a:pt x="0" y="3"/>
                  </a:lnTo>
                  <a:lnTo>
                    <a:pt x="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3" name="Freeform 5134">
              <a:extLst>
                <a:ext uri="{FF2B5EF4-FFF2-40B4-BE49-F238E27FC236}">
                  <a16:creationId xmlns:a16="http://schemas.microsoft.com/office/drawing/2014/main" id="{2C5CB14E-10CC-453C-8156-498D30ADBD25}"/>
                </a:ext>
              </a:extLst>
            </p:cNvPr>
            <p:cNvSpPr>
              <a:spLocks/>
            </p:cNvSpPr>
            <p:nvPr/>
          </p:nvSpPr>
          <p:spPr bwMode="auto">
            <a:xfrm>
              <a:off x="1878" y="2872"/>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4" name="Freeform 5135">
              <a:extLst>
                <a:ext uri="{FF2B5EF4-FFF2-40B4-BE49-F238E27FC236}">
                  <a16:creationId xmlns:a16="http://schemas.microsoft.com/office/drawing/2014/main" id="{A01BEFBA-8C2A-4122-8353-C2E5A2075C1D}"/>
                </a:ext>
              </a:extLst>
            </p:cNvPr>
            <p:cNvSpPr>
              <a:spLocks/>
            </p:cNvSpPr>
            <p:nvPr/>
          </p:nvSpPr>
          <p:spPr bwMode="auto">
            <a:xfrm>
              <a:off x="1878" y="2871"/>
              <a:ext cx="2" cy="1"/>
            </a:xfrm>
            <a:custGeom>
              <a:avLst/>
              <a:gdLst>
                <a:gd name="T0" fmla="*/ 0 w 6"/>
                <a:gd name="T1" fmla="*/ 1 h 3"/>
                <a:gd name="T2" fmla="*/ 0 w 6"/>
                <a:gd name="T3" fmla="*/ 0 h 3"/>
                <a:gd name="T4" fmla="*/ 2 w 6"/>
                <a:gd name="T5" fmla="*/ 0 h 3"/>
                <a:gd name="T6" fmla="*/ 2 w 6"/>
                <a:gd name="T7" fmla="*/ 1 h 3"/>
                <a:gd name="T8" fmla="*/ 0 w 6"/>
                <a:gd name="T9" fmla="*/ 1 h 3"/>
                <a:gd name="T10" fmla="*/ 2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5" name="Freeform 5136">
              <a:extLst>
                <a:ext uri="{FF2B5EF4-FFF2-40B4-BE49-F238E27FC236}">
                  <a16:creationId xmlns:a16="http://schemas.microsoft.com/office/drawing/2014/main" id="{DC9D7955-39A0-40A2-A6F9-BDFACB97CEDD}"/>
                </a:ext>
              </a:extLst>
            </p:cNvPr>
            <p:cNvSpPr>
              <a:spLocks/>
            </p:cNvSpPr>
            <p:nvPr/>
          </p:nvSpPr>
          <p:spPr bwMode="auto">
            <a:xfrm>
              <a:off x="1892" y="2857"/>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6" name="Freeform 5137">
              <a:extLst>
                <a:ext uri="{FF2B5EF4-FFF2-40B4-BE49-F238E27FC236}">
                  <a16:creationId xmlns:a16="http://schemas.microsoft.com/office/drawing/2014/main" id="{A8ADE9DF-8428-4815-AED1-5E3F2F79FF3B}"/>
                </a:ext>
              </a:extLst>
            </p:cNvPr>
            <p:cNvSpPr>
              <a:spLocks/>
            </p:cNvSpPr>
            <p:nvPr/>
          </p:nvSpPr>
          <p:spPr bwMode="auto">
            <a:xfrm>
              <a:off x="1892" y="2856"/>
              <a:ext cx="6" cy="1"/>
            </a:xfrm>
            <a:custGeom>
              <a:avLst/>
              <a:gdLst>
                <a:gd name="T0" fmla="*/ 0 w 21"/>
                <a:gd name="T1" fmla="*/ 1 h 3"/>
                <a:gd name="T2" fmla="*/ 0 w 21"/>
                <a:gd name="T3" fmla="*/ 0 h 3"/>
                <a:gd name="T4" fmla="*/ 6 w 21"/>
                <a:gd name="T5" fmla="*/ 0 h 3"/>
                <a:gd name="T6" fmla="*/ 6 w 21"/>
                <a:gd name="T7" fmla="*/ 1 h 3"/>
                <a:gd name="T8" fmla="*/ 0 w 21"/>
                <a:gd name="T9" fmla="*/ 1 h 3"/>
                <a:gd name="T10" fmla="*/ 6 w 2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
                  <a:moveTo>
                    <a:pt x="0" y="3"/>
                  </a:moveTo>
                  <a:lnTo>
                    <a:pt x="0" y="0"/>
                  </a:lnTo>
                  <a:lnTo>
                    <a:pt x="21" y="0"/>
                  </a:lnTo>
                  <a:lnTo>
                    <a:pt x="21" y="3"/>
                  </a:lnTo>
                  <a:lnTo>
                    <a:pt x="0" y="3"/>
                  </a:lnTo>
                  <a:lnTo>
                    <a:pt x="21"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7" name="Freeform 5138">
              <a:extLst>
                <a:ext uri="{FF2B5EF4-FFF2-40B4-BE49-F238E27FC236}">
                  <a16:creationId xmlns:a16="http://schemas.microsoft.com/office/drawing/2014/main" id="{A3EFB6D1-D794-4329-A0F1-A729435120D9}"/>
                </a:ext>
              </a:extLst>
            </p:cNvPr>
            <p:cNvSpPr>
              <a:spLocks/>
            </p:cNvSpPr>
            <p:nvPr/>
          </p:nvSpPr>
          <p:spPr bwMode="auto">
            <a:xfrm>
              <a:off x="1897" y="2854"/>
              <a:ext cx="1" cy="3"/>
            </a:xfrm>
            <a:custGeom>
              <a:avLst/>
              <a:gdLst>
                <a:gd name="T0" fmla="*/ 1 w 4"/>
                <a:gd name="T1" fmla="*/ 3 h 13"/>
                <a:gd name="T2" fmla="*/ 0 w 4"/>
                <a:gd name="T3" fmla="*/ 3 h 13"/>
                <a:gd name="T4" fmla="*/ 0 w 4"/>
                <a:gd name="T5" fmla="*/ 0 h 13"/>
                <a:gd name="T6" fmla="*/ 1 w 4"/>
                <a:gd name="T7" fmla="*/ 0 h 13"/>
                <a:gd name="T8" fmla="*/ 1 w 4"/>
                <a:gd name="T9" fmla="*/ 3 h 13"/>
                <a:gd name="T10" fmla="*/ 1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13"/>
                  </a:moveTo>
                  <a:lnTo>
                    <a:pt x="0" y="13"/>
                  </a:lnTo>
                  <a:lnTo>
                    <a:pt x="0" y="0"/>
                  </a:lnTo>
                  <a:lnTo>
                    <a:pt x="4" y="0"/>
                  </a:lnTo>
                  <a:lnTo>
                    <a:pt x="4" y="1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8" name="Freeform 5139">
              <a:extLst>
                <a:ext uri="{FF2B5EF4-FFF2-40B4-BE49-F238E27FC236}">
                  <a16:creationId xmlns:a16="http://schemas.microsoft.com/office/drawing/2014/main" id="{A15A2E6B-3ECA-4C1F-BFED-DDD6B5410CF5}"/>
                </a:ext>
              </a:extLst>
            </p:cNvPr>
            <p:cNvSpPr>
              <a:spLocks/>
            </p:cNvSpPr>
            <p:nvPr/>
          </p:nvSpPr>
          <p:spPr bwMode="auto">
            <a:xfrm>
              <a:off x="1898" y="2853"/>
              <a:ext cx="2" cy="1"/>
            </a:xfrm>
            <a:custGeom>
              <a:avLst/>
              <a:gdLst>
                <a:gd name="T0" fmla="*/ 0 w 8"/>
                <a:gd name="T1" fmla="*/ 1 h 3"/>
                <a:gd name="T2" fmla="*/ 0 w 8"/>
                <a:gd name="T3" fmla="*/ 0 h 3"/>
                <a:gd name="T4" fmla="*/ 2 w 8"/>
                <a:gd name="T5" fmla="*/ 0 h 3"/>
                <a:gd name="T6" fmla="*/ 2 w 8"/>
                <a:gd name="T7" fmla="*/ 1 h 3"/>
                <a:gd name="T8" fmla="*/ 0 w 8"/>
                <a:gd name="T9" fmla="*/ 1 h 3"/>
                <a:gd name="T10" fmla="*/ 2 w 8"/>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3">
                  <a:moveTo>
                    <a:pt x="0" y="3"/>
                  </a:moveTo>
                  <a:lnTo>
                    <a:pt x="0" y="0"/>
                  </a:lnTo>
                  <a:lnTo>
                    <a:pt x="8" y="0"/>
                  </a:lnTo>
                  <a:lnTo>
                    <a:pt x="8" y="3"/>
                  </a:lnTo>
                  <a:lnTo>
                    <a:pt x="0" y="3"/>
                  </a:lnTo>
                  <a:lnTo>
                    <a:pt x="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19" name="Freeform 5140">
              <a:extLst>
                <a:ext uri="{FF2B5EF4-FFF2-40B4-BE49-F238E27FC236}">
                  <a16:creationId xmlns:a16="http://schemas.microsoft.com/office/drawing/2014/main" id="{60F5E8F1-0ED0-4D84-B2A6-F1DEE320A153}"/>
                </a:ext>
              </a:extLst>
            </p:cNvPr>
            <p:cNvSpPr>
              <a:spLocks/>
            </p:cNvSpPr>
            <p:nvPr/>
          </p:nvSpPr>
          <p:spPr bwMode="auto">
            <a:xfrm>
              <a:off x="1899" y="2850"/>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0" name="Freeform 5141">
              <a:extLst>
                <a:ext uri="{FF2B5EF4-FFF2-40B4-BE49-F238E27FC236}">
                  <a16:creationId xmlns:a16="http://schemas.microsoft.com/office/drawing/2014/main" id="{211FC2C7-97EB-4B1B-9A7F-70AFDA195BFF}"/>
                </a:ext>
              </a:extLst>
            </p:cNvPr>
            <p:cNvSpPr>
              <a:spLocks/>
            </p:cNvSpPr>
            <p:nvPr/>
          </p:nvSpPr>
          <p:spPr bwMode="auto">
            <a:xfrm>
              <a:off x="1900" y="2849"/>
              <a:ext cx="1" cy="1"/>
            </a:xfrm>
            <a:custGeom>
              <a:avLst/>
              <a:gdLst>
                <a:gd name="T0" fmla="*/ 0 w 3"/>
                <a:gd name="T1" fmla="*/ 1 h 4"/>
                <a:gd name="T2" fmla="*/ 0 w 3"/>
                <a:gd name="T3" fmla="*/ 0 h 4"/>
                <a:gd name="T4" fmla="*/ 1 w 3"/>
                <a:gd name="T5" fmla="*/ 0 h 4"/>
                <a:gd name="T6" fmla="*/ 1 w 3"/>
                <a:gd name="T7" fmla="*/ 1 h 4"/>
                <a:gd name="T8" fmla="*/ 0 w 3"/>
                <a:gd name="T9" fmla="*/ 1 h 4"/>
                <a:gd name="T10" fmla="*/ 1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0" y="0"/>
                  </a:lnTo>
                  <a:lnTo>
                    <a:pt x="3" y="0"/>
                  </a:lnTo>
                  <a:lnTo>
                    <a:pt x="3" y="4"/>
                  </a:lnTo>
                  <a:lnTo>
                    <a:pt x="0" y="4"/>
                  </a:lnTo>
                  <a:lnTo>
                    <a:pt x="3"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1" name="Freeform 5142">
              <a:extLst>
                <a:ext uri="{FF2B5EF4-FFF2-40B4-BE49-F238E27FC236}">
                  <a16:creationId xmlns:a16="http://schemas.microsoft.com/office/drawing/2014/main" id="{DC14C0D7-B99B-4A95-8B49-175BE7B25C6A}"/>
                </a:ext>
              </a:extLst>
            </p:cNvPr>
            <p:cNvSpPr>
              <a:spLocks/>
            </p:cNvSpPr>
            <p:nvPr/>
          </p:nvSpPr>
          <p:spPr bwMode="auto">
            <a:xfrm>
              <a:off x="1900" y="2844"/>
              <a:ext cx="1" cy="6"/>
            </a:xfrm>
            <a:custGeom>
              <a:avLst/>
              <a:gdLst>
                <a:gd name="T0" fmla="*/ 1 w 3"/>
                <a:gd name="T1" fmla="*/ 6 h 23"/>
                <a:gd name="T2" fmla="*/ 0 w 3"/>
                <a:gd name="T3" fmla="*/ 6 h 23"/>
                <a:gd name="T4" fmla="*/ 0 w 3"/>
                <a:gd name="T5" fmla="*/ 0 h 23"/>
                <a:gd name="T6" fmla="*/ 1 w 3"/>
                <a:gd name="T7" fmla="*/ 0 h 23"/>
                <a:gd name="T8" fmla="*/ 1 w 3"/>
                <a:gd name="T9" fmla="*/ 6 h 23"/>
                <a:gd name="T10" fmla="*/ 1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3" y="23"/>
                  </a:moveTo>
                  <a:lnTo>
                    <a:pt x="0" y="23"/>
                  </a:lnTo>
                  <a:lnTo>
                    <a:pt x="0" y="0"/>
                  </a:lnTo>
                  <a:lnTo>
                    <a:pt x="3" y="0"/>
                  </a:lnTo>
                  <a:lnTo>
                    <a:pt x="3" y="2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2" name="Freeform 5143">
              <a:extLst>
                <a:ext uri="{FF2B5EF4-FFF2-40B4-BE49-F238E27FC236}">
                  <a16:creationId xmlns:a16="http://schemas.microsoft.com/office/drawing/2014/main" id="{BDA2E6AC-0F83-4155-93C6-B28207CFAC22}"/>
                </a:ext>
              </a:extLst>
            </p:cNvPr>
            <p:cNvSpPr>
              <a:spLocks/>
            </p:cNvSpPr>
            <p:nvPr/>
          </p:nvSpPr>
          <p:spPr bwMode="auto">
            <a:xfrm>
              <a:off x="1900" y="2843"/>
              <a:ext cx="6" cy="1"/>
            </a:xfrm>
            <a:custGeom>
              <a:avLst/>
              <a:gdLst>
                <a:gd name="T0" fmla="*/ 0 w 21"/>
                <a:gd name="T1" fmla="*/ 1 h 3"/>
                <a:gd name="T2" fmla="*/ 0 w 21"/>
                <a:gd name="T3" fmla="*/ 0 h 3"/>
                <a:gd name="T4" fmla="*/ 6 w 21"/>
                <a:gd name="T5" fmla="*/ 0 h 3"/>
                <a:gd name="T6" fmla="*/ 6 w 21"/>
                <a:gd name="T7" fmla="*/ 1 h 3"/>
                <a:gd name="T8" fmla="*/ 0 w 21"/>
                <a:gd name="T9" fmla="*/ 1 h 3"/>
                <a:gd name="T10" fmla="*/ 6 w 2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
                  <a:moveTo>
                    <a:pt x="0" y="3"/>
                  </a:moveTo>
                  <a:lnTo>
                    <a:pt x="0" y="0"/>
                  </a:lnTo>
                  <a:lnTo>
                    <a:pt x="21" y="0"/>
                  </a:lnTo>
                  <a:lnTo>
                    <a:pt x="21" y="3"/>
                  </a:lnTo>
                  <a:lnTo>
                    <a:pt x="0" y="3"/>
                  </a:lnTo>
                  <a:lnTo>
                    <a:pt x="21"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3" name="Freeform 5144">
              <a:extLst>
                <a:ext uri="{FF2B5EF4-FFF2-40B4-BE49-F238E27FC236}">
                  <a16:creationId xmlns:a16="http://schemas.microsoft.com/office/drawing/2014/main" id="{FA3B5759-5722-42C1-8269-775292966078}"/>
                </a:ext>
              </a:extLst>
            </p:cNvPr>
            <p:cNvSpPr>
              <a:spLocks/>
            </p:cNvSpPr>
            <p:nvPr/>
          </p:nvSpPr>
          <p:spPr bwMode="auto">
            <a:xfrm>
              <a:off x="1905" y="2840"/>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4" name="Freeform 5145">
              <a:extLst>
                <a:ext uri="{FF2B5EF4-FFF2-40B4-BE49-F238E27FC236}">
                  <a16:creationId xmlns:a16="http://schemas.microsoft.com/office/drawing/2014/main" id="{413F8D72-94FB-4B6B-8A46-7951EA06235F}"/>
                </a:ext>
              </a:extLst>
            </p:cNvPr>
            <p:cNvSpPr>
              <a:spLocks/>
            </p:cNvSpPr>
            <p:nvPr/>
          </p:nvSpPr>
          <p:spPr bwMode="auto">
            <a:xfrm>
              <a:off x="1906" y="2839"/>
              <a:ext cx="8" cy="1"/>
            </a:xfrm>
            <a:custGeom>
              <a:avLst/>
              <a:gdLst>
                <a:gd name="T0" fmla="*/ 0 w 33"/>
                <a:gd name="T1" fmla="*/ 1 h 4"/>
                <a:gd name="T2" fmla="*/ 0 w 33"/>
                <a:gd name="T3" fmla="*/ 0 h 4"/>
                <a:gd name="T4" fmla="*/ 8 w 33"/>
                <a:gd name="T5" fmla="*/ 0 h 4"/>
                <a:gd name="T6" fmla="*/ 8 w 33"/>
                <a:gd name="T7" fmla="*/ 1 h 4"/>
                <a:gd name="T8" fmla="*/ 0 w 33"/>
                <a:gd name="T9" fmla="*/ 1 h 4"/>
                <a:gd name="T10" fmla="*/ 8 w 3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
                  <a:moveTo>
                    <a:pt x="0" y="4"/>
                  </a:moveTo>
                  <a:lnTo>
                    <a:pt x="0" y="0"/>
                  </a:lnTo>
                  <a:lnTo>
                    <a:pt x="33" y="0"/>
                  </a:lnTo>
                  <a:lnTo>
                    <a:pt x="33" y="4"/>
                  </a:lnTo>
                  <a:lnTo>
                    <a:pt x="0" y="4"/>
                  </a:lnTo>
                  <a:lnTo>
                    <a:pt x="33"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5" name="Freeform 5146">
              <a:extLst>
                <a:ext uri="{FF2B5EF4-FFF2-40B4-BE49-F238E27FC236}">
                  <a16:creationId xmlns:a16="http://schemas.microsoft.com/office/drawing/2014/main" id="{37334FF5-F0EC-4B08-A669-6887BA861F90}"/>
                </a:ext>
              </a:extLst>
            </p:cNvPr>
            <p:cNvSpPr>
              <a:spLocks/>
            </p:cNvSpPr>
            <p:nvPr/>
          </p:nvSpPr>
          <p:spPr bwMode="auto">
            <a:xfrm>
              <a:off x="1913" y="2836"/>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6" name="Freeform 5147">
              <a:extLst>
                <a:ext uri="{FF2B5EF4-FFF2-40B4-BE49-F238E27FC236}">
                  <a16:creationId xmlns:a16="http://schemas.microsoft.com/office/drawing/2014/main" id="{256126F6-27A5-4041-BB4F-4F92250331EC}"/>
                </a:ext>
              </a:extLst>
            </p:cNvPr>
            <p:cNvSpPr>
              <a:spLocks/>
            </p:cNvSpPr>
            <p:nvPr/>
          </p:nvSpPr>
          <p:spPr bwMode="auto">
            <a:xfrm>
              <a:off x="1914" y="2835"/>
              <a:ext cx="1" cy="1"/>
            </a:xfrm>
            <a:custGeom>
              <a:avLst/>
              <a:gdLst>
                <a:gd name="T0" fmla="*/ 0 w 6"/>
                <a:gd name="T1" fmla="*/ 1 h 4"/>
                <a:gd name="T2" fmla="*/ 0 w 6"/>
                <a:gd name="T3" fmla="*/ 0 h 4"/>
                <a:gd name="T4" fmla="*/ 1 w 6"/>
                <a:gd name="T5" fmla="*/ 0 h 4"/>
                <a:gd name="T6" fmla="*/ 1 w 6"/>
                <a:gd name="T7" fmla="*/ 1 h 4"/>
                <a:gd name="T8" fmla="*/ 0 w 6"/>
                <a:gd name="T9" fmla="*/ 1 h 4"/>
                <a:gd name="T10" fmla="*/ 1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7" name="Freeform 5148">
              <a:extLst>
                <a:ext uri="{FF2B5EF4-FFF2-40B4-BE49-F238E27FC236}">
                  <a16:creationId xmlns:a16="http://schemas.microsoft.com/office/drawing/2014/main" id="{DDD0FE51-1397-448D-B71A-28829D8B89A3}"/>
                </a:ext>
              </a:extLst>
            </p:cNvPr>
            <p:cNvSpPr>
              <a:spLocks/>
            </p:cNvSpPr>
            <p:nvPr/>
          </p:nvSpPr>
          <p:spPr bwMode="auto">
            <a:xfrm>
              <a:off x="1915" y="2835"/>
              <a:ext cx="1" cy="1"/>
            </a:xfrm>
            <a:custGeom>
              <a:avLst/>
              <a:gdLst>
                <a:gd name="T0" fmla="*/ 1 w 3"/>
                <a:gd name="T1" fmla="*/ 1 h 4"/>
                <a:gd name="T2" fmla="*/ 0 w 3"/>
                <a:gd name="T3" fmla="*/ 1 h 4"/>
                <a:gd name="T4" fmla="*/ 0 w 3"/>
                <a:gd name="T5" fmla="*/ 0 h 4"/>
                <a:gd name="T6" fmla="*/ 1 w 3"/>
                <a:gd name="T7" fmla="*/ 0 h 4"/>
                <a:gd name="T8" fmla="*/ 1 w 3"/>
                <a:gd name="T9" fmla="*/ 1 h 4"/>
                <a:gd name="T10" fmla="*/ 1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3" y="4"/>
                  </a:moveTo>
                  <a:lnTo>
                    <a:pt x="0" y="4"/>
                  </a:lnTo>
                  <a:lnTo>
                    <a:pt x="0" y="0"/>
                  </a:lnTo>
                  <a:lnTo>
                    <a:pt x="3" y="0"/>
                  </a:lnTo>
                  <a:lnTo>
                    <a:pt x="3" y="4"/>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8" name="Freeform 5149">
              <a:extLst>
                <a:ext uri="{FF2B5EF4-FFF2-40B4-BE49-F238E27FC236}">
                  <a16:creationId xmlns:a16="http://schemas.microsoft.com/office/drawing/2014/main" id="{CF74AF3D-ACE0-4FF9-AAF5-C72AD7AFD0D1}"/>
                </a:ext>
              </a:extLst>
            </p:cNvPr>
            <p:cNvSpPr>
              <a:spLocks/>
            </p:cNvSpPr>
            <p:nvPr/>
          </p:nvSpPr>
          <p:spPr bwMode="auto">
            <a:xfrm>
              <a:off x="1935" y="2828"/>
              <a:ext cx="6" cy="1"/>
            </a:xfrm>
            <a:custGeom>
              <a:avLst/>
              <a:gdLst>
                <a:gd name="T0" fmla="*/ 0 w 23"/>
                <a:gd name="T1" fmla="*/ 1 h 3"/>
                <a:gd name="T2" fmla="*/ 0 w 23"/>
                <a:gd name="T3" fmla="*/ 0 h 3"/>
                <a:gd name="T4" fmla="*/ 6 w 23"/>
                <a:gd name="T5" fmla="*/ 0 h 3"/>
                <a:gd name="T6" fmla="*/ 6 w 23"/>
                <a:gd name="T7" fmla="*/ 1 h 3"/>
                <a:gd name="T8" fmla="*/ 0 w 23"/>
                <a:gd name="T9" fmla="*/ 1 h 3"/>
                <a:gd name="T10" fmla="*/ 6 w 2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3">
                  <a:moveTo>
                    <a:pt x="0" y="3"/>
                  </a:moveTo>
                  <a:lnTo>
                    <a:pt x="0" y="0"/>
                  </a:lnTo>
                  <a:lnTo>
                    <a:pt x="23" y="0"/>
                  </a:lnTo>
                  <a:lnTo>
                    <a:pt x="23" y="3"/>
                  </a:lnTo>
                  <a:lnTo>
                    <a:pt x="0" y="3"/>
                  </a:lnTo>
                  <a:lnTo>
                    <a:pt x="2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29" name="Freeform 5150">
              <a:extLst>
                <a:ext uri="{FF2B5EF4-FFF2-40B4-BE49-F238E27FC236}">
                  <a16:creationId xmlns:a16="http://schemas.microsoft.com/office/drawing/2014/main" id="{E2E382E2-3309-4BF3-8D48-4336A44D196D}"/>
                </a:ext>
              </a:extLst>
            </p:cNvPr>
            <p:cNvSpPr>
              <a:spLocks/>
            </p:cNvSpPr>
            <p:nvPr/>
          </p:nvSpPr>
          <p:spPr bwMode="auto">
            <a:xfrm>
              <a:off x="1941" y="2825"/>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0" name="Freeform 5151">
              <a:extLst>
                <a:ext uri="{FF2B5EF4-FFF2-40B4-BE49-F238E27FC236}">
                  <a16:creationId xmlns:a16="http://schemas.microsoft.com/office/drawing/2014/main" id="{32C0BAD4-F892-4C38-806D-0D7EB6EB52E4}"/>
                </a:ext>
              </a:extLst>
            </p:cNvPr>
            <p:cNvSpPr>
              <a:spLocks/>
            </p:cNvSpPr>
            <p:nvPr/>
          </p:nvSpPr>
          <p:spPr bwMode="auto">
            <a:xfrm>
              <a:off x="1941" y="2824"/>
              <a:ext cx="23" cy="1"/>
            </a:xfrm>
            <a:custGeom>
              <a:avLst/>
              <a:gdLst>
                <a:gd name="T0" fmla="*/ 0 w 92"/>
                <a:gd name="T1" fmla="*/ 1 h 4"/>
                <a:gd name="T2" fmla="*/ 0 w 92"/>
                <a:gd name="T3" fmla="*/ 0 h 4"/>
                <a:gd name="T4" fmla="*/ 23 w 92"/>
                <a:gd name="T5" fmla="*/ 0 h 4"/>
                <a:gd name="T6" fmla="*/ 23 w 92"/>
                <a:gd name="T7" fmla="*/ 1 h 4"/>
                <a:gd name="T8" fmla="*/ 0 w 92"/>
                <a:gd name="T9" fmla="*/ 1 h 4"/>
                <a:gd name="T10" fmla="*/ 23 w 9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4">
                  <a:moveTo>
                    <a:pt x="0" y="4"/>
                  </a:moveTo>
                  <a:lnTo>
                    <a:pt x="0" y="0"/>
                  </a:lnTo>
                  <a:lnTo>
                    <a:pt x="92" y="0"/>
                  </a:lnTo>
                  <a:lnTo>
                    <a:pt x="92" y="4"/>
                  </a:lnTo>
                  <a:lnTo>
                    <a:pt x="0" y="4"/>
                  </a:lnTo>
                  <a:lnTo>
                    <a:pt x="9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1" name="Freeform 5152">
              <a:extLst>
                <a:ext uri="{FF2B5EF4-FFF2-40B4-BE49-F238E27FC236}">
                  <a16:creationId xmlns:a16="http://schemas.microsoft.com/office/drawing/2014/main" id="{E5FADC4B-831E-460C-96D0-56152C1E7E7D}"/>
                </a:ext>
              </a:extLst>
            </p:cNvPr>
            <p:cNvSpPr>
              <a:spLocks/>
            </p:cNvSpPr>
            <p:nvPr/>
          </p:nvSpPr>
          <p:spPr bwMode="auto">
            <a:xfrm>
              <a:off x="1963" y="2821"/>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2" name="Freeform 5153">
              <a:extLst>
                <a:ext uri="{FF2B5EF4-FFF2-40B4-BE49-F238E27FC236}">
                  <a16:creationId xmlns:a16="http://schemas.microsoft.com/office/drawing/2014/main" id="{CB19128C-29B8-419F-A1ED-45AA6B128313}"/>
                </a:ext>
              </a:extLst>
            </p:cNvPr>
            <p:cNvSpPr>
              <a:spLocks/>
            </p:cNvSpPr>
            <p:nvPr/>
          </p:nvSpPr>
          <p:spPr bwMode="auto">
            <a:xfrm>
              <a:off x="1964" y="2820"/>
              <a:ext cx="6" cy="1"/>
            </a:xfrm>
            <a:custGeom>
              <a:avLst/>
              <a:gdLst>
                <a:gd name="T0" fmla="*/ 0 w 24"/>
                <a:gd name="T1" fmla="*/ 1 h 2"/>
                <a:gd name="T2" fmla="*/ 0 w 24"/>
                <a:gd name="T3" fmla="*/ 0 h 2"/>
                <a:gd name="T4" fmla="*/ 6 w 24"/>
                <a:gd name="T5" fmla="*/ 0 h 2"/>
                <a:gd name="T6" fmla="*/ 6 w 24"/>
                <a:gd name="T7" fmla="*/ 1 h 2"/>
                <a:gd name="T8" fmla="*/ 0 w 24"/>
                <a:gd name="T9" fmla="*/ 1 h 2"/>
                <a:gd name="T10" fmla="*/ 6 w 2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
                  <a:moveTo>
                    <a:pt x="0" y="2"/>
                  </a:moveTo>
                  <a:lnTo>
                    <a:pt x="0" y="0"/>
                  </a:lnTo>
                  <a:lnTo>
                    <a:pt x="24" y="0"/>
                  </a:lnTo>
                  <a:lnTo>
                    <a:pt x="24" y="2"/>
                  </a:lnTo>
                  <a:lnTo>
                    <a:pt x="0" y="2"/>
                  </a:lnTo>
                  <a:lnTo>
                    <a:pt x="2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3" name="Freeform 5154">
              <a:extLst>
                <a:ext uri="{FF2B5EF4-FFF2-40B4-BE49-F238E27FC236}">
                  <a16:creationId xmlns:a16="http://schemas.microsoft.com/office/drawing/2014/main" id="{070BE319-B657-4460-A99A-4FD8FC30E9D0}"/>
                </a:ext>
              </a:extLst>
            </p:cNvPr>
            <p:cNvSpPr>
              <a:spLocks/>
            </p:cNvSpPr>
            <p:nvPr/>
          </p:nvSpPr>
          <p:spPr bwMode="auto">
            <a:xfrm>
              <a:off x="1969" y="2817"/>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4" name="Freeform 5155">
              <a:extLst>
                <a:ext uri="{FF2B5EF4-FFF2-40B4-BE49-F238E27FC236}">
                  <a16:creationId xmlns:a16="http://schemas.microsoft.com/office/drawing/2014/main" id="{D66BE094-6383-4DE8-8208-96C56880F10A}"/>
                </a:ext>
              </a:extLst>
            </p:cNvPr>
            <p:cNvSpPr>
              <a:spLocks/>
            </p:cNvSpPr>
            <p:nvPr/>
          </p:nvSpPr>
          <p:spPr bwMode="auto">
            <a:xfrm>
              <a:off x="1970" y="2816"/>
              <a:ext cx="4" cy="1"/>
            </a:xfrm>
            <a:custGeom>
              <a:avLst/>
              <a:gdLst>
                <a:gd name="T0" fmla="*/ 0 w 15"/>
                <a:gd name="T1" fmla="*/ 1 h 4"/>
                <a:gd name="T2" fmla="*/ 0 w 15"/>
                <a:gd name="T3" fmla="*/ 0 h 4"/>
                <a:gd name="T4" fmla="*/ 4 w 15"/>
                <a:gd name="T5" fmla="*/ 0 h 4"/>
                <a:gd name="T6" fmla="*/ 4 w 15"/>
                <a:gd name="T7" fmla="*/ 1 h 4"/>
                <a:gd name="T8" fmla="*/ 0 w 15"/>
                <a:gd name="T9" fmla="*/ 1 h 4"/>
                <a:gd name="T10" fmla="*/ 4 w 1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4">
                  <a:moveTo>
                    <a:pt x="0" y="4"/>
                  </a:moveTo>
                  <a:lnTo>
                    <a:pt x="0" y="0"/>
                  </a:lnTo>
                  <a:lnTo>
                    <a:pt x="15" y="0"/>
                  </a:lnTo>
                  <a:lnTo>
                    <a:pt x="15" y="4"/>
                  </a:lnTo>
                  <a:lnTo>
                    <a:pt x="0" y="4"/>
                  </a:lnTo>
                  <a:lnTo>
                    <a:pt x="15"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5" name="Freeform 5156">
              <a:extLst>
                <a:ext uri="{FF2B5EF4-FFF2-40B4-BE49-F238E27FC236}">
                  <a16:creationId xmlns:a16="http://schemas.microsoft.com/office/drawing/2014/main" id="{ADCF3D33-C5F2-48F1-94A7-5D64517ADFEF}"/>
                </a:ext>
              </a:extLst>
            </p:cNvPr>
            <p:cNvSpPr>
              <a:spLocks/>
            </p:cNvSpPr>
            <p:nvPr/>
          </p:nvSpPr>
          <p:spPr bwMode="auto">
            <a:xfrm>
              <a:off x="1988" y="2804"/>
              <a:ext cx="1" cy="2"/>
            </a:xfrm>
            <a:custGeom>
              <a:avLst/>
              <a:gdLst>
                <a:gd name="T0" fmla="*/ 1 w 3"/>
                <a:gd name="T1" fmla="*/ 2 h 10"/>
                <a:gd name="T2" fmla="*/ 0 w 3"/>
                <a:gd name="T3" fmla="*/ 2 h 10"/>
                <a:gd name="T4" fmla="*/ 0 w 3"/>
                <a:gd name="T5" fmla="*/ 0 h 10"/>
                <a:gd name="T6" fmla="*/ 1 w 3"/>
                <a:gd name="T7" fmla="*/ 0 h 10"/>
                <a:gd name="T8" fmla="*/ 1 w 3"/>
                <a:gd name="T9" fmla="*/ 2 h 10"/>
                <a:gd name="T10" fmla="*/ 1 w 3"/>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0">
                  <a:moveTo>
                    <a:pt x="3" y="10"/>
                  </a:moveTo>
                  <a:lnTo>
                    <a:pt x="0" y="10"/>
                  </a:lnTo>
                  <a:lnTo>
                    <a:pt x="0" y="0"/>
                  </a:lnTo>
                  <a:lnTo>
                    <a:pt x="3" y="0"/>
                  </a:lnTo>
                  <a:lnTo>
                    <a:pt x="3" y="10"/>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6" name="Freeform 5157">
              <a:extLst>
                <a:ext uri="{FF2B5EF4-FFF2-40B4-BE49-F238E27FC236}">
                  <a16:creationId xmlns:a16="http://schemas.microsoft.com/office/drawing/2014/main" id="{39EAC1F5-E91B-4A95-A16E-41ABE875A0DA}"/>
                </a:ext>
              </a:extLst>
            </p:cNvPr>
            <p:cNvSpPr>
              <a:spLocks/>
            </p:cNvSpPr>
            <p:nvPr/>
          </p:nvSpPr>
          <p:spPr bwMode="auto">
            <a:xfrm>
              <a:off x="1989" y="2803"/>
              <a:ext cx="3" cy="1"/>
            </a:xfrm>
            <a:custGeom>
              <a:avLst/>
              <a:gdLst>
                <a:gd name="T0" fmla="*/ 0 w 15"/>
                <a:gd name="T1" fmla="*/ 1 h 3"/>
                <a:gd name="T2" fmla="*/ 0 w 15"/>
                <a:gd name="T3" fmla="*/ 0 h 3"/>
                <a:gd name="T4" fmla="*/ 3 w 15"/>
                <a:gd name="T5" fmla="*/ 0 h 3"/>
                <a:gd name="T6" fmla="*/ 3 w 15"/>
                <a:gd name="T7" fmla="*/ 1 h 3"/>
                <a:gd name="T8" fmla="*/ 0 w 15"/>
                <a:gd name="T9" fmla="*/ 1 h 3"/>
                <a:gd name="T10" fmla="*/ 3 w 1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
                  <a:moveTo>
                    <a:pt x="0" y="3"/>
                  </a:moveTo>
                  <a:lnTo>
                    <a:pt x="0" y="0"/>
                  </a:lnTo>
                  <a:lnTo>
                    <a:pt x="15" y="0"/>
                  </a:lnTo>
                  <a:lnTo>
                    <a:pt x="15" y="3"/>
                  </a:lnTo>
                  <a:lnTo>
                    <a:pt x="0" y="3"/>
                  </a:lnTo>
                  <a:lnTo>
                    <a:pt x="15"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7" name="Freeform 5158">
              <a:extLst>
                <a:ext uri="{FF2B5EF4-FFF2-40B4-BE49-F238E27FC236}">
                  <a16:creationId xmlns:a16="http://schemas.microsoft.com/office/drawing/2014/main" id="{CC4B6502-4272-47EF-AEDB-77F0C814B23B}"/>
                </a:ext>
              </a:extLst>
            </p:cNvPr>
            <p:cNvSpPr>
              <a:spLocks/>
            </p:cNvSpPr>
            <p:nvPr/>
          </p:nvSpPr>
          <p:spPr bwMode="auto">
            <a:xfrm>
              <a:off x="1992" y="2800"/>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8" name="Freeform 5159">
              <a:extLst>
                <a:ext uri="{FF2B5EF4-FFF2-40B4-BE49-F238E27FC236}">
                  <a16:creationId xmlns:a16="http://schemas.microsoft.com/office/drawing/2014/main" id="{E79EE05D-C74C-4E24-AF98-81917BB1C7F6}"/>
                </a:ext>
              </a:extLst>
            </p:cNvPr>
            <p:cNvSpPr>
              <a:spLocks/>
            </p:cNvSpPr>
            <p:nvPr/>
          </p:nvSpPr>
          <p:spPr bwMode="auto">
            <a:xfrm>
              <a:off x="1992" y="2799"/>
              <a:ext cx="12" cy="1"/>
            </a:xfrm>
            <a:custGeom>
              <a:avLst/>
              <a:gdLst>
                <a:gd name="T0" fmla="*/ 0 w 45"/>
                <a:gd name="T1" fmla="*/ 1 h 3"/>
                <a:gd name="T2" fmla="*/ 0 w 45"/>
                <a:gd name="T3" fmla="*/ 0 h 3"/>
                <a:gd name="T4" fmla="*/ 12 w 45"/>
                <a:gd name="T5" fmla="*/ 0 h 3"/>
                <a:gd name="T6" fmla="*/ 12 w 45"/>
                <a:gd name="T7" fmla="*/ 1 h 3"/>
                <a:gd name="T8" fmla="*/ 0 w 45"/>
                <a:gd name="T9" fmla="*/ 1 h 3"/>
                <a:gd name="T10" fmla="*/ 12 w 4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
                  <a:moveTo>
                    <a:pt x="0" y="3"/>
                  </a:moveTo>
                  <a:lnTo>
                    <a:pt x="0" y="0"/>
                  </a:lnTo>
                  <a:lnTo>
                    <a:pt x="45" y="0"/>
                  </a:lnTo>
                  <a:lnTo>
                    <a:pt x="45" y="3"/>
                  </a:lnTo>
                  <a:lnTo>
                    <a:pt x="0" y="3"/>
                  </a:lnTo>
                  <a:lnTo>
                    <a:pt x="45"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39" name="Freeform 5160">
              <a:extLst>
                <a:ext uri="{FF2B5EF4-FFF2-40B4-BE49-F238E27FC236}">
                  <a16:creationId xmlns:a16="http://schemas.microsoft.com/office/drawing/2014/main" id="{3F162614-976E-4B12-B198-B15C240CD936}"/>
                </a:ext>
              </a:extLst>
            </p:cNvPr>
            <p:cNvSpPr>
              <a:spLocks/>
            </p:cNvSpPr>
            <p:nvPr/>
          </p:nvSpPr>
          <p:spPr bwMode="auto">
            <a:xfrm>
              <a:off x="2003" y="2796"/>
              <a:ext cx="1" cy="4"/>
            </a:xfrm>
            <a:custGeom>
              <a:avLst/>
              <a:gdLst>
                <a:gd name="T0" fmla="*/ 1 w 4"/>
                <a:gd name="T1" fmla="*/ 4 h 16"/>
                <a:gd name="T2" fmla="*/ 0 w 4"/>
                <a:gd name="T3" fmla="*/ 4 h 16"/>
                <a:gd name="T4" fmla="*/ 0 w 4"/>
                <a:gd name="T5" fmla="*/ 0 h 16"/>
                <a:gd name="T6" fmla="*/ 1 w 4"/>
                <a:gd name="T7" fmla="*/ 0 h 16"/>
                <a:gd name="T8" fmla="*/ 1 w 4"/>
                <a:gd name="T9" fmla="*/ 4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0" name="Freeform 5161">
              <a:extLst>
                <a:ext uri="{FF2B5EF4-FFF2-40B4-BE49-F238E27FC236}">
                  <a16:creationId xmlns:a16="http://schemas.microsoft.com/office/drawing/2014/main" id="{6CF564BF-A7C1-4807-9B65-7E790A19E7A5}"/>
                </a:ext>
              </a:extLst>
            </p:cNvPr>
            <p:cNvSpPr>
              <a:spLocks/>
            </p:cNvSpPr>
            <p:nvPr/>
          </p:nvSpPr>
          <p:spPr bwMode="auto">
            <a:xfrm>
              <a:off x="2004" y="2795"/>
              <a:ext cx="1" cy="1"/>
            </a:xfrm>
            <a:custGeom>
              <a:avLst/>
              <a:gdLst>
                <a:gd name="T0" fmla="*/ 0 w 2"/>
                <a:gd name="T1" fmla="*/ 1 h 3"/>
                <a:gd name="T2" fmla="*/ 0 w 2"/>
                <a:gd name="T3" fmla="*/ 0 h 3"/>
                <a:gd name="T4" fmla="*/ 1 w 2"/>
                <a:gd name="T5" fmla="*/ 0 h 3"/>
                <a:gd name="T6" fmla="*/ 1 w 2"/>
                <a:gd name="T7" fmla="*/ 1 h 3"/>
                <a:gd name="T8" fmla="*/ 0 w 2"/>
                <a:gd name="T9" fmla="*/ 1 h 3"/>
                <a:gd name="T10" fmla="*/ 1 w 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3"/>
                  </a:moveTo>
                  <a:lnTo>
                    <a:pt x="0" y="0"/>
                  </a:lnTo>
                  <a:lnTo>
                    <a:pt x="2" y="0"/>
                  </a:lnTo>
                  <a:lnTo>
                    <a:pt x="2" y="3"/>
                  </a:lnTo>
                  <a:lnTo>
                    <a:pt x="0" y="3"/>
                  </a:lnTo>
                  <a:lnTo>
                    <a:pt x="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1" name="Freeform 5162">
              <a:extLst>
                <a:ext uri="{FF2B5EF4-FFF2-40B4-BE49-F238E27FC236}">
                  <a16:creationId xmlns:a16="http://schemas.microsoft.com/office/drawing/2014/main" id="{479C8804-1074-4BB9-A5A5-D8CF17E3FA15}"/>
                </a:ext>
              </a:extLst>
            </p:cNvPr>
            <p:cNvSpPr>
              <a:spLocks/>
            </p:cNvSpPr>
            <p:nvPr/>
          </p:nvSpPr>
          <p:spPr bwMode="auto">
            <a:xfrm>
              <a:off x="2004" y="2792"/>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2" name="Freeform 5163">
              <a:extLst>
                <a:ext uri="{FF2B5EF4-FFF2-40B4-BE49-F238E27FC236}">
                  <a16:creationId xmlns:a16="http://schemas.microsoft.com/office/drawing/2014/main" id="{3B3BC9EA-BD64-4E1C-8350-7131C6102AE2}"/>
                </a:ext>
              </a:extLst>
            </p:cNvPr>
            <p:cNvSpPr>
              <a:spLocks/>
            </p:cNvSpPr>
            <p:nvPr/>
          </p:nvSpPr>
          <p:spPr bwMode="auto">
            <a:xfrm>
              <a:off x="2004" y="2791"/>
              <a:ext cx="2" cy="1"/>
            </a:xfrm>
            <a:custGeom>
              <a:avLst/>
              <a:gdLst>
                <a:gd name="T0" fmla="*/ 0 w 6"/>
                <a:gd name="T1" fmla="*/ 1 h 3"/>
                <a:gd name="T2" fmla="*/ 0 w 6"/>
                <a:gd name="T3" fmla="*/ 0 h 3"/>
                <a:gd name="T4" fmla="*/ 2 w 6"/>
                <a:gd name="T5" fmla="*/ 0 h 3"/>
                <a:gd name="T6" fmla="*/ 2 w 6"/>
                <a:gd name="T7" fmla="*/ 1 h 3"/>
                <a:gd name="T8" fmla="*/ 0 w 6"/>
                <a:gd name="T9" fmla="*/ 1 h 3"/>
                <a:gd name="T10" fmla="*/ 2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3" name="Freeform 5164">
              <a:extLst>
                <a:ext uri="{FF2B5EF4-FFF2-40B4-BE49-F238E27FC236}">
                  <a16:creationId xmlns:a16="http://schemas.microsoft.com/office/drawing/2014/main" id="{8B160538-C1F8-4218-830F-F235DBF72969}"/>
                </a:ext>
              </a:extLst>
            </p:cNvPr>
            <p:cNvSpPr>
              <a:spLocks/>
            </p:cNvSpPr>
            <p:nvPr/>
          </p:nvSpPr>
          <p:spPr bwMode="auto">
            <a:xfrm>
              <a:off x="2005" y="2789"/>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4" name="Freeform 5165">
              <a:extLst>
                <a:ext uri="{FF2B5EF4-FFF2-40B4-BE49-F238E27FC236}">
                  <a16:creationId xmlns:a16="http://schemas.microsoft.com/office/drawing/2014/main" id="{E8D95D88-3C86-42C4-B3B9-8820F0688CF0}"/>
                </a:ext>
              </a:extLst>
            </p:cNvPr>
            <p:cNvSpPr>
              <a:spLocks/>
            </p:cNvSpPr>
            <p:nvPr/>
          </p:nvSpPr>
          <p:spPr bwMode="auto">
            <a:xfrm>
              <a:off x="2006" y="2788"/>
              <a:ext cx="1" cy="1"/>
            </a:xfrm>
            <a:custGeom>
              <a:avLst/>
              <a:gdLst>
                <a:gd name="T0" fmla="*/ 0 w 6"/>
                <a:gd name="T1" fmla="*/ 1 h 2"/>
                <a:gd name="T2" fmla="*/ 0 w 6"/>
                <a:gd name="T3" fmla="*/ 0 h 2"/>
                <a:gd name="T4" fmla="*/ 1 w 6"/>
                <a:gd name="T5" fmla="*/ 0 h 2"/>
                <a:gd name="T6" fmla="*/ 1 w 6"/>
                <a:gd name="T7" fmla="*/ 1 h 2"/>
                <a:gd name="T8" fmla="*/ 0 w 6"/>
                <a:gd name="T9" fmla="*/ 1 h 2"/>
                <a:gd name="T10" fmla="*/ 1 w 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2"/>
                  </a:moveTo>
                  <a:lnTo>
                    <a:pt x="0" y="0"/>
                  </a:lnTo>
                  <a:lnTo>
                    <a:pt x="6" y="0"/>
                  </a:lnTo>
                  <a:lnTo>
                    <a:pt x="6" y="2"/>
                  </a:lnTo>
                  <a:lnTo>
                    <a:pt x="0" y="2"/>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5" name="Freeform 5166">
              <a:extLst>
                <a:ext uri="{FF2B5EF4-FFF2-40B4-BE49-F238E27FC236}">
                  <a16:creationId xmlns:a16="http://schemas.microsoft.com/office/drawing/2014/main" id="{CD28EE27-065C-41DE-9E4C-0476342FE5FB}"/>
                </a:ext>
              </a:extLst>
            </p:cNvPr>
            <p:cNvSpPr>
              <a:spLocks/>
            </p:cNvSpPr>
            <p:nvPr/>
          </p:nvSpPr>
          <p:spPr bwMode="auto">
            <a:xfrm>
              <a:off x="2006" y="2785"/>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6" name="Freeform 5167">
              <a:extLst>
                <a:ext uri="{FF2B5EF4-FFF2-40B4-BE49-F238E27FC236}">
                  <a16:creationId xmlns:a16="http://schemas.microsoft.com/office/drawing/2014/main" id="{52323850-72B7-498D-8223-C824911B66C7}"/>
                </a:ext>
              </a:extLst>
            </p:cNvPr>
            <p:cNvSpPr>
              <a:spLocks/>
            </p:cNvSpPr>
            <p:nvPr/>
          </p:nvSpPr>
          <p:spPr bwMode="auto">
            <a:xfrm>
              <a:off x="2007" y="2784"/>
              <a:ext cx="7" cy="1"/>
            </a:xfrm>
            <a:custGeom>
              <a:avLst/>
              <a:gdLst>
                <a:gd name="T0" fmla="*/ 0 w 27"/>
                <a:gd name="T1" fmla="*/ 1 h 4"/>
                <a:gd name="T2" fmla="*/ 0 w 27"/>
                <a:gd name="T3" fmla="*/ 0 h 4"/>
                <a:gd name="T4" fmla="*/ 7 w 27"/>
                <a:gd name="T5" fmla="*/ 0 h 4"/>
                <a:gd name="T6" fmla="*/ 7 w 27"/>
                <a:gd name="T7" fmla="*/ 1 h 4"/>
                <a:gd name="T8" fmla="*/ 0 w 27"/>
                <a:gd name="T9" fmla="*/ 1 h 4"/>
                <a:gd name="T10" fmla="*/ 7 w 27"/>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
                  <a:moveTo>
                    <a:pt x="0" y="4"/>
                  </a:moveTo>
                  <a:lnTo>
                    <a:pt x="0" y="0"/>
                  </a:lnTo>
                  <a:lnTo>
                    <a:pt x="27" y="0"/>
                  </a:lnTo>
                  <a:lnTo>
                    <a:pt x="27" y="4"/>
                  </a:lnTo>
                  <a:lnTo>
                    <a:pt x="0" y="4"/>
                  </a:lnTo>
                  <a:lnTo>
                    <a:pt x="27"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7" name="Freeform 5168">
              <a:extLst>
                <a:ext uri="{FF2B5EF4-FFF2-40B4-BE49-F238E27FC236}">
                  <a16:creationId xmlns:a16="http://schemas.microsoft.com/office/drawing/2014/main" id="{12B8706F-9C96-4581-8272-8C0E961482FD}"/>
                </a:ext>
              </a:extLst>
            </p:cNvPr>
            <p:cNvSpPr>
              <a:spLocks/>
            </p:cNvSpPr>
            <p:nvPr/>
          </p:nvSpPr>
          <p:spPr bwMode="auto">
            <a:xfrm>
              <a:off x="2013" y="2784"/>
              <a:ext cx="1" cy="1"/>
            </a:xfrm>
            <a:custGeom>
              <a:avLst/>
              <a:gdLst>
                <a:gd name="T0" fmla="*/ 1 w 3"/>
                <a:gd name="T1" fmla="*/ 1 h 4"/>
                <a:gd name="T2" fmla="*/ 0 w 3"/>
                <a:gd name="T3" fmla="*/ 1 h 4"/>
                <a:gd name="T4" fmla="*/ 0 w 3"/>
                <a:gd name="T5" fmla="*/ 0 h 4"/>
                <a:gd name="T6" fmla="*/ 1 w 3"/>
                <a:gd name="T7" fmla="*/ 0 h 4"/>
                <a:gd name="T8" fmla="*/ 1 w 3"/>
                <a:gd name="T9" fmla="*/ 1 h 4"/>
                <a:gd name="T10" fmla="*/ 1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3" y="4"/>
                  </a:moveTo>
                  <a:lnTo>
                    <a:pt x="0" y="4"/>
                  </a:lnTo>
                  <a:lnTo>
                    <a:pt x="0" y="0"/>
                  </a:lnTo>
                  <a:lnTo>
                    <a:pt x="3" y="0"/>
                  </a:lnTo>
                  <a:lnTo>
                    <a:pt x="3" y="4"/>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8" name="Freeform 5169">
              <a:extLst>
                <a:ext uri="{FF2B5EF4-FFF2-40B4-BE49-F238E27FC236}">
                  <a16:creationId xmlns:a16="http://schemas.microsoft.com/office/drawing/2014/main" id="{D54D6233-F7E2-4153-82AB-821ACD2B0B18}"/>
                </a:ext>
              </a:extLst>
            </p:cNvPr>
            <p:cNvSpPr>
              <a:spLocks/>
            </p:cNvSpPr>
            <p:nvPr/>
          </p:nvSpPr>
          <p:spPr bwMode="auto">
            <a:xfrm>
              <a:off x="2032" y="2774"/>
              <a:ext cx="3" cy="1"/>
            </a:xfrm>
            <a:custGeom>
              <a:avLst/>
              <a:gdLst>
                <a:gd name="T0" fmla="*/ 0 w 15"/>
                <a:gd name="T1" fmla="*/ 1 h 4"/>
                <a:gd name="T2" fmla="*/ 0 w 15"/>
                <a:gd name="T3" fmla="*/ 0 h 4"/>
                <a:gd name="T4" fmla="*/ 3 w 15"/>
                <a:gd name="T5" fmla="*/ 0 h 4"/>
                <a:gd name="T6" fmla="*/ 3 w 15"/>
                <a:gd name="T7" fmla="*/ 1 h 4"/>
                <a:gd name="T8" fmla="*/ 0 w 15"/>
                <a:gd name="T9" fmla="*/ 1 h 4"/>
                <a:gd name="T10" fmla="*/ 3 w 1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4">
                  <a:moveTo>
                    <a:pt x="0" y="4"/>
                  </a:moveTo>
                  <a:lnTo>
                    <a:pt x="0" y="0"/>
                  </a:lnTo>
                  <a:lnTo>
                    <a:pt x="15" y="0"/>
                  </a:lnTo>
                  <a:lnTo>
                    <a:pt x="15" y="4"/>
                  </a:lnTo>
                  <a:lnTo>
                    <a:pt x="0" y="4"/>
                  </a:lnTo>
                  <a:lnTo>
                    <a:pt x="15"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49" name="Freeform 5170">
              <a:extLst>
                <a:ext uri="{FF2B5EF4-FFF2-40B4-BE49-F238E27FC236}">
                  <a16:creationId xmlns:a16="http://schemas.microsoft.com/office/drawing/2014/main" id="{34F11D6D-333F-4057-B439-95A68F242D24}"/>
                </a:ext>
              </a:extLst>
            </p:cNvPr>
            <p:cNvSpPr>
              <a:spLocks/>
            </p:cNvSpPr>
            <p:nvPr/>
          </p:nvSpPr>
          <p:spPr bwMode="auto">
            <a:xfrm>
              <a:off x="2035" y="2771"/>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0" name="Freeform 5171">
              <a:extLst>
                <a:ext uri="{FF2B5EF4-FFF2-40B4-BE49-F238E27FC236}">
                  <a16:creationId xmlns:a16="http://schemas.microsoft.com/office/drawing/2014/main" id="{0A51F773-918F-4F5F-BDF3-47EABC69F0C0}"/>
                </a:ext>
              </a:extLst>
            </p:cNvPr>
            <p:cNvSpPr>
              <a:spLocks/>
            </p:cNvSpPr>
            <p:nvPr/>
          </p:nvSpPr>
          <p:spPr bwMode="auto">
            <a:xfrm>
              <a:off x="2035" y="2770"/>
              <a:ext cx="3" cy="1"/>
            </a:xfrm>
            <a:custGeom>
              <a:avLst/>
              <a:gdLst>
                <a:gd name="T0" fmla="*/ 0 w 11"/>
                <a:gd name="T1" fmla="*/ 1 h 3"/>
                <a:gd name="T2" fmla="*/ 0 w 11"/>
                <a:gd name="T3" fmla="*/ 0 h 3"/>
                <a:gd name="T4" fmla="*/ 3 w 11"/>
                <a:gd name="T5" fmla="*/ 0 h 3"/>
                <a:gd name="T6" fmla="*/ 3 w 11"/>
                <a:gd name="T7" fmla="*/ 1 h 3"/>
                <a:gd name="T8" fmla="*/ 0 w 11"/>
                <a:gd name="T9" fmla="*/ 1 h 3"/>
                <a:gd name="T10" fmla="*/ 3 w 1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3">
                  <a:moveTo>
                    <a:pt x="0" y="3"/>
                  </a:moveTo>
                  <a:lnTo>
                    <a:pt x="0" y="0"/>
                  </a:lnTo>
                  <a:lnTo>
                    <a:pt x="11" y="0"/>
                  </a:lnTo>
                  <a:lnTo>
                    <a:pt x="11" y="3"/>
                  </a:lnTo>
                  <a:lnTo>
                    <a:pt x="0" y="3"/>
                  </a:lnTo>
                  <a:lnTo>
                    <a:pt x="11"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1" name="Freeform 5172">
              <a:extLst>
                <a:ext uri="{FF2B5EF4-FFF2-40B4-BE49-F238E27FC236}">
                  <a16:creationId xmlns:a16="http://schemas.microsoft.com/office/drawing/2014/main" id="{CF8A0C5D-0C11-45D1-BB01-5BF646A12230}"/>
                </a:ext>
              </a:extLst>
            </p:cNvPr>
            <p:cNvSpPr>
              <a:spLocks/>
            </p:cNvSpPr>
            <p:nvPr/>
          </p:nvSpPr>
          <p:spPr bwMode="auto">
            <a:xfrm>
              <a:off x="2038" y="2767"/>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2" name="Freeform 5173">
              <a:extLst>
                <a:ext uri="{FF2B5EF4-FFF2-40B4-BE49-F238E27FC236}">
                  <a16:creationId xmlns:a16="http://schemas.microsoft.com/office/drawing/2014/main" id="{7C300F08-E175-4D4F-8EA0-4361A4EDB09E}"/>
                </a:ext>
              </a:extLst>
            </p:cNvPr>
            <p:cNvSpPr>
              <a:spLocks/>
            </p:cNvSpPr>
            <p:nvPr/>
          </p:nvSpPr>
          <p:spPr bwMode="auto">
            <a:xfrm>
              <a:off x="2038" y="2766"/>
              <a:ext cx="9" cy="1"/>
            </a:xfrm>
            <a:custGeom>
              <a:avLst/>
              <a:gdLst>
                <a:gd name="T0" fmla="*/ 0 w 36"/>
                <a:gd name="T1" fmla="*/ 1 h 2"/>
                <a:gd name="T2" fmla="*/ 0 w 36"/>
                <a:gd name="T3" fmla="*/ 0 h 2"/>
                <a:gd name="T4" fmla="*/ 9 w 36"/>
                <a:gd name="T5" fmla="*/ 0 h 2"/>
                <a:gd name="T6" fmla="*/ 9 w 36"/>
                <a:gd name="T7" fmla="*/ 1 h 2"/>
                <a:gd name="T8" fmla="*/ 0 w 36"/>
                <a:gd name="T9" fmla="*/ 1 h 2"/>
                <a:gd name="T10" fmla="*/ 9 w 3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
                  <a:moveTo>
                    <a:pt x="0" y="2"/>
                  </a:moveTo>
                  <a:lnTo>
                    <a:pt x="0" y="0"/>
                  </a:lnTo>
                  <a:lnTo>
                    <a:pt x="36" y="0"/>
                  </a:lnTo>
                  <a:lnTo>
                    <a:pt x="36" y="2"/>
                  </a:lnTo>
                  <a:lnTo>
                    <a:pt x="0" y="2"/>
                  </a:lnTo>
                  <a:lnTo>
                    <a:pt x="3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3" name="Freeform 5174">
              <a:extLst>
                <a:ext uri="{FF2B5EF4-FFF2-40B4-BE49-F238E27FC236}">
                  <a16:creationId xmlns:a16="http://schemas.microsoft.com/office/drawing/2014/main" id="{1A174DB0-5FE0-4A62-86A5-69686E3A4953}"/>
                </a:ext>
              </a:extLst>
            </p:cNvPr>
            <p:cNvSpPr>
              <a:spLocks/>
            </p:cNvSpPr>
            <p:nvPr/>
          </p:nvSpPr>
          <p:spPr bwMode="auto">
            <a:xfrm>
              <a:off x="2046" y="2764"/>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4" name="Freeform 5175">
              <a:extLst>
                <a:ext uri="{FF2B5EF4-FFF2-40B4-BE49-F238E27FC236}">
                  <a16:creationId xmlns:a16="http://schemas.microsoft.com/office/drawing/2014/main" id="{12E7FC20-2379-4FC4-B03D-A98CCB7978B0}"/>
                </a:ext>
              </a:extLst>
            </p:cNvPr>
            <p:cNvSpPr>
              <a:spLocks/>
            </p:cNvSpPr>
            <p:nvPr/>
          </p:nvSpPr>
          <p:spPr bwMode="auto">
            <a:xfrm>
              <a:off x="2047" y="2763"/>
              <a:ext cx="1" cy="1"/>
            </a:xfrm>
            <a:custGeom>
              <a:avLst/>
              <a:gdLst>
                <a:gd name="T0" fmla="*/ 0 w 3"/>
                <a:gd name="T1" fmla="*/ 1 h 2"/>
                <a:gd name="T2" fmla="*/ 0 w 3"/>
                <a:gd name="T3" fmla="*/ 0 h 2"/>
                <a:gd name="T4" fmla="*/ 1 w 3"/>
                <a:gd name="T5" fmla="*/ 0 h 2"/>
                <a:gd name="T6" fmla="*/ 1 w 3"/>
                <a:gd name="T7" fmla="*/ 1 h 2"/>
                <a:gd name="T8" fmla="*/ 0 w 3"/>
                <a:gd name="T9" fmla="*/ 1 h 2"/>
                <a:gd name="T10" fmla="*/ 1 w 3"/>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2"/>
                  </a:moveTo>
                  <a:lnTo>
                    <a:pt x="0" y="0"/>
                  </a:lnTo>
                  <a:lnTo>
                    <a:pt x="3" y="0"/>
                  </a:lnTo>
                  <a:lnTo>
                    <a:pt x="3" y="2"/>
                  </a:lnTo>
                  <a:lnTo>
                    <a:pt x="0" y="2"/>
                  </a:lnTo>
                  <a:lnTo>
                    <a:pt x="3"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5" name="Freeform 5176">
              <a:extLst>
                <a:ext uri="{FF2B5EF4-FFF2-40B4-BE49-F238E27FC236}">
                  <a16:creationId xmlns:a16="http://schemas.microsoft.com/office/drawing/2014/main" id="{73382B52-C94D-40E0-87E2-2AD99A11849B}"/>
                </a:ext>
              </a:extLst>
            </p:cNvPr>
            <p:cNvSpPr>
              <a:spLocks/>
            </p:cNvSpPr>
            <p:nvPr/>
          </p:nvSpPr>
          <p:spPr bwMode="auto">
            <a:xfrm>
              <a:off x="2047" y="2760"/>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6" name="Freeform 5177">
              <a:extLst>
                <a:ext uri="{FF2B5EF4-FFF2-40B4-BE49-F238E27FC236}">
                  <a16:creationId xmlns:a16="http://schemas.microsoft.com/office/drawing/2014/main" id="{6D3F7BEA-B353-4B5D-B5F9-C6D7F050C211}"/>
                </a:ext>
              </a:extLst>
            </p:cNvPr>
            <p:cNvSpPr>
              <a:spLocks/>
            </p:cNvSpPr>
            <p:nvPr/>
          </p:nvSpPr>
          <p:spPr bwMode="auto">
            <a:xfrm>
              <a:off x="2048" y="2759"/>
              <a:ext cx="9" cy="1"/>
            </a:xfrm>
            <a:custGeom>
              <a:avLst/>
              <a:gdLst>
                <a:gd name="T0" fmla="*/ 0 w 36"/>
                <a:gd name="T1" fmla="*/ 1 h 4"/>
                <a:gd name="T2" fmla="*/ 0 w 36"/>
                <a:gd name="T3" fmla="*/ 0 h 4"/>
                <a:gd name="T4" fmla="*/ 9 w 36"/>
                <a:gd name="T5" fmla="*/ 0 h 4"/>
                <a:gd name="T6" fmla="*/ 9 w 36"/>
                <a:gd name="T7" fmla="*/ 1 h 4"/>
                <a:gd name="T8" fmla="*/ 0 w 36"/>
                <a:gd name="T9" fmla="*/ 1 h 4"/>
                <a:gd name="T10" fmla="*/ 9 w 3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
                  <a:moveTo>
                    <a:pt x="0" y="4"/>
                  </a:moveTo>
                  <a:lnTo>
                    <a:pt x="0" y="0"/>
                  </a:lnTo>
                  <a:lnTo>
                    <a:pt x="36" y="0"/>
                  </a:lnTo>
                  <a:lnTo>
                    <a:pt x="36" y="4"/>
                  </a:lnTo>
                  <a:lnTo>
                    <a:pt x="0" y="4"/>
                  </a:lnTo>
                  <a:lnTo>
                    <a:pt x="3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7" name="Freeform 5178">
              <a:extLst>
                <a:ext uri="{FF2B5EF4-FFF2-40B4-BE49-F238E27FC236}">
                  <a16:creationId xmlns:a16="http://schemas.microsoft.com/office/drawing/2014/main" id="{D04ABE15-8736-4E46-8BCF-80E22815BF34}"/>
                </a:ext>
              </a:extLst>
            </p:cNvPr>
            <p:cNvSpPr>
              <a:spLocks/>
            </p:cNvSpPr>
            <p:nvPr/>
          </p:nvSpPr>
          <p:spPr bwMode="auto">
            <a:xfrm>
              <a:off x="2056" y="2755"/>
              <a:ext cx="1" cy="5"/>
            </a:xfrm>
            <a:custGeom>
              <a:avLst/>
              <a:gdLst>
                <a:gd name="T0" fmla="*/ 1 w 3"/>
                <a:gd name="T1" fmla="*/ 5 h 17"/>
                <a:gd name="T2" fmla="*/ 0 w 3"/>
                <a:gd name="T3" fmla="*/ 5 h 17"/>
                <a:gd name="T4" fmla="*/ 0 w 3"/>
                <a:gd name="T5" fmla="*/ 0 h 17"/>
                <a:gd name="T6" fmla="*/ 1 w 3"/>
                <a:gd name="T7" fmla="*/ 0 h 17"/>
                <a:gd name="T8" fmla="*/ 1 w 3"/>
                <a:gd name="T9" fmla="*/ 5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8" name="Freeform 5179">
              <a:extLst>
                <a:ext uri="{FF2B5EF4-FFF2-40B4-BE49-F238E27FC236}">
                  <a16:creationId xmlns:a16="http://schemas.microsoft.com/office/drawing/2014/main" id="{63D4B86E-9897-42EE-A390-A30DD2CBA247}"/>
                </a:ext>
              </a:extLst>
            </p:cNvPr>
            <p:cNvSpPr>
              <a:spLocks/>
            </p:cNvSpPr>
            <p:nvPr/>
          </p:nvSpPr>
          <p:spPr bwMode="auto">
            <a:xfrm>
              <a:off x="2057" y="2755"/>
              <a:ext cx="4" cy="1"/>
            </a:xfrm>
            <a:custGeom>
              <a:avLst/>
              <a:gdLst>
                <a:gd name="T0" fmla="*/ 0 w 17"/>
                <a:gd name="T1" fmla="*/ 1 h 3"/>
                <a:gd name="T2" fmla="*/ 0 w 17"/>
                <a:gd name="T3" fmla="*/ 0 h 3"/>
                <a:gd name="T4" fmla="*/ 4 w 17"/>
                <a:gd name="T5" fmla="*/ 0 h 3"/>
                <a:gd name="T6" fmla="*/ 4 w 17"/>
                <a:gd name="T7" fmla="*/ 1 h 3"/>
                <a:gd name="T8" fmla="*/ 0 w 17"/>
                <a:gd name="T9" fmla="*/ 1 h 3"/>
                <a:gd name="T10" fmla="*/ 4 w 17"/>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
                  <a:moveTo>
                    <a:pt x="0" y="3"/>
                  </a:moveTo>
                  <a:lnTo>
                    <a:pt x="0" y="0"/>
                  </a:lnTo>
                  <a:lnTo>
                    <a:pt x="17" y="0"/>
                  </a:lnTo>
                  <a:lnTo>
                    <a:pt x="17" y="3"/>
                  </a:lnTo>
                  <a:lnTo>
                    <a:pt x="0" y="3"/>
                  </a:lnTo>
                  <a:lnTo>
                    <a:pt x="17"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59" name="Freeform 5180">
              <a:extLst>
                <a:ext uri="{FF2B5EF4-FFF2-40B4-BE49-F238E27FC236}">
                  <a16:creationId xmlns:a16="http://schemas.microsoft.com/office/drawing/2014/main" id="{56B4B449-06FE-417C-B55A-6F62A1B962FD}"/>
                </a:ext>
              </a:extLst>
            </p:cNvPr>
            <p:cNvSpPr>
              <a:spLocks/>
            </p:cNvSpPr>
            <p:nvPr/>
          </p:nvSpPr>
          <p:spPr bwMode="auto">
            <a:xfrm>
              <a:off x="2084" y="2751"/>
              <a:ext cx="16" cy="1"/>
            </a:xfrm>
            <a:custGeom>
              <a:avLst/>
              <a:gdLst>
                <a:gd name="T0" fmla="*/ 0 w 64"/>
                <a:gd name="T1" fmla="*/ 1 h 4"/>
                <a:gd name="T2" fmla="*/ 0 w 64"/>
                <a:gd name="T3" fmla="*/ 0 h 4"/>
                <a:gd name="T4" fmla="*/ 16 w 64"/>
                <a:gd name="T5" fmla="*/ 0 h 4"/>
                <a:gd name="T6" fmla="*/ 16 w 64"/>
                <a:gd name="T7" fmla="*/ 1 h 4"/>
                <a:gd name="T8" fmla="*/ 0 w 64"/>
                <a:gd name="T9" fmla="*/ 1 h 4"/>
                <a:gd name="T10" fmla="*/ 16 w 6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4">
                  <a:moveTo>
                    <a:pt x="0" y="4"/>
                  </a:moveTo>
                  <a:lnTo>
                    <a:pt x="0" y="0"/>
                  </a:lnTo>
                  <a:lnTo>
                    <a:pt x="64" y="0"/>
                  </a:lnTo>
                  <a:lnTo>
                    <a:pt x="64" y="4"/>
                  </a:lnTo>
                  <a:lnTo>
                    <a:pt x="0" y="4"/>
                  </a:lnTo>
                  <a:lnTo>
                    <a:pt x="6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0" name="Freeform 5181">
              <a:extLst>
                <a:ext uri="{FF2B5EF4-FFF2-40B4-BE49-F238E27FC236}">
                  <a16:creationId xmlns:a16="http://schemas.microsoft.com/office/drawing/2014/main" id="{FD2A9847-8608-44FB-8400-138025B30ABF}"/>
                </a:ext>
              </a:extLst>
            </p:cNvPr>
            <p:cNvSpPr>
              <a:spLocks/>
            </p:cNvSpPr>
            <p:nvPr/>
          </p:nvSpPr>
          <p:spPr bwMode="auto">
            <a:xfrm>
              <a:off x="2099" y="2748"/>
              <a:ext cx="1" cy="4"/>
            </a:xfrm>
            <a:custGeom>
              <a:avLst/>
              <a:gdLst>
                <a:gd name="T0" fmla="*/ 1 w 2"/>
                <a:gd name="T1" fmla="*/ 4 h 13"/>
                <a:gd name="T2" fmla="*/ 0 w 2"/>
                <a:gd name="T3" fmla="*/ 4 h 13"/>
                <a:gd name="T4" fmla="*/ 0 w 2"/>
                <a:gd name="T5" fmla="*/ 0 h 13"/>
                <a:gd name="T6" fmla="*/ 1 w 2"/>
                <a:gd name="T7" fmla="*/ 0 h 13"/>
                <a:gd name="T8" fmla="*/ 1 w 2"/>
                <a:gd name="T9" fmla="*/ 4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1" name="Freeform 5182">
              <a:extLst>
                <a:ext uri="{FF2B5EF4-FFF2-40B4-BE49-F238E27FC236}">
                  <a16:creationId xmlns:a16="http://schemas.microsoft.com/office/drawing/2014/main" id="{6837EB21-0CE0-4782-B01E-D6D66B83106B}"/>
                </a:ext>
              </a:extLst>
            </p:cNvPr>
            <p:cNvSpPr>
              <a:spLocks/>
            </p:cNvSpPr>
            <p:nvPr/>
          </p:nvSpPr>
          <p:spPr bwMode="auto">
            <a:xfrm>
              <a:off x="2100" y="2747"/>
              <a:ext cx="8" cy="1"/>
            </a:xfrm>
            <a:custGeom>
              <a:avLst/>
              <a:gdLst>
                <a:gd name="T0" fmla="*/ 0 w 34"/>
                <a:gd name="T1" fmla="*/ 1 h 4"/>
                <a:gd name="T2" fmla="*/ 0 w 34"/>
                <a:gd name="T3" fmla="*/ 0 h 4"/>
                <a:gd name="T4" fmla="*/ 8 w 34"/>
                <a:gd name="T5" fmla="*/ 0 h 4"/>
                <a:gd name="T6" fmla="*/ 8 w 34"/>
                <a:gd name="T7" fmla="*/ 1 h 4"/>
                <a:gd name="T8" fmla="*/ 0 w 34"/>
                <a:gd name="T9" fmla="*/ 1 h 4"/>
                <a:gd name="T10" fmla="*/ 8 w 3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4">
                  <a:moveTo>
                    <a:pt x="0" y="4"/>
                  </a:moveTo>
                  <a:lnTo>
                    <a:pt x="0" y="0"/>
                  </a:lnTo>
                  <a:lnTo>
                    <a:pt x="34" y="0"/>
                  </a:lnTo>
                  <a:lnTo>
                    <a:pt x="34" y="4"/>
                  </a:lnTo>
                  <a:lnTo>
                    <a:pt x="0" y="4"/>
                  </a:lnTo>
                  <a:lnTo>
                    <a:pt x="3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2" name="Freeform 5183">
              <a:extLst>
                <a:ext uri="{FF2B5EF4-FFF2-40B4-BE49-F238E27FC236}">
                  <a16:creationId xmlns:a16="http://schemas.microsoft.com/office/drawing/2014/main" id="{081BC93B-4029-42A2-AC9F-49225F820982}"/>
                </a:ext>
              </a:extLst>
            </p:cNvPr>
            <p:cNvSpPr>
              <a:spLocks/>
            </p:cNvSpPr>
            <p:nvPr/>
          </p:nvSpPr>
          <p:spPr bwMode="auto">
            <a:xfrm>
              <a:off x="2107" y="2743"/>
              <a:ext cx="1" cy="5"/>
            </a:xfrm>
            <a:custGeom>
              <a:avLst/>
              <a:gdLst>
                <a:gd name="T0" fmla="*/ 1 w 4"/>
                <a:gd name="T1" fmla="*/ 5 h 22"/>
                <a:gd name="T2" fmla="*/ 0 w 4"/>
                <a:gd name="T3" fmla="*/ 5 h 22"/>
                <a:gd name="T4" fmla="*/ 0 w 4"/>
                <a:gd name="T5" fmla="*/ 0 h 22"/>
                <a:gd name="T6" fmla="*/ 1 w 4"/>
                <a:gd name="T7" fmla="*/ 0 h 22"/>
                <a:gd name="T8" fmla="*/ 1 w 4"/>
                <a:gd name="T9" fmla="*/ 5 h 22"/>
                <a:gd name="T10" fmla="*/ 1 w 4"/>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2">
                  <a:moveTo>
                    <a:pt x="4" y="22"/>
                  </a:moveTo>
                  <a:lnTo>
                    <a:pt x="0" y="22"/>
                  </a:lnTo>
                  <a:lnTo>
                    <a:pt x="0" y="0"/>
                  </a:lnTo>
                  <a:lnTo>
                    <a:pt x="4" y="0"/>
                  </a:lnTo>
                  <a:lnTo>
                    <a:pt x="4" y="22"/>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3" name="Freeform 5184">
              <a:extLst>
                <a:ext uri="{FF2B5EF4-FFF2-40B4-BE49-F238E27FC236}">
                  <a16:creationId xmlns:a16="http://schemas.microsoft.com/office/drawing/2014/main" id="{F40EC87C-A58E-4177-9A12-E3FE10D8CF86}"/>
                </a:ext>
              </a:extLst>
            </p:cNvPr>
            <p:cNvSpPr>
              <a:spLocks/>
            </p:cNvSpPr>
            <p:nvPr/>
          </p:nvSpPr>
          <p:spPr bwMode="auto">
            <a:xfrm>
              <a:off x="2108" y="2742"/>
              <a:ext cx="8" cy="1"/>
            </a:xfrm>
            <a:custGeom>
              <a:avLst/>
              <a:gdLst>
                <a:gd name="T0" fmla="*/ 0 w 32"/>
                <a:gd name="T1" fmla="*/ 1 h 4"/>
                <a:gd name="T2" fmla="*/ 0 w 32"/>
                <a:gd name="T3" fmla="*/ 0 h 4"/>
                <a:gd name="T4" fmla="*/ 8 w 32"/>
                <a:gd name="T5" fmla="*/ 0 h 4"/>
                <a:gd name="T6" fmla="*/ 8 w 32"/>
                <a:gd name="T7" fmla="*/ 1 h 4"/>
                <a:gd name="T8" fmla="*/ 0 w 32"/>
                <a:gd name="T9" fmla="*/ 1 h 4"/>
                <a:gd name="T10" fmla="*/ 8 w 3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4">
                  <a:moveTo>
                    <a:pt x="0" y="4"/>
                  </a:moveTo>
                  <a:lnTo>
                    <a:pt x="0" y="0"/>
                  </a:lnTo>
                  <a:lnTo>
                    <a:pt x="32" y="0"/>
                  </a:lnTo>
                  <a:lnTo>
                    <a:pt x="32" y="4"/>
                  </a:lnTo>
                  <a:lnTo>
                    <a:pt x="0" y="4"/>
                  </a:lnTo>
                  <a:lnTo>
                    <a:pt x="3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4" name="Freeform 5185">
              <a:extLst>
                <a:ext uri="{FF2B5EF4-FFF2-40B4-BE49-F238E27FC236}">
                  <a16:creationId xmlns:a16="http://schemas.microsoft.com/office/drawing/2014/main" id="{70A983A0-E7BC-41B2-9E54-38F0E77FD549}"/>
                </a:ext>
              </a:extLst>
            </p:cNvPr>
            <p:cNvSpPr>
              <a:spLocks/>
            </p:cNvSpPr>
            <p:nvPr/>
          </p:nvSpPr>
          <p:spPr bwMode="auto">
            <a:xfrm>
              <a:off x="2115" y="2739"/>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5" name="Freeform 5186">
              <a:extLst>
                <a:ext uri="{FF2B5EF4-FFF2-40B4-BE49-F238E27FC236}">
                  <a16:creationId xmlns:a16="http://schemas.microsoft.com/office/drawing/2014/main" id="{594EE9E3-7588-4B7E-B6FF-8CBDA450C945}"/>
                </a:ext>
              </a:extLst>
            </p:cNvPr>
            <p:cNvSpPr>
              <a:spLocks/>
            </p:cNvSpPr>
            <p:nvPr/>
          </p:nvSpPr>
          <p:spPr bwMode="auto">
            <a:xfrm>
              <a:off x="2116" y="2738"/>
              <a:ext cx="2" cy="1"/>
            </a:xfrm>
            <a:custGeom>
              <a:avLst/>
              <a:gdLst>
                <a:gd name="T0" fmla="*/ 0 w 6"/>
                <a:gd name="T1" fmla="*/ 1 h 2"/>
                <a:gd name="T2" fmla="*/ 0 w 6"/>
                <a:gd name="T3" fmla="*/ 0 h 2"/>
                <a:gd name="T4" fmla="*/ 2 w 6"/>
                <a:gd name="T5" fmla="*/ 0 h 2"/>
                <a:gd name="T6" fmla="*/ 2 w 6"/>
                <a:gd name="T7" fmla="*/ 1 h 2"/>
                <a:gd name="T8" fmla="*/ 0 w 6"/>
                <a:gd name="T9" fmla="*/ 1 h 2"/>
                <a:gd name="T10" fmla="*/ 2 w 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2"/>
                  </a:moveTo>
                  <a:lnTo>
                    <a:pt x="0" y="0"/>
                  </a:lnTo>
                  <a:lnTo>
                    <a:pt x="6" y="0"/>
                  </a:lnTo>
                  <a:lnTo>
                    <a:pt x="6" y="2"/>
                  </a:lnTo>
                  <a:lnTo>
                    <a:pt x="0" y="2"/>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6" name="Freeform 5187">
              <a:extLst>
                <a:ext uri="{FF2B5EF4-FFF2-40B4-BE49-F238E27FC236}">
                  <a16:creationId xmlns:a16="http://schemas.microsoft.com/office/drawing/2014/main" id="{4285D68B-373A-4B31-BFDB-228F8658D9B1}"/>
                </a:ext>
              </a:extLst>
            </p:cNvPr>
            <p:cNvSpPr>
              <a:spLocks/>
            </p:cNvSpPr>
            <p:nvPr/>
          </p:nvSpPr>
          <p:spPr bwMode="auto">
            <a:xfrm>
              <a:off x="2117" y="2737"/>
              <a:ext cx="1" cy="2"/>
            </a:xfrm>
            <a:custGeom>
              <a:avLst/>
              <a:gdLst>
                <a:gd name="T0" fmla="*/ 1 w 3"/>
                <a:gd name="T1" fmla="*/ 2 h 6"/>
                <a:gd name="T2" fmla="*/ 0 w 3"/>
                <a:gd name="T3" fmla="*/ 2 h 6"/>
                <a:gd name="T4" fmla="*/ 0 w 3"/>
                <a:gd name="T5" fmla="*/ 0 h 6"/>
                <a:gd name="T6" fmla="*/ 1 w 3"/>
                <a:gd name="T7" fmla="*/ 0 h 6"/>
                <a:gd name="T8" fmla="*/ 1 w 3"/>
                <a:gd name="T9" fmla="*/ 2 h 6"/>
                <a:gd name="T10" fmla="*/ 1 w 3"/>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6">
                  <a:moveTo>
                    <a:pt x="3" y="6"/>
                  </a:moveTo>
                  <a:lnTo>
                    <a:pt x="0" y="6"/>
                  </a:lnTo>
                  <a:lnTo>
                    <a:pt x="0" y="0"/>
                  </a:lnTo>
                  <a:lnTo>
                    <a:pt x="3" y="0"/>
                  </a:lnTo>
                  <a:lnTo>
                    <a:pt x="3" y="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7" name="Freeform 5188">
              <a:extLst>
                <a:ext uri="{FF2B5EF4-FFF2-40B4-BE49-F238E27FC236}">
                  <a16:creationId xmlns:a16="http://schemas.microsoft.com/office/drawing/2014/main" id="{8065F12F-1CC3-4C59-B1AB-C3AF7D9BA5C8}"/>
                </a:ext>
              </a:extLst>
            </p:cNvPr>
            <p:cNvSpPr>
              <a:spLocks/>
            </p:cNvSpPr>
            <p:nvPr/>
          </p:nvSpPr>
          <p:spPr bwMode="auto">
            <a:xfrm>
              <a:off x="2140" y="2731"/>
              <a:ext cx="1" cy="1"/>
            </a:xfrm>
            <a:custGeom>
              <a:avLst/>
              <a:gdLst>
                <a:gd name="T0" fmla="*/ 1 w 3"/>
                <a:gd name="T1" fmla="*/ 1 h 7"/>
                <a:gd name="T2" fmla="*/ 0 w 3"/>
                <a:gd name="T3" fmla="*/ 1 h 7"/>
                <a:gd name="T4" fmla="*/ 0 w 3"/>
                <a:gd name="T5" fmla="*/ 0 h 7"/>
                <a:gd name="T6" fmla="*/ 1 w 3"/>
                <a:gd name="T7" fmla="*/ 0 h 7"/>
                <a:gd name="T8" fmla="*/ 1 w 3"/>
                <a:gd name="T9" fmla="*/ 1 h 7"/>
                <a:gd name="T10" fmla="*/ 1 w 3"/>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7">
                  <a:moveTo>
                    <a:pt x="3" y="7"/>
                  </a:moveTo>
                  <a:lnTo>
                    <a:pt x="0" y="7"/>
                  </a:lnTo>
                  <a:lnTo>
                    <a:pt x="0" y="0"/>
                  </a:lnTo>
                  <a:lnTo>
                    <a:pt x="3" y="0"/>
                  </a:lnTo>
                  <a:lnTo>
                    <a:pt x="3" y="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8" name="Freeform 5189">
              <a:extLst>
                <a:ext uri="{FF2B5EF4-FFF2-40B4-BE49-F238E27FC236}">
                  <a16:creationId xmlns:a16="http://schemas.microsoft.com/office/drawing/2014/main" id="{A0F74285-3972-45EC-BDFD-B231489249D0}"/>
                </a:ext>
              </a:extLst>
            </p:cNvPr>
            <p:cNvSpPr>
              <a:spLocks/>
            </p:cNvSpPr>
            <p:nvPr/>
          </p:nvSpPr>
          <p:spPr bwMode="auto">
            <a:xfrm>
              <a:off x="2141" y="2730"/>
              <a:ext cx="9" cy="1"/>
            </a:xfrm>
            <a:custGeom>
              <a:avLst/>
              <a:gdLst>
                <a:gd name="T0" fmla="*/ 0 w 36"/>
                <a:gd name="T1" fmla="*/ 1 h 3"/>
                <a:gd name="T2" fmla="*/ 0 w 36"/>
                <a:gd name="T3" fmla="*/ 0 h 3"/>
                <a:gd name="T4" fmla="*/ 9 w 36"/>
                <a:gd name="T5" fmla="*/ 0 h 3"/>
                <a:gd name="T6" fmla="*/ 9 w 36"/>
                <a:gd name="T7" fmla="*/ 1 h 3"/>
                <a:gd name="T8" fmla="*/ 0 w 36"/>
                <a:gd name="T9" fmla="*/ 1 h 3"/>
                <a:gd name="T10" fmla="*/ 9 w 3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
                  <a:moveTo>
                    <a:pt x="0" y="3"/>
                  </a:moveTo>
                  <a:lnTo>
                    <a:pt x="0" y="0"/>
                  </a:lnTo>
                  <a:lnTo>
                    <a:pt x="36" y="0"/>
                  </a:lnTo>
                  <a:lnTo>
                    <a:pt x="36" y="3"/>
                  </a:lnTo>
                  <a:lnTo>
                    <a:pt x="0" y="3"/>
                  </a:lnTo>
                  <a:lnTo>
                    <a:pt x="3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69" name="Freeform 5190">
              <a:extLst>
                <a:ext uri="{FF2B5EF4-FFF2-40B4-BE49-F238E27FC236}">
                  <a16:creationId xmlns:a16="http://schemas.microsoft.com/office/drawing/2014/main" id="{F62FF37C-2FC2-4F98-B8E8-220ED6A9A271}"/>
                </a:ext>
              </a:extLst>
            </p:cNvPr>
            <p:cNvSpPr>
              <a:spLocks/>
            </p:cNvSpPr>
            <p:nvPr/>
          </p:nvSpPr>
          <p:spPr bwMode="auto">
            <a:xfrm>
              <a:off x="2149" y="2727"/>
              <a:ext cx="1" cy="4"/>
            </a:xfrm>
            <a:custGeom>
              <a:avLst/>
              <a:gdLst>
                <a:gd name="T0" fmla="*/ 1 w 4"/>
                <a:gd name="T1" fmla="*/ 4 h 16"/>
                <a:gd name="T2" fmla="*/ 0 w 4"/>
                <a:gd name="T3" fmla="*/ 4 h 16"/>
                <a:gd name="T4" fmla="*/ 0 w 4"/>
                <a:gd name="T5" fmla="*/ 0 h 16"/>
                <a:gd name="T6" fmla="*/ 1 w 4"/>
                <a:gd name="T7" fmla="*/ 0 h 16"/>
                <a:gd name="T8" fmla="*/ 1 w 4"/>
                <a:gd name="T9" fmla="*/ 4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0" name="Freeform 5191">
              <a:extLst>
                <a:ext uri="{FF2B5EF4-FFF2-40B4-BE49-F238E27FC236}">
                  <a16:creationId xmlns:a16="http://schemas.microsoft.com/office/drawing/2014/main" id="{8C91E6AC-7BBD-467A-8E86-F602C42683A8}"/>
                </a:ext>
              </a:extLst>
            </p:cNvPr>
            <p:cNvSpPr>
              <a:spLocks/>
            </p:cNvSpPr>
            <p:nvPr/>
          </p:nvSpPr>
          <p:spPr bwMode="auto">
            <a:xfrm>
              <a:off x="2150" y="2726"/>
              <a:ext cx="1" cy="1"/>
            </a:xfrm>
            <a:custGeom>
              <a:avLst/>
              <a:gdLst>
                <a:gd name="T0" fmla="*/ 0 w 5"/>
                <a:gd name="T1" fmla="*/ 1 h 3"/>
                <a:gd name="T2" fmla="*/ 0 w 5"/>
                <a:gd name="T3" fmla="*/ 0 h 3"/>
                <a:gd name="T4" fmla="*/ 1 w 5"/>
                <a:gd name="T5" fmla="*/ 0 h 3"/>
                <a:gd name="T6" fmla="*/ 1 w 5"/>
                <a:gd name="T7" fmla="*/ 1 h 3"/>
                <a:gd name="T8" fmla="*/ 0 w 5"/>
                <a:gd name="T9" fmla="*/ 1 h 3"/>
                <a:gd name="T10" fmla="*/ 1 w 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0" y="3"/>
                  </a:moveTo>
                  <a:lnTo>
                    <a:pt x="0" y="0"/>
                  </a:lnTo>
                  <a:lnTo>
                    <a:pt x="5" y="0"/>
                  </a:lnTo>
                  <a:lnTo>
                    <a:pt x="5" y="3"/>
                  </a:lnTo>
                  <a:lnTo>
                    <a:pt x="0" y="3"/>
                  </a:lnTo>
                  <a:lnTo>
                    <a:pt x="5"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1" name="Freeform 5192">
              <a:extLst>
                <a:ext uri="{FF2B5EF4-FFF2-40B4-BE49-F238E27FC236}">
                  <a16:creationId xmlns:a16="http://schemas.microsoft.com/office/drawing/2014/main" id="{A083CA5D-4336-45C3-9FFB-686EDC2D642F}"/>
                </a:ext>
              </a:extLst>
            </p:cNvPr>
            <p:cNvSpPr>
              <a:spLocks/>
            </p:cNvSpPr>
            <p:nvPr/>
          </p:nvSpPr>
          <p:spPr bwMode="auto">
            <a:xfrm>
              <a:off x="2150" y="2723"/>
              <a:ext cx="1" cy="4"/>
            </a:xfrm>
            <a:custGeom>
              <a:avLst/>
              <a:gdLst>
                <a:gd name="T0" fmla="*/ 1 w 3"/>
                <a:gd name="T1" fmla="*/ 4 h 12"/>
                <a:gd name="T2" fmla="*/ 0 w 3"/>
                <a:gd name="T3" fmla="*/ 4 h 12"/>
                <a:gd name="T4" fmla="*/ 0 w 3"/>
                <a:gd name="T5" fmla="*/ 0 h 12"/>
                <a:gd name="T6" fmla="*/ 1 w 3"/>
                <a:gd name="T7" fmla="*/ 0 h 12"/>
                <a:gd name="T8" fmla="*/ 1 w 3"/>
                <a:gd name="T9" fmla="*/ 4 h 12"/>
                <a:gd name="T10" fmla="*/ 1 w 3"/>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2">
                  <a:moveTo>
                    <a:pt x="3" y="12"/>
                  </a:moveTo>
                  <a:lnTo>
                    <a:pt x="0" y="12"/>
                  </a:lnTo>
                  <a:lnTo>
                    <a:pt x="0" y="0"/>
                  </a:lnTo>
                  <a:lnTo>
                    <a:pt x="3" y="0"/>
                  </a:lnTo>
                  <a:lnTo>
                    <a:pt x="3" y="1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2" name="Freeform 5193">
              <a:extLst>
                <a:ext uri="{FF2B5EF4-FFF2-40B4-BE49-F238E27FC236}">
                  <a16:creationId xmlns:a16="http://schemas.microsoft.com/office/drawing/2014/main" id="{DF9FBBA1-0FC9-478D-85AC-C0C4C767B61C}"/>
                </a:ext>
              </a:extLst>
            </p:cNvPr>
            <p:cNvSpPr>
              <a:spLocks/>
            </p:cNvSpPr>
            <p:nvPr/>
          </p:nvSpPr>
          <p:spPr bwMode="auto">
            <a:xfrm>
              <a:off x="2151" y="2723"/>
              <a:ext cx="1" cy="1"/>
            </a:xfrm>
            <a:custGeom>
              <a:avLst/>
              <a:gdLst>
                <a:gd name="T0" fmla="*/ 0 w 3"/>
                <a:gd name="T1" fmla="*/ 1 h 3"/>
                <a:gd name="T2" fmla="*/ 0 w 3"/>
                <a:gd name="T3" fmla="*/ 0 h 3"/>
                <a:gd name="T4" fmla="*/ 1 w 3"/>
                <a:gd name="T5" fmla="*/ 0 h 3"/>
                <a:gd name="T6" fmla="*/ 1 w 3"/>
                <a:gd name="T7" fmla="*/ 1 h 3"/>
                <a:gd name="T8" fmla="*/ 0 w 3"/>
                <a:gd name="T9" fmla="*/ 1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3"/>
                  </a:moveTo>
                  <a:lnTo>
                    <a:pt x="0" y="0"/>
                  </a:lnTo>
                  <a:lnTo>
                    <a:pt x="3" y="0"/>
                  </a:lnTo>
                  <a:lnTo>
                    <a:pt x="3" y="3"/>
                  </a:lnTo>
                  <a:lnTo>
                    <a:pt x="0" y="3"/>
                  </a:lnTo>
                  <a:lnTo>
                    <a:pt x="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3" name="Freeform 5194">
              <a:extLst>
                <a:ext uri="{FF2B5EF4-FFF2-40B4-BE49-F238E27FC236}">
                  <a16:creationId xmlns:a16="http://schemas.microsoft.com/office/drawing/2014/main" id="{F1D236D9-3CF5-4FAF-A8DB-5841599CBE75}"/>
                </a:ext>
              </a:extLst>
            </p:cNvPr>
            <p:cNvSpPr>
              <a:spLocks/>
            </p:cNvSpPr>
            <p:nvPr/>
          </p:nvSpPr>
          <p:spPr bwMode="auto">
            <a:xfrm>
              <a:off x="2151" y="2719"/>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4" name="Freeform 5195">
              <a:extLst>
                <a:ext uri="{FF2B5EF4-FFF2-40B4-BE49-F238E27FC236}">
                  <a16:creationId xmlns:a16="http://schemas.microsoft.com/office/drawing/2014/main" id="{C27FA329-938B-4449-8A9D-C04E435348F8}"/>
                </a:ext>
              </a:extLst>
            </p:cNvPr>
            <p:cNvSpPr>
              <a:spLocks/>
            </p:cNvSpPr>
            <p:nvPr/>
          </p:nvSpPr>
          <p:spPr bwMode="auto">
            <a:xfrm>
              <a:off x="2152" y="2719"/>
              <a:ext cx="6" cy="1"/>
            </a:xfrm>
            <a:custGeom>
              <a:avLst/>
              <a:gdLst>
                <a:gd name="T0" fmla="*/ 0 w 24"/>
                <a:gd name="T1" fmla="*/ 1 h 4"/>
                <a:gd name="T2" fmla="*/ 0 w 24"/>
                <a:gd name="T3" fmla="*/ 0 h 4"/>
                <a:gd name="T4" fmla="*/ 6 w 24"/>
                <a:gd name="T5" fmla="*/ 0 h 4"/>
                <a:gd name="T6" fmla="*/ 6 w 24"/>
                <a:gd name="T7" fmla="*/ 1 h 4"/>
                <a:gd name="T8" fmla="*/ 0 w 24"/>
                <a:gd name="T9" fmla="*/ 1 h 4"/>
                <a:gd name="T10" fmla="*/ 6 w 2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
                  <a:moveTo>
                    <a:pt x="0" y="4"/>
                  </a:moveTo>
                  <a:lnTo>
                    <a:pt x="0" y="0"/>
                  </a:lnTo>
                  <a:lnTo>
                    <a:pt x="24" y="0"/>
                  </a:lnTo>
                  <a:lnTo>
                    <a:pt x="24" y="4"/>
                  </a:lnTo>
                  <a:lnTo>
                    <a:pt x="0" y="4"/>
                  </a:lnTo>
                  <a:lnTo>
                    <a:pt x="2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5" name="Freeform 5196">
              <a:extLst>
                <a:ext uri="{FF2B5EF4-FFF2-40B4-BE49-F238E27FC236}">
                  <a16:creationId xmlns:a16="http://schemas.microsoft.com/office/drawing/2014/main" id="{504057AD-6CA7-4B88-8454-85F1C9C43681}"/>
                </a:ext>
              </a:extLst>
            </p:cNvPr>
            <p:cNvSpPr>
              <a:spLocks/>
            </p:cNvSpPr>
            <p:nvPr/>
          </p:nvSpPr>
          <p:spPr bwMode="auto">
            <a:xfrm>
              <a:off x="2157" y="2715"/>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6" name="Freeform 5197">
              <a:extLst>
                <a:ext uri="{FF2B5EF4-FFF2-40B4-BE49-F238E27FC236}">
                  <a16:creationId xmlns:a16="http://schemas.microsoft.com/office/drawing/2014/main" id="{D99489EA-8CC1-4BC1-8524-017E3AC0C800}"/>
                </a:ext>
              </a:extLst>
            </p:cNvPr>
            <p:cNvSpPr>
              <a:spLocks/>
            </p:cNvSpPr>
            <p:nvPr/>
          </p:nvSpPr>
          <p:spPr bwMode="auto">
            <a:xfrm>
              <a:off x="2158" y="2715"/>
              <a:ext cx="15" cy="1"/>
            </a:xfrm>
            <a:custGeom>
              <a:avLst/>
              <a:gdLst>
                <a:gd name="T0" fmla="*/ 0 w 62"/>
                <a:gd name="T1" fmla="*/ 1 h 2"/>
                <a:gd name="T2" fmla="*/ 0 w 62"/>
                <a:gd name="T3" fmla="*/ 0 h 2"/>
                <a:gd name="T4" fmla="*/ 15 w 62"/>
                <a:gd name="T5" fmla="*/ 0 h 2"/>
                <a:gd name="T6" fmla="*/ 15 w 62"/>
                <a:gd name="T7" fmla="*/ 1 h 2"/>
                <a:gd name="T8" fmla="*/ 0 w 62"/>
                <a:gd name="T9" fmla="*/ 1 h 2"/>
                <a:gd name="T10" fmla="*/ 15 w 6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
                  <a:moveTo>
                    <a:pt x="0" y="2"/>
                  </a:moveTo>
                  <a:lnTo>
                    <a:pt x="0" y="0"/>
                  </a:lnTo>
                  <a:lnTo>
                    <a:pt x="62" y="0"/>
                  </a:lnTo>
                  <a:lnTo>
                    <a:pt x="62" y="2"/>
                  </a:lnTo>
                  <a:lnTo>
                    <a:pt x="0" y="2"/>
                  </a:lnTo>
                  <a:lnTo>
                    <a:pt x="6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7" name="Freeform 5198">
              <a:extLst>
                <a:ext uri="{FF2B5EF4-FFF2-40B4-BE49-F238E27FC236}">
                  <a16:creationId xmlns:a16="http://schemas.microsoft.com/office/drawing/2014/main" id="{9DB1AA77-BDDD-4F2F-88BE-C0F96853AAEB}"/>
                </a:ext>
              </a:extLst>
            </p:cNvPr>
            <p:cNvSpPr>
              <a:spLocks/>
            </p:cNvSpPr>
            <p:nvPr/>
          </p:nvSpPr>
          <p:spPr bwMode="auto">
            <a:xfrm>
              <a:off x="2184" y="2702"/>
              <a:ext cx="1" cy="1"/>
            </a:xfrm>
            <a:custGeom>
              <a:avLst/>
              <a:gdLst>
                <a:gd name="T0" fmla="*/ 1 w 4"/>
                <a:gd name="T1" fmla="*/ 0 h 1"/>
                <a:gd name="T2" fmla="*/ 0 w 4"/>
                <a:gd name="T3" fmla="*/ 0 h 1"/>
                <a:gd name="T4" fmla="*/ 0 w 4"/>
                <a:gd name="T5" fmla="*/ 0 h 1"/>
                <a:gd name="T6" fmla="*/ 1 w 4"/>
                <a:gd name="T7" fmla="*/ 0 h 1"/>
                <a:gd name="T8" fmla="*/ 1 w 4"/>
                <a:gd name="T9" fmla="*/ 0 h 1"/>
                <a:gd name="T10" fmla="*/ 1 w 4"/>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
                  <a:moveTo>
                    <a:pt x="4" y="0"/>
                  </a:moveTo>
                  <a:lnTo>
                    <a:pt x="0" y="0"/>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8" name="Freeform 5199">
              <a:extLst>
                <a:ext uri="{FF2B5EF4-FFF2-40B4-BE49-F238E27FC236}">
                  <a16:creationId xmlns:a16="http://schemas.microsoft.com/office/drawing/2014/main" id="{B1043400-9F55-41F0-B0BD-DED49FED4D13}"/>
                </a:ext>
              </a:extLst>
            </p:cNvPr>
            <p:cNvSpPr>
              <a:spLocks/>
            </p:cNvSpPr>
            <p:nvPr/>
          </p:nvSpPr>
          <p:spPr bwMode="auto">
            <a:xfrm>
              <a:off x="2185" y="2702"/>
              <a:ext cx="13" cy="1"/>
            </a:xfrm>
            <a:custGeom>
              <a:avLst/>
              <a:gdLst>
                <a:gd name="T0" fmla="*/ 0 w 53"/>
                <a:gd name="T1" fmla="*/ 1 h 2"/>
                <a:gd name="T2" fmla="*/ 0 w 53"/>
                <a:gd name="T3" fmla="*/ 0 h 2"/>
                <a:gd name="T4" fmla="*/ 13 w 53"/>
                <a:gd name="T5" fmla="*/ 0 h 2"/>
                <a:gd name="T6" fmla="*/ 13 w 53"/>
                <a:gd name="T7" fmla="*/ 1 h 2"/>
                <a:gd name="T8" fmla="*/ 0 w 53"/>
                <a:gd name="T9" fmla="*/ 1 h 2"/>
                <a:gd name="T10" fmla="*/ 13 w 53"/>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2">
                  <a:moveTo>
                    <a:pt x="0" y="2"/>
                  </a:moveTo>
                  <a:lnTo>
                    <a:pt x="0" y="0"/>
                  </a:lnTo>
                  <a:lnTo>
                    <a:pt x="53" y="0"/>
                  </a:lnTo>
                  <a:lnTo>
                    <a:pt x="53" y="2"/>
                  </a:lnTo>
                  <a:lnTo>
                    <a:pt x="0" y="2"/>
                  </a:lnTo>
                  <a:lnTo>
                    <a:pt x="53"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79" name="Freeform 5200">
              <a:extLst>
                <a:ext uri="{FF2B5EF4-FFF2-40B4-BE49-F238E27FC236}">
                  <a16:creationId xmlns:a16="http://schemas.microsoft.com/office/drawing/2014/main" id="{1D780D6E-F624-4D64-A6E3-092553AC6F23}"/>
                </a:ext>
              </a:extLst>
            </p:cNvPr>
            <p:cNvSpPr>
              <a:spLocks/>
            </p:cNvSpPr>
            <p:nvPr/>
          </p:nvSpPr>
          <p:spPr bwMode="auto">
            <a:xfrm>
              <a:off x="2198" y="2698"/>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0" name="Freeform 5201">
              <a:extLst>
                <a:ext uri="{FF2B5EF4-FFF2-40B4-BE49-F238E27FC236}">
                  <a16:creationId xmlns:a16="http://schemas.microsoft.com/office/drawing/2014/main" id="{60DAB51A-DF2A-48B5-ACB5-E5D4476D7A91}"/>
                </a:ext>
              </a:extLst>
            </p:cNvPr>
            <p:cNvSpPr>
              <a:spLocks/>
            </p:cNvSpPr>
            <p:nvPr/>
          </p:nvSpPr>
          <p:spPr bwMode="auto">
            <a:xfrm>
              <a:off x="2198" y="2698"/>
              <a:ext cx="4" cy="1"/>
            </a:xfrm>
            <a:custGeom>
              <a:avLst/>
              <a:gdLst>
                <a:gd name="T0" fmla="*/ 0 w 15"/>
                <a:gd name="T1" fmla="*/ 1 h 3"/>
                <a:gd name="T2" fmla="*/ 0 w 15"/>
                <a:gd name="T3" fmla="*/ 0 h 3"/>
                <a:gd name="T4" fmla="*/ 4 w 15"/>
                <a:gd name="T5" fmla="*/ 0 h 3"/>
                <a:gd name="T6" fmla="*/ 4 w 15"/>
                <a:gd name="T7" fmla="*/ 1 h 3"/>
                <a:gd name="T8" fmla="*/ 0 w 15"/>
                <a:gd name="T9" fmla="*/ 1 h 3"/>
                <a:gd name="T10" fmla="*/ 4 w 1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
                  <a:moveTo>
                    <a:pt x="0" y="3"/>
                  </a:moveTo>
                  <a:lnTo>
                    <a:pt x="0" y="0"/>
                  </a:lnTo>
                  <a:lnTo>
                    <a:pt x="15" y="0"/>
                  </a:lnTo>
                  <a:lnTo>
                    <a:pt x="15" y="3"/>
                  </a:lnTo>
                  <a:lnTo>
                    <a:pt x="0" y="3"/>
                  </a:lnTo>
                  <a:lnTo>
                    <a:pt x="15"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1" name="Freeform 5202">
              <a:extLst>
                <a:ext uri="{FF2B5EF4-FFF2-40B4-BE49-F238E27FC236}">
                  <a16:creationId xmlns:a16="http://schemas.microsoft.com/office/drawing/2014/main" id="{83ACB233-B90B-42F6-B74C-84ACB1D61333}"/>
                </a:ext>
              </a:extLst>
            </p:cNvPr>
            <p:cNvSpPr>
              <a:spLocks/>
            </p:cNvSpPr>
            <p:nvPr/>
          </p:nvSpPr>
          <p:spPr bwMode="auto">
            <a:xfrm>
              <a:off x="2201" y="2695"/>
              <a:ext cx="1" cy="3"/>
            </a:xfrm>
            <a:custGeom>
              <a:avLst/>
              <a:gdLst>
                <a:gd name="T0" fmla="*/ 1 w 3"/>
                <a:gd name="T1" fmla="*/ 3 h 16"/>
                <a:gd name="T2" fmla="*/ 0 w 3"/>
                <a:gd name="T3" fmla="*/ 3 h 16"/>
                <a:gd name="T4" fmla="*/ 0 w 3"/>
                <a:gd name="T5" fmla="*/ 0 h 16"/>
                <a:gd name="T6" fmla="*/ 1 w 3"/>
                <a:gd name="T7" fmla="*/ 0 h 16"/>
                <a:gd name="T8" fmla="*/ 1 w 3"/>
                <a:gd name="T9" fmla="*/ 3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2" name="Freeform 5203">
              <a:extLst>
                <a:ext uri="{FF2B5EF4-FFF2-40B4-BE49-F238E27FC236}">
                  <a16:creationId xmlns:a16="http://schemas.microsoft.com/office/drawing/2014/main" id="{836F2C49-F575-4F29-B732-06EE8C3EBFC7}"/>
                </a:ext>
              </a:extLst>
            </p:cNvPr>
            <p:cNvSpPr>
              <a:spLocks/>
            </p:cNvSpPr>
            <p:nvPr/>
          </p:nvSpPr>
          <p:spPr bwMode="auto">
            <a:xfrm>
              <a:off x="2202" y="2694"/>
              <a:ext cx="6" cy="1"/>
            </a:xfrm>
            <a:custGeom>
              <a:avLst/>
              <a:gdLst>
                <a:gd name="T0" fmla="*/ 0 w 24"/>
                <a:gd name="T1" fmla="*/ 1 h 4"/>
                <a:gd name="T2" fmla="*/ 0 w 24"/>
                <a:gd name="T3" fmla="*/ 0 h 4"/>
                <a:gd name="T4" fmla="*/ 6 w 24"/>
                <a:gd name="T5" fmla="*/ 0 h 4"/>
                <a:gd name="T6" fmla="*/ 6 w 24"/>
                <a:gd name="T7" fmla="*/ 1 h 4"/>
                <a:gd name="T8" fmla="*/ 0 w 24"/>
                <a:gd name="T9" fmla="*/ 1 h 4"/>
                <a:gd name="T10" fmla="*/ 6 w 2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
                  <a:moveTo>
                    <a:pt x="0" y="4"/>
                  </a:moveTo>
                  <a:lnTo>
                    <a:pt x="0" y="0"/>
                  </a:lnTo>
                  <a:lnTo>
                    <a:pt x="24" y="0"/>
                  </a:lnTo>
                  <a:lnTo>
                    <a:pt x="24" y="4"/>
                  </a:lnTo>
                  <a:lnTo>
                    <a:pt x="0" y="4"/>
                  </a:lnTo>
                  <a:lnTo>
                    <a:pt x="2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3" name="Freeform 5204">
              <a:extLst>
                <a:ext uri="{FF2B5EF4-FFF2-40B4-BE49-F238E27FC236}">
                  <a16:creationId xmlns:a16="http://schemas.microsoft.com/office/drawing/2014/main" id="{805FEC8E-2E00-41EE-9D12-8AF33BA7AFBA}"/>
                </a:ext>
              </a:extLst>
            </p:cNvPr>
            <p:cNvSpPr>
              <a:spLocks/>
            </p:cNvSpPr>
            <p:nvPr/>
          </p:nvSpPr>
          <p:spPr bwMode="auto">
            <a:xfrm>
              <a:off x="2207" y="2690"/>
              <a:ext cx="1" cy="5"/>
            </a:xfrm>
            <a:custGeom>
              <a:avLst/>
              <a:gdLst>
                <a:gd name="T0" fmla="*/ 1 w 4"/>
                <a:gd name="T1" fmla="*/ 5 h 17"/>
                <a:gd name="T2" fmla="*/ 0 w 4"/>
                <a:gd name="T3" fmla="*/ 5 h 17"/>
                <a:gd name="T4" fmla="*/ 0 w 4"/>
                <a:gd name="T5" fmla="*/ 0 h 17"/>
                <a:gd name="T6" fmla="*/ 1 w 4"/>
                <a:gd name="T7" fmla="*/ 0 h 17"/>
                <a:gd name="T8" fmla="*/ 1 w 4"/>
                <a:gd name="T9" fmla="*/ 5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4" name="Freeform 5205">
              <a:extLst>
                <a:ext uri="{FF2B5EF4-FFF2-40B4-BE49-F238E27FC236}">
                  <a16:creationId xmlns:a16="http://schemas.microsoft.com/office/drawing/2014/main" id="{F8FB3F2F-7B07-49D1-BB35-7B07D91B420D}"/>
                </a:ext>
              </a:extLst>
            </p:cNvPr>
            <p:cNvSpPr>
              <a:spLocks/>
            </p:cNvSpPr>
            <p:nvPr/>
          </p:nvSpPr>
          <p:spPr bwMode="auto">
            <a:xfrm>
              <a:off x="2208" y="2690"/>
              <a:ext cx="10" cy="1"/>
            </a:xfrm>
            <a:custGeom>
              <a:avLst/>
              <a:gdLst>
                <a:gd name="T0" fmla="*/ 0 w 38"/>
                <a:gd name="T1" fmla="*/ 1 h 2"/>
                <a:gd name="T2" fmla="*/ 0 w 38"/>
                <a:gd name="T3" fmla="*/ 0 h 2"/>
                <a:gd name="T4" fmla="*/ 10 w 38"/>
                <a:gd name="T5" fmla="*/ 0 h 2"/>
                <a:gd name="T6" fmla="*/ 10 w 38"/>
                <a:gd name="T7" fmla="*/ 1 h 2"/>
                <a:gd name="T8" fmla="*/ 0 w 38"/>
                <a:gd name="T9" fmla="*/ 1 h 2"/>
                <a:gd name="T10" fmla="*/ 10 w 3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
                  <a:moveTo>
                    <a:pt x="0" y="2"/>
                  </a:moveTo>
                  <a:lnTo>
                    <a:pt x="0" y="0"/>
                  </a:lnTo>
                  <a:lnTo>
                    <a:pt x="38" y="0"/>
                  </a:lnTo>
                  <a:lnTo>
                    <a:pt x="38" y="2"/>
                  </a:lnTo>
                  <a:lnTo>
                    <a:pt x="0" y="2"/>
                  </a:lnTo>
                  <a:lnTo>
                    <a:pt x="38"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5" name="Freeform 5206">
              <a:extLst>
                <a:ext uri="{FF2B5EF4-FFF2-40B4-BE49-F238E27FC236}">
                  <a16:creationId xmlns:a16="http://schemas.microsoft.com/office/drawing/2014/main" id="{5E1731DB-7B27-472D-8275-D18EE79CBC01}"/>
                </a:ext>
              </a:extLst>
            </p:cNvPr>
            <p:cNvSpPr>
              <a:spLocks/>
            </p:cNvSpPr>
            <p:nvPr/>
          </p:nvSpPr>
          <p:spPr bwMode="auto">
            <a:xfrm>
              <a:off x="2217" y="2687"/>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6" name="Freeform 5207">
              <a:extLst>
                <a:ext uri="{FF2B5EF4-FFF2-40B4-BE49-F238E27FC236}">
                  <a16:creationId xmlns:a16="http://schemas.microsoft.com/office/drawing/2014/main" id="{042B85F6-9A7B-4CC1-A395-829C53CCFBB1}"/>
                </a:ext>
              </a:extLst>
            </p:cNvPr>
            <p:cNvSpPr>
              <a:spLocks/>
            </p:cNvSpPr>
            <p:nvPr/>
          </p:nvSpPr>
          <p:spPr bwMode="auto">
            <a:xfrm>
              <a:off x="2218" y="2686"/>
              <a:ext cx="1" cy="1"/>
            </a:xfrm>
            <a:custGeom>
              <a:avLst/>
              <a:gdLst>
                <a:gd name="T0" fmla="*/ 0 w 6"/>
                <a:gd name="T1" fmla="*/ 1 h 2"/>
                <a:gd name="T2" fmla="*/ 0 w 6"/>
                <a:gd name="T3" fmla="*/ 0 h 2"/>
                <a:gd name="T4" fmla="*/ 1 w 6"/>
                <a:gd name="T5" fmla="*/ 0 h 2"/>
                <a:gd name="T6" fmla="*/ 1 w 6"/>
                <a:gd name="T7" fmla="*/ 1 h 2"/>
                <a:gd name="T8" fmla="*/ 0 w 6"/>
                <a:gd name="T9" fmla="*/ 1 h 2"/>
                <a:gd name="T10" fmla="*/ 1 w 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2"/>
                  </a:moveTo>
                  <a:lnTo>
                    <a:pt x="0" y="0"/>
                  </a:lnTo>
                  <a:lnTo>
                    <a:pt x="6" y="0"/>
                  </a:lnTo>
                  <a:lnTo>
                    <a:pt x="6" y="2"/>
                  </a:lnTo>
                  <a:lnTo>
                    <a:pt x="0" y="2"/>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7" name="Freeform 5208">
              <a:extLst>
                <a:ext uri="{FF2B5EF4-FFF2-40B4-BE49-F238E27FC236}">
                  <a16:creationId xmlns:a16="http://schemas.microsoft.com/office/drawing/2014/main" id="{473A254E-E0C9-410E-AC4A-715D98C7E9EB}"/>
                </a:ext>
              </a:extLst>
            </p:cNvPr>
            <p:cNvSpPr>
              <a:spLocks/>
            </p:cNvSpPr>
            <p:nvPr/>
          </p:nvSpPr>
          <p:spPr bwMode="auto">
            <a:xfrm>
              <a:off x="2235" y="2678"/>
              <a:ext cx="1" cy="1"/>
            </a:xfrm>
            <a:custGeom>
              <a:avLst/>
              <a:gdLst>
                <a:gd name="T0" fmla="*/ 1 w 3"/>
                <a:gd name="T1" fmla="*/ 0 h 1"/>
                <a:gd name="T2" fmla="*/ 0 w 3"/>
                <a:gd name="T3" fmla="*/ 0 h 1"/>
                <a:gd name="T4" fmla="*/ 0 w 3"/>
                <a:gd name="T5" fmla="*/ 0 h 1"/>
                <a:gd name="T6" fmla="*/ 1 w 3"/>
                <a:gd name="T7" fmla="*/ 0 h 1"/>
                <a:gd name="T8" fmla="*/ 1 w 3"/>
                <a:gd name="T9" fmla="*/ 0 h 1"/>
                <a:gd name="T10" fmla="*/ 1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lnTo>
                    <a:pt x="0" y="0"/>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8" name="Freeform 5209">
              <a:extLst>
                <a:ext uri="{FF2B5EF4-FFF2-40B4-BE49-F238E27FC236}">
                  <a16:creationId xmlns:a16="http://schemas.microsoft.com/office/drawing/2014/main" id="{3C01601D-A79B-4A0E-B0FF-502803003B7C}"/>
                </a:ext>
              </a:extLst>
            </p:cNvPr>
            <p:cNvSpPr>
              <a:spLocks/>
            </p:cNvSpPr>
            <p:nvPr/>
          </p:nvSpPr>
          <p:spPr bwMode="auto">
            <a:xfrm>
              <a:off x="2235" y="2677"/>
              <a:ext cx="7" cy="1"/>
            </a:xfrm>
            <a:custGeom>
              <a:avLst/>
              <a:gdLst>
                <a:gd name="T0" fmla="*/ 0 w 27"/>
                <a:gd name="T1" fmla="*/ 1 h 4"/>
                <a:gd name="T2" fmla="*/ 0 w 27"/>
                <a:gd name="T3" fmla="*/ 0 h 4"/>
                <a:gd name="T4" fmla="*/ 7 w 27"/>
                <a:gd name="T5" fmla="*/ 0 h 4"/>
                <a:gd name="T6" fmla="*/ 7 w 27"/>
                <a:gd name="T7" fmla="*/ 1 h 4"/>
                <a:gd name="T8" fmla="*/ 0 w 27"/>
                <a:gd name="T9" fmla="*/ 1 h 4"/>
                <a:gd name="T10" fmla="*/ 7 w 27"/>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
                  <a:moveTo>
                    <a:pt x="0" y="4"/>
                  </a:moveTo>
                  <a:lnTo>
                    <a:pt x="0" y="0"/>
                  </a:lnTo>
                  <a:lnTo>
                    <a:pt x="27" y="0"/>
                  </a:lnTo>
                  <a:lnTo>
                    <a:pt x="27" y="4"/>
                  </a:lnTo>
                  <a:lnTo>
                    <a:pt x="0" y="4"/>
                  </a:lnTo>
                  <a:lnTo>
                    <a:pt x="27"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89" name="Freeform 5210">
              <a:extLst>
                <a:ext uri="{FF2B5EF4-FFF2-40B4-BE49-F238E27FC236}">
                  <a16:creationId xmlns:a16="http://schemas.microsoft.com/office/drawing/2014/main" id="{D7F2E18E-9177-4155-AE61-B281957B9F31}"/>
                </a:ext>
              </a:extLst>
            </p:cNvPr>
            <p:cNvSpPr>
              <a:spLocks/>
            </p:cNvSpPr>
            <p:nvPr/>
          </p:nvSpPr>
          <p:spPr bwMode="auto">
            <a:xfrm>
              <a:off x="2241" y="2673"/>
              <a:ext cx="1" cy="5"/>
            </a:xfrm>
            <a:custGeom>
              <a:avLst/>
              <a:gdLst>
                <a:gd name="T0" fmla="*/ 1 w 3"/>
                <a:gd name="T1" fmla="*/ 5 h 17"/>
                <a:gd name="T2" fmla="*/ 0 w 3"/>
                <a:gd name="T3" fmla="*/ 5 h 17"/>
                <a:gd name="T4" fmla="*/ 0 w 3"/>
                <a:gd name="T5" fmla="*/ 0 h 17"/>
                <a:gd name="T6" fmla="*/ 1 w 3"/>
                <a:gd name="T7" fmla="*/ 0 h 17"/>
                <a:gd name="T8" fmla="*/ 1 w 3"/>
                <a:gd name="T9" fmla="*/ 5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0" name="Freeform 5211">
              <a:extLst>
                <a:ext uri="{FF2B5EF4-FFF2-40B4-BE49-F238E27FC236}">
                  <a16:creationId xmlns:a16="http://schemas.microsoft.com/office/drawing/2014/main" id="{DFF91229-1FD4-439C-B960-6ECBD1DBABD1}"/>
                </a:ext>
              </a:extLst>
            </p:cNvPr>
            <p:cNvSpPr>
              <a:spLocks/>
            </p:cNvSpPr>
            <p:nvPr/>
          </p:nvSpPr>
          <p:spPr bwMode="auto">
            <a:xfrm>
              <a:off x="2242" y="2673"/>
              <a:ext cx="11" cy="1"/>
            </a:xfrm>
            <a:custGeom>
              <a:avLst/>
              <a:gdLst>
                <a:gd name="T0" fmla="*/ 0 w 44"/>
                <a:gd name="T1" fmla="*/ 1 h 3"/>
                <a:gd name="T2" fmla="*/ 0 w 44"/>
                <a:gd name="T3" fmla="*/ 0 h 3"/>
                <a:gd name="T4" fmla="*/ 11 w 44"/>
                <a:gd name="T5" fmla="*/ 0 h 3"/>
                <a:gd name="T6" fmla="*/ 11 w 44"/>
                <a:gd name="T7" fmla="*/ 1 h 3"/>
                <a:gd name="T8" fmla="*/ 0 w 44"/>
                <a:gd name="T9" fmla="*/ 1 h 3"/>
                <a:gd name="T10" fmla="*/ 11 w 4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3">
                  <a:moveTo>
                    <a:pt x="0" y="3"/>
                  </a:moveTo>
                  <a:lnTo>
                    <a:pt x="0" y="0"/>
                  </a:lnTo>
                  <a:lnTo>
                    <a:pt x="44" y="0"/>
                  </a:lnTo>
                  <a:lnTo>
                    <a:pt x="44" y="3"/>
                  </a:lnTo>
                  <a:lnTo>
                    <a:pt x="0" y="3"/>
                  </a:lnTo>
                  <a:lnTo>
                    <a:pt x="4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1" name="Freeform 5212">
              <a:extLst>
                <a:ext uri="{FF2B5EF4-FFF2-40B4-BE49-F238E27FC236}">
                  <a16:creationId xmlns:a16="http://schemas.microsoft.com/office/drawing/2014/main" id="{9913845D-AF4D-4026-9EFA-7D49234B34F6}"/>
                </a:ext>
              </a:extLst>
            </p:cNvPr>
            <p:cNvSpPr>
              <a:spLocks/>
            </p:cNvSpPr>
            <p:nvPr/>
          </p:nvSpPr>
          <p:spPr bwMode="auto">
            <a:xfrm>
              <a:off x="2253" y="2670"/>
              <a:ext cx="1" cy="3"/>
            </a:xfrm>
            <a:custGeom>
              <a:avLst/>
              <a:gdLst>
                <a:gd name="T0" fmla="*/ 1 w 2"/>
                <a:gd name="T1" fmla="*/ 3 h 16"/>
                <a:gd name="T2" fmla="*/ 0 w 2"/>
                <a:gd name="T3" fmla="*/ 3 h 16"/>
                <a:gd name="T4" fmla="*/ 0 w 2"/>
                <a:gd name="T5" fmla="*/ 0 h 16"/>
                <a:gd name="T6" fmla="*/ 1 w 2"/>
                <a:gd name="T7" fmla="*/ 0 h 16"/>
                <a:gd name="T8" fmla="*/ 1 w 2"/>
                <a:gd name="T9" fmla="*/ 3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2" name="Freeform 5213">
              <a:extLst>
                <a:ext uri="{FF2B5EF4-FFF2-40B4-BE49-F238E27FC236}">
                  <a16:creationId xmlns:a16="http://schemas.microsoft.com/office/drawing/2014/main" id="{1B96756B-604B-4F00-B76F-0B1413B57FF2}"/>
                </a:ext>
              </a:extLst>
            </p:cNvPr>
            <p:cNvSpPr>
              <a:spLocks/>
            </p:cNvSpPr>
            <p:nvPr/>
          </p:nvSpPr>
          <p:spPr bwMode="auto">
            <a:xfrm>
              <a:off x="2253" y="2669"/>
              <a:ext cx="15" cy="1"/>
            </a:xfrm>
            <a:custGeom>
              <a:avLst/>
              <a:gdLst>
                <a:gd name="T0" fmla="*/ 0 w 60"/>
                <a:gd name="T1" fmla="*/ 1 h 4"/>
                <a:gd name="T2" fmla="*/ 0 w 60"/>
                <a:gd name="T3" fmla="*/ 0 h 4"/>
                <a:gd name="T4" fmla="*/ 15 w 60"/>
                <a:gd name="T5" fmla="*/ 0 h 4"/>
                <a:gd name="T6" fmla="*/ 15 w 60"/>
                <a:gd name="T7" fmla="*/ 1 h 4"/>
                <a:gd name="T8" fmla="*/ 0 w 60"/>
                <a:gd name="T9" fmla="*/ 1 h 4"/>
                <a:gd name="T10" fmla="*/ 15 w 6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4">
                  <a:moveTo>
                    <a:pt x="0" y="4"/>
                  </a:moveTo>
                  <a:lnTo>
                    <a:pt x="0" y="0"/>
                  </a:lnTo>
                  <a:lnTo>
                    <a:pt x="60" y="0"/>
                  </a:lnTo>
                  <a:lnTo>
                    <a:pt x="60" y="4"/>
                  </a:lnTo>
                  <a:lnTo>
                    <a:pt x="0" y="4"/>
                  </a:lnTo>
                  <a:lnTo>
                    <a:pt x="6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3" name="Freeform 5214">
              <a:extLst>
                <a:ext uri="{FF2B5EF4-FFF2-40B4-BE49-F238E27FC236}">
                  <a16:creationId xmlns:a16="http://schemas.microsoft.com/office/drawing/2014/main" id="{3BDD4168-F404-4460-B156-326DF52E09CC}"/>
                </a:ext>
              </a:extLst>
            </p:cNvPr>
            <p:cNvSpPr>
              <a:spLocks/>
            </p:cNvSpPr>
            <p:nvPr/>
          </p:nvSpPr>
          <p:spPr bwMode="auto">
            <a:xfrm>
              <a:off x="2267" y="2665"/>
              <a:ext cx="1" cy="5"/>
            </a:xfrm>
            <a:custGeom>
              <a:avLst/>
              <a:gdLst>
                <a:gd name="T0" fmla="*/ 1 w 4"/>
                <a:gd name="T1" fmla="*/ 5 h 17"/>
                <a:gd name="T2" fmla="*/ 0 w 4"/>
                <a:gd name="T3" fmla="*/ 5 h 17"/>
                <a:gd name="T4" fmla="*/ 0 w 4"/>
                <a:gd name="T5" fmla="*/ 0 h 17"/>
                <a:gd name="T6" fmla="*/ 1 w 4"/>
                <a:gd name="T7" fmla="*/ 0 h 17"/>
                <a:gd name="T8" fmla="*/ 1 w 4"/>
                <a:gd name="T9" fmla="*/ 5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4" name="Freeform 5215">
              <a:extLst>
                <a:ext uri="{FF2B5EF4-FFF2-40B4-BE49-F238E27FC236}">
                  <a16:creationId xmlns:a16="http://schemas.microsoft.com/office/drawing/2014/main" id="{3C31E78F-A157-4D8F-9836-0E4EDAB85624}"/>
                </a:ext>
              </a:extLst>
            </p:cNvPr>
            <p:cNvSpPr>
              <a:spLocks/>
            </p:cNvSpPr>
            <p:nvPr/>
          </p:nvSpPr>
          <p:spPr bwMode="auto">
            <a:xfrm>
              <a:off x="2268" y="2665"/>
              <a:ext cx="1" cy="1"/>
            </a:xfrm>
            <a:custGeom>
              <a:avLst/>
              <a:gdLst>
                <a:gd name="T0" fmla="*/ 0 w 2"/>
                <a:gd name="T1" fmla="*/ 1 h 2"/>
                <a:gd name="T2" fmla="*/ 0 w 2"/>
                <a:gd name="T3" fmla="*/ 0 h 2"/>
                <a:gd name="T4" fmla="*/ 1 w 2"/>
                <a:gd name="T5" fmla="*/ 0 h 2"/>
                <a:gd name="T6" fmla="*/ 1 w 2"/>
                <a:gd name="T7" fmla="*/ 1 h 2"/>
                <a:gd name="T8" fmla="*/ 0 w 2"/>
                <a:gd name="T9" fmla="*/ 1 h 2"/>
                <a:gd name="T10" fmla="*/ 1 w 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0"/>
                  </a:lnTo>
                  <a:lnTo>
                    <a:pt x="2" y="0"/>
                  </a:lnTo>
                  <a:lnTo>
                    <a:pt x="2" y="2"/>
                  </a:lnTo>
                  <a:lnTo>
                    <a:pt x="0" y="2"/>
                  </a:lnTo>
                  <a:lnTo>
                    <a:pt x="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5" name="Freeform 5216">
              <a:extLst>
                <a:ext uri="{FF2B5EF4-FFF2-40B4-BE49-F238E27FC236}">
                  <a16:creationId xmlns:a16="http://schemas.microsoft.com/office/drawing/2014/main" id="{5E9D6E4C-1193-4D3C-B130-D74CE9F15A23}"/>
                </a:ext>
              </a:extLst>
            </p:cNvPr>
            <p:cNvSpPr>
              <a:spLocks/>
            </p:cNvSpPr>
            <p:nvPr/>
          </p:nvSpPr>
          <p:spPr bwMode="auto">
            <a:xfrm>
              <a:off x="2268" y="2662"/>
              <a:ext cx="1" cy="3"/>
            </a:xfrm>
            <a:custGeom>
              <a:avLst/>
              <a:gdLst>
                <a:gd name="T0" fmla="*/ 1 w 2"/>
                <a:gd name="T1" fmla="*/ 3 h 12"/>
                <a:gd name="T2" fmla="*/ 0 w 2"/>
                <a:gd name="T3" fmla="*/ 3 h 12"/>
                <a:gd name="T4" fmla="*/ 0 w 2"/>
                <a:gd name="T5" fmla="*/ 0 h 12"/>
                <a:gd name="T6" fmla="*/ 1 w 2"/>
                <a:gd name="T7" fmla="*/ 0 h 12"/>
                <a:gd name="T8" fmla="*/ 1 w 2"/>
                <a:gd name="T9" fmla="*/ 3 h 12"/>
                <a:gd name="T10" fmla="*/ 1 w 2"/>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2">
                  <a:moveTo>
                    <a:pt x="2" y="12"/>
                  </a:moveTo>
                  <a:lnTo>
                    <a:pt x="0" y="12"/>
                  </a:lnTo>
                  <a:lnTo>
                    <a:pt x="0" y="0"/>
                  </a:lnTo>
                  <a:lnTo>
                    <a:pt x="2" y="0"/>
                  </a:lnTo>
                  <a:lnTo>
                    <a:pt x="2" y="12"/>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6" name="Freeform 5217">
              <a:extLst>
                <a:ext uri="{FF2B5EF4-FFF2-40B4-BE49-F238E27FC236}">
                  <a16:creationId xmlns:a16="http://schemas.microsoft.com/office/drawing/2014/main" id="{3B97375A-46BC-4F6F-AE14-403EF68F67F7}"/>
                </a:ext>
              </a:extLst>
            </p:cNvPr>
            <p:cNvSpPr>
              <a:spLocks/>
            </p:cNvSpPr>
            <p:nvPr/>
          </p:nvSpPr>
          <p:spPr bwMode="auto">
            <a:xfrm>
              <a:off x="2269" y="2661"/>
              <a:ext cx="1" cy="1"/>
            </a:xfrm>
            <a:custGeom>
              <a:avLst/>
              <a:gdLst>
                <a:gd name="T0" fmla="*/ 0 w 4"/>
                <a:gd name="T1" fmla="*/ 1 h 3"/>
                <a:gd name="T2" fmla="*/ 0 w 4"/>
                <a:gd name="T3" fmla="*/ 0 h 3"/>
                <a:gd name="T4" fmla="*/ 1 w 4"/>
                <a:gd name="T5" fmla="*/ 0 h 3"/>
                <a:gd name="T6" fmla="*/ 1 w 4"/>
                <a:gd name="T7" fmla="*/ 1 h 3"/>
                <a:gd name="T8" fmla="*/ 0 w 4"/>
                <a:gd name="T9" fmla="*/ 1 h 3"/>
                <a:gd name="T10" fmla="*/ 1 w 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0" y="3"/>
                  </a:moveTo>
                  <a:lnTo>
                    <a:pt x="0" y="0"/>
                  </a:lnTo>
                  <a:lnTo>
                    <a:pt x="4" y="0"/>
                  </a:lnTo>
                  <a:lnTo>
                    <a:pt x="4" y="3"/>
                  </a:lnTo>
                  <a:lnTo>
                    <a:pt x="0" y="3"/>
                  </a:lnTo>
                  <a:lnTo>
                    <a:pt x="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7" name="Freeform 5218">
              <a:extLst>
                <a:ext uri="{FF2B5EF4-FFF2-40B4-BE49-F238E27FC236}">
                  <a16:creationId xmlns:a16="http://schemas.microsoft.com/office/drawing/2014/main" id="{A857D2BA-2EF9-4ECE-8529-0352EFA2F6D3}"/>
                </a:ext>
              </a:extLst>
            </p:cNvPr>
            <p:cNvSpPr>
              <a:spLocks/>
            </p:cNvSpPr>
            <p:nvPr/>
          </p:nvSpPr>
          <p:spPr bwMode="auto">
            <a:xfrm>
              <a:off x="2294" y="2658"/>
              <a:ext cx="1" cy="2"/>
            </a:xfrm>
            <a:custGeom>
              <a:avLst/>
              <a:gdLst>
                <a:gd name="T0" fmla="*/ 1 w 2"/>
                <a:gd name="T1" fmla="*/ 2 h 6"/>
                <a:gd name="T2" fmla="*/ 0 w 2"/>
                <a:gd name="T3" fmla="*/ 2 h 6"/>
                <a:gd name="T4" fmla="*/ 0 w 2"/>
                <a:gd name="T5" fmla="*/ 0 h 6"/>
                <a:gd name="T6" fmla="*/ 1 w 2"/>
                <a:gd name="T7" fmla="*/ 0 h 6"/>
                <a:gd name="T8" fmla="*/ 1 w 2"/>
                <a:gd name="T9" fmla="*/ 2 h 6"/>
                <a:gd name="T10" fmla="*/ 1 w 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6">
                  <a:moveTo>
                    <a:pt x="2" y="6"/>
                  </a:moveTo>
                  <a:lnTo>
                    <a:pt x="0" y="6"/>
                  </a:lnTo>
                  <a:lnTo>
                    <a:pt x="0" y="0"/>
                  </a:lnTo>
                  <a:lnTo>
                    <a:pt x="2" y="0"/>
                  </a:lnTo>
                  <a:lnTo>
                    <a:pt x="2" y="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8" name="Freeform 5219">
              <a:extLst>
                <a:ext uri="{FF2B5EF4-FFF2-40B4-BE49-F238E27FC236}">
                  <a16:creationId xmlns:a16="http://schemas.microsoft.com/office/drawing/2014/main" id="{CB33B313-D968-41EB-B551-E704F85E715C}"/>
                </a:ext>
              </a:extLst>
            </p:cNvPr>
            <p:cNvSpPr>
              <a:spLocks/>
            </p:cNvSpPr>
            <p:nvPr/>
          </p:nvSpPr>
          <p:spPr bwMode="auto">
            <a:xfrm>
              <a:off x="2295" y="2657"/>
              <a:ext cx="4" cy="1"/>
            </a:xfrm>
            <a:custGeom>
              <a:avLst/>
              <a:gdLst>
                <a:gd name="T0" fmla="*/ 0 w 18"/>
                <a:gd name="T1" fmla="*/ 1 h 4"/>
                <a:gd name="T2" fmla="*/ 0 w 18"/>
                <a:gd name="T3" fmla="*/ 0 h 4"/>
                <a:gd name="T4" fmla="*/ 4 w 18"/>
                <a:gd name="T5" fmla="*/ 0 h 4"/>
                <a:gd name="T6" fmla="*/ 4 w 18"/>
                <a:gd name="T7" fmla="*/ 1 h 4"/>
                <a:gd name="T8" fmla="*/ 0 w 18"/>
                <a:gd name="T9" fmla="*/ 1 h 4"/>
                <a:gd name="T10" fmla="*/ 4 w 1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
                  <a:moveTo>
                    <a:pt x="0" y="4"/>
                  </a:moveTo>
                  <a:lnTo>
                    <a:pt x="0" y="0"/>
                  </a:lnTo>
                  <a:lnTo>
                    <a:pt x="18" y="0"/>
                  </a:lnTo>
                  <a:lnTo>
                    <a:pt x="18" y="4"/>
                  </a:lnTo>
                  <a:lnTo>
                    <a:pt x="0" y="4"/>
                  </a:lnTo>
                  <a:lnTo>
                    <a:pt x="1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099" name="Freeform 5220">
              <a:extLst>
                <a:ext uri="{FF2B5EF4-FFF2-40B4-BE49-F238E27FC236}">
                  <a16:creationId xmlns:a16="http://schemas.microsoft.com/office/drawing/2014/main" id="{41A6FE2F-6E3F-4D8D-91D2-63ABBA747A67}"/>
                </a:ext>
              </a:extLst>
            </p:cNvPr>
            <p:cNvSpPr>
              <a:spLocks/>
            </p:cNvSpPr>
            <p:nvPr/>
          </p:nvSpPr>
          <p:spPr bwMode="auto">
            <a:xfrm>
              <a:off x="2298" y="2654"/>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0" name="Freeform 5221">
              <a:extLst>
                <a:ext uri="{FF2B5EF4-FFF2-40B4-BE49-F238E27FC236}">
                  <a16:creationId xmlns:a16="http://schemas.microsoft.com/office/drawing/2014/main" id="{43E169AC-8AF1-4CBC-AC3E-26E655744660}"/>
                </a:ext>
              </a:extLst>
            </p:cNvPr>
            <p:cNvSpPr>
              <a:spLocks/>
            </p:cNvSpPr>
            <p:nvPr/>
          </p:nvSpPr>
          <p:spPr bwMode="auto">
            <a:xfrm>
              <a:off x="2299" y="2653"/>
              <a:ext cx="3" cy="1"/>
            </a:xfrm>
            <a:custGeom>
              <a:avLst/>
              <a:gdLst>
                <a:gd name="T0" fmla="*/ 0 w 12"/>
                <a:gd name="T1" fmla="*/ 1 h 3"/>
                <a:gd name="T2" fmla="*/ 0 w 12"/>
                <a:gd name="T3" fmla="*/ 0 h 3"/>
                <a:gd name="T4" fmla="*/ 3 w 12"/>
                <a:gd name="T5" fmla="*/ 0 h 3"/>
                <a:gd name="T6" fmla="*/ 3 w 12"/>
                <a:gd name="T7" fmla="*/ 1 h 3"/>
                <a:gd name="T8" fmla="*/ 0 w 12"/>
                <a:gd name="T9" fmla="*/ 1 h 3"/>
                <a:gd name="T10" fmla="*/ 3 w 1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1" name="Freeform 5222">
              <a:extLst>
                <a:ext uri="{FF2B5EF4-FFF2-40B4-BE49-F238E27FC236}">
                  <a16:creationId xmlns:a16="http://schemas.microsoft.com/office/drawing/2014/main" id="{E08AD4F5-1784-471A-9771-AECBB3BAEB60}"/>
                </a:ext>
              </a:extLst>
            </p:cNvPr>
            <p:cNvSpPr>
              <a:spLocks/>
            </p:cNvSpPr>
            <p:nvPr/>
          </p:nvSpPr>
          <p:spPr bwMode="auto">
            <a:xfrm>
              <a:off x="2301" y="2650"/>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2" name="Freeform 5223">
              <a:extLst>
                <a:ext uri="{FF2B5EF4-FFF2-40B4-BE49-F238E27FC236}">
                  <a16:creationId xmlns:a16="http://schemas.microsoft.com/office/drawing/2014/main" id="{354386C4-41D9-4D6F-B70F-9CB557764CC5}"/>
                </a:ext>
              </a:extLst>
            </p:cNvPr>
            <p:cNvSpPr>
              <a:spLocks/>
            </p:cNvSpPr>
            <p:nvPr/>
          </p:nvSpPr>
          <p:spPr bwMode="auto">
            <a:xfrm>
              <a:off x="2302" y="2649"/>
              <a:ext cx="14" cy="1"/>
            </a:xfrm>
            <a:custGeom>
              <a:avLst/>
              <a:gdLst>
                <a:gd name="T0" fmla="*/ 0 w 54"/>
                <a:gd name="T1" fmla="*/ 1 h 3"/>
                <a:gd name="T2" fmla="*/ 0 w 54"/>
                <a:gd name="T3" fmla="*/ 0 h 3"/>
                <a:gd name="T4" fmla="*/ 14 w 54"/>
                <a:gd name="T5" fmla="*/ 0 h 3"/>
                <a:gd name="T6" fmla="*/ 14 w 54"/>
                <a:gd name="T7" fmla="*/ 1 h 3"/>
                <a:gd name="T8" fmla="*/ 0 w 54"/>
                <a:gd name="T9" fmla="*/ 1 h 3"/>
                <a:gd name="T10" fmla="*/ 14 w 5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
                  <a:moveTo>
                    <a:pt x="0" y="3"/>
                  </a:moveTo>
                  <a:lnTo>
                    <a:pt x="0" y="0"/>
                  </a:lnTo>
                  <a:lnTo>
                    <a:pt x="54" y="0"/>
                  </a:lnTo>
                  <a:lnTo>
                    <a:pt x="54" y="3"/>
                  </a:lnTo>
                  <a:lnTo>
                    <a:pt x="0" y="3"/>
                  </a:lnTo>
                  <a:lnTo>
                    <a:pt x="5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3" name="Freeform 5224">
              <a:extLst>
                <a:ext uri="{FF2B5EF4-FFF2-40B4-BE49-F238E27FC236}">
                  <a16:creationId xmlns:a16="http://schemas.microsoft.com/office/drawing/2014/main" id="{9145D0C2-C3EE-4B9E-9C97-D18BB7064E14}"/>
                </a:ext>
              </a:extLst>
            </p:cNvPr>
            <p:cNvSpPr>
              <a:spLocks/>
            </p:cNvSpPr>
            <p:nvPr/>
          </p:nvSpPr>
          <p:spPr bwMode="auto">
            <a:xfrm>
              <a:off x="2315" y="2647"/>
              <a:ext cx="1" cy="3"/>
            </a:xfrm>
            <a:custGeom>
              <a:avLst/>
              <a:gdLst>
                <a:gd name="T0" fmla="*/ 1 w 4"/>
                <a:gd name="T1" fmla="*/ 3 h 13"/>
                <a:gd name="T2" fmla="*/ 0 w 4"/>
                <a:gd name="T3" fmla="*/ 3 h 13"/>
                <a:gd name="T4" fmla="*/ 0 w 4"/>
                <a:gd name="T5" fmla="*/ 0 h 13"/>
                <a:gd name="T6" fmla="*/ 1 w 4"/>
                <a:gd name="T7" fmla="*/ 0 h 13"/>
                <a:gd name="T8" fmla="*/ 1 w 4"/>
                <a:gd name="T9" fmla="*/ 3 h 13"/>
                <a:gd name="T10" fmla="*/ 1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13"/>
                  </a:moveTo>
                  <a:lnTo>
                    <a:pt x="0" y="13"/>
                  </a:lnTo>
                  <a:lnTo>
                    <a:pt x="0" y="0"/>
                  </a:lnTo>
                  <a:lnTo>
                    <a:pt x="4" y="0"/>
                  </a:lnTo>
                  <a:lnTo>
                    <a:pt x="4" y="1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4" name="Freeform 5225">
              <a:extLst>
                <a:ext uri="{FF2B5EF4-FFF2-40B4-BE49-F238E27FC236}">
                  <a16:creationId xmlns:a16="http://schemas.microsoft.com/office/drawing/2014/main" id="{486065F3-6AEB-4ED8-9CFC-2DC38E8C01CB}"/>
                </a:ext>
              </a:extLst>
            </p:cNvPr>
            <p:cNvSpPr>
              <a:spLocks/>
            </p:cNvSpPr>
            <p:nvPr/>
          </p:nvSpPr>
          <p:spPr bwMode="auto">
            <a:xfrm>
              <a:off x="2316" y="2646"/>
              <a:ext cx="16" cy="1"/>
            </a:xfrm>
            <a:custGeom>
              <a:avLst/>
              <a:gdLst>
                <a:gd name="T0" fmla="*/ 0 w 64"/>
                <a:gd name="T1" fmla="*/ 1 h 3"/>
                <a:gd name="T2" fmla="*/ 0 w 64"/>
                <a:gd name="T3" fmla="*/ 0 h 3"/>
                <a:gd name="T4" fmla="*/ 16 w 64"/>
                <a:gd name="T5" fmla="*/ 0 h 3"/>
                <a:gd name="T6" fmla="*/ 16 w 64"/>
                <a:gd name="T7" fmla="*/ 1 h 3"/>
                <a:gd name="T8" fmla="*/ 0 w 64"/>
                <a:gd name="T9" fmla="*/ 1 h 3"/>
                <a:gd name="T10" fmla="*/ 16 w 6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3">
                  <a:moveTo>
                    <a:pt x="0" y="3"/>
                  </a:moveTo>
                  <a:lnTo>
                    <a:pt x="0" y="0"/>
                  </a:lnTo>
                  <a:lnTo>
                    <a:pt x="64" y="0"/>
                  </a:lnTo>
                  <a:lnTo>
                    <a:pt x="64" y="3"/>
                  </a:lnTo>
                  <a:lnTo>
                    <a:pt x="0" y="3"/>
                  </a:lnTo>
                  <a:lnTo>
                    <a:pt x="6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5" name="Freeform 5226">
              <a:extLst>
                <a:ext uri="{FF2B5EF4-FFF2-40B4-BE49-F238E27FC236}">
                  <a16:creationId xmlns:a16="http://schemas.microsoft.com/office/drawing/2014/main" id="{58F6A63B-8828-4618-AF13-D082F7F135FC}"/>
                </a:ext>
              </a:extLst>
            </p:cNvPr>
            <p:cNvSpPr>
              <a:spLocks/>
            </p:cNvSpPr>
            <p:nvPr/>
          </p:nvSpPr>
          <p:spPr bwMode="auto">
            <a:xfrm>
              <a:off x="2349" y="2637"/>
              <a:ext cx="1" cy="2"/>
            </a:xfrm>
            <a:custGeom>
              <a:avLst/>
              <a:gdLst>
                <a:gd name="T0" fmla="*/ 1 w 4"/>
                <a:gd name="T1" fmla="*/ 2 h 6"/>
                <a:gd name="T2" fmla="*/ 0 w 4"/>
                <a:gd name="T3" fmla="*/ 2 h 6"/>
                <a:gd name="T4" fmla="*/ 0 w 4"/>
                <a:gd name="T5" fmla="*/ 0 h 6"/>
                <a:gd name="T6" fmla="*/ 1 w 4"/>
                <a:gd name="T7" fmla="*/ 0 h 6"/>
                <a:gd name="T8" fmla="*/ 1 w 4"/>
                <a:gd name="T9" fmla="*/ 2 h 6"/>
                <a:gd name="T10" fmla="*/ 1 w 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6">
                  <a:moveTo>
                    <a:pt x="4" y="6"/>
                  </a:moveTo>
                  <a:lnTo>
                    <a:pt x="0" y="6"/>
                  </a:lnTo>
                  <a:lnTo>
                    <a:pt x="0" y="0"/>
                  </a:lnTo>
                  <a:lnTo>
                    <a:pt x="4" y="0"/>
                  </a:lnTo>
                  <a:lnTo>
                    <a:pt x="4" y="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6" name="Freeform 5227">
              <a:extLst>
                <a:ext uri="{FF2B5EF4-FFF2-40B4-BE49-F238E27FC236}">
                  <a16:creationId xmlns:a16="http://schemas.microsoft.com/office/drawing/2014/main" id="{E995EFA7-3C87-405E-9A0E-623E77E4B71C}"/>
                </a:ext>
              </a:extLst>
            </p:cNvPr>
            <p:cNvSpPr>
              <a:spLocks/>
            </p:cNvSpPr>
            <p:nvPr/>
          </p:nvSpPr>
          <p:spPr bwMode="auto">
            <a:xfrm>
              <a:off x="2350" y="2637"/>
              <a:ext cx="3" cy="1"/>
            </a:xfrm>
            <a:custGeom>
              <a:avLst/>
              <a:gdLst>
                <a:gd name="T0" fmla="*/ 0 w 14"/>
                <a:gd name="T1" fmla="*/ 1 h 3"/>
                <a:gd name="T2" fmla="*/ 0 w 14"/>
                <a:gd name="T3" fmla="*/ 0 h 3"/>
                <a:gd name="T4" fmla="*/ 3 w 14"/>
                <a:gd name="T5" fmla="*/ 0 h 3"/>
                <a:gd name="T6" fmla="*/ 3 w 14"/>
                <a:gd name="T7" fmla="*/ 1 h 3"/>
                <a:gd name="T8" fmla="*/ 0 w 14"/>
                <a:gd name="T9" fmla="*/ 1 h 3"/>
                <a:gd name="T10" fmla="*/ 3 w 1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3">
                  <a:moveTo>
                    <a:pt x="0" y="3"/>
                  </a:moveTo>
                  <a:lnTo>
                    <a:pt x="0" y="0"/>
                  </a:lnTo>
                  <a:lnTo>
                    <a:pt x="14" y="0"/>
                  </a:lnTo>
                  <a:lnTo>
                    <a:pt x="14" y="3"/>
                  </a:lnTo>
                  <a:lnTo>
                    <a:pt x="0" y="3"/>
                  </a:lnTo>
                  <a:lnTo>
                    <a:pt x="1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7" name="Freeform 5228">
              <a:extLst>
                <a:ext uri="{FF2B5EF4-FFF2-40B4-BE49-F238E27FC236}">
                  <a16:creationId xmlns:a16="http://schemas.microsoft.com/office/drawing/2014/main" id="{91C4E5CC-BFA3-4480-A370-79A6F3B0A2ED}"/>
                </a:ext>
              </a:extLst>
            </p:cNvPr>
            <p:cNvSpPr>
              <a:spLocks/>
            </p:cNvSpPr>
            <p:nvPr/>
          </p:nvSpPr>
          <p:spPr bwMode="auto">
            <a:xfrm>
              <a:off x="2353" y="2633"/>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8" name="Freeform 5229">
              <a:extLst>
                <a:ext uri="{FF2B5EF4-FFF2-40B4-BE49-F238E27FC236}">
                  <a16:creationId xmlns:a16="http://schemas.microsoft.com/office/drawing/2014/main" id="{A47625D2-9F37-43D3-A837-F3A60615F234}"/>
                </a:ext>
              </a:extLst>
            </p:cNvPr>
            <p:cNvSpPr>
              <a:spLocks/>
            </p:cNvSpPr>
            <p:nvPr/>
          </p:nvSpPr>
          <p:spPr bwMode="auto">
            <a:xfrm>
              <a:off x="2353" y="2632"/>
              <a:ext cx="5" cy="1"/>
            </a:xfrm>
            <a:custGeom>
              <a:avLst/>
              <a:gdLst>
                <a:gd name="T0" fmla="*/ 0 w 18"/>
                <a:gd name="T1" fmla="*/ 1 h 4"/>
                <a:gd name="T2" fmla="*/ 0 w 18"/>
                <a:gd name="T3" fmla="*/ 0 h 4"/>
                <a:gd name="T4" fmla="*/ 5 w 18"/>
                <a:gd name="T5" fmla="*/ 0 h 4"/>
                <a:gd name="T6" fmla="*/ 5 w 18"/>
                <a:gd name="T7" fmla="*/ 1 h 4"/>
                <a:gd name="T8" fmla="*/ 0 w 18"/>
                <a:gd name="T9" fmla="*/ 1 h 4"/>
                <a:gd name="T10" fmla="*/ 5 w 1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
                  <a:moveTo>
                    <a:pt x="0" y="4"/>
                  </a:moveTo>
                  <a:lnTo>
                    <a:pt x="0" y="0"/>
                  </a:lnTo>
                  <a:lnTo>
                    <a:pt x="18" y="0"/>
                  </a:lnTo>
                  <a:lnTo>
                    <a:pt x="18" y="4"/>
                  </a:lnTo>
                  <a:lnTo>
                    <a:pt x="0" y="4"/>
                  </a:lnTo>
                  <a:lnTo>
                    <a:pt x="1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09" name="Freeform 5230">
              <a:extLst>
                <a:ext uri="{FF2B5EF4-FFF2-40B4-BE49-F238E27FC236}">
                  <a16:creationId xmlns:a16="http://schemas.microsoft.com/office/drawing/2014/main" id="{F9044A66-E668-4DF4-8D5B-355C319B4946}"/>
                </a:ext>
              </a:extLst>
            </p:cNvPr>
            <p:cNvSpPr>
              <a:spLocks/>
            </p:cNvSpPr>
            <p:nvPr/>
          </p:nvSpPr>
          <p:spPr bwMode="auto">
            <a:xfrm>
              <a:off x="2357" y="2625"/>
              <a:ext cx="1" cy="8"/>
            </a:xfrm>
            <a:custGeom>
              <a:avLst/>
              <a:gdLst>
                <a:gd name="T0" fmla="*/ 1 w 2"/>
                <a:gd name="T1" fmla="*/ 8 h 32"/>
                <a:gd name="T2" fmla="*/ 0 w 2"/>
                <a:gd name="T3" fmla="*/ 8 h 32"/>
                <a:gd name="T4" fmla="*/ 0 w 2"/>
                <a:gd name="T5" fmla="*/ 0 h 32"/>
                <a:gd name="T6" fmla="*/ 1 w 2"/>
                <a:gd name="T7" fmla="*/ 0 h 32"/>
                <a:gd name="T8" fmla="*/ 1 w 2"/>
                <a:gd name="T9" fmla="*/ 8 h 32"/>
                <a:gd name="T10" fmla="*/ 1 w 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2">
                  <a:moveTo>
                    <a:pt x="2" y="32"/>
                  </a:moveTo>
                  <a:lnTo>
                    <a:pt x="0" y="32"/>
                  </a:lnTo>
                  <a:lnTo>
                    <a:pt x="0" y="0"/>
                  </a:lnTo>
                  <a:lnTo>
                    <a:pt x="2" y="0"/>
                  </a:lnTo>
                  <a:lnTo>
                    <a:pt x="2" y="32"/>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0" name="Freeform 5231">
              <a:extLst>
                <a:ext uri="{FF2B5EF4-FFF2-40B4-BE49-F238E27FC236}">
                  <a16:creationId xmlns:a16="http://schemas.microsoft.com/office/drawing/2014/main" id="{ED7FCB20-8A3F-4191-8CB8-DB1BE89C7CF5}"/>
                </a:ext>
              </a:extLst>
            </p:cNvPr>
            <p:cNvSpPr>
              <a:spLocks/>
            </p:cNvSpPr>
            <p:nvPr/>
          </p:nvSpPr>
          <p:spPr bwMode="auto">
            <a:xfrm>
              <a:off x="2358" y="2625"/>
              <a:ext cx="29" cy="1"/>
            </a:xfrm>
            <a:custGeom>
              <a:avLst/>
              <a:gdLst>
                <a:gd name="T0" fmla="*/ 0 w 116"/>
                <a:gd name="T1" fmla="*/ 1 h 3"/>
                <a:gd name="T2" fmla="*/ 0 w 116"/>
                <a:gd name="T3" fmla="*/ 0 h 3"/>
                <a:gd name="T4" fmla="*/ 29 w 116"/>
                <a:gd name="T5" fmla="*/ 0 h 3"/>
                <a:gd name="T6" fmla="*/ 29 w 116"/>
                <a:gd name="T7" fmla="*/ 1 h 3"/>
                <a:gd name="T8" fmla="*/ 0 w 116"/>
                <a:gd name="T9" fmla="*/ 1 h 3"/>
                <a:gd name="T10" fmla="*/ 29 w 11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3">
                  <a:moveTo>
                    <a:pt x="0" y="3"/>
                  </a:moveTo>
                  <a:lnTo>
                    <a:pt x="0" y="0"/>
                  </a:lnTo>
                  <a:lnTo>
                    <a:pt x="116" y="0"/>
                  </a:lnTo>
                  <a:lnTo>
                    <a:pt x="116" y="3"/>
                  </a:lnTo>
                  <a:lnTo>
                    <a:pt x="0" y="3"/>
                  </a:lnTo>
                  <a:lnTo>
                    <a:pt x="11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9111" name="Freeform 5232">
              <a:extLst>
                <a:ext uri="{FF2B5EF4-FFF2-40B4-BE49-F238E27FC236}">
                  <a16:creationId xmlns:a16="http://schemas.microsoft.com/office/drawing/2014/main" id="{5BCB6FE8-C3BF-4C84-905B-2FEACB371067}"/>
                </a:ext>
              </a:extLst>
            </p:cNvPr>
            <p:cNvSpPr>
              <a:spLocks/>
            </p:cNvSpPr>
            <p:nvPr/>
          </p:nvSpPr>
          <p:spPr bwMode="auto">
            <a:xfrm>
              <a:off x="2405" y="2617"/>
              <a:ext cx="42" cy="1"/>
            </a:xfrm>
            <a:custGeom>
              <a:avLst/>
              <a:gdLst>
                <a:gd name="T0" fmla="*/ 0 w 166"/>
                <a:gd name="T1" fmla="*/ 1 h 4"/>
                <a:gd name="T2" fmla="*/ 0 w 166"/>
                <a:gd name="T3" fmla="*/ 0 h 4"/>
                <a:gd name="T4" fmla="*/ 42 w 166"/>
                <a:gd name="T5" fmla="*/ 0 h 4"/>
                <a:gd name="T6" fmla="*/ 42 w 166"/>
                <a:gd name="T7" fmla="*/ 1 h 4"/>
                <a:gd name="T8" fmla="*/ 0 w 166"/>
                <a:gd name="T9" fmla="*/ 1 h 4"/>
                <a:gd name="T10" fmla="*/ 42 w 16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6" h="4">
                  <a:moveTo>
                    <a:pt x="0" y="4"/>
                  </a:moveTo>
                  <a:lnTo>
                    <a:pt x="0" y="0"/>
                  </a:lnTo>
                  <a:lnTo>
                    <a:pt x="166" y="0"/>
                  </a:lnTo>
                  <a:lnTo>
                    <a:pt x="166" y="4"/>
                  </a:lnTo>
                  <a:lnTo>
                    <a:pt x="0" y="4"/>
                  </a:lnTo>
                  <a:lnTo>
                    <a:pt x="16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8582" name="Group 5572">
            <a:extLst>
              <a:ext uri="{FF2B5EF4-FFF2-40B4-BE49-F238E27FC236}">
                <a16:creationId xmlns:a16="http://schemas.microsoft.com/office/drawing/2014/main" id="{5ECD608E-6485-42D8-8CC1-67B36C751ABE}"/>
              </a:ext>
            </a:extLst>
          </p:cNvPr>
          <p:cNvGrpSpPr>
            <a:grpSpLocks/>
          </p:cNvGrpSpPr>
          <p:nvPr/>
        </p:nvGrpSpPr>
        <p:grpSpPr bwMode="auto">
          <a:xfrm>
            <a:off x="3883025" y="3249613"/>
            <a:ext cx="2617788" cy="858837"/>
            <a:chOff x="2446" y="2077"/>
            <a:chExt cx="1649" cy="541"/>
          </a:xfrm>
        </p:grpSpPr>
        <p:sp>
          <p:nvSpPr>
            <p:cNvPr id="18712" name="Freeform 5234">
              <a:extLst>
                <a:ext uri="{FF2B5EF4-FFF2-40B4-BE49-F238E27FC236}">
                  <a16:creationId xmlns:a16="http://schemas.microsoft.com/office/drawing/2014/main" id="{1BA49F2C-F6AA-4062-B752-7644935AFDB0}"/>
                </a:ext>
              </a:extLst>
            </p:cNvPr>
            <p:cNvSpPr>
              <a:spLocks/>
            </p:cNvSpPr>
            <p:nvPr/>
          </p:nvSpPr>
          <p:spPr bwMode="auto">
            <a:xfrm>
              <a:off x="2446" y="2614"/>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13" name="Freeform 5235">
              <a:extLst>
                <a:ext uri="{FF2B5EF4-FFF2-40B4-BE49-F238E27FC236}">
                  <a16:creationId xmlns:a16="http://schemas.microsoft.com/office/drawing/2014/main" id="{A9F2D33E-C38F-43F0-A233-0211768EDA99}"/>
                </a:ext>
              </a:extLst>
            </p:cNvPr>
            <p:cNvSpPr>
              <a:spLocks/>
            </p:cNvSpPr>
            <p:nvPr/>
          </p:nvSpPr>
          <p:spPr bwMode="auto">
            <a:xfrm>
              <a:off x="2447" y="2613"/>
              <a:ext cx="6" cy="1"/>
            </a:xfrm>
            <a:custGeom>
              <a:avLst/>
              <a:gdLst>
                <a:gd name="T0" fmla="*/ 0 w 24"/>
                <a:gd name="T1" fmla="*/ 1 h 2"/>
                <a:gd name="T2" fmla="*/ 0 w 24"/>
                <a:gd name="T3" fmla="*/ 0 h 2"/>
                <a:gd name="T4" fmla="*/ 6 w 24"/>
                <a:gd name="T5" fmla="*/ 0 h 2"/>
                <a:gd name="T6" fmla="*/ 6 w 24"/>
                <a:gd name="T7" fmla="*/ 1 h 2"/>
                <a:gd name="T8" fmla="*/ 0 w 24"/>
                <a:gd name="T9" fmla="*/ 1 h 2"/>
                <a:gd name="T10" fmla="*/ 6 w 2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
                  <a:moveTo>
                    <a:pt x="0" y="2"/>
                  </a:moveTo>
                  <a:lnTo>
                    <a:pt x="0" y="0"/>
                  </a:lnTo>
                  <a:lnTo>
                    <a:pt x="24" y="0"/>
                  </a:lnTo>
                  <a:lnTo>
                    <a:pt x="24" y="2"/>
                  </a:lnTo>
                  <a:lnTo>
                    <a:pt x="0" y="2"/>
                  </a:lnTo>
                  <a:lnTo>
                    <a:pt x="2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14" name="Freeform 5236">
              <a:extLst>
                <a:ext uri="{FF2B5EF4-FFF2-40B4-BE49-F238E27FC236}">
                  <a16:creationId xmlns:a16="http://schemas.microsoft.com/office/drawing/2014/main" id="{60DFB1EC-F421-4FBD-83F7-E589762F89BA}"/>
                </a:ext>
              </a:extLst>
            </p:cNvPr>
            <p:cNvSpPr>
              <a:spLocks/>
            </p:cNvSpPr>
            <p:nvPr/>
          </p:nvSpPr>
          <p:spPr bwMode="auto">
            <a:xfrm>
              <a:off x="2480" y="2613"/>
              <a:ext cx="2" cy="1"/>
            </a:xfrm>
            <a:custGeom>
              <a:avLst/>
              <a:gdLst>
                <a:gd name="T0" fmla="*/ 0 w 6"/>
                <a:gd name="T1" fmla="*/ 1 h 2"/>
                <a:gd name="T2" fmla="*/ 0 w 6"/>
                <a:gd name="T3" fmla="*/ 0 h 2"/>
                <a:gd name="T4" fmla="*/ 2 w 6"/>
                <a:gd name="T5" fmla="*/ 0 h 2"/>
                <a:gd name="T6" fmla="*/ 2 w 6"/>
                <a:gd name="T7" fmla="*/ 1 h 2"/>
                <a:gd name="T8" fmla="*/ 0 w 6"/>
                <a:gd name="T9" fmla="*/ 1 h 2"/>
                <a:gd name="T10" fmla="*/ 2 w 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2"/>
                  </a:moveTo>
                  <a:lnTo>
                    <a:pt x="0" y="0"/>
                  </a:lnTo>
                  <a:lnTo>
                    <a:pt x="6" y="0"/>
                  </a:lnTo>
                  <a:lnTo>
                    <a:pt x="6" y="2"/>
                  </a:lnTo>
                  <a:lnTo>
                    <a:pt x="0" y="2"/>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15" name="Freeform 5237">
              <a:extLst>
                <a:ext uri="{FF2B5EF4-FFF2-40B4-BE49-F238E27FC236}">
                  <a16:creationId xmlns:a16="http://schemas.microsoft.com/office/drawing/2014/main" id="{5C12F49D-13E0-4DDB-9541-F2FC489E4FE9}"/>
                </a:ext>
              </a:extLst>
            </p:cNvPr>
            <p:cNvSpPr>
              <a:spLocks/>
            </p:cNvSpPr>
            <p:nvPr/>
          </p:nvSpPr>
          <p:spPr bwMode="auto">
            <a:xfrm>
              <a:off x="2481" y="2608"/>
              <a:ext cx="1" cy="6"/>
            </a:xfrm>
            <a:custGeom>
              <a:avLst/>
              <a:gdLst>
                <a:gd name="T0" fmla="*/ 1 w 4"/>
                <a:gd name="T1" fmla="*/ 6 h 22"/>
                <a:gd name="T2" fmla="*/ 0 w 4"/>
                <a:gd name="T3" fmla="*/ 6 h 22"/>
                <a:gd name="T4" fmla="*/ 0 w 4"/>
                <a:gd name="T5" fmla="*/ 0 h 22"/>
                <a:gd name="T6" fmla="*/ 1 w 4"/>
                <a:gd name="T7" fmla="*/ 0 h 22"/>
                <a:gd name="T8" fmla="*/ 1 w 4"/>
                <a:gd name="T9" fmla="*/ 6 h 22"/>
                <a:gd name="T10" fmla="*/ 1 w 4"/>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2">
                  <a:moveTo>
                    <a:pt x="4" y="22"/>
                  </a:moveTo>
                  <a:lnTo>
                    <a:pt x="0" y="22"/>
                  </a:lnTo>
                  <a:lnTo>
                    <a:pt x="0" y="0"/>
                  </a:lnTo>
                  <a:lnTo>
                    <a:pt x="4" y="0"/>
                  </a:lnTo>
                  <a:lnTo>
                    <a:pt x="4" y="22"/>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16" name="Freeform 5238">
              <a:extLst>
                <a:ext uri="{FF2B5EF4-FFF2-40B4-BE49-F238E27FC236}">
                  <a16:creationId xmlns:a16="http://schemas.microsoft.com/office/drawing/2014/main" id="{91300320-FC2C-4B09-96CD-2FAD5404C8DD}"/>
                </a:ext>
              </a:extLst>
            </p:cNvPr>
            <p:cNvSpPr>
              <a:spLocks/>
            </p:cNvSpPr>
            <p:nvPr/>
          </p:nvSpPr>
          <p:spPr bwMode="auto">
            <a:xfrm>
              <a:off x="2482" y="2608"/>
              <a:ext cx="14" cy="1"/>
            </a:xfrm>
            <a:custGeom>
              <a:avLst/>
              <a:gdLst>
                <a:gd name="T0" fmla="*/ 0 w 58"/>
                <a:gd name="T1" fmla="*/ 1 h 2"/>
                <a:gd name="T2" fmla="*/ 0 w 58"/>
                <a:gd name="T3" fmla="*/ 0 h 2"/>
                <a:gd name="T4" fmla="*/ 14 w 58"/>
                <a:gd name="T5" fmla="*/ 0 h 2"/>
                <a:gd name="T6" fmla="*/ 14 w 58"/>
                <a:gd name="T7" fmla="*/ 1 h 2"/>
                <a:gd name="T8" fmla="*/ 0 w 58"/>
                <a:gd name="T9" fmla="*/ 1 h 2"/>
                <a:gd name="T10" fmla="*/ 14 w 5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
                  <a:moveTo>
                    <a:pt x="0" y="2"/>
                  </a:moveTo>
                  <a:lnTo>
                    <a:pt x="0" y="0"/>
                  </a:lnTo>
                  <a:lnTo>
                    <a:pt x="58" y="0"/>
                  </a:lnTo>
                  <a:lnTo>
                    <a:pt x="58" y="2"/>
                  </a:lnTo>
                  <a:lnTo>
                    <a:pt x="0" y="2"/>
                  </a:lnTo>
                  <a:lnTo>
                    <a:pt x="58"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17" name="Freeform 5239">
              <a:extLst>
                <a:ext uri="{FF2B5EF4-FFF2-40B4-BE49-F238E27FC236}">
                  <a16:creationId xmlns:a16="http://schemas.microsoft.com/office/drawing/2014/main" id="{EE07C0EB-642C-4C11-9810-F9D00A0831C2}"/>
                </a:ext>
              </a:extLst>
            </p:cNvPr>
            <p:cNvSpPr>
              <a:spLocks/>
            </p:cNvSpPr>
            <p:nvPr/>
          </p:nvSpPr>
          <p:spPr bwMode="auto">
            <a:xfrm>
              <a:off x="2496" y="2604"/>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18" name="Freeform 5240">
              <a:extLst>
                <a:ext uri="{FF2B5EF4-FFF2-40B4-BE49-F238E27FC236}">
                  <a16:creationId xmlns:a16="http://schemas.microsoft.com/office/drawing/2014/main" id="{F96D5C0D-F033-4BE8-B368-E9734252930A}"/>
                </a:ext>
              </a:extLst>
            </p:cNvPr>
            <p:cNvSpPr>
              <a:spLocks/>
            </p:cNvSpPr>
            <p:nvPr/>
          </p:nvSpPr>
          <p:spPr bwMode="auto">
            <a:xfrm>
              <a:off x="2496" y="2603"/>
              <a:ext cx="21" cy="1"/>
            </a:xfrm>
            <a:custGeom>
              <a:avLst/>
              <a:gdLst>
                <a:gd name="T0" fmla="*/ 0 w 84"/>
                <a:gd name="T1" fmla="*/ 1 h 4"/>
                <a:gd name="T2" fmla="*/ 0 w 84"/>
                <a:gd name="T3" fmla="*/ 0 h 4"/>
                <a:gd name="T4" fmla="*/ 21 w 84"/>
                <a:gd name="T5" fmla="*/ 0 h 4"/>
                <a:gd name="T6" fmla="*/ 21 w 84"/>
                <a:gd name="T7" fmla="*/ 1 h 4"/>
                <a:gd name="T8" fmla="*/ 0 w 84"/>
                <a:gd name="T9" fmla="*/ 1 h 4"/>
                <a:gd name="T10" fmla="*/ 21 w 8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4">
                  <a:moveTo>
                    <a:pt x="0" y="4"/>
                  </a:moveTo>
                  <a:lnTo>
                    <a:pt x="0" y="0"/>
                  </a:lnTo>
                  <a:lnTo>
                    <a:pt x="84" y="0"/>
                  </a:lnTo>
                  <a:lnTo>
                    <a:pt x="84" y="4"/>
                  </a:lnTo>
                  <a:lnTo>
                    <a:pt x="0" y="4"/>
                  </a:lnTo>
                  <a:lnTo>
                    <a:pt x="8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19" name="Freeform 5241">
              <a:extLst>
                <a:ext uri="{FF2B5EF4-FFF2-40B4-BE49-F238E27FC236}">
                  <a16:creationId xmlns:a16="http://schemas.microsoft.com/office/drawing/2014/main" id="{E53BAB7B-D023-4D6D-B463-5F1AC8E69F9F}"/>
                </a:ext>
              </a:extLst>
            </p:cNvPr>
            <p:cNvSpPr>
              <a:spLocks/>
            </p:cNvSpPr>
            <p:nvPr/>
          </p:nvSpPr>
          <p:spPr bwMode="auto">
            <a:xfrm>
              <a:off x="2516" y="2602"/>
              <a:ext cx="1" cy="2"/>
            </a:xfrm>
            <a:custGeom>
              <a:avLst/>
              <a:gdLst>
                <a:gd name="T0" fmla="*/ 1 w 4"/>
                <a:gd name="T1" fmla="*/ 2 h 11"/>
                <a:gd name="T2" fmla="*/ 0 w 4"/>
                <a:gd name="T3" fmla="*/ 2 h 11"/>
                <a:gd name="T4" fmla="*/ 0 w 4"/>
                <a:gd name="T5" fmla="*/ 0 h 11"/>
                <a:gd name="T6" fmla="*/ 1 w 4"/>
                <a:gd name="T7" fmla="*/ 0 h 11"/>
                <a:gd name="T8" fmla="*/ 1 w 4"/>
                <a:gd name="T9" fmla="*/ 2 h 11"/>
                <a:gd name="T10" fmla="*/ 1 w 4"/>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1">
                  <a:moveTo>
                    <a:pt x="4" y="11"/>
                  </a:moveTo>
                  <a:lnTo>
                    <a:pt x="0" y="11"/>
                  </a:lnTo>
                  <a:lnTo>
                    <a:pt x="0" y="0"/>
                  </a:lnTo>
                  <a:lnTo>
                    <a:pt x="4" y="0"/>
                  </a:lnTo>
                  <a:lnTo>
                    <a:pt x="4" y="11"/>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0" name="Freeform 5242">
              <a:extLst>
                <a:ext uri="{FF2B5EF4-FFF2-40B4-BE49-F238E27FC236}">
                  <a16:creationId xmlns:a16="http://schemas.microsoft.com/office/drawing/2014/main" id="{6B4BFDB5-1DFE-40B9-A532-8A5DA93E84ED}"/>
                </a:ext>
              </a:extLst>
            </p:cNvPr>
            <p:cNvSpPr>
              <a:spLocks/>
            </p:cNvSpPr>
            <p:nvPr/>
          </p:nvSpPr>
          <p:spPr bwMode="auto">
            <a:xfrm>
              <a:off x="2535" y="2592"/>
              <a:ext cx="1" cy="1"/>
            </a:xfrm>
            <a:custGeom>
              <a:avLst/>
              <a:gdLst>
                <a:gd name="T0" fmla="*/ 0 w 4"/>
                <a:gd name="T1" fmla="*/ 1 h 3"/>
                <a:gd name="T2" fmla="*/ 0 w 4"/>
                <a:gd name="T3" fmla="*/ 0 h 3"/>
                <a:gd name="T4" fmla="*/ 1 w 4"/>
                <a:gd name="T5" fmla="*/ 0 h 3"/>
                <a:gd name="T6" fmla="*/ 1 w 4"/>
                <a:gd name="T7" fmla="*/ 1 h 3"/>
                <a:gd name="T8" fmla="*/ 0 w 4"/>
                <a:gd name="T9" fmla="*/ 1 h 3"/>
                <a:gd name="T10" fmla="*/ 1 w 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0" y="3"/>
                  </a:moveTo>
                  <a:lnTo>
                    <a:pt x="0" y="0"/>
                  </a:lnTo>
                  <a:lnTo>
                    <a:pt x="4" y="0"/>
                  </a:lnTo>
                  <a:lnTo>
                    <a:pt x="4" y="3"/>
                  </a:lnTo>
                  <a:lnTo>
                    <a:pt x="0" y="3"/>
                  </a:lnTo>
                  <a:lnTo>
                    <a:pt x="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1" name="Freeform 5243">
              <a:extLst>
                <a:ext uri="{FF2B5EF4-FFF2-40B4-BE49-F238E27FC236}">
                  <a16:creationId xmlns:a16="http://schemas.microsoft.com/office/drawing/2014/main" id="{7AF37321-0E81-412F-8EEC-8BC5B026E7FD}"/>
                </a:ext>
              </a:extLst>
            </p:cNvPr>
            <p:cNvSpPr>
              <a:spLocks/>
            </p:cNvSpPr>
            <p:nvPr/>
          </p:nvSpPr>
          <p:spPr bwMode="auto">
            <a:xfrm>
              <a:off x="2535" y="2589"/>
              <a:ext cx="1" cy="4"/>
            </a:xfrm>
            <a:custGeom>
              <a:avLst/>
              <a:gdLst>
                <a:gd name="T0" fmla="*/ 1 w 4"/>
                <a:gd name="T1" fmla="*/ 4 h 16"/>
                <a:gd name="T2" fmla="*/ 0 w 4"/>
                <a:gd name="T3" fmla="*/ 4 h 16"/>
                <a:gd name="T4" fmla="*/ 0 w 4"/>
                <a:gd name="T5" fmla="*/ 0 h 16"/>
                <a:gd name="T6" fmla="*/ 1 w 4"/>
                <a:gd name="T7" fmla="*/ 0 h 16"/>
                <a:gd name="T8" fmla="*/ 1 w 4"/>
                <a:gd name="T9" fmla="*/ 4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2" name="Freeform 5244">
              <a:extLst>
                <a:ext uri="{FF2B5EF4-FFF2-40B4-BE49-F238E27FC236}">
                  <a16:creationId xmlns:a16="http://schemas.microsoft.com/office/drawing/2014/main" id="{0741D061-14CE-4124-9B1A-23EF8F550FC7}"/>
                </a:ext>
              </a:extLst>
            </p:cNvPr>
            <p:cNvSpPr>
              <a:spLocks/>
            </p:cNvSpPr>
            <p:nvPr/>
          </p:nvSpPr>
          <p:spPr bwMode="auto">
            <a:xfrm>
              <a:off x="2536" y="2588"/>
              <a:ext cx="1" cy="1"/>
            </a:xfrm>
            <a:custGeom>
              <a:avLst/>
              <a:gdLst>
                <a:gd name="T0" fmla="*/ 0 w 2"/>
                <a:gd name="T1" fmla="*/ 1 h 3"/>
                <a:gd name="T2" fmla="*/ 0 w 2"/>
                <a:gd name="T3" fmla="*/ 0 h 3"/>
                <a:gd name="T4" fmla="*/ 1 w 2"/>
                <a:gd name="T5" fmla="*/ 0 h 3"/>
                <a:gd name="T6" fmla="*/ 1 w 2"/>
                <a:gd name="T7" fmla="*/ 1 h 3"/>
                <a:gd name="T8" fmla="*/ 0 w 2"/>
                <a:gd name="T9" fmla="*/ 1 h 3"/>
                <a:gd name="T10" fmla="*/ 1 w 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3"/>
                  </a:moveTo>
                  <a:lnTo>
                    <a:pt x="0" y="0"/>
                  </a:lnTo>
                  <a:lnTo>
                    <a:pt x="2" y="0"/>
                  </a:lnTo>
                  <a:lnTo>
                    <a:pt x="2" y="3"/>
                  </a:lnTo>
                  <a:lnTo>
                    <a:pt x="0" y="3"/>
                  </a:lnTo>
                  <a:lnTo>
                    <a:pt x="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3" name="Freeform 5245">
              <a:extLst>
                <a:ext uri="{FF2B5EF4-FFF2-40B4-BE49-F238E27FC236}">
                  <a16:creationId xmlns:a16="http://schemas.microsoft.com/office/drawing/2014/main" id="{170578FB-B9A6-4D23-998F-703AF7E41851}"/>
                </a:ext>
              </a:extLst>
            </p:cNvPr>
            <p:cNvSpPr>
              <a:spLocks/>
            </p:cNvSpPr>
            <p:nvPr/>
          </p:nvSpPr>
          <p:spPr bwMode="auto">
            <a:xfrm>
              <a:off x="2536" y="2585"/>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4" name="Freeform 5246">
              <a:extLst>
                <a:ext uri="{FF2B5EF4-FFF2-40B4-BE49-F238E27FC236}">
                  <a16:creationId xmlns:a16="http://schemas.microsoft.com/office/drawing/2014/main" id="{BA6C03F3-CFC6-4F89-882E-F3E06B7B6DB8}"/>
                </a:ext>
              </a:extLst>
            </p:cNvPr>
            <p:cNvSpPr>
              <a:spLocks/>
            </p:cNvSpPr>
            <p:nvPr/>
          </p:nvSpPr>
          <p:spPr bwMode="auto">
            <a:xfrm>
              <a:off x="2536" y="2584"/>
              <a:ext cx="2" cy="1"/>
            </a:xfrm>
            <a:custGeom>
              <a:avLst/>
              <a:gdLst>
                <a:gd name="T0" fmla="*/ 0 w 6"/>
                <a:gd name="T1" fmla="*/ 1 h 3"/>
                <a:gd name="T2" fmla="*/ 0 w 6"/>
                <a:gd name="T3" fmla="*/ 0 h 3"/>
                <a:gd name="T4" fmla="*/ 2 w 6"/>
                <a:gd name="T5" fmla="*/ 0 h 3"/>
                <a:gd name="T6" fmla="*/ 2 w 6"/>
                <a:gd name="T7" fmla="*/ 1 h 3"/>
                <a:gd name="T8" fmla="*/ 0 w 6"/>
                <a:gd name="T9" fmla="*/ 1 h 3"/>
                <a:gd name="T10" fmla="*/ 2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5" name="Freeform 5247">
              <a:extLst>
                <a:ext uri="{FF2B5EF4-FFF2-40B4-BE49-F238E27FC236}">
                  <a16:creationId xmlns:a16="http://schemas.microsoft.com/office/drawing/2014/main" id="{62214767-7169-482B-9D41-66522C4C3AD1}"/>
                </a:ext>
              </a:extLst>
            </p:cNvPr>
            <p:cNvSpPr>
              <a:spLocks/>
            </p:cNvSpPr>
            <p:nvPr/>
          </p:nvSpPr>
          <p:spPr bwMode="auto">
            <a:xfrm>
              <a:off x="2537" y="2582"/>
              <a:ext cx="1" cy="3"/>
            </a:xfrm>
            <a:custGeom>
              <a:avLst/>
              <a:gdLst>
                <a:gd name="T0" fmla="*/ 1 w 2"/>
                <a:gd name="T1" fmla="*/ 3 h 13"/>
                <a:gd name="T2" fmla="*/ 0 w 2"/>
                <a:gd name="T3" fmla="*/ 3 h 13"/>
                <a:gd name="T4" fmla="*/ 0 w 2"/>
                <a:gd name="T5" fmla="*/ 0 h 13"/>
                <a:gd name="T6" fmla="*/ 1 w 2"/>
                <a:gd name="T7" fmla="*/ 0 h 13"/>
                <a:gd name="T8" fmla="*/ 1 w 2"/>
                <a:gd name="T9" fmla="*/ 3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6" name="Freeform 5248">
              <a:extLst>
                <a:ext uri="{FF2B5EF4-FFF2-40B4-BE49-F238E27FC236}">
                  <a16:creationId xmlns:a16="http://schemas.microsoft.com/office/drawing/2014/main" id="{00ECCB45-8C03-466B-A515-76F01B37BCAF}"/>
                </a:ext>
              </a:extLst>
            </p:cNvPr>
            <p:cNvSpPr>
              <a:spLocks/>
            </p:cNvSpPr>
            <p:nvPr/>
          </p:nvSpPr>
          <p:spPr bwMode="auto">
            <a:xfrm>
              <a:off x="2538" y="2581"/>
              <a:ext cx="2" cy="1"/>
            </a:xfrm>
            <a:custGeom>
              <a:avLst/>
              <a:gdLst>
                <a:gd name="T0" fmla="*/ 0 w 10"/>
                <a:gd name="T1" fmla="*/ 1 h 3"/>
                <a:gd name="T2" fmla="*/ 0 w 10"/>
                <a:gd name="T3" fmla="*/ 0 h 3"/>
                <a:gd name="T4" fmla="*/ 2 w 10"/>
                <a:gd name="T5" fmla="*/ 0 h 3"/>
                <a:gd name="T6" fmla="*/ 2 w 10"/>
                <a:gd name="T7" fmla="*/ 1 h 3"/>
                <a:gd name="T8" fmla="*/ 0 w 10"/>
                <a:gd name="T9" fmla="*/ 1 h 3"/>
                <a:gd name="T10" fmla="*/ 2 w 1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3">
                  <a:moveTo>
                    <a:pt x="0" y="3"/>
                  </a:moveTo>
                  <a:lnTo>
                    <a:pt x="0" y="0"/>
                  </a:lnTo>
                  <a:lnTo>
                    <a:pt x="10" y="0"/>
                  </a:lnTo>
                  <a:lnTo>
                    <a:pt x="10" y="3"/>
                  </a:lnTo>
                  <a:lnTo>
                    <a:pt x="0" y="3"/>
                  </a:lnTo>
                  <a:lnTo>
                    <a:pt x="1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7" name="Freeform 5249">
              <a:extLst>
                <a:ext uri="{FF2B5EF4-FFF2-40B4-BE49-F238E27FC236}">
                  <a16:creationId xmlns:a16="http://schemas.microsoft.com/office/drawing/2014/main" id="{31EE7EC7-91C9-428C-9B4A-451287F79224}"/>
                </a:ext>
              </a:extLst>
            </p:cNvPr>
            <p:cNvSpPr>
              <a:spLocks/>
            </p:cNvSpPr>
            <p:nvPr/>
          </p:nvSpPr>
          <p:spPr bwMode="auto">
            <a:xfrm>
              <a:off x="2539" y="2578"/>
              <a:ext cx="1" cy="4"/>
            </a:xfrm>
            <a:custGeom>
              <a:avLst/>
              <a:gdLst>
                <a:gd name="T0" fmla="*/ 1 w 4"/>
                <a:gd name="T1" fmla="*/ 4 h 16"/>
                <a:gd name="T2" fmla="*/ 0 w 4"/>
                <a:gd name="T3" fmla="*/ 4 h 16"/>
                <a:gd name="T4" fmla="*/ 0 w 4"/>
                <a:gd name="T5" fmla="*/ 0 h 16"/>
                <a:gd name="T6" fmla="*/ 1 w 4"/>
                <a:gd name="T7" fmla="*/ 0 h 16"/>
                <a:gd name="T8" fmla="*/ 1 w 4"/>
                <a:gd name="T9" fmla="*/ 4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8" name="Freeform 5250">
              <a:extLst>
                <a:ext uri="{FF2B5EF4-FFF2-40B4-BE49-F238E27FC236}">
                  <a16:creationId xmlns:a16="http://schemas.microsoft.com/office/drawing/2014/main" id="{5F6EE9F6-197E-478D-AFAB-C27D1EB861CA}"/>
                </a:ext>
              </a:extLst>
            </p:cNvPr>
            <p:cNvSpPr>
              <a:spLocks/>
            </p:cNvSpPr>
            <p:nvPr/>
          </p:nvSpPr>
          <p:spPr bwMode="auto">
            <a:xfrm>
              <a:off x="2540" y="2577"/>
              <a:ext cx="4" cy="1"/>
            </a:xfrm>
            <a:custGeom>
              <a:avLst/>
              <a:gdLst>
                <a:gd name="T0" fmla="*/ 0 w 14"/>
                <a:gd name="T1" fmla="*/ 1 h 3"/>
                <a:gd name="T2" fmla="*/ 0 w 14"/>
                <a:gd name="T3" fmla="*/ 0 h 3"/>
                <a:gd name="T4" fmla="*/ 4 w 14"/>
                <a:gd name="T5" fmla="*/ 0 h 3"/>
                <a:gd name="T6" fmla="*/ 4 w 14"/>
                <a:gd name="T7" fmla="*/ 1 h 3"/>
                <a:gd name="T8" fmla="*/ 0 w 14"/>
                <a:gd name="T9" fmla="*/ 1 h 3"/>
                <a:gd name="T10" fmla="*/ 4 w 1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3">
                  <a:moveTo>
                    <a:pt x="0" y="3"/>
                  </a:moveTo>
                  <a:lnTo>
                    <a:pt x="0" y="0"/>
                  </a:lnTo>
                  <a:lnTo>
                    <a:pt x="14" y="0"/>
                  </a:lnTo>
                  <a:lnTo>
                    <a:pt x="14" y="3"/>
                  </a:lnTo>
                  <a:lnTo>
                    <a:pt x="0" y="3"/>
                  </a:lnTo>
                  <a:lnTo>
                    <a:pt x="1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29" name="Freeform 5251">
              <a:extLst>
                <a:ext uri="{FF2B5EF4-FFF2-40B4-BE49-F238E27FC236}">
                  <a16:creationId xmlns:a16="http://schemas.microsoft.com/office/drawing/2014/main" id="{1A5993E9-90F8-480B-BFE8-46F9C5D57315}"/>
                </a:ext>
              </a:extLst>
            </p:cNvPr>
            <p:cNvSpPr>
              <a:spLocks/>
            </p:cNvSpPr>
            <p:nvPr/>
          </p:nvSpPr>
          <p:spPr bwMode="auto">
            <a:xfrm>
              <a:off x="2543" y="2572"/>
              <a:ext cx="1" cy="6"/>
            </a:xfrm>
            <a:custGeom>
              <a:avLst/>
              <a:gdLst>
                <a:gd name="T0" fmla="*/ 1 w 2"/>
                <a:gd name="T1" fmla="*/ 6 h 23"/>
                <a:gd name="T2" fmla="*/ 0 w 2"/>
                <a:gd name="T3" fmla="*/ 6 h 23"/>
                <a:gd name="T4" fmla="*/ 0 w 2"/>
                <a:gd name="T5" fmla="*/ 0 h 23"/>
                <a:gd name="T6" fmla="*/ 1 w 2"/>
                <a:gd name="T7" fmla="*/ 0 h 23"/>
                <a:gd name="T8" fmla="*/ 1 w 2"/>
                <a:gd name="T9" fmla="*/ 6 h 23"/>
                <a:gd name="T10" fmla="*/ 1 w 2"/>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3">
                  <a:moveTo>
                    <a:pt x="2" y="23"/>
                  </a:moveTo>
                  <a:lnTo>
                    <a:pt x="0" y="23"/>
                  </a:lnTo>
                  <a:lnTo>
                    <a:pt x="0" y="0"/>
                  </a:lnTo>
                  <a:lnTo>
                    <a:pt x="2" y="0"/>
                  </a:lnTo>
                  <a:lnTo>
                    <a:pt x="2" y="2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0" name="Freeform 5252">
              <a:extLst>
                <a:ext uri="{FF2B5EF4-FFF2-40B4-BE49-F238E27FC236}">
                  <a16:creationId xmlns:a16="http://schemas.microsoft.com/office/drawing/2014/main" id="{0F7BDDF8-90B9-4044-ACE4-55183F906538}"/>
                </a:ext>
              </a:extLst>
            </p:cNvPr>
            <p:cNvSpPr>
              <a:spLocks/>
            </p:cNvSpPr>
            <p:nvPr/>
          </p:nvSpPr>
          <p:spPr bwMode="auto">
            <a:xfrm>
              <a:off x="2544" y="2571"/>
              <a:ext cx="5" cy="1"/>
            </a:xfrm>
            <a:custGeom>
              <a:avLst/>
              <a:gdLst>
                <a:gd name="T0" fmla="*/ 0 w 21"/>
                <a:gd name="T1" fmla="*/ 1 h 2"/>
                <a:gd name="T2" fmla="*/ 0 w 21"/>
                <a:gd name="T3" fmla="*/ 0 h 2"/>
                <a:gd name="T4" fmla="*/ 5 w 21"/>
                <a:gd name="T5" fmla="*/ 0 h 2"/>
                <a:gd name="T6" fmla="*/ 5 w 21"/>
                <a:gd name="T7" fmla="*/ 1 h 2"/>
                <a:gd name="T8" fmla="*/ 0 w 21"/>
                <a:gd name="T9" fmla="*/ 1 h 2"/>
                <a:gd name="T10" fmla="*/ 5 w 21"/>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
                  <a:moveTo>
                    <a:pt x="0" y="2"/>
                  </a:moveTo>
                  <a:lnTo>
                    <a:pt x="0" y="0"/>
                  </a:lnTo>
                  <a:lnTo>
                    <a:pt x="21" y="0"/>
                  </a:lnTo>
                  <a:lnTo>
                    <a:pt x="21" y="2"/>
                  </a:lnTo>
                  <a:lnTo>
                    <a:pt x="0" y="2"/>
                  </a:lnTo>
                  <a:lnTo>
                    <a:pt x="21"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1" name="Freeform 5253">
              <a:extLst>
                <a:ext uri="{FF2B5EF4-FFF2-40B4-BE49-F238E27FC236}">
                  <a16:creationId xmlns:a16="http://schemas.microsoft.com/office/drawing/2014/main" id="{7AD286DB-B404-4088-8CE2-496AA3229227}"/>
                </a:ext>
              </a:extLst>
            </p:cNvPr>
            <p:cNvSpPr>
              <a:spLocks/>
            </p:cNvSpPr>
            <p:nvPr/>
          </p:nvSpPr>
          <p:spPr bwMode="auto">
            <a:xfrm>
              <a:off x="2548" y="2568"/>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2" name="Freeform 5254">
              <a:extLst>
                <a:ext uri="{FF2B5EF4-FFF2-40B4-BE49-F238E27FC236}">
                  <a16:creationId xmlns:a16="http://schemas.microsoft.com/office/drawing/2014/main" id="{FFE07DA7-9177-413F-9819-6572671C698C}"/>
                </a:ext>
              </a:extLst>
            </p:cNvPr>
            <p:cNvSpPr>
              <a:spLocks/>
            </p:cNvSpPr>
            <p:nvPr/>
          </p:nvSpPr>
          <p:spPr bwMode="auto">
            <a:xfrm>
              <a:off x="2549" y="2567"/>
              <a:ext cx="4" cy="1"/>
            </a:xfrm>
            <a:custGeom>
              <a:avLst/>
              <a:gdLst>
                <a:gd name="T0" fmla="*/ 0 w 17"/>
                <a:gd name="T1" fmla="*/ 1 h 4"/>
                <a:gd name="T2" fmla="*/ 0 w 17"/>
                <a:gd name="T3" fmla="*/ 0 h 4"/>
                <a:gd name="T4" fmla="*/ 4 w 17"/>
                <a:gd name="T5" fmla="*/ 0 h 4"/>
                <a:gd name="T6" fmla="*/ 4 w 17"/>
                <a:gd name="T7" fmla="*/ 1 h 4"/>
                <a:gd name="T8" fmla="*/ 0 w 17"/>
                <a:gd name="T9" fmla="*/ 1 h 4"/>
                <a:gd name="T10" fmla="*/ 4 w 17"/>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
                  <a:moveTo>
                    <a:pt x="0" y="4"/>
                  </a:moveTo>
                  <a:lnTo>
                    <a:pt x="0" y="0"/>
                  </a:lnTo>
                  <a:lnTo>
                    <a:pt x="17" y="0"/>
                  </a:lnTo>
                  <a:lnTo>
                    <a:pt x="17" y="4"/>
                  </a:lnTo>
                  <a:lnTo>
                    <a:pt x="0" y="4"/>
                  </a:lnTo>
                  <a:lnTo>
                    <a:pt x="17"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3" name="Freeform 5255">
              <a:extLst>
                <a:ext uri="{FF2B5EF4-FFF2-40B4-BE49-F238E27FC236}">
                  <a16:creationId xmlns:a16="http://schemas.microsoft.com/office/drawing/2014/main" id="{412834CB-35A6-429C-88C0-B9C760D58A49}"/>
                </a:ext>
              </a:extLst>
            </p:cNvPr>
            <p:cNvSpPr>
              <a:spLocks/>
            </p:cNvSpPr>
            <p:nvPr/>
          </p:nvSpPr>
          <p:spPr bwMode="auto">
            <a:xfrm>
              <a:off x="2553" y="2565"/>
              <a:ext cx="1" cy="3"/>
            </a:xfrm>
            <a:custGeom>
              <a:avLst/>
              <a:gdLst>
                <a:gd name="T0" fmla="*/ 1 w 2"/>
                <a:gd name="T1" fmla="*/ 3 h 13"/>
                <a:gd name="T2" fmla="*/ 0 w 2"/>
                <a:gd name="T3" fmla="*/ 3 h 13"/>
                <a:gd name="T4" fmla="*/ 0 w 2"/>
                <a:gd name="T5" fmla="*/ 0 h 13"/>
                <a:gd name="T6" fmla="*/ 1 w 2"/>
                <a:gd name="T7" fmla="*/ 0 h 13"/>
                <a:gd name="T8" fmla="*/ 1 w 2"/>
                <a:gd name="T9" fmla="*/ 3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4" name="Freeform 5256">
              <a:extLst>
                <a:ext uri="{FF2B5EF4-FFF2-40B4-BE49-F238E27FC236}">
                  <a16:creationId xmlns:a16="http://schemas.microsoft.com/office/drawing/2014/main" id="{39AAAC29-2E83-4B9A-96EE-33E86F8C164B}"/>
                </a:ext>
              </a:extLst>
            </p:cNvPr>
            <p:cNvSpPr>
              <a:spLocks/>
            </p:cNvSpPr>
            <p:nvPr/>
          </p:nvSpPr>
          <p:spPr bwMode="auto">
            <a:xfrm>
              <a:off x="2572" y="2556"/>
              <a:ext cx="6" cy="1"/>
            </a:xfrm>
            <a:custGeom>
              <a:avLst/>
              <a:gdLst>
                <a:gd name="T0" fmla="*/ 0 w 24"/>
                <a:gd name="T1" fmla="*/ 1 h 2"/>
                <a:gd name="T2" fmla="*/ 0 w 24"/>
                <a:gd name="T3" fmla="*/ 0 h 2"/>
                <a:gd name="T4" fmla="*/ 6 w 24"/>
                <a:gd name="T5" fmla="*/ 0 h 2"/>
                <a:gd name="T6" fmla="*/ 6 w 24"/>
                <a:gd name="T7" fmla="*/ 1 h 2"/>
                <a:gd name="T8" fmla="*/ 0 w 24"/>
                <a:gd name="T9" fmla="*/ 1 h 2"/>
                <a:gd name="T10" fmla="*/ 6 w 2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
                  <a:moveTo>
                    <a:pt x="0" y="2"/>
                  </a:moveTo>
                  <a:lnTo>
                    <a:pt x="0" y="0"/>
                  </a:lnTo>
                  <a:lnTo>
                    <a:pt x="24" y="0"/>
                  </a:lnTo>
                  <a:lnTo>
                    <a:pt x="24" y="2"/>
                  </a:lnTo>
                  <a:lnTo>
                    <a:pt x="0" y="2"/>
                  </a:lnTo>
                  <a:lnTo>
                    <a:pt x="2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5" name="Freeform 5257">
              <a:extLst>
                <a:ext uri="{FF2B5EF4-FFF2-40B4-BE49-F238E27FC236}">
                  <a16:creationId xmlns:a16="http://schemas.microsoft.com/office/drawing/2014/main" id="{09307715-B5DB-4FB5-8115-E2974361FD29}"/>
                </a:ext>
              </a:extLst>
            </p:cNvPr>
            <p:cNvSpPr>
              <a:spLocks/>
            </p:cNvSpPr>
            <p:nvPr/>
          </p:nvSpPr>
          <p:spPr bwMode="auto">
            <a:xfrm>
              <a:off x="2577" y="2553"/>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6" name="Freeform 5258">
              <a:extLst>
                <a:ext uri="{FF2B5EF4-FFF2-40B4-BE49-F238E27FC236}">
                  <a16:creationId xmlns:a16="http://schemas.microsoft.com/office/drawing/2014/main" id="{E03C0C79-9EED-4E04-99EC-7B68147AFB80}"/>
                </a:ext>
              </a:extLst>
            </p:cNvPr>
            <p:cNvSpPr>
              <a:spLocks/>
            </p:cNvSpPr>
            <p:nvPr/>
          </p:nvSpPr>
          <p:spPr bwMode="auto">
            <a:xfrm>
              <a:off x="2578" y="2552"/>
              <a:ext cx="2" cy="1"/>
            </a:xfrm>
            <a:custGeom>
              <a:avLst/>
              <a:gdLst>
                <a:gd name="T0" fmla="*/ 0 w 10"/>
                <a:gd name="T1" fmla="*/ 1 h 4"/>
                <a:gd name="T2" fmla="*/ 0 w 10"/>
                <a:gd name="T3" fmla="*/ 0 h 4"/>
                <a:gd name="T4" fmla="*/ 2 w 10"/>
                <a:gd name="T5" fmla="*/ 0 h 4"/>
                <a:gd name="T6" fmla="*/ 2 w 10"/>
                <a:gd name="T7" fmla="*/ 1 h 4"/>
                <a:gd name="T8" fmla="*/ 0 w 10"/>
                <a:gd name="T9" fmla="*/ 1 h 4"/>
                <a:gd name="T10" fmla="*/ 2 w 1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4"/>
                  </a:moveTo>
                  <a:lnTo>
                    <a:pt x="0" y="0"/>
                  </a:lnTo>
                  <a:lnTo>
                    <a:pt x="10" y="0"/>
                  </a:lnTo>
                  <a:lnTo>
                    <a:pt x="10" y="4"/>
                  </a:lnTo>
                  <a:lnTo>
                    <a:pt x="0" y="4"/>
                  </a:lnTo>
                  <a:lnTo>
                    <a:pt x="1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7" name="Freeform 5259">
              <a:extLst>
                <a:ext uri="{FF2B5EF4-FFF2-40B4-BE49-F238E27FC236}">
                  <a16:creationId xmlns:a16="http://schemas.microsoft.com/office/drawing/2014/main" id="{ABAB34B8-F9A4-44E9-85BF-72CC89BF43FE}"/>
                </a:ext>
              </a:extLst>
            </p:cNvPr>
            <p:cNvSpPr>
              <a:spLocks/>
            </p:cNvSpPr>
            <p:nvPr/>
          </p:nvSpPr>
          <p:spPr bwMode="auto">
            <a:xfrm>
              <a:off x="2579" y="2549"/>
              <a:ext cx="1" cy="4"/>
            </a:xfrm>
            <a:custGeom>
              <a:avLst/>
              <a:gdLst>
                <a:gd name="T0" fmla="*/ 1 w 4"/>
                <a:gd name="T1" fmla="*/ 4 h 17"/>
                <a:gd name="T2" fmla="*/ 0 w 4"/>
                <a:gd name="T3" fmla="*/ 4 h 17"/>
                <a:gd name="T4" fmla="*/ 0 w 4"/>
                <a:gd name="T5" fmla="*/ 0 h 17"/>
                <a:gd name="T6" fmla="*/ 1 w 4"/>
                <a:gd name="T7" fmla="*/ 0 h 17"/>
                <a:gd name="T8" fmla="*/ 1 w 4"/>
                <a:gd name="T9" fmla="*/ 4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8" name="Freeform 5260">
              <a:extLst>
                <a:ext uri="{FF2B5EF4-FFF2-40B4-BE49-F238E27FC236}">
                  <a16:creationId xmlns:a16="http://schemas.microsoft.com/office/drawing/2014/main" id="{33281318-E829-4415-B65D-811AC0B0275F}"/>
                </a:ext>
              </a:extLst>
            </p:cNvPr>
            <p:cNvSpPr>
              <a:spLocks/>
            </p:cNvSpPr>
            <p:nvPr/>
          </p:nvSpPr>
          <p:spPr bwMode="auto">
            <a:xfrm>
              <a:off x="2580" y="2548"/>
              <a:ext cx="34" cy="1"/>
            </a:xfrm>
            <a:custGeom>
              <a:avLst/>
              <a:gdLst>
                <a:gd name="T0" fmla="*/ 0 w 136"/>
                <a:gd name="T1" fmla="*/ 1 h 3"/>
                <a:gd name="T2" fmla="*/ 0 w 136"/>
                <a:gd name="T3" fmla="*/ 0 h 3"/>
                <a:gd name="T4" fmla="*/ 34 w 136"/>
                <a:gd name="T5" fmla="*/ 0 h 3"/>
                <a:gd name="T6" fmla="*/ 34 w 136"/>
                <a:gd name="T7" fmla="*/ 1 h 3"/>
                <a:gd name="T8" fmla="*/ 0 w 136"/>
                <a:gd name="T9" fmla="*/ 1 h 3"/>
                <a:gd name="T10" fmla="*/ 34 w 13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3">
                  <a:moveTo>
                    <a:pt x="0" y="3"/>
                  </a:moveTo>
                  <a:lnTo>
                    <a:pt x="0" y="0"/>
                  </a:lnTo>
                  <a:lnTo>
                    <a:pt x="136" y="0"/>
                  </a:lnTo>
                  <a:lnTo>
                    <a:pt x="136" y="3"/>
                  </a:lnTo>
                  <a:lnTo>
                    <a:pt x="0" y="3"/>
                  </a:lnTo>
                  <a:lnTo>
                    <a:pt x="13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39" name="Freeform 5261">
              <a:extLst>
                <a:ext uri="{FF2B5EF4-FFF2-40B4-BE49-F238E27FC236}">
                  <a16:creationId xmlns:a16="http://schemas.microsoft.com/office/drawing/2014/main" id="{D9D23A0C-9A02-4781-87A5-27841A1F6460}"/>
                </a:ext>
              </a:extLst>
            </p:cNvPr>
            <p:cNvSpPr>
              <a:spLocks/>
            </p:cNvSpPr>
            <p:nvPr/>
          </p:nvSpPr>
          <p:spPr bwMode="auto">
            <a:xfrm>
              <a:off x="2631" y="2539"/>
              <a:ext cx="1" cy="2"/>
            </a:xfrm>
            <a:custGeom>
              <a:avLst/>
              <a:gdLst>
                <a:gd name="T0" fmla="*/ 1 w 2"/>
                <a:gd name="T1" fmla="*/ 2 h 7"/>
                <a:gd name="T2" fmla="*/ 0 w 2"/>
                <a:gd name="T3" fmla="*/ 2 h 7"/>
                <a:gd name="T4" fmla="*/ 0 w 2"/>
                <a:gd name="T5" fmla="*/ 0 h 7"/>
                <a:gd name="T6" fmla="*/ 1 w 2"/>
                <a:gd name="T7" fmla="*/ 0 h 7"/>
                <a:gd name="T8" fmla="*/ 1 w 2"/>
                <a:gd name="T9" fmla="*/ 2 h 7"/>
                <a:gd name="T10" fmla="*/ 1 w 2"/>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7"/>
                  </a:moveTo>
                  <a:lnTo>
                    <a:pt x="0" y="7"/>
                  </a:lnTo>
                  <a:lnTo>
                    <a:pt x="0" y="0"/>
                  </a:lnTo>
                  <a:lnTo>
                    <a:pt x="2" y="0"/>
                  </a:lnTo>
                  <a:lnTo>
                    <a:pt x="2" y="7"/>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0" name="Freeform 5262">
              <a:extLst>
                <a:ext uri="{FF2B5EF4-FFF2-40B4-BE49-F238E27FC236}">
                  <a16:creationId xmlns:a16="http://schemas.microsoft.com/office/drawing/2014/main" id="{276AD054-1016-40A7-A1D7-120F35C3391D}"/>
                </a:ext>
              </a:extLst>
            </p:cNvPr>
            <p:cNvSpPr>
              <a:spLocks/>
            </p:cNvSpPr>
            <p:nvPr/>
          </p:nvSpPr>
          <p:spPr bwMode="auto">
            <a:xfrm>
              <a:off x="2632" y="2538"/>
              <a:ext cx="4" cy="1"/>
            </a:xfrm>
            <a:custGeom>
              <a:avLst/>
              <a:gdLst>
                <a:gd name="T0" fmla="*/ 0 w 16"/>
                <a:gd name="T1" fmla="*/ 1 h 4"/>
                <a:gd name="T2" fmla="*/ 0 w 16"/>
                <a:gd name="T3" fmla="*/ 0 h 4"/>
                <a:gd name="T4" fmla="*/ 4 w 16"/>
                <a:gd name="T5" fmla="*/ 0 h 4"/>
                <a:gd name="T6" fmla="*/ 4 w 16"/>
                <a:gd name="T7" fmla="*/ 1 h 4"/>
                <a:gd name="T8" fmla="*/ 0 w 16"/>
                <a:gd name="T9" fmla="*/ 1 h 4"/>
                <a:gd name="T10" fmla="*/ 4 w 1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
                  <a:moveTo>
                    <a:pt x="0" y="4"/>
                  </a:moveTo>
                  <a:lnTo>
                    <a:pt x="0" y="0"/>
                  </a:lnTo>
                  <a:lnTo>
                    <a:pt x="16" y="0"/>
                  </a:lnTo>
                  <a:lnTo>
                    <a:pt x="16" y="4"/>
                  </a:lnTo>
                  <a:lnTo>
                    <a:pt x="0" y="4"/>
                  </a:lnTo>
                  <a:lnTo>
                    <a:pt x="1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1" name="Freeform 5263">
              <a:extLst>
                <a:ext uri="{FF2B5EF4-FFF2-40B4-BE49-F238E27FC236}">
                  <a16:creationId xmlns:a16="http://schemas.microsoft.com/office/drawing/2014/main" id="{3F833BB4-0A03-4395-82CD-8AB08FB4C1C0}"/>
                </a:ext>
              </a:extLst>
            </p:cNvPr>
            <p:cNvSpPr>
              <a:spLocks/>
            </p:cNvSpPr>
            <p:nvPr/>
          </p:nvSpPr>
          <p:spPr bwMode="auto">
            <a:xfrm>
              <a:off x="2635" y="2536"/>
              <a:ext cx="1" cy="3"/>
            </a:xfrm>
            <a:custGeom>
              <a:avLst/>
              <a:gdLst>
                <a:gd name="T0" fmla="*/ 1 w 4"/>
                <a:gd name="T1" fmla="*/ 3 h 13"/>
                <a:gd name="T2" fmla="*/ 0 w 4"/>
                <a:gd name="T3" fmla="*/ 3 h 13"/>
                <a:gd name="T4" fmla="*/ 0 w 4"/>
                <a:gd name="T5" fmla="*/ 0 h 13"/>
                <a:gd name="T6" fmla="*/ 1 w 4"/>
                <a:gd name="T7" fmla="*/ 0 h 13"/>
                <a:gd name="T8" fmla="*/ 1 w 4"/>
                <a:gd name="T9" fmla="*/ 3 h 13"/>
                <a:gd name="T10" fmla="*/ 1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13"/>
                  </a:moveTo>
                  <a:lnTo>
                    <a:pt x="0" y="13"/>
                  </a:lnTo>
                  <a:lnTo>
                    <a:pt x="0" y="0"/>
                  </a:lnTo>
                  <a:lnTo>
                    <a:pt x="4" y="0"/>
                  </a:lnTo>
                  <a:lnTo>
                    <a:pt x="4" y="1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2" name="Freeform 5264">
              <a:extLst>
                <a:ext uri="{FF2B5EF4-FFF2-40B4-BE49-F238E27FC236}">
                  <a16:creationId xmlns:a16="http://schemas.microsoft.com/office/drawing/2014/main" id="{86F6DD2A-B1B0-462D-BEDB-BB3C28198AA0}"/>
                </a:ext>
              </a:extLst>
            </p:cNvPr>
            <p:cNvSpPr>
              <a:spLocks/>
            </p:cNvSpPr>
            <p:nvPr/>
          </p:nvSpPr>
          <p:spPr bwMode="auto">
            <a:xfrm>
              <a:off x="2636" y="2535"/>
              <a:ext cx="10" cy="1"/>
            </a:xfrm>
            <a:custGeom>
              <a:avLst/>
              <a:gdLst>
                <a:gd name="T0" fmla="*/ 0 w 42"/>
                <a:gd name="T1" fmla="*/ 1 h 4"/>
                <a:gd name="T2" fmla="*/ 0 w 42"/>
                <a:gd name="T3" fmla="*/ 0 h 4"/>
                <a:gd name="T4" fmla="*/ 10 w 42"/>
                <a:gd name="T5" fmla="*/ 0 h 4"/>
                <a:gd name="T6" fmla="*/ 10 w 42"/>
                <a:gd name="T7" fmla="*/ 1 h 4"/>
                <a:gd name="T8" fmla="*/ 0 w 42"/>
                <a:gd name="T9" fmla="*/ 1 h 4"/>
                <a:gd name="T10" fmla="*/ 10 w 4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
                  <a:moveTo>
                    <a:pt x="0" y="4"/>
                  </a:moveTo>
                  <a:lnTo>
                    <a:pt x="0" y="0"/>
                  </a:lnTo>
                  <a:lnTo>
                    <a:pt x="42" y="0"/>
                  </a:lnTo>
                  <a:lnTo>
                    <a:pt x="42" y="4"/>
                  </a:lnTo>
                  <a:lnTo>
                    <a:pt x="0" y="4"/>
                  </a:lnTo>
                  <a:lnTo>
                    <a:pt x="4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3" name="Freeform 5265">
              <a:extLst>
                <a:ext uri="{FF2B5EF4-FFF2-40B4-BE49-F238E27FC236}">
                  <a16:creationId xmlns:a16="http://schemas.microsoft.com/office/drawing/2014/main" id="{F29970E0-DBD6-46B2-B007-708F60771C49}"/>
                </a:ext>
              </a:extLst>
            </p:cNvPr>
            <p:cNvSpPr>
              <a:spLocks/>
            </p:cNvSpPr>
            <p:nvPr/>
          </p:nvSpPr>
          <p:spPr bwMode="auto">
            <a:xfrm>
              <a:off x="2645" y="2528"/>
              <a:ext cx="1" cy="8"/>
            </a:xfrm>
            <a:custGeom>
              <a:avLst/>
              <a:gdLst>
                <a:gd name="T0" fmla="*/ 1 w 4"/>
                <a:gd name="T1" fmla="*/ 8 h 32"/>
                <a:gd name="T2" fmla="*/ 0 w 4"/>
                <a:gd name="T3" fmla="*/ 8 h 32"/>
                <a:gd name="T4" fmla="*/ 0 w 4"/>
                <a:gd name="T5" fmla="*/ 0 h 32"/>
                <a:gd name="T6" fmla="*/ 1 w 4"/>
                <a:gd name="T7" fmla="*/ 0 h 32"/>
                <a:gd name="T8" fmla="*/ 1 w 4"/>
                <a:gd name="T9" fmla="*/ 8 h 32"/>
                <a:gd name="T10" fmla="*/ 1 w 4"/>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2">
                  <a:moveTo>
                    <a:pt x="4" y="32"/>
                  </a:moveTo>
                  <a:lnTo>
                    <a:pt x="0" y="32"/>
                  </a:lnTo>
                  <a:lnTo>
                    <a:pt x="0" y="0"/>
                  </a:lnTo>
                  <a:lnTo>
                    <a:pt x="4" y="0"/>
                  </a:lnTo>
                  <a:lnTo>
                    <a:pt x="4" y="32"/>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4" name="Freeform 5266">
              <a:extLst>
                <a:ext uri="{FF2B5EF4-FFF2-40B4-BE49-F238E27FC236}">
                  <a16:creationId xmlns:a16="http://schemas.microsoft.com/office/drawing/2014/main" id="{2830FE89-B0A9-4D3C-8424-114352372D6D}"/>
                </a:ext>
              </a:extLst>
            </p:cNvPr>
            <p:cNvSpPr>
              <a:spLocks/>
            </p:cNvSpPr>
            <p:nvPr/>
          </p:nvSpPr>
          <p:spPr bwMode="auto">
            <a:xfrm>
              <a:off x="2646" y="2527"/>
              <a:ext cx="8" cy="1"/>
            </a:xfrm>
            <a:custGeom>
              <a:avLst/>
              <a:gdLst>
                <a:gd name="T0" fmla="*/ 0 w 32"/>
                <a:gd name="T1" fmla="*/ 1 h 4"/>
                <a:gd name="T2" fmla="*/ 0 w 32"/>
                <a:gd name="T3" fmla="*/ 0 h 4"/>
                <a:gd name="T4" fmla="*/ 8 w 32"/>
                <a:gd name="T5" fmla="*/ 0 h 4"/>
                <a:gd name="T6" fmla="*/ 8 w 32"/>
                <a:gd name="T7" fmla="*/ 1 h 4"/>
                <a:gd name="T8" fmla="*/ 0 w 32"/>
                <a:gd name="T9" fmla="*/ 1 h 4"/>
                <a:gd name="T10" fmla="*/ 8 w 3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4">
                  <a:moveTo>
                    <a:pt x="0" y="4"/>
                  </a:moveTo>
                  <a:lnTo>
                    <a:pt x="0" y="0"/>
                  </a:lnTo>
                  <a:lnTo>
                    <a:pt x="32" y="0"/>
                  </a:lnTo>
                  <a:lnTo>
                    <a:pt x="32" y="4"/>
                  </a:lnTo>
                  <a:lnTo>
                    <a:pt x="0" y="4"/>
                  </a:lnTo>
                  <a:lnTo>
                    <a:pt x="3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5" name="Freeform 5267">
              <a:extLst>
                <a:ext uri="{FF2B5EF4-FFF2-40B4-BE49-F238E27FC236}">
                  <a16:creationId xmlns:a16="http://schemas.microsoft.com/office/drawing/2014/main" id="{207D892C-FD63-41AD-BCD2-CFEBA18A45B2}"/>
                </a:ext>
              </a:extLst>
            </p:cNvPr>
            <p:cNvSpPr>
              <a:spLocks/>
            </p:cNvSpPr>
            <p:nvPr/>
          </p:nvSpPr>
          <p:spPr bwMode="auto">
            <a:xfrm>
              <a:off x="2653" y="2524"/>
              <a:ext cx="1" cy="4"/>
            </a:xfrm>
            <a:custGeom>
              <a:avLst/>
              <a:gdLst>
                <a:gd name="T0" fmla="*/ 1 w 4"/>
                <a:gd name="T1" fmla="*/ 4 h 17"/>
                <a:gd name="T2" fmla="*/ 0 w 4"/>
                <a:gd name="T3" fmla="*/ 4 h 17"/>
                <a:gd name="T4" fmla="*/ 0 w 4"/>
                <a:gd name="T5" fmla="*/ 0 h 17"/>
                <a:gd name="T6" fmla="*/ 1 w 4"/>
                <a:gd name="T7" fmla="*/ 0 h 17"/>
                <a:gd name="T8" fmla="*/ 1 w 4"/>
                <a:gd name="T9" fmla="*/ 4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6" name="Freeform 5268">
              <a:extLst>
                <a:ext uri="{FF2B5EF4-FFF2-40B4-BE49-F238E27FC236}">
                  <a16:creationId xmlns:a16="http://schemas.microsoft.com/office/drawing/2014/main" id="{CA19521B-02D2-4B9B-AE14-FC635C9E79E0}"/>
                </a:ext>
              </a:extLst>
            </p:cNvPr>
            <p:cNvSpPr>
              <a:spLocks/>
            </p:cNvSpPr>
            <p:nvPr/>
          </p:nvSpPr>
          <p:spPr bwMode="auto">
            <a:xfrm>
              <a:off x="2654" y="2523"/>
              <a:ext cx="11" cy="1"/>
            </a:xfrm>
            <a:custGeom>
              <a:avLst/>
              <a:gdLst>
                <a:gd name="T0" fmla="*/ 0 w 42"/>
                <a:gd name="T1" fmla="*/ 1 h 3"/>
                <a:gd name="T2" fmla="*/ 0 w 42"/>
                <a:gd name="T3" fmla="*/ 0 h 3"/>
                <a:gd name="T4" fmla="*/ 11 w 42"/>
                <a:gd name="T5" fmla="*/ 0 h 3"/>
                <a:gd name="T6" fmla="*/ 11 w 42"/>
                <a:gd name="T7" fmla="*/ 1 h 3"/>
                <a:gd name="T8" fmla="*/ 0 w 42"/>
                <a:gd name="T9" fmla="*/ 1 h 3"/>
                <a:gd name="T10" fmla="*/ 11 w 4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3">
                  <a:moveTo>
                    <a:pt x="0" y="3"/>
                  </a:moveTo>
                  <a:lnTo>
                    <a:pt x="0" y="0"/>
                  </a:lnTo>
                  <a:lnTo>
                    <a:pt x="42" y="0"/>
                  </a:lnTo>
                  <a:lnTo>
                    <a:pt x="42" y="3"/>
                  </a:lnTo>
                  <a:lnTo>
                    <a:pt x="0" y="3"/>
                  </a:lnTo>
                  <a:lnTo>
                    <a:pt x="4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7" name="Freeform 5269">
              <a:extLst>
                <a:ext uri="{FF2B5EF4-FFF2-40B4-BE49-F238E27FC236}">
                  <a16:creationId xmlns:a16="http://schemas.microsoft.com/office/drawing/2014/main" id="{69C27D98-0ED8-4D72-A4AE-9FBDB2FAE6F5}"/>
                </a:ext>
              </a:extLst>
            </p:cNvPr>
            <p:cNvSpPr>
              <a:spLocks/>
            </p:cNvSpPr>
            <p:nvPr/>
          </p:nvSpPr>
          <p:spPr bwMode="auto">
            <a:xfrm>
              <a:off x="2683" y="2516"/>
              <a:ext cx="3" cy="1"/>
            </a:xfrm>
            <a:custGeom>
              <a:avLst/>
              <a:gdLst>
                <a:gd name="T0" fmla="*/ 0 w 12"/>
                <a:gd name="T1" fmla="*/ 1 h 2"/>
                <a:gd name="T2" fmla="*/ 0 w 12"/>
                <a:gd name="T3" fmla="*/ 0 h 2"/>
                <a:gd name="T4" fmla="*/ 3 w 12"/>
                <a:gd name="T5" fmla="*/ 0 h 2"/>
                <a:gd name="T6" fmla="*/ 3 w 12"/>
                <a:gd name="T7" fmla="*/ 1 h 2"/>
                <a:gd name="T8" fmla="*/ 0 w 12"/>
                <a:gd name="T9" fmla="*/ 1 h 2"/>
                <a:gd name="T10" fmla="*/ 3 w 1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
                  <a:moveTo>
                    <a:pt x="0" y="2"/>
                  </a:moveTo>
                  <a:lnTo>
                    <a:pt x="0" y="0"/>
                  </a:lnTo>
                  <a:lnTo>
                    <a:pt x="12" y="0"/>
                  </a:lnTo>
                  <a:lnTo>
                    <a:pt x="12" y="2"/>
                  </a:lnTo>
                  <a:lnTo>
                    <a:pt x="0" y="2"/>
                  </a:lnTo>
                  <a:lnTo>
                    <a:pt x="1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8" name="Freeform 5270">
              <a:extLst>
                <a:ext uri="{FF2B5EF4-FFF2-40B4-BE49-F238E27FC236}">
                  <a16:creationId xmlns:a16="http://schemas.microsoft.com/office/drawing/2014/main" id="{815F659D-7FC6-46FD-8C4B-CA70B366B048}"/>
                </a:ext>
              </a:extLst>
            </p:cNvPr>
            <p:cNvSpPr>
              <a:spLocks/>
            </p:cNvSpPr>
            <p:nvPr/>
          </p:nvSpPr>
          <p:spPr bwMode="auto">
            <a:xfrm>
              <a:off x="2685" y="2513"/>
              <a:ext cx="1" cy="4"/>
            </a:xfrm>
            <a:custGeom>
              <a:avLst/>
              <a:gdLst>
                <a:gd name="T0" fmla="*/ 1 w 4"/>
                <a:gd name="T1" fmla="*/ 4 h 15"/>
                <a:gd name="T2" fmla="*/ 0 w 4"/>
                <a:gd name="T3" fmla="*/ 4 h 15"/>
                <a:gd name="T4" fmla="*/ 0 w 4"/>
                <a:gd name="T5" fmla="*/ 0 h 15"/>
                <a:gd name="T6" fmla="*/ 1 w 4"/>
                <a:gd name="T7" fmla="*/ 0 h 15"/>
                <a:gd name="T8" fmla="*/ 1 w 4"/>
                <a:gd name="T9" fmla="*/ 4 h 15"/>
                <a:gd name="T10" fmla="*/ 1 w 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5">
                  <a:moveTo>
                    <a:pt x="4" y="15"/>
                  </a:moveTo>
                  <a:lnTo>
                    <a:pt x="0" y="15"/>
                  </a:lnTo>
                  <a:lnTo>
                    <a:pt x="0" y="0"/>
                  </a:lnTo>
                  <a:lnTo>
                    <a:pt x="4" y="0"/>
                  </a:lnTo>
                  <a:lnTo>
                    <a:pt x="4" y="15"/>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49" name="Freeform 5271">
              <a:extLst>
                <a:ext uri="{FF2B5EF4-FFF2-40B4-BE49-F238E27FC236}">
                  <a16:creationId xmlns:a16="http://schemas.microsoft.com/office/drawing/2014/main" id="{2E8E4938-B5A6-49F7-80AD-728069B3CB25}"/>
                </a:ext>
              </a:extLst>
            </p:cNvPr>
            <p:cNvSpPr>
              <a:spLocks/>
            </p:cNvSpPr>
            <p:nvPr/>
          </p:nvSpPr>
          <p:spPr bwMode="auto">
            <a:xfrm>
              <a:off x="2686" y="2512"/>
              <a:ext cx="13" cy="1"/>
            </a:xfrm>
            <a:custGeom>
              <a:avLst/>
              <a:gdLst>
                <a:gd name="T0" fmla="*/ 0 w 50"/>
                <a:gd name="T1" fmla="*/ 1 h 4"/>
                <a:gd name="T2" fmla="*/ 0 w 50"/>
                <a:gd name="T3" fmla="*/ 0 h 4"/>
                <a:gd name="T4" fmla="*/ 13 w 50"/>
                <a:gd name="T5" fmla="*/ 0 h 4"/>
                <a:gd name="T6" fmla="*/ 13 w 50"/>
                <a:gd name="T7" fmla="*/ 1 h 4"/>
                <a:gd name="T8" fmla="*/ 0 w 50"/>
                <a:gd name="T9" fmla="*/ 1 h 4"/>
                <a:gd name="T10" fmla="*/ 13 w 5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
                  <a:moveTo>
                    <a:pt x="0" y="4"/>
                  </a:moveTo>
                  <a:lnTo>
                    <a:pt x="0" y="0"/>
                  </a:lnTo>
                  <a:lnTo>
                    <a:pt x="50" y="0"/>
                  </a:lnTo>
                  <a:lnTo>
                    <a:pt x="50" y="4"/>
                  </a:lnTo>
                  <a:lnTo>
                    <a:pt x="0" y="4"/>
                  </a:lnTo>
                  <a:lnTo>
                    <a:pt x="5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0" name="Freeform 5272">
              <a:extLst>
                <a:ext uri="{FF2B5EF4-FFF2-40B4-BE49-F238E27FC236}">
                  <a16:creationId xmlns:a16="http://schemas.microsoft.com/office/drawing/2014/main" id="{6B22941F-6C6D-44B0-A70F-CC1115CF325A}"/>
                </a:ext>
              </a:extLst>
            </p:cNvPr>
            <p:cNvSpPr>
              <a:spLocks/>
            </p:cNvSpPr>
            <p:nvPr/>
          </p:nvSpPr>
          <p:spPr bwMode="auto">
            <a:xfrm>
              <a:off x="2698" y="2507"/>
              <a:ext cx="1" cy="6"/>
            </a:xfrm>
            <a:custGeom>
              <a:avLst/>
              <a:gdLst>
                <a:gd name="T0" fmla="*/ 1 w 4"/>
                <a:gd name="T1" fmla="*/ 6 h 23"/>
                <a:gd name="T2" fmla="*/ 0 w 4"/>
                <a:gd name="T3" fmla="*/ 6 h 23"/>
                <a:gd name="T4" fmla="*/ 0 w 4"/>
                <a:gd name="T5" fmla="*/ 0 h 23"/>
                <a:gd name="T6" fmla="*/ 1 w 4"/>
                <a:gd name="T7" fmla="*/ 0 h 23"/>
                <a:gd name="T8" fmla="*/ 1 w 4"/>
                <a:gd name="T9" fmla="*/ 6 h 23"/>
                <a:gd name="T10" fmla="*/ 1 w 4"/>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3">
                  <a:moveTo>
                    <a:pt x="4" y="23"/>
                  </a:moveTo>
                  <a:lnTo>
                    <a:pt x="0" y="23"/>
                  </a:lnTo>
                  <a:lnTo>
                    <a:pt x="0" y="0"/>
                  </a:lnTo>
                  <a:lnTo>
                    <a:pt x="4" y="0"/>
                  </a:lnTo>
                  <a:lnTo>
                    <a:pt x="4" y="2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1" name="Freeform 5273">
              <a:extLst>
                <a:ext uri="{FF2B5EF4-FFF2-40B4-BE49-F238E27FC236}">
                  <a16:creationId xmlns:a16="http://schemas.microsoft.com/office/drawing/2014/main" id="{B598EE21-14EB-4E92-BBFA-FEA6A0D97031}"/>
                </a:ext>
              </a:extLst>
            </p:cNvPr>
            <p:cNvSpPr>
              <a:spLocks/>
            </p:cNvSpPr>
            <p:nvPr/>
          </p:nvSpPr>
          <p:spPr bwMode="auto">
            <a:xfrm>
              <a:off x="2699" y="2506"/>
              <a:ext cx="25" cy="1"/>
            </a:xfrm>
            <a:custGeom>
              <a:avLst/>
              <a:gdLst>
                <a:gd name="T0" fmla="*/ 0 w 100"/>
                <a:gd name="T1" fmla="*/ 1 h 3"/>
                <a:gd name="T2" fmla="*/ 0 w 100"/>
                <a:gd name="T3" fmla="*/ 0 h 3"/>
                <a:gd name="T4" fmla="*/ 25 w 100"/>
                <a:gd name="T5" fmla="*/ 0 h 3"/>
                <a:gd name="T6" fmla="*/ 25 w 100"/>
                <a:gd name="T7" fmla="*/ 1 h 3"/>
                <a:gd name="T8" fmla="*/ 0 w 100"/>
                <a:gd name="T9" fmla="*/ 1 h 3"/>
                <a:gd name="T10" fmla="*/ 25 w 10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 h="3">
                  <a:moveTo>
                    <a:pt x="0" y="3"/>
                  </a:moveTo>
                  <a:lnTo>
                    <a:pt x="0" y="0"/>
                  </a:lnTo>
                  <a:lnTo>
                    <a:pt x="100" y="0"/>
                  </a:lnTo>
                  <a:lnTo>
                    <a:pt x="100" y="3"/>
                  </a:lnTo>
                  <a:lnTo>
                    <a:pt x="0" y="3"/>
                  </a:lnTo>
                  <a:lnTo>
                    <a:pt x="10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2" name="Freeform 5274">
              <a:extLst>
                <a:ext uri="{FF2B5EF4-FFF2-40B4-BE49-F238E27FC236}">
                  <a16:creationId xmlns:a16="http://schemas.microsoft.com/office/drawing/2014/main" id="{5A1411CA-FA81-4AA8-A1B0-C01DE63600CE}"/>
                </a:ext>
              </a:extLst>
            </p:cNvPr>
            <p:cNvSpPr>
              <a:spLocks/>
            </p:cNvSpPr>
            <p:nvPr/>
          </p:nvSpPr>
          <p:spPr bwMode="auto">
            <a:xfrm>
              <a:off x="2742" y="2498"/>
              <a:ext cx="7" cy="1"/>
            </a:xfrm>
            <a:custGeom>
              <a:avLst/>
              <a:gdLst>
                <a:gd name="T0" fmla="*/ 0 w 30"/>
                <a:gd name="T1" fmla="*/ 1 h 2"/>
                <a:gd name="T2" fmla="*/ 0 w 30"/>
                <a:gd name="T3" fmla="*/ 0 h 2"/>
                <a:gd name="T4" fmla="*/ 7 w 30"/>
                <a:gd name="T5" fmla="*/ 0 h 2"/>
                <a:gd name="T6" fmla="*/ 7 w 30"/>
                <a:gd name="T7" fmla="*/ 1 h 2"/>
                <a:gd name="T8" fmla="*/ 0 w 30"/>
                <a:gd name="T9" fmla="*/ 1 h 2"/>
                <a:gd name="T10" fmla="*/ 7 w 30"/>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
                  <a:moveTo>
                    <a:pt x="0" y="2"/>
                  </a:moveTo>
                  <a:lnTo>
                    <a:pt x="0" y="0"/>
                  </a:lnTo>
                  <a:lnTo>
                    <a:pt x="30" y="0"/>
                  </a:lnTo>
                  <a:lnTo>
                    <a:pt x="30" y="2"/>
                  </a:lnTo>
                  <a:lnTo>
                    <a:pt x="0" y="2"/>
                  </a:lnTo>
                  <a:lnTo>
                    <a:pt x="30"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3" name="Freeform 5275">
              <a:extLst>
                <a:ext uri="{FF2B5EF4-FFF2-40B4-BE49-F238E27FC236}">
                  <a16:creationId xmlns:a16="http://schemas.microsoft.com/office/drawing/2014/main" id="{C72D7CFE-544D-47E2-8E47-560760DB5D1A}"/>
                </a:ext>
              </a:extLst>
            </p:cNvPr>
            <p:cNvSpPr>
              <a:spLocks/>
            </p:cNvSpPr>
            <p:nvPr/>
          </p:nvSpPr>
          <p:spPr bwMode="auto">
            <a:xfrm>
              <a:off x="2748" y="2496"/>
              <a:ext cx="1" cy="3"/>
            </a:xfrm>
            <a:custGeom>
              <a:avLst/>
              <a:gdLst>
                <a:gd name="T0" fmla="*/ 1 w 4"/>
                <a:gd name="T1" fmla="*/ 3 h 12"/>
                <a:gd name="T2" fmla="*/ 0 w 4"/>
                <a:gd name="T3" fmla="*/ 3 h 12"/>
                <a:gd name="T4" fmla="*/ 0 w 4"/>
                <a:gd name="T5" fmla="*/ 0 h 12"/>
                <a:gd name="T6" fmla="*/ 1 w 4"/>
                <a:gd name="T7" fmla="*/ 0 h 12"/>
                <a:gd name="T8" fmla="*/ 1 w 4"/>
                <a:gd name="T9" fmla="*/ 3 h 12"/>
                <a:gd name="T10" fmla="*/ 1 w 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2">
                  <a:moveTo>
                    <a:pt x="4" y="12"/>
                  </a:moveTo>
                  <a:lnTo>
                    <a:pt x="0" y="12"/>
                  </a:lnTo>
                  <a:lnTo>
                    <a:pt x="0" y="0"/>
                  </a:lnTo>
                  <a:lnTo>
                    <a:pt x="4" y="0"/>
                  </a:lnTo>
                  <a:lnTo>
                    <a:pt x="4" y="12"/>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4" name="Freeform 5276">
              <a:extLst>
                <a:ext uri="{FF2B5EF4-FFF2-40B4-BE49-F238E27FC236}">
                  <a16:creationId xmlns:a16="http://schemas.microsoft.com/office/drawing/2014/main" id="{1049A5AB-2071-4009-86E8-E9BE2B24E4A7}"/>
                </a:ext>
              </a:extLst>
            </p:cNvPr>
            <p:cNvSpPr>
              <a:spLocks/>
            </p:cNvSpPr>
            <p:nvPr/>
          </p:nvSpPr>
          <p:spPr bwMode="auto">
            <a:xfrm>
              <a:off x="2749" y="2495"/>
              <a:ext cx="23" cy="1"/>
            </a:xfrm>
            <a:custGeom>
              <a:avLst/>
              <a:gdLst>
                <a:gd name="T0" fmla="*/ 0 w 92"/>
                <a:gd name="T1" fmla="*/ 1 h 3"/>
                <a:gd name="T2" fmla="*/ 0 w 92"/>
                <a:gd name="T3" fmla="*/ 0 h 3"/>
                <a:gd name="T4" fmla="*/ 23 w 92"/>
                <a:gd name="T5" fmla="*/ 0 h 3"/>
                <a:gd name="T6" fmla="*/ 23 w 92"/>
                <a:gd name="T7" fmla="*/ 1 h 3"/>
                <a:gd name="T8" fmla="*/ 0 w 92"/>
                <a:gd name="T9" fmla="*/ 1 h 3"/>
                <a:gd name="T10" fmla="*/ 23 w 9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3">
                  <a:moveTo>
                    <a:pt x="0" y="3"/>
                  </a:moveTo>
                  <a:lnTo>
                    <a:pt x="0" y="0"/>
                  </a:lnTo>
                  <a:lnTo>
                    <a:pt x="92" y="0"/>
                  </a:lnTo>
                  <a:lnTo>
                    <a:pt x="92" y="3"/>
                  </a:lnTo>
                  <a:lnTo>
                    <a:pt x="0" y="3"/>
                  </a:lnTo>
                  <a:lnTo>
                    <a:pt x="9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5" name="Freeform 5277">
              <a:extLst>
                <a:ext uri="{FF2B5EF4-FFF2-40B4-BE49-F238E27FC236}">
                  <a16:creationId xmlns:a16="http://schemas.microsoft.com/office/drawing/2014/main" id="{87A90947-F8C9-478D-8A4F-4253688A2BCE}"/>
                </a:ext>
              </a:extLst>
            </p:cNvPr>
            <p:cNvSpPr>
              <a:spLocks/>
            </p:cNvSpPr>
            <p:nvPr/>
          </p:nvSpPr>
          <p:spPr bwMode="auto">
            <a:xfrm>
              <a:off x="2771" y="2492"/>
              <a:ext cx="1" cy="4"/>
            </a:xfrm>
            <a:custGeom>
              <a:avLst/>
              <a:gdLst>
                <a:gd name="T0" fmla="*/ 1 w 4"/>
                <a:gd name="T1" fmla="*/ 4 h 16"/>
                <a:gd name="T2" fmla="*/ 0 w 4"/>
                <a:gd name="T3" fmla="*/ 4 h 16"/>
                <a:gd name="T4" fmla="*/ 0 w 4"/>
                <a:gd name="T5" fmla="*/ 0 h 16"/>
                <a:gd name="T6" fmla="*/ 1 w 4"/>
                <a:gd name="T7" fmla="*/ 0 h 16"/>
                <a:gd name="T8" fmla="*/ 1 w 4"/>
                <a:gd name="T9" fmla="*/ 4 h 16"/>
                <a:gd name="T10" fmla="*/ 1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6" name="Freeform 5278">
              <a:extLst>
                <a:ext uri="{FF2B5EF4-FFF2-40B4-BE49-F238E27FC236}">
                  <a16:creationId xmlns:a16="http://schemas.microsoft.com/office/drawing/2014/main" id="{119A7D04-B40E-4B36-80E4-64AE05B310E2}"/>
                </a:ext>
              </a:extLst>
            </p:cNvPr>
            <p:cNvSpPr>
              <a:spLocks/>
            </p:cNvSpPr>
            <p:nvPr/>
          </p:nvSpPr>
          <p:spPr bwMode="auto">
            <a:xfrm>
              <a:off x="2772" y="2491"/>
              <a:ext cx="4" cy="1"/>
            </a:xfrm>
            <a:custGeom>
              <a:avLst/>
              <a:gdLst>
                <a:gd name="T0" fmla="*/ 0 w 14"/>
                <a:gd name="T1" fmla="*/ 1 h 3"/>
                <a:gd name="T2" fmla="*/ 0 w 14"/>
                <a:gd name="T3" fmla="*/ 0 h 3"/>
                <a:gd name="T4" fmla="*/ 4 w 14"/>
                <a:gd name="T5" fmla="*/ 0 h 3"/>
                <a:gd name="T6" fmla="*/ 4 w 14"/>
                <a:gd name="T7" fmla="*/ 1 h 3"/>
                <a:gd name="T8" fmla="*/ 0 w 14"/>
                <a:gd name="T9" fmla="*/ 1 h 3"/>
                <a:gd name="T10" fmla="*/ 4 w 1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3">
                  <a:moveTo>
                    <a:pt x="0" y="3"/>
                  </a:moveTo>
                  <a:lnTo>
                    <a:pt x="0" y="0"/>
                  </a:lnTo>
                  <a:lnTo>
                    <a:pt x="14" y="0"/>
                  </a:lnTo>
                  <a:lnTo>
                    <a:pt x="14" y="3"/>
                  </a:lnTo>
                  <a:lnTo>
                    <a:pt x="0" y="3"/>
                  </a:lnTo>
                  <a:lnTo>
                    <a:pt x="1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7" name="Freeform 5279">
              <a:extLst>
                <a:ext uri="{FF2B5EF4-FFF2-40B4-BE49-F238E27FC236}">
                  <a16:creationId xmlns:a16="http://schemas.microsoft.com/office/drawing/2014/main" id="{840C47AB-1B4E-4920-8463-13AFE4A2333F}"/>
                </a:ext>
              </a:extLst>
            </p:cNvPr>
            <p:cNvSpPr>
              <a:spLocks/>
            </p:cNvSpPr>
            <p:nvPr/>
          </p:nvSpPr>
          <p:spPr bwMode="auto">
            <a:xfrm>
              <a:off x="2775" y="2488"/>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8" name="Freeform 5280">
              <a:extLst>
                <a:ext uri="{FF2B5EF4-FFF2-40B4-BE49-F238E27FC236}">
                  <a16:creationId xmlns:a16="http://schemas.microsoft.com/office/drawing/2014/main" id="{B491BD91-45F2-49F6-9CCC-2A5AABE67C4F}"/>
                </a:ext>
              </a:extLst>
            </p:cNvPr>
            <p:cNvSpPr>
              <a:spLocks/>
            </p:cNvSpPr>
            <p:nvPr/>
          </p:nvSpPr>
          <p:spPr bwMode="auto">
            <a:xfrm>
              <a:off x="2776" y="2487"/>
              <a:ext cx="4" cy="1"/>
            </a:xfrm>
            <a:custGeom>
              <a:avLst/>
              <a:gdLst>
                <a:gd name="T0" fmla="*/ 0 w 18"/>
                <a:gd name="T1" fmla="*/ 1 h 4"/>
                <a:gd name="T2" fmla="*/ 0 w 18"/>
                <a:gd name="T3" fmla="*/ 0 h 4"/>
                <a:gd name="T4" fmla="*/ 4 w 18"/>
                <a:gd name="T5" fmla="*/ 0 h 4"/>
                <a:gd name="T6" fmla="*/ 4 w 18"/>
                <a:gd name="T7" fmla="*/ 1 h 4"/>
                <a:gd name="T8" fmla="*/ 0 w 18"/>
                <a:gd name="T9" fmla="*/ 1 h 4"/>
                <a:gd name="T10" fmla="*/ 4 w 1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
                  <a:moveTo>
                    <a:pt x="0" y="4"/>
                  </a:moveTo>
                  <a:lnTo>
                    <a:pt x="0" y="0"/>
                  </a:lnTo>
                  <a:lnTo>
                    <a:pt x="18" y="0"/>
                  </a:lnTo>
                  <a:lnTo>
                    <a:pt x="18" y="4"/>
                  </a:lnTo>
                  <a:lnTo>
                    <a:pt x="0" y="4"/>
                  </a:lnTo>
                  <a:lnTo>
                    <a:pt x="1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59" name="Freeform 5281">
              <a:extLst>
                <a:ext uri="{FF2B5EF4-FFF2-40B4-BE49-F238E27FC236}">
                  <a16:creationId xmlns:a16="http://schemas.microsoft.com/office/drawing/2014/main" id="{AF467FCB-8111-4CDB-B8DB-93D439B8A61C}"/>
                </a:ext>
              </a:extLst>
            </p:cNvPr>
            <p:cNvSpPr>
              <a:spLocks/>
            </p:cNvSpPr>
            <p:nvPr/>
          </p:nvSpPr>
          <p:spPr bwMode="auto">
            <a:xfrm>
              <a:off x="2802" y="2480"/>
              <a:ext cx="1" cy="4"/>
            </a:xfrm>
            <a:custGeom>
              <a:avLst/>
              <a:gdLst>
                <a:gd name="T0" fmla="*/ 1 w 2"/>
                <a:gd name="T1" fmla="*/ 4 h 13"/>
                <a:gd name="T2" fmla="*/ 0 w 2"/>
                <a:gd name="T3" fmla="*/ 4 h 13"/>
                <a:gd name="T4" fmla="*/ 0 w 2"/>
                <a:gd name="T5" fmla="*/ 0 h 13"/>
                <a:gd name="T6" fmla="*/ 1 w 2"/>
                <a:gd name="T7" fmla="*/ 0 h 13"/>
                <a:gd name="T8" fmla="*/ 1 w 2"/>
                <a:gd name="T9" fmla="*/ 4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0" name="Freeform 5282">
              <a:extLst>
                <a:ext uri="{FF2B5EF4-FFF2-40B4-BE49-F238E27FC236}">
                  <a16:creationId xmlns:a16="http://schemas.microsoft.com/office/drawing/2014/main" id="{9204F7CB-134A-43B1-BD51-EC27581A2541}"/>
                </a:ext>
              </a:extLst>
            </p:cNvPr>
            <p:cNvSpPr>
              <a:spLocks/>
            </p:cNvSpPr>
            <p:nvPr/>
          </p:nvSpPr>
          <p:spPr bwMode="auto">
            <a:xfrm>
              <a:off x="2802" y="2480"/>
              <a:ext cx="1" cy="1"/>
            </a:xfrm>
            <a:custGeom>
              <a:avLst/>
              <a:gdLst>
                <a:gd name="T0" fmla="*/ 0 w 4"/>
                <a:gd name="T1" fmla="*/ 1 h 2"/>
                <a:gd name="T2" fmla="*/ 0 w 4"/>
                <a:gd name="T3" fmla="*/ 0 h 2"/>
                <a:gd name="T4" fmla="*/ 1 w 4"/>
                <a:gd name="T5" fmla="*/ 0 h 2"/>
                <a:gd name="T6" fmla="*/ 1 w 4"/>
                <a:gd name="T7" fmla="*/ 1 h 2"/>
                <a:gd name="T8" fmla="*/ 0 w 4"/>
                <a:gd name="T9" fmla="*/ 1 h 2"/>
                <a:gd name="T10" fmla="*/ 1 w 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0" y="2"/>
                  </a:moveTo>
                  <a:lnTo>
                    <a:pt x="0" y="0"/>
                  </a:lnTo>
                  <a:lnTo>
                    <a:pt x="4" y="0"/>
                  </a:lnTo>
                  <a:lnTo>
                    <a:pt x="4" y="2"/>
                  </a:lnTo>
                  <a:lnTo>
                    <a:pt x="0" y="2"/>
                  </a:lnTo>
                  <a:lnTo>
                    <a:pt x="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1" name="Freeform 5283">
              <a:extLst>
                <a:ext uri="{FF2B5EF4-FFF2-40B4-BE49-F238E27FC236}">
                  <a16:creationId xmlns:a16="http://schemas.microsoft.com/office/drawing/2014/main" id="{8D80CCF6-D0AB-433F-9FFD-07FEAE78F790}"/>
                </a:ext>
              </a:extLst>
            </p:cNvPr>
            <p:cNvSpPr>
              <a:spLocks/>
            </p:cNvSpPr>
            <p:nvPr/>
          </p:nvSpPr>
          <p:spPr bwMode="auto">
            <a:xfrm>
              <a:off x="2802" y="2476"/>
              <a:ext cx="1" cy="4"/>
            </a:xfrm>
            <a:custGeom>
              <a:avLst/>
              <a:gdLst>
                <a:gd name="T0" fmla="*/ 1 w 4"/>
                <a:gd name="T1" fmla="*/ 4 h 15"/>
                <a:gd name="T2" fmla="*/ 0 w 4"/>
                <a:gd name="T3" fmla="*/ 4 h 15"/>
                <a:gd name="T4" fmla="*/ 0 w 4"/>
                <a:gd name="T5" fmla="*/ 0 h 15"/>
                <a:gd name="T6" fmla="*/ 1 w 4"/>
                <a:gd name="T7" fmla="*/ 0 h 15"/>
                <a:gd name="T8" fmla="*/ 1 w 4"/>
                <a:gd name="T9" fmla="*/ 4 h 15"/>
                <a:gd name="T10" fmla="*/ 1 w 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5">
                  <a:moveTo>
                    <a:pt x="4" y="15"/>
                  </a:moveTo>
                  <a:lnTo>
                    <a:pt x="0" y="15"/>
                  </a:lnTo>
                  <a:lnTo>
                    <a:pt x="0" y="0"/>
                  </a:lnTo>
                  <a:lnTo>
                    <a:pt x="4" y="0"/>
                  </a:lnTo>
                  <a:lnTo>
                    <a:pt x="4" y="15"/>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2" name="Freeform 5284">
              <a:extLst>
                <a:ext uri="{FF2B5EF4-FFF2-40B4-BE49-F238E27FC236}">
                  <a16:creationId xmlns:a16="http://schemas.microsoft.com/office/drawing/2014/main" id="{10B77855-EDB1-4E32-B502-0425F61577D9}"/>
                </a:ext>
              </a:extLst>
            </p:cNvPr>
            <p:cNvSpPr>
              <a:spLocks/>
            </p:cNvSpPr>
            <p:nvPr/>
          </p:nvSpPr>
          <p:spPr bwMode="auto">
            <a:xfrm>
              <a:off x="2803" y="2475"/>
              <a:ext cx="2" cy="1"/>
            </a:xfrm>
            <a:custGeom>
              <a:avLst/>
              <a:gdLst>
                <a:gd name="T0" fmla="*/ 0 w 6"/>
                <a:gd name="T1" fmla="*/ 1 h 4"/>
                <a:gd name="T2" fmla="*/ 0 w 6"/>
                <a:gd name="T3" fmla="*/ 0 h 4"/>
                <a:gd name="T4" fmla="*/ 2 w 6"/>
                <a:gd name="T5" fmla="*/ 0 h 4"/>
                <a:gd name="T6" fmla="*/ 2 w 6"/>
                <a:gd name="T7" fmla="*/ 1 h 4"/>
                <a:gd name="T8" fmla="*/ 0 w 6"/>
                <a:gd name="T9" fmla="*/ 1 h 4"/>
                <a:gd name="T10" fmla="*/ 2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3" name="Freeform 5285">
              <a:extLst>
                <a:ext uri="{FF2B5EF4-FFF2-40B4-BE49-F238E27FC236}">
                  <a16:creationId xmlns:a16="http://schemas.microsoft.com/office/drawing/2014/main" id="{F0E281CA-AC72-4622-9EF0-A051003372FD}"/>
                </a:ext>
              </a:extLst>
            </p:cNvPr>
            <p:cNvSpPr>
              <a:spLocks/>
            </p:cNvSpPr>
            <p:nvPr/>
          </p:nvSpPr>
          <p:spPr bwMode="auto">
            <a:xfrm>
              <a:off x="2804" y="2471"/>
              <a:ext cx="1" cy="5"/>
            </a:xfrm>
            <a:custGeom>
              <a:avLst/>
              <a:gdLst>
                <a:gd name="T0" fmla="*/ 1 w 4"/>
                <a:gd name="T1" fmla="*/ 5 h 22"/>
                <a:gd name="T2" fmla="*/ 0 w 4"/>
                <a:gd name="T3" fmla="*/ 5 h 22"/>
                <a:gd name="T4" fmla="*/ 0 w 4"/>
                <a:gd name="T5" fmla="*/ 0 h 22"/>
                <a:gd name="T6" fmla="*/ 1 w 4"/>
                <a:gd name="T7" fmla="*/ 0 h 22"/>
                <a:gd name="T8" fmla="*/ 1 w 4"/>
                <a:gd name="T9" fmla="*/ 5 h 22"/>
                <a:gd name="T10" fmla="*/ 1 w 4"/>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2">
                  <a:moveTo>
                    <a:pt x="4" y="22"/>
                  </a:moveTo>
                  <a:lnTo>
                    <a:pt x="0" y="22"/>
                  </a:lnTo>
                  <a:lnTo>
                    <a:pt x="0" y="0"/>
                  </a:lnTo>
                  <a:lnTo>
                    <a:pt x="4" y="0"/>
                  </a:lnTo>
                  <a:lnTo>
                    <a:pt x="4" y="22"/>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4" name="Freeform 5286">
              <a:extLst>
                <a:ext uri="{FF2B5EF4-FFF2-40B4-BE49-F238E27FC236}">
                  <a16:creationId xmlns:a16="http://schemas.microsoft.com/office/drawing/2014/main" id="{1554562C-F2B9-493D-A6D7-206EFCAF87E7}"/>
                </a:ext>
              </a:extLst>
            </p:cNvPr>
            <p:cNvSpPr>
              <a:spLocks/>
            </p:cNvSpPr>
            <p:nvPr/>
          </p:nvSpPr>
          <p:spPr bwMode="auto">
            <a:xfrm>
              <a:off x="2805" y="2470"/>
              <a:ext cx="17" cy="1"/>
            </a:xfrm>
            <a:custGeom>
              <a:avLst/>
              <a:gdLst>
                <a:gd name="T0" fmla="*/ 0 w 68"/>
                <a:gd name="T1" fmla="*/ 1 h 4"/>
                <a:gd name="T2" fmla="*/ 0 w 68"/>
                <a:gd name="T3" fmla="*/ 0 h 4"/>
                <a:gd name="T4" fmla="*/ 17 w 68"/>
                <a:gd name="T5" fmla="*/ 0 h 4"/>
                <a:gd name="T6" fmla="*/ 17 w 68"/>
                <a:gd name="T7" fmla="*/ 1 h 4"/>
                <a:gd name="T8" fmla="*/ 0 w 68"/>
                <a:gd name="T9" fmla="*/ 1 h 4"/>
                <a:gd name="T10" fmla="*/ 17 w 6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4">
                  <a:moveTo>
                    <a:pt x="0" y="4"/>
                  </a:moveTo>
                  <a:lnTo>
                    <a:pt x="0" y="0"/>
                  </a:lnTo>
                  <a:lnTo>
                    <a:pt x="68" y="0"/>
                  </a:lnTo>
                  <a:lnTo>
                    <a:pt x="68" y="4"/>
                  </a:lnTo>
                  <a:lnTo>
                    <a:pt x="0" y="4"/>
                  </a:lnTo>
                  <a:lnTo>
                    <a:pt x="6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5" name="Freeform 5287">
              <a:extLst>
                <a:ext uri="{FF2B5EF4-FFF2-40B4-BE49-F238E27FC236}">
                  <a16:creationId xmlns:a16="http://schemas.microsoft.com/office/drawing/2014/main" id="{B109DC8D-D062-4980-90EF-E9524F0FD525}"/>
                </a:ext>
              </a:extLst>
            </p:cNvPr>
            <p:cNvSpPr>
              <a:spLocks/>
            </p:cNvSpPr>
            <p:nvPr/>
          </p:nvSpPr>
          <p:spPr bwMode="auto">
            <a:xfrm>
              <a:off x="2821" y="2467"/>
              <a:ext cx="1" cy="4"/>
            </a:xfrm>
            <a:custGeom>
              <a:avLst/>
              <a:gdLst>
                <a:gd name="T0" fmla="*/ 1 w 4"/>
                <a:gd name="T1" fmla="*/ 4 h 17"/>
                <a:gd name="T2" fmla="*/ 0 w 4"/>
                <a:gd name="T3" fmla="*/ 4 h 17"/>
                <a:gd name="T4" fmla="*/ 0 w 4"/>
                <a:gd name="T5" fmla="*/ 0 h 17"/>
                <a:gd name="T6" fmla="*/ 1 w 4"/>
                <a:gd name="T7" fmla="*/ 0 h 17"/>
                <a:gd name="T8" fmla="*/ 1 w 4"/>
                <a:gd name="T9" fmla="*/ 4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6" name="Freeform 5288">
              <a:extLst>
                <a:ext uri="{FF2B5EF4-FFF2-40B4-BE49-F238E27FC236}">
                  <a16:creationId xmlns:a16="http://schemas.microsoft.com/office/drawing/2014/main" id="{09A15532-2218-424F-8D31-6ACA0DFA19DE}"/>
                </a:ext>
              </a:extLst>
            </p:cNvPr>
            <p:cNvSpPr>
              <a:spLocks/>
            </p:cNvSpPr>
            <p:nvPr/>
          </p:nvSpPr>
          <p:spPr bwMode="auto">
            <a:xfrm>
              <a:off x="2822" y="2466"/>
              <a:ext cx="1" cy="1"/>
            </a:xfrm>
            <a:custGeom>
              <a:avLst/>
              <a:gdLst>
                <a:gd name="T0" fmla="*/ 0 w 2"/>
                <a:gd name="T1" fmla="*/ 1 h 3"/>
                <a:gd name="T2" fmla="*/ 0 w 2"/>
                <a:gd name="T3" fmla="*/ 0 h 3"/>
                <a:gd name="T4" fmla="*/ 1 w 2"/>
                <a:gd name="T5" fmla="*/ 0 h 3"/>
                <a:gd name="T6" fmla="*/ 1 w 2"/>
                <a:gd name="T7" fmla="*/ 1 h 3"/>
                <a:gd name="T8" fmla="*/ 0 w 2"/>
                <a:gd name="T9" fmla="*/ 1 h 3"/>
                <a:gd name="T10" fmla="*/ 1 w 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3"/>
                  </a:moveTo>
                  <a:lnTo>
                    <a:pt x="0" y="0"/>
                  </a:lnTo>
                  <a:lnTo>
                    <a:pt x="2" y="0"/>
                  </a:lnTo>
                  <a:lnTo>
                    <a:pt x="2" y="3"/>
                  </a:lnTo>
                  <a:lnTo>
                    <a:pt x="0" y="3"/>
                  </a:lnTo>
                  <a:lnTo>
                    <a:pt x="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7" name="Freeform 5289">
              <a:extLst>
                <a:ext uri="{FF2B5EF4-FFF2-40B4-BE49-F238E27FC236}">
                  <a16:creationId xmlns:a16="http://schemas.microsoft.com/office/drawing/2014/main" id="{B6C432CB-B704-47D3-BFBC-1AC1166DDAD9}"/>
                </a:ext>
              </a:extLst>
            </p:cNvPr>
            <p:cNvSpPr>
              <a:spLocks/>
            </p:cNvSpPr>
            <p:nvPr/>
          </p:nvSpPr>
          <p:spPr bwMode="auto">
            <a:xfrm>
              <a:off x="2822" y="2463"/>
              <a:ext cx="1" cy="4"/>
            </a:xfrm>
            <a:custGeom>
              <a:avLst/>
              <a:gdLst>
                <a:gd name="T0" fmla="*/ 1 w 2"/>
                <a:gd name="T1" fmla="*/ 4 h 16"/>
                <a:gd name="T2" fmla="*/ 0 w 2"/>
                <a:gd name="T3" fmla="*/ 4 h 16"/>
                <a:gd name="T4" fmla="*/ 0 w 2"/>
                <a:gd name="T5" fmla="*/ 0 h 16"/>
                <a:gd name="T6" fmla="*/ 1 w 2"/>
                <a:gd name="T7" fmla="*/ 0 h 16"/>
                <a:gd name="T8" fmla="*/ 1 w 2"/>
                <a:gd name="T9" fmla="*/ 4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8" name="Freeform 5290">
              <a:extLst>
                <a:ext uri="{FF2B5EF4-FFF2-40B4-BE49-F238E27FC236}">
                  <a16:creationId xmlns:a16="http://schemas.microsoft.com/office/drawing/2014/main" id="{BA6F4901-327C-4FFF-A237-D78EFAEBA878}"/>
                </a:ext>
              </a:extLst>
            </p:cNvPr>
            <p:cNvSpPr>
              <a:spLocks/>
            </p:cNvSpPr>
            <p:nvPr/>
          </p:nvSpPr>
          <p:spPr bwMode="auto">
            <a:xfrm>
              <a:off x="2822" y="2462"/>
              <a:ext cx="9" cy="1"/>
            </a:xfrm>
            <a:custGeom>
              <a:avLst/>
              <a:gdLst>
                <a:gd name="T0" fmla="*/ 0 w 34"/>
                <a:gd name="T1" fmla="*/ 1 h 4"/>
                <a:gd name="T2" fmla="*/ 0 w 34"/>
                <a:gd name="T3" fmla="*/ 0 h 4"/>
                <a:gd name="T4" fmla="*/ 9 w 34"/>
                <a:gd name="T5" fmla="*/ 0 h 4"/>
                <a:gd name="T6" fmla="*/ 9 w 34"/>
                <a:gd name="T7" fmla="*/ 1 h 4"/>
                <a:gd name="T8" fmla="*/ 0 w 34"/>
                <a:gd name="T9" fmla="*/ 1 h 4"/>
                <a:gd name="T10" fmla="*/ 9 w 3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4">
                  <a:moveTo>
                    <a:pt x="0" y="4"/>
                  </a:moveTo>
                  <a:lnTo>
                    <a:pt x="0" y="0"/>
                  </a:lnTo>
                  <a:lnTo>
                    <a:pt x="34" y="0"/>
                  </a:lnTo>
                  <a:lnTo>
                    <a:pt x="34" y="4"/>
                  </a:lnTo>
                  <a:lnTo>
                    <a:pt x="0" y="4"/>
                  </a:lnTo>
                  <a:lnTo>
                    <a:pt x="3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69" name="Freeform 5291">
              <a:extLst>
                <a:ext uri="{FF2B5EF4-FFF2-40B4-BE49-F238E27FC236}">
                  <a16:creationId xmlns:a16="http://schemas.microsoft.com/office/drawing/2014/main" id="{E7F2C6D6-57AD-4612-A071-EBC268C2EFAE}"/>
                </a:ext>
              </a:extLst>
            </p:cNvPr>
            <p:cNvSpPr>
              <a:spLocks/>
            </p:cNvSpPr>
            <p:nvPr/>
          </p:nvSpPr>
          <p:spPr bwMode="auto">
            <a:xfrm>
              <a:off x="2854" y="2458"/>
              <a:ext cx="8" cy="1"/>
            </a:xfrm>
            <a:custGeom>
              <a:avLst/>
              <a:gdLst>
                <a:gd name="T0" fmla="*/ 0 w 32"/>
                <a:gd name="T1" fmla="*/ 1 h 2"/>
                <a:gd name="T2" fmla="*/ 0 w 32"/>
                <a:gd name="T3" fmla="*/ 0 h 2"/>
                <a:gd name="T4" fmla="*/ 8 w 32"/>
                <a:gd name="T5" fmla="*/ 0 h 2"/>
                <a:gd name="T6" fmla="*/ 8 w 32"/>
                <a:gd name="T7" fmla="*/ 1 h 2"/>
                <a:gd name="T8" fmla="*/ 0 w 32"/>
                <a:gd name="T9" fmla="*/ 1 h 2"/>
                <a:gd name="T10" fmla="*/ 8 w 3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
                  <a:moveTo>
                    <a:pt x="0" y="2"/>
                  </a:moveTo>
                  <a:lnTo>
                    <a:pt x="0" y="0"/>
                  </a:lnTo>
                  <a:lnTo>
                    <a:pt x="32" y="0"/>
                  </a:lnTo>
                  <a:lnTo>
                    <a:pt x="32" y="2"/>
                  </a:lnTo>
                  <a:lnTo>
                    <a:pt x="0" y="2"/>
                  </a:lnTo>
                  <a:lnTo>
                    <a:pt x="3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0" name="Freeform 5292">
              <a:extLst>
                <a:ext uri="{FF2B5EF4-FFF2-40B4-BE49-F238E27FC236}">
                  <a16:creationId xmlns:a16="http://schemas.microsoft.com/office/drawing/2014/main" id="{A728B12F-5DED-4D73-ACB0-FD11DEED0681}"/>
                </a:ext>
              </a:extLst>
            </p:cNvPr>
            <p:cNvSpPr>
              <a:spLocks/>
            </p:cNvSpPr>
            <p:nvPr/>
          </p:nvSpPr>
          <p:spPr bwMode="auto">
            <a:xfrm>
              <a:off x="2861" y="2455"/>
              <a:ext cx="1" cy="4"/>
            </a:xfrm>
            <a:custGeom>
              <a:avLst/>
              <a:gdLst>
                <a:gd name="T0" fmla="*/ 1 w 2"/>
                <a:gd name="T1" fmla="*/ 4 h 13"/>
                <a:gd name="T2" fmla="*/ 0 w 2"/>
                <a:gd name="T3" fmla="*/ 4 h 13"/>
                <a:gd name="T4" fmla="*/ 0 w 2"/>
                <a:gd name="T5" fmla="*/ 0 h 13"/>
                <a:gd name="T6" fmla="*/ 1 w 2"/>
                <a:gd name="T7" fmla="*/ 0 h 13"/>
                <a:gd name="T8" fmla="*/ 1 w 2"/>
                <a:gd name="T9" fmla="*/ 4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1" name="Freeform 5293">
              <a:extLst>
                <a:ext uri="{FF2B5EF4-FFF2-40B4-BE49-F238E27FC236}">
                  <a16:creationId xmlns:a16="http://schemas.microsoft.com/office/drawing/2014/main" id="{99BCFC8E-189C-4A07-948B-C3B8CD0CE8CE}"/>
                </a:ext>
              </a:extLst>
            </p:cNvPr>
            <p:cNvSpPr>
              <a:spLocks/>
            </p:cNvSpPr>
            <p:nvPr/>
          </p:nvSpPr>
          <p:spPr bwMode="auto">
            <a:xfrm>
              <a:off x="2862" y="2455"/>
              <a:ext cx="5" cy="1"/>
            </a:xfrm>
            <a:custGeom>
              <a:avLst/>
              <a:gdLst>
                <a:gd name="T0" fmla="*/ 0 w 20"/>
                <a:gd name="T1" fmla="*/ 1 h 2"/>
                <a:gd name="T2" fmla="*/ 0 w 20"/>
                <a:gd name="T3" fmla="*/ 0 h 2"/>
                <a:gd name="T4" fmla="*/ 5 w 20"/>
                <a:gd name="T5" fmla="*/ 0 h 2"/>
                <a:gd name="T6" fmla="*/ 5 w 20"/>
                <a:gd name="T7" fmla="*/ 1 h 2"/>
                <a:gd name="T8" fmla="*/ 0 w 20"/>
                <a:gd name="T9" fmla="*/ 1 h 2"/>
                <a:gd name="T10" fmla="*/ 5 w 20"/>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
                  <a:moveTo>
                    <a:pt x="0" y="2"/>
                  </a:moveTo>
                  <a:lnTo>
                    <a:pt x="0" y="0"/>
                  </a:lnTo>
                  <a:lnTo>
                    <a:pt x="20" y="0"/>
                  </a:lnTo>
                  <a:lnTo>
                    <a:pt x="20" y="2"/>
                  </a:lnTo>
                  <a:lnTo>
                    <a:pt x="0" y="2"/>
                  </a:lnTo>
                  <a:lnTo>
                    <a:pt x="20"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2" name="Freeform 5294">
              <a:extLst>
                <a:ext uri="{FF2B5EF4-FFF2-40B4-BE49-F238E27FC236}">
                  <a16:creationId xmlns:a16="http://schemas.microsoft.com/office/drawing/2014/main" id="{C55765B6-E8EC-4CEB-984C-02F1D0193B20}"/>
                </a:ext>
              </a:extLst>
            </p:cNvPr>
            <p:cNvSpPr>
              <a:spLocks/>
            </p:cNvSpPr>
            <p:nvPr/>
          </p:nvSpPr>
          <p:spPr bwMode="auto">
            <a:xfrm>
              <a:off x="2866" y="2451"/>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3" name="Freeform 5295">
              <a:extLst>
                <a:ext uri="{FF2B5EF4-FFF2-40B4-BE49-F238E27FC236}">
                  <a16:creationId xmlns:a16="http://schemas.microsoft.com/office/drawing/2014/main" id="{56531DEA-6E29-413C-9F53-58D05BEBD4DA}"/>
                </a:ext>
              </a:extLst>
            </p:cNvPr>
            <p:cNvSpPr>
              <a:spLocks/>
            </p:cNvSpPr>
            <p:nvPr/>
          </p:nvSpPr>
          <p:spPr bwMode="auto">
            <a:xfrm>
              <a:off x="2867" y="2451"/>
              <a:ext cx="4" cy="1"/>
            </a:xfrm>
            <a:custGeom>
              <a:avLst/>
              <a:gdLst>
                <a:gd name="T0" fmla="*/ 0 w 18"/>
                <a:gd name="T1" fmla="*/ 1 h 3"/>
                <a:gd name="T2" fmla="*/ 0 w 18"/>
                <a:gd name="T3" fmla="*/ 0 h 3"/>
                <a:gd name="T4" fmla="*/ 4 w 18"/>
                <a:gd name="T5" fmla="*/ 0 h 3"/>
                <a:gd name="T6" fmla="*/ 4 w 18"/>
                <a:gd name="T7" fmla="*/ 1 h 3"/>
                <a:gd name="T8" fmla="*/ 0 w 18"/>
                <a:gd name="T9" fmla="*/ 1 h 3"/>
                <a:gd name="T10" fmla="*/ 4 w 18"/>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
                  <a:moveTo>
                    <a:pt x="0" y="3"/>
                  </a:moveTo>
                  <a:lnTo>
                    <a:pt x="0" y="0"/>
                  </a:lnTo>
                  <a:lnTo>
                    <a:pt x="18" y="0"/>
                  </a:lnTo>
                  <a:lnTo>
                    <a:pt x="18" y="3"/>
                  </a:lnTo>
                  <a:lnTo>
                    <a:pt x="0" y="3"/>
                  </a:lnTo>
                  <a:lnTo>
                    <a:pt x="1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4" name="Freeform 5296">
              <a:extLst>
                <a:ext uri="{FF2B5EF4-FFF2-40B4-BE49-F238E27FC236}">
                  <a16:creationId xmlns:a16="http://schemas.microsoft.com/office/drawing/2014/main" id="{7DD7F7FD-6647-4558-A536-AB05687A404E}"/>
                </a:ext>
              </a:extLst>
            </p:cNvPr>
            <p:cNvSpPr>
              <a:spLocks/>
            </p:cNvSpPr>
            <p:nvPr/>
          </p:nvSpPr>
          <p:spPr bwMode="auto">
            <a:xfrm>
              <a:off x="2871" y="2448"/>
              <a:ext cx="1" cy="3"/>
            </a:xfrm>
            <a:custGeom>
              <a:avLst/>
              <a:gdLst>
                <a:gd name="T0" fmla="*/ 1 w 2"/>
                <a:gd name="T1" fmla="*/ 3 h 16"/>
                <a:gd name="T2" fmla="*/ 0 w 2"/>
                <a:gd name="T3" fmla="*/ 3 h 16"/>
                <a:gd name="T4" fmla="*/ 0 w 2"/>
                <a:gd name="T5" fmla="*/ 0 h 16"/>
                <a:gd name="T6" fmla="*/ 1 w 2"/>
                <a:gd name="T7" fmla="*/ 0 h 16"/>
                <a:gd name="T8" fmla="*/ 1 w 2"/>
                <a:gd name="T9" fmla="*/ 3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5" name="Freeform 5297">
              <a:extLst>
                <a:ext uri="{FF2B5EF4-FFF2-40B4-BE49-F238E27FC236}">
                  <a16:creationId xmlns:a16="http://schemas.microsoft.com/office/drawing/2014/main" id="{D1AC492A-FE51-4B19-8A37-35F2E4BDA6DC}"/>
                </a:ext>
              </a:extLst>
            </p:cNvPr>
            <p:cNvSpPr>
              <a:spLocks/>
            </p:cNvSpPr>
            <p:nvPr/>
          </p:nvSpPr>
          <p:spPr bwMode="auto">
            <a:xfrm>
              <a:off x="2871" y="2447"/>
              <a:ext cx="2" cy="1"/>
            </a:xfrm>
            <a:custGeom>
              <a:avLst/>
              <a:gdLst>
                <a:gd name="T0" fmla="*/ 0 w 6"/>
                <a:gd name="T1" fmla="*/ 1 h 4"/>
                <a:gd name="T2" fmla="*/ 0 w 6"/>
                <a:gd name="T3" fmla="*/ 0 h 4"/>
                <a:gd name="T4" fmla="*/ 2 w 6"/>
                <a:gd name="T5" fmla="*/ 0 h 4"/>
                <a:gd name="T6" fmla="*/ 2 w 6"/>
                <a:gd name="T7" fmla="*/ 1 h 4"/>
                <a:gd name="T8" fmla="*/ 0 w 6"/>
                <a:gd name="T9" fmla="*/ 1 h 4"/>
                <a:gd name="T10" fmla="*/ 2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6" name="Freeform 5298">
              <a:extLst>
                <a:ext uri="{FF2B5EF4-FFF2-40B4-BE49-F238E27FC236}">
                  <a16:creationId xmlns:a16="http://schemas.microsoft.com/office/drawing/2014/main" id="{D5282EAD-1483-4C4D-8FFE-AF6492DF7672}"/>
                </a:ext>
              </a:extLst>
            </p:cNvPr>
            <p:cNvSpPr>
              <a:spLocks/>
            </p:cNvSpPr>
            <p:nvPr/>
          </p:nvSpPr>
          <p:spPr bwMode="auto">
            <a:xfrm>
              <a:off x="2872" y="2443"/>
              <a:ext cx="1" cy="5"/>
            </a:xfrm>
            <a:custGeom>
              <a:avLst/>
              <a:gdLst>
                <a:gd name="T0" fmla="*/ 1 w 2"/>
                <a:gd name="T1" fmla="*/ 5 h 17"/>
                <a:gd name="T2" fmla="*/ 0 w 2"/>
                <a:gd name="T3" fmla="*/ 5 h 17"/>
                <a:gd name="T4" fmla="*/ 0 w 2"/>
                <a:gd name="T5" fmla="*/ 0 h 17"/>
                <a:gd name="T6" fmla="*/ 1 w 2"/>
                <a:gd name="T7" fmla="*/ 0 h 17"/>
                <a:gd name="T8" fmla="*/ 1 w 2"/>
                <a:gd name="T9" fmla="*/ 5 h 17"/>
                <a:gd name="T10" fmla="*/ 1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7" name="Freeform 5299">
              <a:extLst>
                <a:ext uri="{FF2B5EF4-FFF2-40B4-BE49-F238E27FC236}">
                  <a16:creationId xmlns:a16="http://schemas.microsoft.com/office/drawing/2014/main" id="{2595DD56-04BC-4379-A2E4-B67E51767F22}"/>
                </a:ext>
              </a:extLst>
            </p:cNvPr>
            <p:cNvSpPr>
              <a:spLocks/>
            </p:cNvSpPr>
            <p:nvPr/>
          </p:nvSpPr>
          <p:spPr bwMode="auto">
            <a:xfrm>
              <a:off x="2873" y="2443"/>
              <a:ext cx="14" cy="1"/>
            </a:xfrm>
            <a:custGeom>
              <a:avLst/>
              <a:gdLst>
                <a:gd name="T0" fmla="*/ 0 w 56"/>
                <a:gd name="T1" fmla="*/ 1 h 2"/>
                <a:gd name="T2" fmla="*/ 0 w 56"/>
                <a:gd name="T3" fmla="*/ 0 h 2"/>
                <a:gd name="T4" fmla="*/ 14 w 56"/>
                <a:gd name="T5" fmla="*/ 0 h 2"/>
                <a:gd name="T6" fmla="*/ 14 w 56"/>
                <a:gd name="T7" fmla="*/ 1 h 2"/>
                <a:gd name="T8" fmla="*/ 0 w 56"/>
                <a:gd name="T9" fmla="*/ 1 h 2"/>
                <a:gd name="T10" fmla="*/ 14 w 5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2">
                  <a:moveTo>
                    <a:pt x="0" y="2"/>
                  </a:moveTo>
                  <a:lnTo>
                    <a:pt x="0" y="0"/>
                  </a:lnTo>
                  <a:lnTo>
                    <a:pt x="56" y="0"/>
                  </a:lnTo>
                  <a:lnTo>
                    <a:pt x="56" y="2"/>
                  </a:lnTo>
                  <a:lnTo>
                    <a:pt x="0" y="2"/>
                  </a:lnTo>
                  <a:lnTo>
                    <a:pt x="5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8" name="Freeform 5300">
              <a:extLst>
                <a:ext uri="{FF2B5EF4-FFF2-40B4-BE49-F238E27FC236}">
                  <a16:creationId xmlns:a16="http://schemas.microsoft.com/office/drawing/2014/main" id="{4C8975D4-9F19-4DE9-9693-00EB42B3BCB4}"/>
                </a:ext>
              </a:extLst>
            </p:cNvPr>
            <p:cNvSpPr>
              <a:spLocks/>
            </p:cNvSpPr>
            <p:nvPr/>
          </p:nvSpPr>
          <p:spPr bwMode="auto">
            <a:xfrm>
              <a:off x="2903" y="2433"/>
              <a:ext cx="8" cy="1"/>
            </a:xfrm>
            <a:custGeom>
              <a:avLst/>
              <a:gdLst>
                <a:gd name="T0" fmla="*/ 0 w 30"/>
                <a:gd name="T1" fmla="*/ 1 h 3"/>
                <a:gd name="T2" fmla="*/ 0 w 30"/>
                <a:gd name="T3" fmla="*/ 0 h 3"/>
                <a:gd name="T4" fmla="*/ 8 w 30"/>
                <a:gd name="T5" fmla="*/ 0 h 3"/>
                <a:gd name="T6" fmla="*/ 8 w 30"/>
                <a:gd name="T7" fmla="*/ 1 h 3"/>
                <a:gd name="T8" fmla="*/ 0 w 30"/>
                <a:gd name="T9" fmla="*/ 1 h 3"/>
                <a:gd name="T10" fmla="*/ 8 w 3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
                  <a:moveTo>
                    <a:pt x="0" y="3"/>
                  </a:moveTo>
                  <a:lnTo>
                    <a:pt x="0" y="0"/>
                  </a:lnTo>
                  <a:lnTo>
                    <a:pt x="30" y="0"/>
                  </a:lnTo>
                  <a:lnTo>
                    <a:pt x="30" y="3"/>
                  </a:lnTo>
                  <a:lnTo>
                    <a:pt x="0" y="3"/>
                  </a:lnTo>
                  <a:lnTo>
                    <a:pt x="3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79" name="Freeform 5301">
              <a:extLst>
                <a:ext uri="{FF2B5EF4-FFF2-40B4-BE49-F238E27FC236}">
                  <a16:creationId xmlns:a16="http://schemas.microsoft.com/office/drawing/2014/main" id="{183EC422-E4D9-495A-9B98-9ED68AC118B9}"/>
                </a:ext>
              </a:extLst>
            </p:cNvPr>
            <p:cNvSpPr>
              <a:spLocks/>
            </p:cNvSpPr>
            <p:nvPr/>
          </p:nvSpPr>
          <p:spPr bwMode="auto">
            <a:xfrm>
              <a:off x="2910" y="2427"/>
              <a:ext cx="1" cy="7"/>
            </a:xfrm>
            <a:custGeom>
              <a:avLst/>
              <a:gdLst>
                <a:gd name="T0" fmla="*/ 1 w 4"/>
                <a:gd name="T1" fmla="*/ 7 h 29"/>
                <a:gd name="T2" fmla="*/ 0 w 4"/>
                <a:gd name="T3" fmla="*/ 7 h 29"/>
                <a:gd name="T4" fmla="*/ 0 w 4"/>
                <a:gd name="T5" fmla="*/ 0 h 29"/>
                <a:gd name="T6" fmla="*/ 1 w 4"/>
                <a:gd name="T7" fmla="*/ 0 h 29"/>
                <a:gd name="T8" fmla="*/ 1 w 4"/>
                <a:gd name="T9" fmla="*/ 7 h 29"/>
                <a:gd name="T10" fmla="*/ 1 w 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9">
                  <a:moveTo>
                    <a:pt x="4" y="29"/>
                  </a:moveTo>
                  <a:lnTo>
                    <a:pt x="0" y="29"/>
                  </a:lnTo>
                  <a:lnTo>
                    <a:pt x="0" y="0"/>
                  </a:lnTo>
                  <a:lnTo>
                    <a:pt x="4" y="0"/>
                  </a:lnTo>
                  <a:lnTo>
                    <a:pt x="4" y="29"/>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0" name="Freeform 5302">
              <a:extLst>
                <a:ext uri="{FF2B5EF4-FFF2-40B4-BE49-F238E27FC236}">
                  <a16:creationId xmlns:a16="http://schemas.microsoft.com/office/drawing/2014/main" id="{3F9AE323-2453-4052-BCF7-59E94F39FD5F}"/>
                </a:ext>
              </a:extLst>
            </p:cNvPr>
            <p:cNvSpPr>
              <a:spLocks/>
            </p:cNvSpPr>
            <p:nvPr/>
          </p:nvSpPr>
          <p:spPr bwMode="auto">
            <a:xfrm>
              <a:off x="2911" y="2426"/>
              <a:ext cx="7" cy="1"/>
            </a:xfrm>
            <a:custGeom>
              <a:avLst/>
              <a:gdLst>
                <a:gd name="T0" fmla="*/ 0 w 30"/>
                <a:gd name="T1" fmla="*/ 1 h 3"/>
                <a:gd name="T2" fmla="*/ 0 w 30"/>
                <a:gd name="T3" fmla="*/ 0 h 3"/>
                <a:gd name="T4" fmla="*/ 7 w 30"/>
                <a:gd name="T5" fmla="*/ 0 h 3"/>
                <a:gd name="T6" fmla="*/ 7 w 30"/>
                <a:gd name="T7" fmla="*/ 1 h 3"/>
                <a:gd name="T8" fmla="*/ 0 w 30"/>
                <a:gd name="T9" fmla="*/ 1 h 3"/>
                <a:gd name="T10" fmla="*/ 7 w 3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
                  <a:moveTo>
                    <a:pt x="0" y="3"/>
                  </a:moveTo>
                  <a:lnTo>
                    <a:pt x="0" y="0"/>
                  </a:lnTo>
                  <a:lnTo>
                    <a:pt x="30" y="0"/>
                  </a:lnTo>
                  <a:lnTo>
                    <a:pt x="30" y="3"/>
                  </a:lnTo>
                  <a:lnTo>
                    <a:pt x="0" y="3"/>
                  </a:lnTo>
                  <a:lnTo>
                    <a:pt x="3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1" name="Freeform 5303">
              <a:extLst>
                <a:ext uri="{FF2B5EF4-FFF2-40B4-BE49-F238E27FC236}">
                  <a16:creationId xmlns:a16="http://schemas.microsoft.com/office/drawing/2014/main" id="{71004149-91D5-4AB0-A28F-2858BB5ABC42}"/>
                </a:ext>
              </a:extLst>
            </p:cNvPr>
            <p:cNvSpPr>
              <a:spLocks/>
            </p:cNvSpPr>
            <p:nvPr/>
          </p:nvSpPr>
          <p:spPr bwMode="auto">
            <a:xfrm>
              <a:off x="2917" y="2423"/>
              <a:ext cx="1" cy="4"/>
            </a:xfrm>
            <a:custGeom>
              <a:avLst/>
              <a:gdLst>
                <a:gd name="T0" fmla="*/ 1 w 4"/>
                <a:gd name="T1" fmla="*/ 4 h 15"/>
                <a:gd name="T2" fmla="*/ 0 w 4"/>
                <a:gd name="T3" fmla="*/ 4 h 15"/>
                <a:gd name="T4" fmla="*/ 0 w 4"/>
                <a:gd name="T5" fmla="*/ 0 h 15"/>
                <a:gd name="T6" fmla="*/ 1 w 4"/>
                <a:gd name="T7" fmla="*/ 0 h 15"/>
                <a:gd name="T8" fmla="*/ 1 w 4"/>
                <a:gd name="T9" fmla="*/ 4 h 15"/>
                <a:gd name="T10" fmla="*/ 1 w 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5">
                  <a:moveTo>
                    <a:pt x="4" y="15"/>
                  </a:moveTo>
                  <a:lnTo>
                    <a:pt x="0" y="15"/>
                  </a:lnTo>
                  <a:lnTo>
                    <a:pt x="0" y="0"/>
                  </a:lnTo>
                  <a:lnTo>
                    <a:pt x="4" y="0"/>
                  </a:lnTo>
                  <a:lnTo>
                    <a:pt x="4" y="15"/>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2" name="Freeform 5304">
              <a:extLst>
                <a:ext uri="{FF2B5EF4-FFF2-40B4-BE49-F238E27FC236}">
                  <a16:creationId xmlns:a16="http://schemas.microsoft.com/office/drawing/2014/main" id="{1A2AD00E-B0E6-4AB6-AA12-26B14B0908F7}"/>
                </a:ext>
              </a:extLst>
            </p:cNvPr>
            <p:cNvSpPr>
              <a:spLocks/>
            </p:cNvSpPr>
            <p:nvPr/>
          </p:nvSpPr>
          <p:spPr bwMode="auto">
            <a:xfrm>
              <a:off x="2918" y="2422"/>
              <a:ext cx="23" cy="1"/>
            </a:xfrm>
            <a:custGeom>
              <a:avLst/>
              <a:gdLst>
                <a:gd name="T0" fmla="*/ 0 w 92"/>
                <a:gd name="T1" fmla="*/ 1 h 4"/>
                <a:gd name="T2" fmla="*/ 0 w 92"/>
                <a:gd name="T3" fmla="*/ 0 h 4"/>
                <a:gd name="T4" fmla="*/ 23 w 92"/>
                <a:gd name="T5" fmla="*/ 0 h 4"/>
                <a:gd name="T6" fmla="*/ 23 w 92"/>
                <a:gd name="T7" fmla="*/ 1 h 4"/>
                <a:gd name="T8" fmla="*/ 0 w 92"/>
                <a:gd name="T9" fmla="*/ 1 h 4"/>
                <a:gd name="T10" fmla="*/ 23 w 9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4">
                  <a:moveTo>
                    <a:pt x="0" y="4"/>
                  </a:moveTo>
                  <a:lnTo>
                    <a:pt x="0" y="0"/>
                  </a:lnTo>
                  <a:lnTo>
                    <a:pt x="92" y="0"/>
                  </a:lnTo>
                  <a:lnTo>
                    <a:pt x="92" y="4"/>
                  </a:lnTo>
                  <a:lnTo>
                    <a:pt x="0" y="4"/>
                  </a:lnTo>
                  <a:lnTo>
                    <a:pt x="9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3" name="Freeform 5305">
              <a:extLst>
                <a:ext uri="{FF2B5EF4-FFF2-40B4-BE49-F238E27FC236}">
                  <a16:creationId xmlns:a16="http://schemas.microsoft.com/office/drawing/2014/main" id="{CD18CAB5-5E0A-435B-972C-F536159900E9}"/>
                </a:ext>
              </a:extLst>
            </p:cNvPr>
            <p:cNvSpPr>
              <a:spLocks/>
            </p:cNvSpPr>
            <p:nvPr/>
          </p:nvSpPr>
          <p:spPr bwMode="auto">
            <a:xfrm>
              <a:off x="2960" y="2415"/>
              <a:ext cx="51" cy="1"/>
            </a:xfrm>
            <a:custGeom>
              <a:avLst/>
              <a:gdLst>
                <a:gd name="T0" fmla="*/ 0 w 206"/>
                <a:gd name="T1" fmla="*/ 1 h 3"/>
                <a:gd name="T2" fmla="*/ 0 w 206"/>
                <a:gd name="T3" fmla="*/ 0 h 3"/>
                <a:gd name="T4" fmla="*/ 51 w 206"/>
                <a:gd name="T5" fmla="*/ 0 h 3"/>
                <a:gd name="T6" fmla="*/ 51 w 206"/>
                <a:gd name="T7" fmla="*/ 1 h 3"/>
                <a:gd name="T8" fmla="*/ 0 w 206"/>
                <a:gd name="T9" fmla="*/ 1 h 3"/>
                <a:gd name="T10" fmla="*/ 51 w 20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 h="3">
                  <a:moveTo>
                    <a:pt x="0" y="3"/>
                  </a:moveTo>
                  <a:lnTo>
                    <a:pt x="0" y="0"/>
                  </a:lnTo>
                  <a:lnTo>
                    <a:pt x="206" y="0"/>
                  </a:lnTo>
                  <a:lnTo>
                    <a:pt x="206" y="3"/>
                  </a:lnTo>
                  <a:lnTo>
                    <a:pt x="0" y="3"/>
                  </a:lnTo>
                  <a:lnTo>
                    <a:pt x="20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4" name="Freeform 5306">
              <a:extLst>
                <a:ext uri="{FF2B5EF4-FFF2-40B4-BE49-F238E27FC236}">
                  <a16:creationId xmlns:a16="http://schemas.microsoft.com/office/drawing/2014/main" id="{F5E3C126-E7FC-43C1-814E-4CECACAC4FC9}"/>
                </a:ext>
              </a:extLst>
            </p:cNvPr>
            <p:cNvSpPr>
              <a:spLocks/>
            </p:cNvSpPr>
            <p:nvPr/>
          </p:nvSpPr>
          <p:spPr bwMode="auto">
            <a:xfrm>
              <a:off x="3023" y="2402"/>
              <a:ext cx="1" cy="1"/>
            </a:xfrm>
            <a:custGeom>
              <a:avLst/>
              <a:gdLst>
                <a:gd name="T0" fmla="*/ 1 w 4"/>
                <a:gd name="T1" fmla="*/ 1 h 4"/>
                <a:gd name="T2" fmla="*/ 0 w 4"/>
                <a:gd name="T3" fmla="*/ 1 h 4"/>
                <a:gd name="T4" fmla="*/ 0 w 4"/>
                <a:gd name="T5" fmla="*/ 0 h 4"/>
                <a:gd name="T6" fmla="*/ 1 w 4"/>
                <a:gd name="T7" fmla="*/ 0 h 4"/>
                <a:gd name="T8" fmla="*/ 1 w 4"/>
                <a:gd name="T9" fmla="*/ 1 h 4"/>
                <a:gd name="T10" fmla="*/ 1 w 4"/>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4" y="4"/>
                  </a:moveTo>
                  <a:lnTo>
                    <a:pt x="0" y="4"/>
                  </a:lnTo>
                  <a:lnTo>
                    <a:pt x="0" y="0"/>
                  </a:lnTo>
                  <a:lnTo>
                    <a:pt x="4" y="0"/>
                  </a:lnTo>
                  <a:lnTo>
                    <a:pt x="4" y="4"/>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5" name="Freeform 5307">
              <a:extLst>
                <a:ext uri="{FF2B5EF4-FFF2-40B4-BE49-F238E27FC236}">
                  <a16:creationId xmlns:a16="http://schemas.microsoft.com/office/drawing/2014/main" id="{8A89224F-693D-4EA6-9E69-5357966F067F}"/>
                </a:ext>
              </a:extLst>
            </p:cNvPr>
            <p:cNvSpPr>
              <a:spLocks/>
            </p:cNvSpPr>
            <p:nvPr/>
          </p:nvSpPr>
          <p:spPr bwMode="auto">
            <a:xfrm>
              <a:off x="3024" y="2401"/>
              <a:ext cx="13" cy="1"/>
            </a:xfrm>
            <a:custGeom>
              <a:avLst/>
              <a:gdLst>
                <a:gd name="T0" fmla="*/ 0 w 52"/>
                <a:gd name="T1" fmla="*/ 1 h 2"/>
                <a:gd name="T2" fmla="*/ 0 w 52"/>
                <a:gd name="T3" fmla="*/ 0 h 2"/>
                <a:gd name="T4" fmla="*/ 13 w 52"/>
                <a:gd name="T5" fmla="*/ 0 h 2"/>
                <a:gd name="T6" fmla="*/ 13 w 52"/>
                <a:gd name="T7" fmla="*/ 1 h 2"/>
                <a:gd name="T8" fmla="*/ 0 w 52"/>
                <a:gd name="T9" fmla="*/ 1 h 2"/>
                <a:gd name="T10" fmla="*/ 13 w 5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2">
                  <a:moveTo>
                    <a:pt x="0" y="2"/>
                  </a:moveTo>
                  <a:lnTo>
                    <a:pt x="0" y="0"/>
                  </a:lnTo>
                  <a:lnTo>
                    <a:pt x="52" y="0"/>
                  </a:lnTo>
                  <a:lnTo>
                    <a:pt x="52" y="2"/>
                  </a:lnTo>
                  <a:lnTo>
                    <a:pt x="0" y="2"/>
                  </a:lnTo>
                  <a:lnTo>
                    <a:pt x="5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6" name="Freeform 5308">
              <a:extLst>
                <a:ext uri="{FF2B5EF4-FFF2-40B4-BE49-F238E27FC236}">
                  <a16:creationId xmlns:a16="http://schemas.microsoft.com/office/drawing/2014/main" id="{9AE3142E-6816-4DD1-95FD-2313A2512C57}"/>
                </a:ext>
              </a:extLst>
            </p:cNvPr>
            <p:cNvSpPr>
              <a:spLocks/>
            </p:cNvSpPr>
            <p:nvPr/>
          </p:nvSpPr>
          <p:spPr bwMode="auto">
            <a:xfrm>
              <a:off x="3037" y="2398"/>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7" name="Freeform 5309">
              <a:extLst>
                <a:ext uri="{FF2B5EF4-FFF2-40B4-BE49-F238E27FC236}">
                  <a16:creationId xmlns:a16="http://schemas.microsoft.com/office/drawing/2014/main" id="{BE773AA0-167F-4009-97E7-E7F990E71C15}"/>
                </a:ext>
              </a:extLst>
            </p:cNvPr>
            <p:cNvSpPr>
              <a:spLocks/>
            </p:cNvSpPr>
            <p:nvPr/>
          </p:nvSpPr>
          <p:spPr bwMode="auto">
            <a:xfrm>
              <a:off x="3037" y="2397"/>
              <a:ext cx="34" cy="1"/>
            </a:xfrm>
            <a:custGeom>
              <a:avLst/>
              <a:gdLst>
                <a:gd name="T0" fmla="*/ 0 w 134"/>
                <a:gd name="T1" fmla="*/ 1 h 4"/>
                <a:gd name="T2" fmla="*/ 0 w 134"/>
                <a:gd name="T3" fmla="*/ 0 h 4"/>
                <a:gd name="T4" fmla="*/ 34 w 134"/>
                <a:gd name="T5" fmla="*/ 0 h 4"/>
                <a:gd name="T6" fmla="*/ 34 w 134"/>
                <a:gd name="T7" fmla="*/ 1 h 4"/>
                <a:gd name="T8" fmla="*/ 0 w 134"/>
                <a:gd name="T9" fmla="*/ 1 h 4"/>
                <a:gd name="T10" fmla="*/ 34 w 13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4">
                  <a:moveTo>
                    <a:pt x="0" y="4"/>
                  </a:moveTo>
                  <a:lnTo>
                    <a:pt x="0" y="0"/>
                  </a:lnTo>
                  <a:lnTo>
                    <a:pt x="134" y="0"/>
                  </a:lnTo>
                  <a:lnTo>
                    <a:pt x="134" y="4"/>
                  </a:lnTo>
                  <a:lnTo>
                    <a:pt x="0" y="4"/>
                  </a:lnTo>
                  <a:lnTo>
                    <a:pt x="13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8" name="Freeform 5310">
              <a:extLst>
                <a:ext uri="{FF2B5EF4-FFF2-40B4-BE49-F238E27FC236}">
                  <a16:creationId xmlns:a16="http://schemas.microsoft.com/office/drawing/2014/main" id="{79E013D2-3444-40F9-BBC2-6628AE6251E2}"/>
                </a:ext>
              </a:extLst>
            </p:cNvPr>
            <p:cNvSpPr>
              <a:spLocks/>
            </p:cNvSpPr>
            <p:nvPr/>
          </p:nvSpPr>
          <p:spPr bwMode="auto">
            <a:xfrm>
              <a:off x="3089" y="2390"/>
              <a:ext cx="36" cy="1"/>
            </a:xfrm>
            <a:custGeom>
              <a:avLst/>
              <a:gdLst>
                <a:gd name="T0" fmla="*/ 0 w 142"/>
                <a:gd name="T1" fmla="*/ 1 h 3"/>
                <a:gd name="T2" fmla="*/ 0 w 142"/>
                <a:gd name="T3" fmla="*/ 0 h 3"/>
                <a:gd name="T4" fmla="*/ 36 w 142"/>
                <a:gd name="T5" fmla="*/ 0 h 3"/>
                <a:gd name="T6" fmla="*/ 36 w 142"/>
                <a:gd name="T7" fmla="*/ 1 h 3"/>
                <a:gd name="T8" fmla="*/ 0 w 142"/>
                <a:gd name="T9" fmla="*/ 1 h 3"/>
                <a:gd name="T10" fmla="*/ 36 w 14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3">
                  <a:moveTo>
                    <a:pt x="0" y="3"/>
                  </a:moveTo>
                  <a:lnTo>
                    <a:pt x="0" y="0"/>
                  </a:lnTo>
                  <a:lnTo>
                    <a:pt x="142" y="0"/>
                  </a:lnTo>
                  <a:lnTo>
                    <a:pt x="142" y="3"/>
                  </a:lnTo>
                  <a:lnTo>
                    <a:pt x="0" y="3"/>
                  </a:lnTo>
                  <a:lnTo>
                    <a:pt x="14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89" name="Freeform 5311">
              <a:extLst>
                <a:ext uri="{FF2B5EF4-FFF2-40B4-BE49-F238E27FC236}">
                  <a16:creationId xmlns:a16="http://schemas.microsoft.com/office/drawing/2014/main" id="{2739FC13-D007-415C-B6A3-466AC4F313E3}"/>
                </a:ext>
              </a:extLst>
            </p:cNvPr>
            <p:cNvSpPr>
              <a:spLocks/>
            </p:cNvSpPr>
            <p:nvPr/>
          </p:nvSpPr>
          <p:spPr bwMode="auto">
            <a:xfrm>
              <a:off x="3124" y="2382"/>
              <a:ext cx="1" cy="8"/>
            </a:xfrm>
            <a:custGeom>
              <a:avLst/>
              <a:gdLst>
                <a:gd name="T0" fmla="*/ 1 w 2"/>
                <a:gd name="T1" fmla="*/ 8 h 31"/>
                <a:gd name="T2" fmla="*/ 0 w 2"/>
                <a:gd name="T3" fmla="*/ 8 h 31"/>
                <a:gd name="T4" fmla="*/ 0 w 2"/>
                <a:gd name="T5" fmla="*/ 0 h 31"/>
                <a:gd name="T6" fmla="*/ 1 w 2"/>
                <a:gd name="T7" fmla="*/ 0 h 31"/>
                <a:gd name="T8" fmla="*/ 1 w 2"/>
                <a:gd name="T9" fmla="*/ 8 h 31"/>
                <a:gd name="T10" fmla="*/ 1 w 2"/>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1">
                  <a:moveTo>
                    <a:pt x="2" y="31"/>
                  </a:moveTo>
                  <a:lnTo>
                    <a:pt x="0" y="31"/>
                  </a:lnTo>
                  <a:lnTo>
                    <a:pt x="0" y="0"/>
                  </a:lnTo>
                  <a:lnTo>
                    <a:pt x="2" y="0"/>
                  </a:lnTo>
                  <a:lnTo>
                    <a:pt x="2" y="31"/>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0" name="Freeform 5312">
              <a:extLst>
                <a:ext uri="{FF2B5EF4-FFF2-40B4-BE49-F238E27FC236}">
                  <a16:creationId xmlns:a16="http://schemas.microsoft.com/office/drawing/2014/main" id="{4937A04B-6A85-4824-801B-822324772C92}"/>
                </a:ext>
              </a:extLst>
            </p:cNvPr>
            <p:cNvSpPr>
              <a:spLocks/>
            </p:cNvSpPr>
            <p:nvPr/>
          </p:nvSpPr>
          <p:spPr bwMode="auto">
            <a:xfrm>
              <a:off x="3125" y="2381"/>
              <a:ext cx="7" cy="1"/>
            </a:xfrm>
            <a:custGeom>
              <a:avLst/>
              <a:gdLst>
                <a:gd name="T0" fmla="*/ 0 w 30"/>
                <a:gd name="T1" fmla="*/ 1 h 4"/>
                <a:gd name="T2" fmla="*/ 0 w 30"/>
                <a:gd name="T3" fmla="*/ 0 h 4"/>
                <a:gd name="T4" fmla="*/ 7 w 30"/>
                <a:gd name="T5" fmla="*/ 0 h 4"/>
                <a:gd name="T6" fmla="*/ 7 w 30"/>
                <a:gd name="T7" fmla="*/ 1 h 4"/>
                <a:gd name="T8" fmla="*/ 0 w 30"/>
                <a:gd name="T9" fmla="*/ 1 h 4"/>
                <a:gd name="T10" fmla="*/ 7 w 3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
                  <a:moveTo>
                    <a:pt x="0" y="4"/>
                  </a:moveTo>
                  <a:lnTo>
                    <a:pt x="0" y="0"/>
                  </a:lnTo>
                  <a:lnTo>
                    <a:pt x="30" y="0"/>
                  </a:lnTo>
                  <a:lnTo>
                    <a:pt x="30" y="4"/>
                  </a:lnTo>
                  <a:lnTo>
                    <a:pt x="0" y="4"/>
                  </a:lnTo>
                  <a:lnTo>
                    <a:pt x="3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1" name="Freeform 5313">
              <a:extLst>
                <a:ext uri="{FF2B5EF4-FFF2-40B4-BE49-F238E27FC236}">
                  <a16:creationId xmlns:a16="http://schemas.microsoft.com/office/drawing/2014/main" id="{E58495C6-8C66-459B-BDCA-98B4BB193154}"/>
                </a:ext>
              </a:extLst>
            </p:cNvPr>
            <p:cNvSpPr>
              <a:spLocks/>
            </p:cNvSpPr>
            <p:nvPr/>
          </p:nvSpPr>
          <p:spPr bwMode="auto">
            <a:xfrm>
              <a:off x="3155" y="2378"/>
              <a:ext cx="1" cy="1"/>
            </a:xfrm>
            <a:custGeom>
              <a:avLst/>
              <a:gdLst>
                <a:gd name="T0" fmla="*/ 0 w 2"/>
                <a:gd name="T1" fmla="*/ 1 h 3"/>
                <a:gd name="T2" fmla="*/ 0 w 2"/>
                <a:gd name="T3" fmla="*/ 0 h 3"/>
                <a:gd name="T4" fmla="*/ 1 w 2"/>
                <a:gd name="T5" fmla="*/ 0 h 3"/>
                <a:gd name="T6" fmla="*/ 1 w 2"/>
                <a:gd name="T7" fmla="*/ 1 h 3"/>
                <a:gd name="T8" fmla="*/ 0 w 2"/>
                <a:gd name="T9" fmla="*/ 1 h 3"/>
                <a:gd name="T10" fmla="*/ 1 w 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3"/>
                  </a:moveTo>
                  <a:lnTo>
                    <a:pt x="0" y="0"/>
                  </a:lnTo>
                  <a:lnTo>
                    <a:pt x="2" y="0"/>
                  </a:lnTo>
                  <a:lnTo>
                    <a:pt x="2" y="3"/>
                  </a:lnTo>
                  <a:lnTo>
                    <a:pt x="0" y="3"/>
                  </a:lnTo>
                  <a:lnTo>
                    <a:pt x="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2" name="Freeform 5314">
              <a:extLst>
                <a:ext uri="{FF2B5EF4-FFF2-40B4-BE49-F238E27FC236}">
                  <a16:creationId xmlns:a16="http://schemas.microsoft.com/office/drawing/2014/main" id="{1C391217-29D0-42CD-B1FD-6E985C79567D}"/>
                </a:ext>
              </a:extLst>
            </p:cNvPr>
            <p:cNvSpPr>
              <a:spLocks/>
            </p:cNvSpPr>
            <p:nvPr/>
          </p:nvSpPr>
          <p:spPr bwMode="auto">
            <a:xfrm>
              <a:off x="3155" y="2375"/>
              <a:ext cx="1" cy="3"/>
            </a:xfrm>
            <a:custGeom>
              <a:avLst/>
              <a:gdLst>
                <a:gd name="T0" fmla="*/ 1 w 2"/>
                <a:gd name="T1" fmla="*/ 3 h 13"/>
                <a:gd name="T2" fmla="*/ 0 w 2"/>
                <a:gd name="T3" fmla="*/ 3 h 13"/>
                <a:gd name="T4" fmla="*/ 0 w 2"/>
                <a:gd name="T5" fmla="*/ 0 h 13"/>
                <a:gd name="T6" fmla="*/ 1 w 2"/>
                <a:gd name="T7" fmla="*/ 0 h 13"/>
                <a:gd name="T8" fmla="*/ 1 w 2"/>
                <a:gd name="T9" fmla="*/ 3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3" name="Freeform 5315">
              <a:extLst>
                <a:ext uri="{FF2B5EF4-FFF2-40B4-BE49-F238E27FC236}">
                  <a16:creationId xmlns:a16="http://schemas.microsoft.com/office/drawing/2014/main" id="{1B01C41E-33F0-4D4A-83C6-AE6173641181}"/>
                </a:ext>
              </a:extLst>
            </p:cNvPr>
            <p:cNvSpPr>
              <a:spLocks/>
            </p:cNvSpPr>
            <p:nvPr/>
          </p:nvSpPr>
          <p:spPr bwMode="auto">
            <a:xfrm>
              <a:off x="3156" y="2374"/>
              <a:ext cx="18" cy="1"/>
            </a:xfrm>
            <a:custGeom>
              <a:avLst/>
              <a:gdLst>
                <a:gd name="T0" fmla="*/ 0 w 72"/>
                <a:gd name="T1" fmla="*/ 1 h 3"/>
                <a:gd name="T2" fmla="*/ 0 w 72"/>
                <a:gd name="T3" fmla="*/ 0 h 3"/>
                <a:gd name="T4" fmla="*/ 18 w 72"/>
                <a:gd name="T5" fmla="*/ 0 h 3"/>
                <a:gd name="T6" fmla="*/ 18 w 72"/>
                <a:gd name="T7" fmla="*/ 1 h 3"/>
                <a:gd name="T8" fmla="*/ 0 w 72"/>
                <a:gd name="T9" fmla="*/ 1 h 3"/>
                <a:gd name="T10" fmla="*/ 18 w 7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3">
                  <a:moveTo>
                    <a:pt x="0" y="3"/>
                  </a:moveTo>
                  <a:lnTo>
                    <a:pt x="0" y="0"/>
                  </a:lnTo>
                  <a:lnTo>
                    <a:pt x="72" y="0"/>
                  </a:lnTo>
                  <a:lnTo>
                    <a:pt x="72" y="3"/>
                  </a:lnTo>
                  <a:lnTo>
                    <a:pt x="0" y="3"/>
                  </a:lnTo>
                  <a:lnTo>
                    <a:pt x="7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4" name="Freeform 5316">
              <a:extLst>
                <a:ext uri="{FF2B5EF4-FFF2-40B4-BE49-F238E27FC236}">
                  <a16:creationId xmlns:a16="http://schemas.microsoft.com/office/drawing/2014/main" id="{1A137ABD-590E-43A9-8424-491ECE0C8535}"/>
                </a:ext>
              </a:extLst>
            </p:cNvPr>
            <p:cNvSpPr>
              <a:spLocks/>
            </p:cNvSpPr>
            <p:nvPr/>
          </p:nvSpPr>
          <p:spPr bwMode="auto">
            <a:xfrm>
              <a:off x="3173" y="2369"/>
              <a:ext cx="1" cy="6"/>
            </a:xfrm>
            <a:custGeom>
              <a:avLst/>
              <a:gdLst>
                <a:gd name="T0" fmla="*/ 1 w 2"/>
                <a:gd name="T1" fmla="*/ 6 h 22"/>
                <a:gd name="T2" fmla="*/ 0 w 2"/>
                <a:gd name="T3" fmla="*/ 6 h 22"/>
                <a:gd name="T4" fmla="*/ 0 w 2"/>
                <a:gd name="T5" fmla="*/ 0 h 22"/>
                <a:gd name="T6" fmla="*/ 1 w 2"/>
                <a:gd name="T7" fmla="*/ 0 h 22"/>
                <a:gd name="T8" fmla="*/ 1 w 2"/>
                <a:gd name="T9" fmla="*/ 6 h 22"/>
                <a:gd name="T10" fmla="*/ 1 w 2"/>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2">
                  <a:moveTo>
                    <a:pt x="2" y="22"/>
                  </a:moveTo>
                  <a:lnTo>
                    <a:pt x="0" y="22"/>
                  </a:lnTo>
                  <a:lnTo>
                    <a:pt x="0" y="0"/>
                  </a:lnTo>
                  <a:lnTo>
                    <a:pt x="2" y="0"/>
                  </a:lnTo>
                  <a:lnTo>
                    <a:pt x="2" y="22"/>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5" name="Freeform 5317">
              <a:extLst>
                <a:ext uri="{FF2B5EF4-FFF2-40B4-BE49-F238E27FC236}">
                  <a16:creationId xmlns:a16="http://schemas.microsoft.com/office/drawing/2014/main" id="{A70C3089-BC34-43C7-961F-E1CF8A60702F}"/>
                </a:ext>
              </a:extLst>
            </p:cNvPr>
            <p:cNvSpPr>
              <a:spLocks/>
            </p:cNvSpPr>
            <p:nvPr/>
          </p:nvSpPr>
          <p:spPr bwMode="auto">
            <a:xfrm>
              <a:off x="3174" y="2369"/>
              <a:ext cx="9" cy="1"/>
            </a:xfrm>
            <a:custGeom>
              <a:avLst/>
              <a:gdLst>
                <a:gd name="T0" fmla="*/ 0 w 38"/>
                <a:gd name="T1" fmla="*/ 1 h 4"/>
                <a:gd name="T2" fmla="*/ 0 w 38"/>
                <a:gd name="T3" fmla="*/ 0 h 4"/>
                <a:gd name="T4" fmla="*/ 9 w 38"/>
                <a:gd name="T5" fmla="*/ 0 h 4"/>
                <a:gd name="T6" fmla="*/ 9 w 38"/>
                <a:gd name="T7" fmla="*/ 1 h 4"/>
                <a:gd name="T8" fmla="*/ 0 w 38"/>
                <a:gd name="T9" fmla="*/ 1 h 4"/>
                <a:gd name="T10" fmla="*/ 9 w 3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4">
                  <a:moveTo>
                    <a:pt x="0" y="4"/>
                  </a:moveTo>
                  <a:lnTo>
                    <a:pt x="0" y="0"/>
                  </a:lnTo>
                  <a:lnTo>
                    <a:pt x="38" y="0"/>
                  </a:lnTo>
                  <a:lnTo>
                    <a:pt x="38" y="4"/>
                  </a:lnTo>
                  <a:lnTo>
                    <a:pt x="0" y="4"/>
                  </a:lnTo>
                  <a:lnTo>
                    <a:pt x="3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6" name="Freeform 5318">
              <a:extLst>
                <a:ext uri="{FF2B5EF4-FFF2-40B4-BE49-F238E27FC236}">
                  <a16:creationId xmlns:a16="http://schemas.microsoft.com/office/drawing/2014/main" id="{7AD09AEE-F908-4338-AA17-7E545AEA4FA4}"/>
                </a:ext>
              </a:extLst>
            </p:cNvPr>
            <p:cNvSpPr>
              <a:spLocks/>
            </p:cNvSpPr>
            <p:nvPr/>
          </p:nvSpPr>
          <p:spPr bwMode="auto">
            <a:xfrm>
              <a:off x="3183" y="2365"/>
              <a:ext cx="1" cy="4"/>
            </a:xfrm>
            <a:custGeom>
              <a:avLst/>
              <a:gdLst>
                <a:gd name="T0" fmla="*/ 1 w 2"/>
                <a:gd name="T1" fmla="*/ 4 h 17"/>
                <a:gd name="T2" fmla="*/ 0 w 2"/>
                <a:gd name="T3" fmla="*/ 4 h 17"/>
                <a:gd name="T4" fmla="*/ 0 w 2"/>
                <a:gd name="T5" fmla="*/ 0 h 17"/>
                <a:gd name="T6" fmla="*/ 1 w 2"/>
                <a:gd name="T7" fmla="*/ 0 h 17"/>
                <a:gd name="T8" fmla="*/ 1 w 2"/>
                <a:gd name="T9" fmla="*/ 4 h 17"/>
                <a:gd name="T10" fmla="*/ 1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7" name="Freeform 5319">
              <a:extLst>
                <a:ext uri="{FF2B5EF4-FFF2-40B4-BE49-F238E27FC236}">
                  <a16:creationId xmlns:a16="http://schemas.microsoft.com/office/drawing/2014/main" id="{5AC3ADF0-1325-493B-AF73-AD3714A7B036}"/>
                </a:ext>
              </a:extLst>
            </p:cNvPr>
            <p:cNvSpPr>
              <a:spLocks/>
            </p:cNvSpPr>
            <p:nvPr/>
          </p:nvSpPr>
          <p:spPr bwMode="auto">
            <a:xfrm>
              <a:off x="3183" y="2365"/>
              <a:ext cx="8" cy="1"/>
            </a:xfrm>
            <a:custGeom>
              <a:avLst/>
              <a:gdLst>
                <a:gd name="T0" fmla="*/ 0 w 30"/>
                <a:gd name="T1" fmla="*/ 1 h 3"/>
                <a:gd name="T2" fmla="*/ 0 w 30"/>
                <a:gd name="T3" fmla="*/ 0 h 3"/>
                <a:gd name="T4" fmla="*/ 8 w 30"/>
                <a:gd name="T5" fmla="*/ 0 h 3"/>
                <a:gd name="T6" fmla="*/ 8 w 30"/>
                <a:gd name="T7" fmla="*/ 1 h 3"/>
                <a:gd name="T8" fmla="*/ 0 w 30"/>
                <a:gd name="T9" fmla="*/ 1 h 3"/>
                <a:gd name="T10" fmla="*/ 8 w 3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
                  <a:moveTo>
                    <a:pt x="0" y="3"/>
                  </a:moveTo>
                  <a:lnTo>
                    <a:pt x="0" y="0"/>
                  </a:lnTo>
                  <a:lnTo>
                    <a:pt x="30" y="0"/>
                  </a:lnTo>
                  <a:lnTo>
                    <a:pt x="30" y="3"/>
                  </a:lnTo>
                  <a:lnTo>
                    <a:pt x="0" y="3"/>
                  </a:lnTo>
                  <a:lnTo>
                    <a:pt x="3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8" name="Freeform 5320">
              <a:extLst>
                <a:ext uri="{FF2B5EF4-FFF2-40B4-BE49-F238E27FC236}">
                  <a16:creationId xmlns:a16="http://schemas.microsoft.com/office/drawing/2014/main" id="{E268C652-86DA-4E23-9CDD-8C541A60E3F8}"/>
                </a:ext>
              </a:extLst>
            </p:cNvPr>
            <p:cNvSpPr>
              <a:spLocks/>
            </p:cNvSpPr>
            <p:nvPr/>
          </p:nvSpPr>
          <p:spPr bwMode="auto">
            <a:xfrm>
              <a:off x="3214" y="2360"/>
              <a:ext cx="15" cy="1"/>
            </a:xfrm>
            <a:custGeom>
              <a:avLst/>
              <a:gdLst>
                <a:gd name="T0" fmla="*/ 0 w 62"/>
                <a:gd name="T1" fmla="*/ 1 h 3"/>
                <a:gd name="T2" fmla="*/ 0 w 62"/>
                <a:gd name="T3" fmla="*/ 0 h 3"/>
                <a:gd name="T4" fmla="*/ 15 w 62"/>
                <a:gd name="T5" fmla="*/ 0 h 3"/>
                <a:gd name="T6" fmla="*/ 15 w 62"/>
                <a:gd name="T7" fmla="*/ 1 h 3"/>
                <a:gd name="T8" fmla="*/ 0 w 62"/>
                <a:gd name="T9" fmla="*/ 1 h 3"/>
                <a:gd name="T10" fmla="*/ 15 w 6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3">
                  <a:moveTo>
                    <a:pt x="0" y="3"/>
                  </a:moveTo>
                  <a:lnTo>
                    <a:pt x="0" y="0"/>
                  </a:lnTo>
                  <a:lnTo>
                    <a:pt x="62" y="0"/>
                  </a:lnTo>
                  <a:lnTo>
                    <a:pt x="62" y="3"/>
                  </a:lnTo>
                  <a:lnTo>
                    <a:pt x="0" y="3"/>
                  </a:lnTo>
                  <a:lnTo>
                    <a:pt x="6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799" name="Freeform 5321">
              <a:extLst>
                <a:ext uri="{FF2B5EF4-FFF2-40B4-BE49-F238E27FC236}">
                  <a16:creationId xmlns:a16="http://schemas.microsoft.com/office/drawing/2014/main" id="{FC7A7A85-01C1-44EF-945A-09BD9215B695}"/>
                </a:ext>
              </a:extLst>
            </p:cNvPr>
            <p:cNvSpPr>
              <a:spLocks/>
            </p:cNvSpPr>
            <p:nvPr/>
          </p:nvSpPr>
          <p:spPr bwMode="auto">
            <a:xfrm>
              <a:off x="3229" y="2357"/>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0" name="Freeform 5322">
              <a:extLst>
                <a:ext uri="{FF2B5EF4-FFF2-40B4-BE49-F238E27FC236}">
                  <a16:creationId xmlns:a16="http://schemas.microsoft.com/office/drawing/2014/main" id="{8C5AA0BB-15D5-4F44-A051-120E3DA2D6BE}"/>
                </a:ext>
              </a:extLst>
            </p:cNvPr>
            <p:cNvSpPr>
              <a:spLocks/>
            </p:cNvSpPr>
            <p:nvPr/>
          </p:nvSpPr>
          <p:spPr bwMode="auto">
            <a:xfrm>
              <a:off x="3229" y="2357"/>
              <a:ext cx="6" cy="1"/>
            </a:xfrm>
            <a:custGeom>
              <a:avLst/>
              <a:gdLst>
                <a:gd name="T0" fmla="*/ 0 w 22"/>
                <a:gd name="T1" fmla="*/ 1 h 4"/>
                <a:gd name="T2" fmla="*/ 0 w 22"/>
                <a:gd name="T3" fmla="*/ 0 h 4"/>
                <a:gd name="T4" fmla="*/ 6 w 22"/>
                <a:gd name="T5" fmla="*/ 0 h 4"/>
                <a:gd name="T6" fmla="*/ 6 w 22"/>
                <a:gd name="T7" fmla="*/ 1 h 4"/>
                <a:gd name="T8" fmla="*/ 0 w 22"/>
                <a:gd name="T9" fmla="*/ 1 h 4"/>
                <a:gd name="T10" fmla="*/ 6 w 2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
                  <a:moveTo>
                    <a:pt x="0" y="4"/>
                  </a:moveTo>
                  <a:lnTo>
                    <a:pt x="0" y="0"/>
                  </a:lnTo>
                  <a:lnTo>
                    <a:pt x="22" y="0"/>
                  </a:lnTo>
                  <a:lnTo>
                    <a:pt x="22" y="4"/>
                  </a:lnTo>
                  <a:lnTo>
                    <a:pt x="0" y="4"/>
                  </a:lnTo>
                  <a:lnTo>
                    <a:pt x="2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1" name="Freeform 5323">
              <a:extLst>
                <a:ext uri="{FF2B5EF4-FFF2-40B4-BE49-F238E27FC236}">
                  <a16:creationId xmlns:a16="http://schemas.microsoft.com/office/drawing/2014/main" id="{E283922E-98E0-435A-A8B7-6F307523E893}"/>
                </a:ext>
              </a:extLst>
            </p:cNvPr>
            <p:cNvSpPr>
              <a:spLocks/>
            </p:cNvSpPr>
            <p:nvPr/>
          </p:nvSpPr>
          <p:spPr bwMode="auto">
            <a:xfrm>
              <a:off x="3234" y="2353"/>
              <a:ext cx="1" cy="4"/>
            </a:xfrm>
            <a:custGeom>
              <a:avLst/>
              <a:gdLst>
                <a:gd name="T0" fmla="*/ 1 w 4"/>
                <a:gd name="T1" fmla="*/ 4 h 17"/>
                <a:gd name="T2" fmla="*/ 0 w 4"/>
                <a:gd name="T3" fmla="*/ 4 h 17"/>
                <a:gd name="T4" fmla="*/ 0 w 4"/>
                <a:gd name="T5" fmla="*/ 0 h 17"/>
                <a:gd name="T6" fmla="*/ 1 w 4"/>
                <a:gd name="T7" fmla="*/ 0 h 17"/>
                <a:gd name="T8" fmla="*/ 1 w 4"/>
                <a:gd name="T9" fmla="*/ 4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2" name="Freeform 5324">
              <a:extLst>
                <a:ext uri="{FF2B5EF4-FFF2-40B4-BE49-F238E27FC236}">
                  <a16:creationId xmlns:a16="http://schemas.microsoft.com/office/drawing/2014/main" id="{F99BE91B-F211-4650-B04B-22B3EDDBDC3D}"/>
                </a:ext>
              </a:extLst>
            </p:cNvPr>
            <p:cNvSpPr>
              <a:spLocks/>
            </p:cNvSpPr>
            <p:nvPr/>
          </p:nvSpPr>
          <p:spPr bwMode="auto">
            <a:xfrm>
              <a:off x="3235" y="2353"/>
              <a:ext cx="12" cy="1"/>
            </a:xfrm>
            <a:custGeom>
              <a:avLst/>
              <a:gdLst>
                <a:gd name="T0" fmla="*/ 0 w 50"/>
                <a:gd name="T1" fmla="*/ 1 h 3"/>
                <a:gd name="T2" fmla="*/ 0 w 50"/>
                <a:gd name="T3" fmla="*/ 0 h 3"/>
                <a:gd name="T4" fmla="*/ 12 w 50"/>
                <a:gd name="T5" fmla="*/ 0 h 3"/>
                <a:gd name="T6" fmla="*/ 12 w 50"/>
                <a:gd name="T7" fmla="*/ 1 h 3"/>
                <a:gd name="T8" fmla="*/ 0 w 50"/>
                <a:gd name="T9" fmla="*/ 1 h 3"/>
                <a:gd name="T10" fmla="*/ 12 w 50"/>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
                  <a:moveTo>
                    <a:pt x="0" y="3"/>
                  </a:moveTo>
                  <a:lnTo>
                    <a:pt x="0" y="0"/>
                  </a:lnTo>
                  <a:lnTo>
                    <a:pt x="50" y="0"/>
                  </a:lnTo>
                  <a:lnTo>
                    <a:pt x="50" y="3"/>
                  </a:lnTo>
                  <a:lnTo>
                    <a:pt x="0" y="3"/>
                  </a:lnTo>
                  <a:lnTo>
                    <a:pt x="5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3" name="Freeform 5325">
              <a:extLst>
                <a:ext uri="{FF2B5EF4-FFF2-40B4-BE49-F238E27FC236}">
                  <a16:creationId xmlns:a16="http://schemas.microsoft.com/office/drawing/2014/main" id="{FA180F83-B5C1-4C7E-9924-0637A03C0E25}"/>
                </a:ext>
              </a:extLst>
            </p:cNvPr>
            <p:cNvSpPr>
              <a:spLocks/>
            </p:cNvSpPr>
            <p:nvPr/>
          </p:nvSpPr>
          <p:spPr bwMode="auto">
            <a:xfrm>
              <a:off x="3246" y="2350"/>
              <a:ext cx="1" cy="3"/>
            </a:xfrm>
            <a:custGeom>
              <a:avLst/>
              <a:gdLst>
                <a:gd name="T0" fmla="*/ 1 w 4"/>
                <a:gd name="T1" fmla="*/ 3 h 13"/>
                <a:gd name="T2" fmla="*/ 0 w 4"/>
                <a:gd name="T3" fmla="*/ 3 h 13"/>
                <a:gd name="T4" fmla="*/ 0 w 4"/>
                <a:gd name="T5" fmla="*/ 0 h 13"/>
                <a:gd name="T6" fmla="*/ 1 w 4"/>
                <a:gd name="T7" fmla="*/ 0 h 13"/>
                <a:gd name="T8" fmla="*/ 1 w 4"/>
                <a:gd name="T9" fmla="*/ 3 h 13"/>
                <a:gd name="T10" fmla="*/ 1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13"/>
                  </a:moveTo>
                  <a:lnTo>
                    <a:pt x="0" y="13"/>
                  </a:lnTo>
                  <a:lnTo>
                    <a:pt x="0" y="0"/>
                  </a:lnTo>
                  <a:lnTo>
                    <a:pt x="4" y="0"/>
                  </a:lnTo>
                  <a:lnTo>
                    <a:pt x="4" y="1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4" name="Freeform 5326">
              <a:extLst>
                <a:ext uri="{FF2B5EF4-FFF2-40B4-BE49-F238E27FC236}">
                  <a16:creationId xmlns:a16="http://schemas.microsoft.com/office/drawing/2014/main" id="{FA3C17D1-75DF-450E-8EAD-189422AB2D9A}"/>
                </a:ext>
              </a:extLst>
            </p:cNvPr>
            <p:cNvSpPr>
              <a:spLocks/>
            </p:cNvSpPr>
            <p:nvPr/>
          </p:nvSpPr>
          <p:spPr bwMode="auto">
            <a:xfrm>
              <a:off x="3247" y="2349"/>
              <a:ext cx="4" cy="1"/>
            </a:xfrm>
            <a:custGeom>
              <a:avLst/>
              <a:gdLst>
                <a:gd name="T0" fmla="*/ 0 w 14"/>
                <a:gd name="T1" fmla="*/ 1 h 2"/>
                <a:gd name="T2" fmla="*/ 0 w 14"/>
                <a:gd name="T3" fmla="*/ 0 h 2"/>
                <a:gd name="T4" fmla="*/ 4 w 14"/>
                <a:gd name="T5" fmla="*/ 0 h 2"/>
                <a:gd name="T6" fmla="*/ 4 w 14"/>
                <a:gd name="T7" fmla="*/ 1 h 2"/>
                <a:gd name="T8" fmla="*/ 0 w 14"/>
                <a:gd name="T9" fmla="*/ 1 h 2"/>
                <a:gd name="T10" fmla="*/ 4 w 1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
                  <a:moveTo>
                    <a:pt x="0" y="2"/>
                  </a:moveTo>
                  <a:lnTo>
                    <a:pt x="0" y="0"/>
                  </a:lnTo>
                  <a:lnTo>
                    <a:pt x="14" y="0"/>
                  </a:lnTo>
                  <a:lnTo>
                    <a:pt x="14" y="2"/>
                  </a:lnTo>
                  <a:lnTo>
                    <a:pt x="0" y="2"/>
                  </a:lnTo>
                  <a:lnTo>
                    <a:pt x="1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5" name="Freeform 5327">
              <a:extLst>
                <a:ext uri="{FF2B5EF4-FFF2-40B4-BE49-F238E27FC236}">
                  <a16:creationId xmlns:a16="http://schemas.microsoft.com/office/drawing/2014/main" id="{D4414557-F132-461A-863F-8633ABE8D46B}"/>
                </a:ext>
              </a:extLst>
            </p:cNvPr>
            <p:cNvSpPr>
              <a:spLocks/>
            </p:cNvSpPr>
            <p:nvPr/>
          </p:nvSpPr>
          <p:spPr bwMode="auto">
            <a:xfrm>
              <a:off x="3250" y="2349"/>
              <a:ext cx="1" cy="1"/>
            </a:xfrm>
            <a:custGeom>
              <a:avLst/>
              <a:gdLst>
                <a:gd name="T0" fmla="*/ 1 w 2"/>
                <a:gd name="T1" fmla="*/ 1 h 2"/>
                <a:gd name="T2" fmla="*/ 0 w 2"/>
                <a:gd name="T3" fmla="*/ 1 h 2"/>
                <a:gd name="T4" fmla="*/ 0 w 2"/>
                <a:gd name="T5" fmla="*/ 0 h 2"/>
                <a:gd name="T6" fmla="*/ 1 w 2"/>
                <a:gd name="T7" fmla="*/ 0 h 2"/>
                <a:gd name="T8" fmla="*/ 1 w 2"/>
                <a:gd name="T9" fmla="*/ 1 h 2"/>
                <a:gd name="T10" fmla="*/ 1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2"/>
                  </a:moveTo>
                  <a:lnTo>
                    <a:pt x="0" y="2"/>
                  </a:lnTo>
                  <a:lnTo>
                    <a:pt x="0" y="0"/>
                  </a:lnTo>
                  <a:lnTo>
                    <a:pt x="2" y="0"/>
                  </a:lnTo>
                  <a:lnTo>
                    <a:pt x="2" y="2"/>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6" name="Freeform 5328">
              <a:extLst>
                <a:ext uri="{FF2B5EF4-FFF2-40B4-BE49-F238E27FC236}">
                  <a16:creationId xmlns:a16="http://schemas.microsoft.com/office/drawing/2014/main" id="{2A2CD603-E647-4CA2-A354-D6A804021AB6}"/>
                </a:ext>
              </a:extLst>
            </p:cNvPr>
            <p:cNvSpPr>
              <a:spLocks/>
            </p:cNvSpPr>
            <p:nvPr/>
          </p:nvSpPr>
          <p:spPr bwMode="auto">
            <a:xfrm>
              <a:off x="3271" y="2341"/>
              <a:ext cx="9" cy="1"/>
            </a:xfrm>
            <a:custGeom>
              <a:avLst/>
              <a:gdLst>
                <a:gd name="T0" fmla="*/ 0 w 38"/>
                <a:gd name="T1" fmla="*/ 1 h 3"/>
                <a:gd name="T2" fmla="*/ 0 w 38"/>
                <a:gd name="T3" fmla="*/ 0 h 3"/>
                <a:gd name="T4" fmla="*/ 9 w 38"/>
                <a:gd name="T5" fmla="*/ 0 h 3"/>
                <a:gd name="T6" fmla="*/ 9 w 38"/>
                <a:gd name="T7" fmla="*/ 1 h 3"/>
                <a:gd name="T8" fmla="*/ 0 w 38"/>
                <a:gd name="T9" fmla="*/ 1 h 3"/>
                <a:gd name="T10" fmla="*/ 9 w 38"/>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
                  <a:moveTo>
                    <a:pt x="0" y="3"/>
                  </a:moveTo>
                  <a:lnTo>
                    <a:pt x="0" y="0"/>
                  </a:lnTo>
                  <a:lnTo>
                    <a:pt x="38" y="0"/>
                  </a:lnTo>
                  <a:lnTo>
                    <a:pt x="38" y="3"/>
                  </a:lnTo>
                  <a:lnTo>
                    <a:pt x="0" y="3"/>
                  </a:lnTo>
                  <a:lnTo>
                    <a:pt x="3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7" name="Freeform 5329">
              <a:extLst>
                <a:ext uri="{FF2B5EF4-FFF2-40B4-BE49-F238E27FC236}">
                  <a16:creationId xmlns:a16="http://schemas.microsoft.com/office/drawing/2014/main" id="{F6855393-37FE-4E11-AFB5-04B2F96CF743}"/>
                </a:ext>
              </a:extLst>
            </p:cNvPr>
            <p:cNvSpPr>
              <a:spLocks/>
            </p:cNvSpPr>
            <p:nvPr/>
          </p:nvSpPr>
          <p:spPr bwMode="auto">
            <a:xfrm>
              <a:off x="3280" y="2336"/>
              <a:ext cx="1" cy="6"/>
            </a:xfrm>
            <a:custGeom>
              <a:avLst/>
              <a:gdLst>
                <a:gd name="T0" fmla="*/ 1 w 2"/>
                <a:gd name="T1" fmla="*/ 6 h 22"/>
                <a:gd name="T2" fmla="*/ 0 w 2"/>
                <a:gd name="T3" fmla="*/ 6 h 22"/>
                <a:gd name="T4" fmla="*/ 0 w 2"/>
                <a:gd name="T5" fmla="*/ 0 h 22"/>
                <a:gd name="T6" fmla="*/ 1 w 2"/>
                <a:gd name="T7" fmla="*/ 0 h 22"/>
                <a:gd name="T8" fmla="*/ 1 w 2"/>
                <a:gd name="T9" fmla="*/ 6 h 22"/>
                <a:gd name="T10" fmla="*/ 1 w 2"/>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2">
                  <a:moveTo>
                    <a:pt x="2" y="22"/>
                  </a:moveTo>
                  <a:lnTo>
                    <a:pt x="0" y="22"/>
                  </a:lnTo>
                  <a:lnTo>
                    <a:pt x="0" y="0"/>
                  </a:lnTo>
                  <a:lnTo>
                    <a:pt x="2" y="0"/>
                  </a:lnTo>
                  <a:lnTo>
                    <a:pt x="2" y="22"/>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8" name="Freeform 5330">
              <a:extLst>
                <a:ext uri="{FF2B5EF4-FFF2-40B4-BE49-F238E27FC236}">
                  <a16:creationId xmlns:a16="http://schemas.microsoft.com/office/drawing/2014/main" id="{E5A12277-DC0B-459E-9F88-EDA85B1EF5B2}"/>
                </a:ext>
              </a:extLst>
            </p:cNvPr>
            <p:cNvSpPr>
              <a:spLocks/>
            </p:cNvSpPr>
            <p:nvPr/>
          </p:nvSpPr>
          <p:spPr bwMode="auto">
            <a:xfrm>
              <a:off x="3280" y="2336"/>
              <a:ext cx="17" cy="1"/>
            </a:xfrm>
            <a:custGeom>
              <a:avLst/>
              <a:gdLst>
                <a:gd name="T0" fmla="*/ 0 w 66"/>
                <a:gd name="T1" fmla="*/ 1 h 3"/>
                <a:gd name="T2" fmla="*/ 0 w 66"/>
                <a:gd name="T3" fmla="*/ 0 h 3"/>
                <a:gd name="T4" fmla="*/ 17 w 66"/>
                <a:gd name="T5" fmla="*/ 0 h 3"/>
                <a:gd name="T6" fmla="*/ 17 w 66"/>
                <a:gd name="T7" fmla="*/ 1 h 3"/>
                <a:gd name="T8" fmla="*/ 0 w 66"/>
                <a:gd name="T9" fmla="*/ 1 h 3"/>
                <a:gd name="T10" fmla="*/ 17 w 6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3">
                  <a:moveTo>
                    <a:pt x="0" y="3"/>
                  </a:moveTo>
                  <a:lnTo>
                    <a:pt x="0" y="0"/>
                  </a:lnTo>
                  <a:lnTo>
                    <a:pt x="66" y="0"/>
                  </a:lnTo>
                  <a:lnTo>
                    <a:pt x="66" y="3"/>
                  </a:lnTo>
                  <a:lnTo>
                    <a:pt x="0" y="3"/>
                  </a:lnTo>
                  <a:lnTo>
                    <a:pt x="6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09" name="Freeform 5331">
              <a:extLst>
                <a:ext uri="{FF2B5EF4-FFF2-40B4-BE49-F238E27FC236}">
                  <a16:creationId xmlns:a16="http://schemas.microsoft.com/office/drawing/2014/main" id="{5315E4A7-4DEB-47E0-B09F-6A5CBC2AB1C2}"/>
                </a:ext>
              </a:extLst>
            </p:cNvPr>
            <p:cNvSpPr>
              <a:spLocks/>
            </p:cNvSpPr>
            <p:nvPr/>
          </p:nvSpPr>
          <p:spPr bwMode="auto">
            <a:xfrm>
              <a:off x="3296" y="2333"/>
              <a:ext cx="1" cy="3"/>
            </a:xfrm>
            <a:custGeom>
              <a:avLst/>
              <a:gdLst>
                <a:gd name="T0" fmla="*/ 1 w 2"/>
                <a:gd name="T1" fmla="*/ 3 h 16"/>
                <a:gd name="T2" fmla="*/ 0 w 2"/>
                <a:gd name="T3" fmla="*/ 3 h 16"/>
                <a:gd name="T4" fmla="*/ 0 w 2"/>
                <a:gd name="T5" fmla="*/ 0 h 16"/>
                <a:gd name="T6" fmla="*/ 1 w 2"/>
                <a:gd name="T7" fmla="*/ 0 h 16"/>
                <a:gd name="T8" fmla="*/ 1 w 2"/>
                <a:gd name="T9" fmla="*/ 3 h 16"/>
                <a:gd name="T10" fmla="*/ 1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0" name="Freeform 5332">
              <a:extLst>
                <a:ext uri="{FF2B5EF4-FFF2-40B4-BE49-F238E27FC236}">
                  <a16:creationId xmlns:a16="http://schemas.microsoft.com/office/drawing/2014/main" id="{406A57D7-3A03-4DA6-95D7-944665050379}"/>
                </a:ext>
              </a:extLst>
            </p:cNvPr>
            <p:cNvSpPr>
              <a:spLocks/>
            </p:cNvSpPr>
            <p:nvPr/>
          </p:nvSpPr>
          <p:spPr bwMode="auto">
            <a:xfrm>
              <a:off x="3297" y="2332"/>
              <a:ext cx="15" cy="1"/>
            </a:xfrm>
            <a:custGeom>
              <a:avLst/>
              <a:gdLst>
                <a:gd name="T0" fmla="*/ 0 w 60"/>
                <a:gd name="T1" fmla="*/ 1 h 4"/>
                <a:gd name="T2" fmla="*/ 0 w 60"/>
                <a:gd name="T3" fmla="*/ 0 h 4"/>
                <a:gd name="T4" fmla="*/ 15 w 60"/>
                <a:gd name="T5" fmla="*/ 0 h 4"/>
                <a:gd name="T6" fmla="*/ 15 w 60"/>
                <a:gd name="T7" fmla="*/ 1 h 4"/>
                <a:gd name="T8" fmla="*/ 0 w 60"/>
                <a:gd name="T9" fmla="*/ 1 h 4"/>
                <a:gd name="T10" fmla="*/ 15 w 6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4">
                  <a:moveTo>
                    <a:pt x="0" y="4"/>
                  </a:moveTo>
                  <a:lnTo>
                    <a:pt x="0" y="0"/>
                  </a:lnTo>
                  <a:lnTo>
                    <a:pt x="60" y="0"/>
                  </a:lnTo>
                  <a:lnTo>
                    <a:pt x="60" y="4"/>
                  </a:lnTo>
                  <a:lnTo>
                    <a:pt x="0" y="4"/>
                  </a:lnTo>
                  <a:lnTo>
                    <a:pt x="6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1" name="Freeform 5333">
              <a:extLst>
                <a:ext uri="{FF2B5EF4-FFF2-40B4-BE49-F238E27FC236}">
                  <a16:creationId xmlns:a16="http://schemas.microsoft.com/office/drawing/2014/main" id="{F1F0A191-5BE9-4EE4-8587-A182B7EACE1E}"/>
                </a:ext>
              </a:extLst>
            </p:cNvPr>
            <p:cNvSpPr>
              <a:spLocks/>
            </p:cNvSpPr>
            <p:nvPr/>
          </p:nvSpPr>
          <p:spPr bwMode="auto">
            <a:xfrm>
              <a:off x="3339" y="2332"/>
              <a:ext cx="52" cy="1"/>
            </a:xfrm>
            <a:custGeom>
              <a:avLst/>
              <a:gdLst>
                <a:gd name="T0" fmla="*/ 0 w 207"/>
                <a:gd name="T1" fmla="*/ 1 h 4"/>
                <a:gd name="T2" fmla="*/ 0 w 207"/>
                <a:gd name="T3" fmla="*/ 0 h 4"/>
                <a:gd name="T4" fmla="*/ 52 w 207"/>
                <a:gd name="T5" fmla="*/ 0 h 4"/>
                <a:gd name="T6" fmla="*/ 52 w 207"/>
                <a:gd name="T7" fmla="*/ 1 h 4"/>
                <a:gd name="T8" fmla="*/ 0 w 207"/>
                <a:gd name="T9" fmla="*/ 1 h 4"/>
                <a:gd name="T10" fmla="*/ 52 w 207"/>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7" h="4">
                  <a:moveTo>
                    <a:pt x="0" y="4"/>
                  </a:moveTo>
                  <a:lnTo>
                    <a:pt x="0" y="0"/>
                  </a:lnTo>
                  <a:lnTo>
                    <a:pt x="207" y="0"/>
                  </a:lnTo>
                  <a:lnTo>
                    <a:pt x="207" y="4"/>
                  </a:lnTo>
                  <a:lnTo>
                    <a:pt x="0" y="4"/>
                  </a:lnTo>
                  <a:lnTo>
                    <a:pt x="207"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2" name="Freeform 5334">
              <a:extLst>
                <a:ext uri="{FF2B5EF4-FFF2-40B4-BE49-F238E27FC236}">
                  <a16:creationId xmlns:a16="http://schemas.microsoft.com/office/drawing/2014/main" id="{8CDEC4FA-9CE4-43D5-8239-C99114CE0AAA}"/>
                </a:ext>
              </a:extLst>
            </p:cNvPr>
            <p:cNvSpPr>
              <a:spLocks/>
            </p:cNvSpPr>
            <p:nvPr/>
          </p:nvSpPr>
          <p:spPr bwMode="auto">
            <a:xfrm>
              <a:off x="3418" y="2332"/>
              <a:ext cx="25" cy="1"/>
            </a:xfrm>
            <a:custGeom>
              <a:avLst/>
              <a:gdLst>
                <a:gd name="T0" fmla="*/ 0 w 98"/>
                <a:gd name="T1" fmla="*/ 1 h 4"/>
                <a:gd name="T2" fmla="*/ 0 w 98"/>
                <a:gd name="T3" fmla="*/ 0 h 4"/>
                <a:gd name="T4" fmla="*/ 25 w 98"/>
                <a:gd name="T5" fmla="*/ 0 h 4"/>
                <a:gd name="T6" fmla="*/ 25 w 98"/>
                <a:gd name="T7" fmla="*/ 1 h 4"/>
                <a:gd name="T8" fmla="*/ 0 w 98"/>
                <a:gd name="T9" fmla="*/ 1 h 4"/>
                <a:gd name="T10" fmla="*/ 25 w 98"/>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4">
                  <a:moveTo>
                    <a:pt x="0" y="4"/>
                  </a:moveTo>
                  <a:lnTo>
                    <a:pt x="0" y="0"/>
                  </a:lnTo>
                  <a:lnTo>
                    <a:pt x="98" y="0"/>
                  </a:lnTo>
                  <a:lnTo>
                    <a:pt x="98" y="4"/>
                  </a:lnTo>
                  <a:lnTo>
                    <a:pt x="0" y="4"/>
                  </a:lnTo>
                  <a:lnTo>
                    <a:pt x="9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3" name="Freeform 5335">
              <a:extLst>
                <a:ext uri="{FF2B5EF4-FFF2-40B4-BE49-F238E27FC236}">
                  <a16:creationId xmlns:a16="http://schemas.microsoft.com/office/drawing/2014/main" id="{F6C88239-3876-4A20-A2A4-F231A331AAE5}"/>
                </a:ext>
              </a:extLst>
            </p:cNvPr>
            <p:cNvSpPr>
              <a:spLocks/>
            </p:cNvSpPr>
            <p:nvPr/>
          </p:nvSpPr>
          <p:spPr bwMode="auto">
            <a:xfrm>
              <a:off x="3442" y="2329"/>
              <a:ext cx="1" cy="4"/>
            </a:xfrm>
            <a:custGeom>
              <a:avLst/>
              <a:gdLst>
                <a:gd name="T0" fmla="*/ 1 w 3"/>
                <a:gd name="T1" fmla="*/ 4 h 13"/>
                <a:gd name="T2" fmla="*/ 0 w 3"/>
                <a:gd name="T3" fmla="*/ 4 h 13"/>
                <a:gd name="T4" fmla="*/ 0 w 3"/>
                <a:gd name="T5" fmla="*/ 0 h 13"/>
                <a:gd name="T6" fmla="*/ 1 w 3"/>
                <a:gd name="T7" fmla="*/ 0 h 13"/>
                <a:gd name="T8" fmla="*/ 1 w 3"/>
                <a:gd name="T9" fmla="*/ 4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4" name="Freeform 5336">
              <a:extLst>
                <a:ext uri="{FF2B5EF4-FFF2-40B4-BE49-F238E27FC236}">
                  <a16:creationId xmlns:a16="http://schemas.microsoft.com/office/drawing/2014/main" id="{ED2CB549-AA80-4A94-9F27-2FCFF096B67E}"/>
                </a:ext>
              </a:extLst>
            </p:cNvPr>
            <p:cNvSpPr>
              <a:spLocks/>
            </p:cNvSpPr>
            <p:nvPr/>
          </p:nvSpPr>
          <p:spPr bwMode="auto">
            <a:xfrm>
              <a:off x="3443" y="2328"/>
              <a:ext cx="8" cy="1"/>
            </a:xfrm>
            <a:custGeom>
              <a:avLst/>
              <a:gdLst>
                <a:gd name="T0" fmla="*/ 0 w 32"/>
                <a:gd name="T1" fmla="*/ 1 h 4"/>
                <a:gd name="T2" fmla="*/ 0 w 32"/>
                <a:gd name="T3" fmla="*/ 0 h 4"/>
                <a:gd name="T4" fmla="*/ 8 w 32"/>
                <a:gd name="T5" fmla="*/ 0 h 4"/>
                <a:gd name="T6" fmla="*/ 8 w 32"/>
                <a:gd name="T7" fmla="*/ 1 h 4"/>
                <a:gd name="T8" fmla="*/ 0 w 32"/>
                <a:gd name="T9" fmla="*/ 1 h 4"/>
                <a:gd name="T10" fmla="*/ 8 w 3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4">
                  <a:moveTo>
                    <a:pt x="0" y="4"/>
                  </a:moveTo>
                  <a:lnTo>
                    <a:pt x="0" y="0"/>
                  </a:lnTo>
                  <a:lnTo>
                    <a:pt x="32" y="0"/>
                  </a:lnTo>
                  <a:lnTo>
                    <a:pt x="32" y="4"/>
                  </a:lnTo>
                  <a:lnTo>
                    <a:pt x="0" y="4"/>
                  </a:lnTo>
                  <a:lnTo>
                    <a:pt x="3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5" name="Freeform 5337">
              <a:extLst>
                <a:ext uri="{FF2B5EF4-FFF2-40B4-BE49-F238E27FC236}">
                  <a16:creationId xmlns:a16="http://schemas.microsoft.com/office/drawing/2014/main" id="{421FF19A-72C5-4552-BAC4-C9ECA47865BE}"/>
                </a:ext>
              </a:extLst>
            </p:cNvPr>
            <p:cNvSpPr>
              <a:spLocks/>
            </p:cNvSpPr>
            <p:nvPr/>
          </p:nvSpPr>
          <p:spPr bwMode="auto">
            <a:xfrm>
              <a:off x="3450" y="2325"/>
              <a:ext cx="1" cy="4"/>
            </a:xfrm>
            <a:custGeom>
              <a:avLst/>
              <a:gdLst>
                <a:gd name="T0" fmla="*/ 1 w 2"/>
                <a:gd name="T1" fmla="*/ 4 h 17"/>
                <a:gd name="T2" fmla="*/ 0 w 2"/>
                <a:gd name="T3" fmla="*/ 4 h 17"/>
                <a:gd name="T4" fmla="*/ 0 w 2"/>
                <a:gd name="T5" fmla="*/ 0 h 17"/>
                <a:gd name="T6" fmla="*/ 1 w 2"/>
                <a:gd name="T7" fmla="*/ 0 h 17"/>
                <a:gd name="T8" fmla="*/ 1 w 2"/>
                <a:gd name="T9" fmla="*/ 4 h 17"/>
                <a:gd name="T10" fmla="*/ 1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6" name="Freeform 5338">
              <a:extLst>
                <a:ext uri="{FF2B5EF4-FFF2-40B4-BE49-F238E27FC236}">
                  <a16:creationId xmlns:a16="http://schemas.microsoft.com/office/drawing/2014/main" id="{4FECC8BD-7947-4815-9D15-BB4CAC78478C}"/>
                </a:ext>
              </a:extLst>
            </p:cNvPr>
            <p:cNvSpPr>
              <a:spLocks/>
            </p:cNvSpPr>
            <p:nvPr/>
          </p:nvSpPr>
          <p:spPr bwMode="auto">
            <a:xfrm>
              <a:off x="3451" y="2324"/>
              <a:ext cx="3" cy="1"/>
            </a:xfrm>
            <a:custGeom>
              <a:avLst/>
              <a:gdLst>
                <a:gd name="T0" fmla="*/ 0 w 12"/>
                <a:gd name="T1" fmla="*/ 1 h 2"/>
                <a:gd name="T2" fmla="*/ 0 w 12"/>
                <a:gd name="T3" fmla="*/ 0 h 2"/>
                <a:gd name="T4" fmla="*/ 3 w 12"/>
                <a:gd name="T5" fmla="*/ 0 h 2"/>
                <a:gd name="T6" fmla="*/ 3 w 12"/>
                <a:gd name="T7" fmla="*/ 1 h 2"/>
                <a:gd name="T8" fmla="*/ 0 w 12"/>
                <a:gd name="T9" fmla="*/ 1 h 2"/>
                <a:gd name="T10" fmla="*/ 3 w 12"/>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
                  <a:moveTo>
                    <a:pt x="0" y="2"/>
                  </a:moveTo>
                  <a:lnTo>
                    <a:pt x="0" y="0"/>
                  </a:lnTo>
                  <a:lnTo>
                    <a:pt x="12" y="0"/>
                  </a:lnTo>
                  <a:lnTo>
                    <a:pt x="12" y="2"/>
                  </a:lnTo>
                  <a:lnTo>
                    <a:pt x="0" y="2"/>
                  </a:lnTo>
                  <a:lnTo>
                    <a:pt x="1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7" name="Freeform 5339">
              <a:extLst>
                <a:ext uri="{FF2B5EF4-FFF2-40B4-BE49-F238E27FC236}">
                  <a16:creationId xmlns:a16="http://schemas.microsoft.com/office/drawing/2014/main" id="{606768DE-63C8-48F4-84AE-691116F0C366}"/>
                </a:ext>
              </a:extLst>
            </p:cNvPr>
            <p:cNvSpPr>
              <a:spLocks/>
            </p:cNvSpPr>
            <p:nvPr/>
          </p:nvSpPr>
          <p:spPr bwMode="auto">
            <a:xfrm>
              <a:off x="3453" y="2321"/>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8" name="Freeform 5340">
              <a:extLst>
                <a:ext uri="{FF2B5EF4-FFF2-40B4-BE49-F238E27FC236}">
                  <a16:creationId xmlns:a16="http://schemas.microsoft.com/office/drawing/2014/main" id="{2D9E6183-8E35-485B-A2AD-0E2594DB6829}"/>
                </a:ext>
              </a:extLst>
            </p:cNvPr>
            <p:cNvSpPr>
              <a:spLocks/>
            </p:cNvSpPr>
            <p:nvPr/>
          </p:nvSpPr>
          <p:spPr bwMode="auto">
            <a:xfrm>
              <a:off x="3454" y="2320"/>
              <a:ext cx="1" cy="1"/>
            </a:xfrm>
            <a:custGeom>
              <a:avLst/>
              <a:gdLst>
                <a:gd name="T0" fmla="*/ 0 w 4"/>
                <a:gd name="T1" fmla="*/ 1 h 4"/>
                <a:gd name="T2" fmla="*/ 0 w 4"/>
                <a:gd name="T3" fmla="*/ 0 h 4"/>
                <a:gd name="T4" fmla="*/ 1 w 4"/>
                <a:gd name="T5" fmla="*/ 0 h 4"/>
                <a:gd name="T6" fmla="*/ 1 w 4"/>
                <a:gd name="T7" fmla="*/ 1 h 4"/>
                <a:gd name="T8" fmla="*/ 0 w 4"/>
                <a:gd name="T9" fmla="*/ 1 h 4"/>
                <a:gd name="T10" fmla="*/ 1 w 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0" y="4"/>
                  </a:moveTo>
                  <a:lnTo>
                    <a:pt x="0" y="0"/>
                  </a:lnTo>
                  <a:lnTo>
                    <a:pt x="4" y="0"/>
                  </a:lnTo>
                  <a:lnTo>
                    <a:pt x="4" y="4"/>
                  </a:lnTo>
                  <a:lnTo>
                    <a:pt x="0" y="4"/>
                  </a:lnTo>
                  <a:lnTo>
                    <a:pt x="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19" name="Freeform 5341">
              <a:extLst>
                <a:ext uri="{FF2B5EF4-FFF2-40B4-BE49-F238E27FC236}">
                  <a16:creationId xmlns:a16="http://schemas.microsoft.com/office/drawing/2014/main" id="{4F413883-F547-488B-97C2-CE9CBE4EA011}"/>
                </a:ext>
              </a:extLst>
            </p:cNvPr>
            <p:cNvSpPr>
              <a:spLocks/>
            </p:cNvSpPr>
            <p:nvPr/>
          </p:nvSpPr>
          <p:spPr bwMode="auto">
            <a:xfrm>
              <a:off x="3454" y="2320"/>
              <a:ext cx="1" cy="1"/>
            </a:xfrm>
            <a:custGeom>
              <a:avLst/>
              <a:gdLst>
                <a:gd name="T0" fmla="*/ 1 w 4"/>
                <a:gd name="T1" fmla="*/ 1 h 7"/>
                <a:gd name="T2" fmla="*/ 0 w 4"/>
                <a:gd name="T3" fmla="*/ 1 h 7"/>
                <a:gd name="T4" fmla="*/ 0 w 4"/>
                <a:gd name="T5" fmla="*/ 0 h 7"/>
                <a:gd name="T6" fmla="*/ 1 w 4"/>
                <a:gd name="T7" fmla="*/ 0 h 7"/>
                <a:gd name="T8" fmla="*/ 1 w 4"/>
                <a:gd name="T9" fmla="*/ 1 h 7"/>
                <a:gd name="T10" fmla="*/ 1 w 4"/>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7">
                  <a:moveTo>
                    <a:pt x="4" y="7"/>
                  </a:moveTo>
                  <a:lnTo>
                    <a:pt x="0" y="7"/>
                  </a:lnTo>
                  <a:lnTo>
                    <a:pt x="0" y="0"/>
                  </a:lnTo>
                  <a:lnTo>
                    <a:pt x="4" y="0"/>
                  </a:lnTo>
                  <a:lnTo>
                    <a:pt x="4" y="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0" name="Freeform 5342">
              <a:extLst>
                <a:ext uri="{FF2B5EF4-FFF2-40B4-BE49-F238E27FC236}">
                  <a16:creationId xmlns:a16="http://schemas.microsoft.com/office/drawing/2014/main" id="{537E077B-C9AB-42CC-BA7E-E4EFCB9A55E9}"/>
                </a:ext>
              </a:extLst>
            </p:cNvPr>
            <p:cNvSpPr>
              <a:spLocks/>
            </p:cNvSpPr>
            <p:nvPr/>
          </p:nvSpPr>
          <p:spPr bwMode="auto">
            <a:xfrm>
              <a:off x="3475" y="2313"/>
              <a:ext cx="4" cy="1"/>
            </a:xfrm>
            <a:custGeom>
              <a:avLst/>
              <a:gdLst>
                <a:gd name="T0" fmla="*/ 0 w 16"/>
                <a:gd name="T1" fmla="*/ 1 h 4"/>
                <a:gd name="T2" fmla="*/ 0 w 16"/>
                <a:gd name="T3" fmla="*/ 0 h 4"/>
                <a:gd name="T4" fmla="*/ 4 w 16"/>
                <a:gd name="T5" fmla="*/ 0 h 4"/>
                <a:gd name="T6" fmla="*/ 4 w 16"/>
                <a:gd name="T7" fmla="*/ 1 h 4"/>
                <a:gd name="T8" fmla="*/ 0 w 16"/>
                <a:gd name="T9" fmla="*/ 1 h 4"/>
                <a:gd name="T10" fmla="*/ 4 w 1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
                  <a:moveTo>
                    <a:pt x="0" y="4"/>
                  </a:moveTo>
                  <a:lnTo>
                    <a:pt x="0" y="0"/>
                  </a:lnTo>
                  <a:lnTo>
                    <a:pt x="16" y="0"/>
                  </a:lnTo>
                  <a:lnTo>
                    <a:pt x="16" y="4"/>
                  </a:lnTo>
                  <a:lnTo>
                    <a:pt x="0" y="4"/>
                  </a:lnTo>
                  <a:lnTo>
                    <a:pt x="1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1" name="Freeform 5343">
              <a:extLst>
                <a:ext uri="{FF2B5EF4-FFF2-40B4-BE49-F238E27FC236}">
                  <a16:creationId xmlns:a16="http://schemas.microsoft.com/office/drawing/2014/main" id="{85073250-31C8-4141-9F19-47F1318992C6}"/>
                </a:ext>
              </a:extLst>
            </p:cNvPr>
            <p:cNvSpPr>
              <a:spLocks/>
            </p:cNvSpPr>
            <p:nvPr/>
          </p:nvSpPr>
          <p:spPr bwMode="auto">
            <a:xfrm>
              <a:off x="3478" y="2310"/>
              <a:ext cx="1" cy="4"/>
            </a:xfrm>
            <a:custGeom>
              <a:avLst/>
              <a:gdLst>
                <a:gd name="T0" fmla="*/ 1 w 4"/>
                <a:gd name="T1" fmla="*/ 4 h 17"/>
                <a:gd name="T2" fmla="*/ 0 w 4"/>
                <a:gd name="T3" fmla="*/ 4 h 17"/>
                <a:gd name="T4" fmla="*/ 0 w 4"/>
                <a:gd name="T5" fmla="*/ 0 h 17"/>
                <a:gd name="T6" fmla="*/ 1 w 4"/>
                <a:gd name="T7" fmla="*/ 0 h 17"/>
                <a:gd name="T8" fmla="*/ 1 w 4"/>
                <a:gd name="T9" fmla="*/ 4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2" name="Freeform 5344">
              <a:extLst>
                <a:ext uri="{FF2B5EF4-FFF2-40B4-BE49-F238E27FC236}">
                  <a16:creationId xmlns:a16="http://schemas.microsoft.com/office/drawing/2014/main" id="{AB209558-7EAC-425B-A258-AF2D62DC0F36}"/>
                </a:ext>
              </a:extLst>
            </p:cNvPr>
            <p:cNvSpPr>
              <a:spLocks/>
            </p:cNvSpPr>
            <p:nvPr/>
          </p:nvSpPr>
          <p:spPr bwMode="auto">
            <a:xfrm>
              <a:off x="3479" y="2309"/>
              <a:ext cx="27" cy="1"/>
            </a:xfrm>
            <a:custGeom>
              <a:avLst/>
              <a:gdLst>
                <a:gd name="T0" fmla="*/ 0 w 106"/>
                <a:gd name="T1" fmla="*/ 1 h 2"/>
                <a:gd name="T2" fmla="*/ 0 w 106"/>
                <a:gd name="T3" fmla="*/ 0 h 2"/>
                <a:gd name="T4" fmla="*/ 27 w 106"/>
                <a:gd name="T5" fmla="*/ 0 h 2"/>
                <a:gd name="T6" fmla="*/ 27 w 106"/>
                <a:gd name="T7" fmla="*/ 1 h 2"/>
                <a:gd name="T8" fmla="*/ 0 w 106"/>
                <a:gd name="T9" fmla="*/ 1 h 2"/>
                <a:gd name="T10" fmla="*/ 27 w 10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2">
                  <a:moveTo>
                    <a:pt x="0" y="2"/>
                  </a:moveTo>
                  <a:lnTo>
                    <a:pt x="0" y="0"/>
                  </a:lnTo>
                  <a:lnTo>
                    <a:pt x="106" y="0"/>
                  </a:lnTo>
                  <a:lnTo>
                    <a:pt x="106" y="2"/>
                  </a:lnTo>
                  <a:lnTo>
                    <a:pt x="0" y="2"/>
                  </a:lnTo>
                  <a:lnTo>
                    <a:pt x="10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3" name="Freeform 5345">
              <a:extLst>
                <a:ext uri="{FF2B5EF4-FFF2-40B4-BE49-F238E27FC236}">
                  <a16:creationId xmlns:a16="http://schemas.microsoft.com/office/drawing/2014/main" id="{B02735DA-6DA8-46E8-886C-A35B4F005262}"/>
                </a:ext>
              </a:extLst>
            </p:cNvPr>
            <p:cNvSpPr>
              <a:spLocks/>
            </p:cNvSpPr>
            <p:nvPr/>
          </p:nvSpPr>
          <p:spPr bwMode="auto">
            <a:xfrm>
              <a:off x="3505" y="2304"/>
              <a:ext cx="1" cy="6"/>
            </a:xfrm>
            <a:custGeom>
              <a:avLst/>
              <a:gdLst>
                <a:gd name="T0" fmla="*/ 1 w 3"/>
                <a:gd name="T1" fmla="*/ 6 h 22"/>
                <a:gd name="T2" fmla="*/ 0 w 3"/>
                <a:gd name="T3" fmla="*/ 6 h 22"/>
                <a:gd name="T4" fmla="*/ 0 w 3"/>
                <a:gd name="T5" fmla="*/ 0 h 22"/>
                <a:gd name="T6" fmla="*/ 1 w 3"/>
                <a:gd name="T7" fmla="*/ 0 h 22"/>
                <a:gd name="T8" fmla="*/ 1 w 3"/>
                <a:gd name="T9" fmla="*/ 6 h 22"/>
                <a:gd name="T10" fmla="*/ 1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4" name="Freeform 5346">
              <a:extLst>
                <a:ext uri="{FF2B5EF4-FFF2-40B4-BE49-F238E27FC236}">
                  <a16:creationId xmlns:a16="http://schemas.microsoft.com/office/drawing/2014/main" id="{842A29C4-A578-468C-B3A0-77F419390CDE}"/>
                </a:ext>
              </a:extLst>
            </p:cNvPr>
            <p:cNvSpPr>
              <a:spLocks/>
            </p:cNvSpPr>
            <p:nvPr/>
          </p:nvSpPr>
          <p:spPr bwMode="auto">
            <a:xfrm>
              <a:off x="3506" y="2303"/>
              <a:ext cx="10" cy="1"/>
            </a:xfrm>
            <a:custGeom>
              <a:avLst/>
              <a:gdLst>
                <a:gd name="T0" fmla="*/ 0 w 42"/>
                <a:gd name="T1" fmla="*/ 1 h 4"/>
                <a:gd name="T2" fmla="*/ 0 w 42"/>
                <a:gd name="T3" fmla="*/ 0 h 4"/>
                <a:gd name="T4" fmla="*/ 10 w 42"/>
                <a:gd name="T5" fmla="*/ 0 h 4"/>
                <a:gd name="T6" fmla="*/ 10 w 42"/>
                <a:gd name="T7" fmla="*/ 1 h 4"/>
                <a:gd name="T8" fmla="*/ 0 w 42"/>
                <a:gd name="T9" fmla="*/ 1 h 4"/>
                <a:gd name="T10" fmla="*/ 10 w 4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
                  <a:moveTo>
                    <a:pt x="0" y="4"/>
                  </a:moveTo>
                  <a:lnTo>
                    <a:pt x="0" y="0"/>
                  </a:lnTo>
                  <a:lnTo>
                    <a:pt x="42" y="0"/>
                  </a:lnTo>
                  <a:lnTo>
                    <a:pt x="42" y="4"/>
                  </a:lnTo>
                  <a:lnTo>
                    <a:pt x="0" y="4"/>
                  </a:lnTo>
                  <a:lnTo>
                    <a:pt x="4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5" name="Freeform 5347">
              <a:extLst>
                <a:ext uri="{FF2B5EF4-FFF2-40B4-BE49-F238E27FC236}">
                  <a16:creationId xmlns:a16="http://schemas.microsoft.com/office/drawing/2014/main" id="{2EF5ACB0-3D23-49F3-BA14-BFDDB64CB4A6}"/>
                </a:ext>
              </a:extLst>
            </p:cNvPr>
            <p:cNvSpPr>
              <a:spLocks/>
            </p:cNvSpPr>
            <p:nvPr/>
          </p:nvSpPr>
          <p:spPr bwMode="auto">
            <a:xfrm>
              <a:off x="3541" y="2300"/>
              <a:ext cx="1" cy="3"/>
            </a:xfrm>
            <a:custGeom>
              <a:avLst/>
              <a:gdLst>
                <a:gd name="T0" fmla="*/ 1 w 4"/>
                <a:gd name="T1" fmla="*/ 3 h 11"/>
                <a:gd name="T2" fmla="*/ 0 w 4"/>
                <a:gd name="T3" fmla="*/ 3 h 11"/>
                <a:gd name="T4" fmla="*/ 0 w 4"/>
                <a:gd name="T5" fmla="*/ 0 h 11"/>
                <a:gd name="T6" fmla="*/ 1 w 4"/>
                <a:gd name="T7" fmla="*/ 0 h 11"/>
                <a:gd name="T8" fmla="*/ 1 w 4"/>
                <a:gd name="T9" fmla="*/ 3 h 11"/>
                <a:gd name="T10" fmla="*/ 1 w 4"/>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1">
                  <a:moveTo>
                    <a:pt x="4" y="11"/>
                  </a:moveTo>
                  <a:lnTo>
                    <a:pt x="0" y="11"/>
                  </a:lnTo>
                  <a:lnTo>
                    <a:pt x="0" y="0"/>
                  </a:lnTo>
                  <a:lnTo>
                    <a:pt x="4" y="0"/>
                  </a:lnTo>
                  <a:lnTo>
                    <a:pt x="4" y="11"/>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6" name="Freeform 5348">
              <a:extLst>
                <a:ext uri="{FF2B5EF4-FFF2-40B4-BE49-F238E27FC236}">
                  <a16:creationId xmlns:a16="http://schemas.microsoft.com/office/drawing/2014/main" id="{3A5DEB2D-CE8C-4257-B1E4-072204A4F70B}"/>
                </a:ext>
              </a:extLst>
            </p:cNvPr>
            <p:cNvSpPr>
              <a:spLocks/>
            </p:cNvSpPr>
            <p:nvPr/>
          </p:nvSpPr>
          <p:spPr bwMode="auto">
            <a:xfrm>
              <a:off x="3542" y="2299"/>
              <a:ext cx="7" cy="1"/>
            </a:xfrm>
            <a:custGeom>
              <a:avLst/>
              <a:gdLst>
                <a:gd name="T0" fmla="*/ 0 w 26"/>
                <a:gd name="T1" fmla="*/ 1 h 2"/>
                <a:gd name="T2" fmla="*/ 0 w 26"/>
                <a:gd name="T3" fmla="*/ 0 h 2"/>
                <a:gd name="T4" fmla="*/ 7 w 26"/>
                <a:gd name="T5" fmla="*/ 0 h 2"/>
                <a:gd name="T6" fmla="*/ 7 w 26"/>
                <a:gd name="T7" fmla="*/ 1 h 2"/>
                <a:gd name="T8" fmla="*/ 0 w 26"/>
                <a:gd name="T9" fmla="*/ 1 h 2"/>
                <a:gd name="T10" fmla="*/ 7 w 2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
                  <a:moveTo>
                    <a:pt x="0" y="2"/>
                  </a:moveTo>
                  <a:lnTo>
                    <a:pt x="0" y="0"/>
                  </a:lnTo>
                  <a:lnTo>
                    <a:pt x="26" y="0"/>
                  </a:lnTo>
                  <a:lnTo>
                    <a:pt x="26" y="2"/>
                  </a:lnTo>
                  <a:lnTo>
                    <a:pt x="0" y="2"/>
                  </a:lnTo>
                  <a:lnTo>
                    <a:pt x="2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7" name="Freeform 5349">
              <a:extLst>
                <a:ext uri="{FF2B5EF4-FFF2-40B4-BE49-F238E27FC236}">
                  <a16:creationId xmlns:a16="http://schemas.microsoft.com/office/drawing/2014/main" id="{A78A9240-5D84-4ABF-9C7B-291F701D0F73}"/>
                </a:ext>
              </a:extLst>
            </p:cNvPr>
            <p:cNvSpPr>
              <a:spLocks/>
            </p:cNvSpPr>
            <p:nvPr/>
          </p:nvSpPr>
          <p:spPr bwMode="auto">
            <a:xfrm>
              <a:off x="3548" y="2296"/>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8" name="Freeform 5350">
              <a:extLst>
                <a:ext uri="{FF2B5EF4-FFF2-40B4-BE49-F238E27FC236}">
                  <a16:creationId xmlns:a16="http://schemas.microsoft.com/office/drawing/2014/main" id="{51ED8B09-5432-4CCE-9DF7-AF431DDC4D42}"/>
                </a:ext>
              </a:extLst>
            </p:cNvPr>
            <p:cNvSpPr>
              <a:spLocks/>
            </p:cNvSpPr>
            <p:nvPr/>
          </p:nvSpPr>
          <p:spPr bwMode="auto">
            <a:xfrm>
              <a:off x="3549" y="2295"/>
              <a:ext cx="1" cy="1"/>
            </a:xfrm>
            <a:custGeom>
              <a:avLst/>
              <a:gdLst>
                <a:gd name="T0" fmla="*/ 0 w 6"/>
                <a:gd name="T1" fmla="*/ 1 h 4"/>
                <a:gd name="T2" fmla="*/ 0 w 6"/>
                <a:gd name="T3" fmla="*/ 0 h 4"/>
                <a:gd name="T4" fmla="*/ 1 w 6"/>
                <a:gd name="T5" fmla="*/ 0 h 4"/>
                <a:gd name="T6" fmla="*/ 1 w 6"/>
                <a:gd name="T7" fmla="*/ 1 h 4"/>
                <a:gd name="T8" fmla="*/ 0 w 6"/>
                <a:gd name="T9" fmla="*/ 1 h 4"/>
                <a:gd name="T10" fmla="*/ 1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29" name="Freeform 5351">
              <a:extLst>
                <a:ext uri="{FF2B5EF4-FFF2-40B4-BE49-F238E27FC236}">
                  <a16:creationId xmlns:a16="http://schemas.microsoft.com/office/drawing/2014/main" id="{0C07A6CF-5813-40C0-BA73-46166B891175}"/>
                </a:ext>
              </a:extLst>
            </p:cNvPr>
            <p:cNvSpPr>
              <a:spLocks/>
            </p:cNvSpPr>
            <p:nvPr/>
          </p:nvSpPr>
          <p:spPr bwMode="auto">
            <a:xfrm>
              <a:off x="3550" y="2292"/>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0" name="Freeform 5352">
              <a:extLst>
                <a:ext uri="{FF2B5EF4-FFF2-40B4-BE49-F238E27FC236}">
                  <a16:creationId xmlns:a16="http://schemas.microsoft.com/office/drawing/2014/main" id="{8711046F-51F7-402A-9749-811D2695311C}"/>
                </a:ext>
              </a:extLst>
            </p:cNvPr>
            <p:cNvSpPr>
              <a:spLocks/>
            </p:cNvSpPr>
            <p:nvPr/>
          </p:nvSpPr>
          <p:spPr bwMode="auto">
            <a:xfrm>
              <a:off x="3550" y="2291"/>
              <a:ext cx="3" cy="1"/>
            </a:xfrm>
            <a:custGeom>
              <a:avLst/>
              <a:gdLst>
                <a:gd name="T0" fmla="*/ 0 w 12"/>
                <a:gd name="T1" fmla="*/ 1 h 3"/>
                <a:gd name="T2" fmla="*/ 0 w 12"/>
                <a:gd name="T3" fmla="*/ 0 h 3"/>
                <a:gd name="T4" fmla="*/ 3 w 12"/>
                <a:gd name="T5" fmla="*/ 0 h 3"/>
                <a:gd name="T6" fmla="*/ 3 w 12"/>
                <a:gd name="T7" fmla="*/ 1 h 3"/>
                <a:gd name="T8" fmla="*/ 0 w 12"/>
                <a:gd name="T9" fmla="*/ 1 h 3"/>
                <a:gd name="T10" fmla="*/ 3 w 1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1" name="Freeform 5353">
              <a:extLst>
                <a:ext uri="{FF2B5EF4-FFF2-40B4-BE49-F238E27FC236}">
                  <a16:creationId xmlns:a16="http://schemas.microsoft.com/office/drawing/2014/main" id="{CF152836-696B-41B5-B6E1-DDF12A6CF1F9}"/>
                </a:ext>
              </a:extLst>
            </p:cNvPr>
            <p:cNvSpPr>
              <a:spLocks/>
            </p:cNvSpPr>
            <p:nvPr/>
          </p:nvSpPr>
          <p:spPr bwMode="auto">
            <a:xfrm>
              <a:off x="3552" y="2289"/>
              <a:ext cx="1" cy="3"/>
            </a:xfrm>
            <a:custGeom>
              <a:avLst/>
              <a:gdLst>
                <a:gd name="T0" fmla="*/ 1 w 4"/>
                <a:gd name="T1" fmla="*/ 3 h 12"/>
                <a:gd name="T2" fmla="*/ 0 w 4"/>
                <a:gd name="T3" fmla="*/ 3 h 12"/>
                <a:gd name="T4" fmla="*/ 0 w 4"/>
                <a:gd name="T5" fmla="*/ 0 h 12"/>
                <a:gd name="T6" fmla="*/ 1 w 4"/>
                <a:gd name="T7" fmla="*/ 0 h 12"/>
                <a:gd name="T8" fmla="*/ 1 w 4"/>
                <a:gd name="T9" fmla="*/ 3 h 12"/>
                <a:gd name="T10" fmla="*/ 1 w 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2">
                  <a:moveTo>
                    <a:pt x="4" y="12"/>
                  </a:moveTo>
                  <a:lnTo>
                    <a:pt x="0" y="12"/>
                  </a:lnTo>
                  <a:lnTo>
                    <a:pt x="0" y="0"/>
                  </a:lnTo>
                  <a:lnTo>
                    <a:pt x="4" y="0"/>
                  </a:lnTo>
                  <a:lnTo>
                    <a:pt x="4" y="12"/>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2" name="Freeform 5354">
              <a:extLst>
                <a:ext uri="{FF2B5EF4-FFF2-40B4-BE49-F238E27FC236}">
                  <a16:creationId xmlns:a16="http://schemas.microsoft.com/office/drawing/2014/main" id="{225D2646-BF41-483D-9872-B8DDDFF49B6B}"/>
                </a:ext>
              </a:extLst>
            </p:cNvPr>
            <p:cNvSpPr>
              <a:spLocks/>
            </p:cNvSpPr>
            <p:nvPr/>
          </p:nvSpPr>
          <p:spPr bwMode="auto">
            <a:xfrm>
              <a:off x="3553" y="2288"/>
              <a:ext cx="22" cy="1"/>
            </a:xfrm>
            <a:custGeom>
              <a:avLst/>
              <a:gdLst>
                <a:gd name="T0" fmla="*/ 0 w 88"/>
                <a:gd name="T1" fmla="*/ 1 h 3"/>
                <a:gd name="T2" fmla="*/ 0 w 88"/>
                <a:gd name="T3" fmla="*/ 0 h 3"/>
                <a:gd name="T4" fmla="*/ 22 w 88"/>
                <a:gd name="T5" fmla="*/ 0 h 3"/>
                <a:gd name="T6" fmla="*/ 22 w 88"/>
                <a:gd name="T7" fmla="*/ 1 h 3"/>
                <a:gd name="T8" fmla="*/ 0 w 88"/>
                <a:gd name="T9" fmla="*/ 1 h 3"/>
                <a:gd name="T10" fmla="*/ 22 w 88"/>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3">
                  <a:moveTo>
                    <a:pt x="0" y="3"/>
                  </a:moveTo>
                  <a:lnTo>
                    <a:pt x="0" y="0"/>
                  </a:lnTo>
                  <a:lnTo>
                    <a:pt x="88" y="0"/>
                  </a:lnTo>
                  <a:lnTo>
                    <a:pt x="88" y="3"/>
                  </a:lnTo>
                  <a:lnTo>
                    <a:pt x="0" y="3"/>
                  </a:lnTo>
                  <a:lnTo>
                    <a:pt x="8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3" name="Freeform 5355">
              <a:extLst>
                <a:ext uri="{FF2B5EF4-FFF2-40B4-BE49-F238E27FC236}">
                  <a16:creationId xmlns:a16="http://schemas.microsoft.com/office/drawing/2014/main" id="{88AC7455-5E14-45D0-8917-BFB1B622817D}"/>
                </a:ext>
              </a:extLst>
            </p:cNvPr>
            <p:cNvSpPr>
              <a:spLocks/>
            </p:cNvSpPr>
            <p:nvPr/>
          </p:nvSpPr>
          <p:spPr bwMode="auto">
            <a:xfrm>
              <a:off x="3575" y="2287"/>
              <a:ext cx="1" cy="2"/>
            </a:xfrm>
            <a:custGeom>
              <a:avLst/>
              <a:gdLst>
                <a:gd name="T0" fmla="*/ 1 w 2"/>
                <a:gd name="T1" fmla="*/ 2 h 10"/>
                <a:gd name="T2" fmla="*/ 0 w 2"/>
                <a:gd name="T3" fmla="*/ 2 h 10"/>
                <a:gd name="T4" fmla="*/ 0 w 2"/>
                <a:gd name="T5" fmla="*/ 0 h 10"/>
                <a:gd name="T6" fmla="*/ 1 w 2"/>
                <a:gd name="T7" fmla="*/ 0 h 10"/>
                <a:gd name="T8" fmla="*/ 1 w 2"/>
                <a:gd name="T9" fmla="*/ 2 h 10"/>
                <a:gd name="T10" fmla="*/ 1 w 2"/>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0">
                  <a:moveTo>
                    <a:pt x="2" y="10"/>
                  </a:moveTo>
                  <a:lnTo>
                    <a:pt x="0" y="10"/>
                  </a:lnTo>
                  <a:lnTo>
                    <a:pt x="0" y="0"/>
                  </a:lnTo>
                  <a:lnTo>
                    <a:pt x="2" y="0"/>
                  </a:lnTo>
                  <a:lnTo>
                    <a:pt x="2" y="10"/>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4" name="Freeform 5356">
              <a:extLst>
                <a:ext uri="{FF2B5EF4-FFF2-40B4-BE49-F238E27FC236}">
                  <a16:creationId xmlns:a16="http://schemas.microsoft.com/office/drawing/2014/main" id="{48DE2903-0315-440F-A85D-C7F597081098}"/>
                </a:ext>
              </a:extLst>
            </p:cNvPr>
            <p:cNvSpPr>
              <a:spLocks/>
            </p:cNvSpPr>
            <p:nvPr/>
          </p:nvSpPr>
          <p:spPr bwMode="auto">
            <a:xfrm>
              <a:off x="3597" y="2280"/>
              <a:ext cx="2" cy="1"/>
            </a:xfrm>
            <a:custGeom>
              <a:avLst/>
              <a:gdLst>
                <a:gd name="T0" fmla="*/ 0 w 10"/>
                <a:gd name="T1" fmla="*/ 1 h 4"/>
                <a:gd name="T2" fmla="*/ 0 w 10"/>
                <a:gd name="T3" fmla="*/ 0 h 4"/>
                <a:gd name="T4" fmla="*/ 2 w 10"/>
                <a:gd name="T5" fmla="*/ 0 h 4"/>
                <a:gd name="T6" fmla="*/ 2 w 10"/>
                <a:gd name="T7" fmla="*/ 1 h 4"/>
                <a:gd name="T8" fmla="*/ 0 w 10"/>
                <a:gd name="T9" fmla="*/ 1 h 4"/>
                <a:gd name="T10" fmla="*/ 2 w 1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
                  <a:moveTo>
                    <a:pt x="0" y="4"/>
                  </a:moveTo>
                  <a:lnTo>
                    <a:pt x="0" y="0"/>
                  </a:lnTo>
                  <a:lnTo>
                    <a:pt x="10" y="0"/>
                  </a:lnTo>
                  <a:lnTo>
                    <a:pt x="10" y="4"/>
                  </a:lnTo>
                  <a:lnTo>
                    <a:pt x="0" y="4"/>
                  </a:lnTo>
                  <a:lnTo>
                    <a:pt x="1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5" name="Freeform 5357">
              <a:extLst>
                <a:ext uri="{FF2B5EF4-FFF2-40B4-BE49-F238E27FC236}">
                  <a16:creationId xmlns:a16="http://schemas.microsoft.com/office/drawing/2014/main" id="{CF53D884-8422-4447-9386-E47B742B4F9F}"/>
                </a:ext>
              </a:extLst>
            </p:cNvPr>
            <p:cNvSpPr>
              <a:spLocks/>
            </p:cNvSpPr>
            <p:nvPr/>
          </p:nvSpPr>
          <p:spPr bwMode="auto">
            <a:xfrm>
              <a:off x="3598" y="2277"/>
              <a:ext cx="1" cy="4"/>
            </a:xfrm>
            <a:custGeom>
              <a:avLst/>
              <a:gdLst>
                <a:gd name="T0" fmla="*/ 1 w 4"/>
                <a:gd name="T1" fmla="*/ 4 h 17"/>
                <a:gd name="T2" fmla="*/ 0 w 4"/>
                <a:gd name="T3" fmla="*/ 4 h 17"/>
                <a:gd name="T4" fmla="*/ 0 w 4"/>
                <a:gd name="T5" fmla="*/ 0 h 17"/>
                <a:gd name="T6" fmla="*/ 1 w 4"/>
                <a:gd name="T7" fmla="*/ 0 h 17"/>
                <a:gd name="T8" fmla="*/ 1 w 4"/>
                <a:gd name="T9" fmla="*/ 4 h 17"/>
                <a:gd name="T10" fmla="*/ 1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6" name="Freeform 5358">
              <a:extLst>
                <a:ext uri="{FF2B5EF4-FFF2-40B4-BE49-F238E27FC236}">
                  <a16:creationId xmlns:a16="http://schemas.microsoft.com/office/drawing/2014/main" id="{DA241C54-28BA-404A-B96C-6BAC97058497}"/>
                </a:ext>
              </a:extLst>
            </p:cNvPr>
            <p:cNvSpPr>
              <a:spLocks/>
            </p:cNvSpPr>
            <p:nvPr/>
          </p:nvSpPr>
          <p:spPr bwMode="auto">
            <a:xfrm>
              <a:off x="3599" y="2276"/>
              <a:ext cx="2" cy="1"/>
            </a:xfrm>
            <a:custGeom>
              <a:avLst/>
              <a:gdLst>
                <a:gd name="T0" fmla="*/ 0 w 6"/>
                <a:gd name="T1" fmla="*/ 1 h 2"/>
                <a:gd name="T2" fmla="*/ 0 w 6"/>
                <a:gd name="T3" fmla="*/ 0 h 2"/>
                <a:gd name="T4" fmla="*/ 2 w 6"/>
                <a:gd name="T5" fmla="*/ 0 h 2"/>
                <a:gd name="T6" fmla="*/ 2 w 6"/>
                <a:gd name="T7" fmla="*/ 1 h 2"/>
                <a:gd name="T8" fmla="*/ 0 w 6"/>
                <a:gd name="T9" fmla="*/ 1 h 2"/>
                <a:gd name="T10" fmla="*/ 2 w 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
                  <a:moveTo>
                    <a:pt x="0" y="2"/>
                  </a:moveTo>
                  <a:lnTo>
                    <a:pt x="0" y="0"/>
                  </a:lnTo>
                  <a:lnTo>
                    <a:pt x="6" y="0"/>
                  </a:lnTo>
                  <a:lnTo>
                    <a:pt x="6" y="2"/>
                  </a:lnTo>
                  <a:lnTo>
                    <a:pt x="0" y="2"/>
                  </a:lnTo>
                  <a:lnTo>
                    <a:pt x="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7" name="Freeform 5359">
              <a:extLst>
                <a:ext uri="{FF2B5EF4-FFF2-40B4-BE49-F238E27FC236}">
                  <a16:creationId xmlns:a16="http://schemas.microsoft.com/office/drawing/2014/main" id="{A4B47FCD-831F-42DA-85E5-1011C2605EB1}"/>
                </a:ext>
              </a:extLst>
            </p:cNvPr>
            <p:cNvSpPr>
              <a:spLocks/>
            </p:cNvSpPr>
            <p:nvPr/>
          </p:nvSpPr>
          <p:spPr bwMode="auto">
            <a:xfrm>
              <a:off x="3600" y="2274"/>
              <a:ext cx="1" cy="3"/>
            </a:xfrm>
            <a:custGeom>
              <a:avLst/>
              <a:gdLst>
                <a:gd name="T0" fmla="*/ 1 w 4"/>
                <a:gd name="T1" fmla="*/ 3 h 13"/>
                <a:gd name="T2" fmla="*/ 0 w 4"/>
                <a:gd name="T3" fmla="*/ 3 h 13"/>
                <a:gd name="T4" fmla="*/ 0 w 4"/>
                <a:gd name="T5" fmla="*/ 0 h 13"/>
                <a:gd name="T6" fmla="*/ 1 w 4"/>
                <a:gd name="T7" fmla="*/ 0 h 13"/>
                <a:gd name="T8" fmla="*/ 1 w 4"/>
                <a:gd name="T9" fmla="*/ 3 h 13"/>
                <a:gd name="T10" fmla="*/ 1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13"/>
                  </a:moveTo>
                  <a:lnTo>
                    <a:pt x="0" y="13"/>
                  </a:lnTo>
                  <a:lnTo>
                    <a:pt x="0" y="0"/>
                  </a:lnTo>
                  <a:lnTo>
                    <a:pt x="4" y="0"/>
                  </a:lnTo>
                  <a:lnTo>
                    <a:pt x="4" y="1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8" name="Freeform 5360">
              <a:extLst>
                <a:ext uri="{FF2B5EF4-FFF2-40B4-BE49-F238E27FC236}">
                  <a16:creationId xmlns:a16="http://schemas.microsoft.com/office/drawing/2014/main" id="{82DE1C82-1AAD-4ED1-95C2-14476FFA1059}"/>
                </a:ext>
              </a:extLst>
            </p:cNvPr>
            <p:cNvSpPr>
              <a:spLocks/>
            </p:cNvSpPr>
            <p:nvPr/>
          </p:nvSpPr>
          <p:spPr bwMode="auto">
            <a:xfrm>
              <a:off x="3601" y="2273"/>
              <a:ext cx="6" cy="1"/>
            </a:xfrm>
            <a:custGeom>
              <a:avLst/>
              <a:gdLst>
                <a:gd name="T0" fmla="*/ 0 w 26"/>
                <a:gd name="T1" fmla="*/ 1 h 2"/>
                <a:gd name="T2" fmla="*/ 0 w 26"/>
                <a:gd name="T3" fmla="*/ 0 h 2"/>
                <a:gd name="T4" fmla="*/ 6 w 26"/>
                <a:gd name="T5" fmla="*/ 0 h 2"/>
                <a:gd name="T6" fmla="*/ 6 w 26"/>
                <a:gd name="T7" fmla="*/ 1 h 2"/>
                <a:gd name="T8" fmla="*/ 0 w 26"/>
                <a:gd name="T9" fmla="*/ 1 h 2"/>
                <a:gd name="T10" fmla="*/ 6 w 26"/>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
                  <a:moveTo>
                    <a:pt x="0" y="2"/>
                  </a:moveTo>
                  <a:lnTo>
                    <a:pt x="0" y="0"/>
                  </a:lnTo>
                  <a:lnTo>
                    <a:pt x="26" y="0"/>
                  </a:lnTo>
                  <a:lnTo>
                    <a:pt x="26" y="2"/>
                  </a:lnTo>
                  <a:lnTo>
                    <a:pt x="0" y="2"/>
                  </a:lnTo>
                  <a:lnTo>
                    <a:pt x="2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39" name="Freeform 5361">
              <a:extLst>
                <a:ext uri="{FF2B5EF4-FFF2-40B4-BE49-F238E27FC236}">
                  <a16:creationId xmlns:a16="http://schemas.microsoft.com/office/drawing/2014/main" id="{3827D409-AAE7-4FC7-A285-E1425CDC5EE8}"/>
                </a:ext>
              </a:extLst>
            </p:cNvPr>
            <p:cNvSpPr>
              <a:spLocks/>
            </p:cNvSpPr>
            <p:nvPr/>
          </p:nvSpPr>
          <p:spPr bwMode="auto">
            <a:xfrm>
              <a:off x="3607" y="2267"/>
              <a:ext cx="1" cy="7"/>
            </a:xfrm>
            <a:custGeom>
              <a:avLst/>
              <a:gdLst>
                <a:gd name="T0" fmla="*/ 1 w 3"/>
                <a:gd name="T1" fmla="*/ 7 h 24"/>
                <a:gd name="T2" fmla="*/ 0 w 3"/>
                <a:gd name="T3" fmla="*/ 7 h 24"/>
                <a:gd name="T4" fmla="*/ 0 w 3"/>
                <a:gd name="T5" fmla="*/ 0 h 24"/>
                <a:gd name="T6" fmla="*/ 1 w 3"/>
                <a:gd name="T7" fmla="*/ 0 h 24"/>
                <a:gd name="T8" fmla="*/ 1 w 3"/>
                <a:gd name="T9" fmla="*/ 7 h 24"/>
                <a:gd name="T10" fmla="*/ 1 w 3"/>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4">
                  <a:moveTo>
                    <a:pt x="3" y="24"/>
                  </a:moveTo>
                  <a:lnTo>
                    <a:pt x="0" y="24"/>
                  </a:lnTo>
                  <a:lnTo>
                    <a:pt x="0" y="0"/>
                  </a:lnTo>
                  <a:lnTo>
                    <a:pt x="3" y="0"/>
                  </a:lnTo>
                  <a:lnTo>
                    <a:pt x="3" y="24"/>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0" name="Freeform 5362">
              <a:extLst>
                <a:ext uri="{FF2B5EF4-FFF2-40B4-BE49-F238E27FC236}">
                  <a16:creationId xmlns:a16="http://schemas.microsoft.com/office/drawing/2014/main" id="{C1133F04-DF4B-4925-9315-DBADB9313651}"/>
                </a:ext>
              </a:extLst>
            </p:cNvPr>
            <p:cNvSpPr>
              <a:spLocks/>
            </p:cNvSpPr>
            <p:nvPr/>
          </p:nvSpPr>
          <p:spPr bwMode="auto">
            <a:xfrm>
              <a:off x="3607" y="2266"/>
              <a:ext cx="7" cy="1"/>
            </a:xfrm>
            <a:custGeom>
              <a:avLst/>
              <a:gdLst>
                <a:gd name="T0" fmla="*/ 0 w 27"/>
                <a:gd name="T1" fmla="*/ 1 h 4"/>
                <a:gd name="T2" fmla="*/ 0 w 27"/>
                <a:gd name="T3" fmla="*/ 0 h 4"/>
                <a:gd name="T4" fmla="*/ 7 w 27"/>
                <a:gd name="T5" fmla="*/ 0 h 4"/>
                <a:gd name="T6" fmla="*/ 7 w 27"/>
                <a:gd name="T7" fmla="*/ 1 h 4"/>
                <a:gd name="T8" fmla="*/ 0 w 27"/>
                <a:gd name="T9" fmla="*/ 1 h 4"/>
                <a:gd name="T10" fmla="*/ 7 w 27"/>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
                  <a:moveTo>
                    <a:pt x="0" y="4"/>
                  </a:moveTo>
                  <a:lnTo>
                    <a:pt x="0" y="0"/>
                  </a:lnTo>
                  <a:lnTo>
                    <a:pt x="27" y="0"/>
                  </a:lnTo>
                  <a:lnTo>
                    <a:pt x="27" y="4"/>
                  </a:lnTo>
                  <a:lnTo>
                    <a:pt x="0" y="4"/>
                  </a:lnTo>
                  <a:lnTo>
                    <a:pt x="27"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1" name="Freeform 5363">
              <a:extLst>
                <a:ext uri="{FF2B5EF4-FFF2-40B4-BE49-F238E27FC236}">
                  <a16:creationId xmlns:a16="http://schemas.microsoft.com/office/drawing/2014/main" id="{F15B11BC-A50F-4A7A-AB72-732E535716F1}"/>
                </a:ext>
              </a:extLst>
            </p:cNvPr>
            <p:cNvSpPr>
              <a:spLocks/>
            </p:cNvSpPr>
            <p:nvPr/>
          </p:nvSpPr>
          <p:spPr bwMode="auto">
            <a:xfrm>
              <a:off x="3613" y="2264"/>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2" name="Freeform 5364">
              <a:extLst>
                <a:ext uri="{FF2B5EF4-FFF2-40B4-BE49-F238E27FC236}">
                  <a16:creationId xmlns:a16="http://schemas.microsoft.com/office/drawing/2014/main" id="{3F86D43B-42D7-4637-BD7B-4EA2E5F809BA}"/>
                </a:ext>
              </a:extLst>
            </p:cNvPr>
            <p:cNvSpPr>
              <a:spLocks/>
            </p:cNvSpPr>
            <p:nvPr/>
          </p:nvSpPr>
          <p:spPr bwMode="auto">
            <a:xfrm>
              <a:off x="3614" y="2263"/>
              <a:ext cx="4" cy="1"/>
            </a:xfrm>
            <a:custGeom>
              <a:avLst/>
              <a:gdLst>
                <a:gd name="T0" fmla="*/ 0 w 17"/>
                <a:gd name="T1" fmla="*/ 1 h 4"/>
                <a:gd name="T2" fmla="*/ 0 w 17"/>
                <a:gd name="T3" fmla="*/ 0 h 4"/>
                <a:gd name="T4" fmla="*/ 4 w 17"/>
                <a:gd name="T5" fmla="*/ 0 h 4"/>
                <a:gd name="T6" fmla="*/ 4 w 17"/>
                <a:gd name="T7" fmla="*/ 1 h 4"/>
                <a:gd name="T8" fmla="*/ 0 w 17"/>
                <a:gd name="T9" fmla="*/ 1 h 4"/>
                <a:gd name="T10" fmla="*/ 4 w 17"/>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
                  <a:moveTo>
                    <a:pt x="0" y="4"/>
                  </a:moveTo>
                  <a:lnTo>
                    <a:pt x="0" y="0"/>
                  </a:lnTo>
                  <a:lnTo>
                    <a:pt x="17" y="0"/>
                  </a:lnTo>
                  <a:lnTo>
                    <a:pt x="17" y="4"/>
                  </a:lnTo>
                  <a:lnTo>
                    <a:pt x="0" y="4"/>
                  </a:lnTo>
                  <a:lnTo>
                    <a:pt x="17"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3" name="Freeform 5365">
              <a:extLst>
                <a:ext uri="{FF2B5EF4-FFF2-40B4-BE49-F238E27FC236}">
                  <a16:creationId xmlns:a16="http://schemas.microsoft.com/office/drawing/2014/main" id="{89DFC9A7-15A5-4B01-AE0E-76657AA15360}"/>
                </a:ext>
              </a:extLst>
            </p:cNvPr>
            <p:cNvSpPr>
              <a:spLocks/>
            </p:cNvSpPr>
            <p:nvPr/>
          </p:nvSpPr>
          <p:spPr bwMode="auto">
            <a:xfrm>
              <a:off x="3618" y="2260"/>
              <a:ext cx="1" cy="4"/>
            </a:xfrm>
            <a:custGeom>
              <a:avLst/>
              <a:gdLst>
                <a:gd name="T0" fmla="*/ 1 w 2"/>
                <a:gd name="T1" fmla="*/ 4 h 17"/>
                <a:gd name="T2" fmla="*/ 0 w 2"/>
                <a:gd name="T3" fmla="*/ 4 h 17"/>
                <a:gd name="T4" fmla="*/ 0 w 2"/>
                <a:gd name="T5" fmla="*/ 0 h 17"/>
                <a:gd name="T6" fmla="*/ 1 w 2"/>
                <a:gd name="T7" fmla="*/ 0 h 17"/>
                <a:gd name="T8" fmla="*/ 1 w 2"/>
                <a:gd name="T9" fmla="*/ 4 h 17"/>
                <a:gd name="T10" fmla="*/ 1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4" name="Freeform 5366">
              <a:extLst>
                <a:ext uri="{FF2B5EF4-FFF2-40B4-BE49-F238E27FC236}">
                  <a16:creationId xmlns:a16="http://schemas.microsoft.com/office/drawing/2014/main" id="{8AF61F0C-A4E3-492F-8ED5-BD5A8A63669F}"/>
                </a:ext>
              </a:extLst>
            </p:cNvPr>
            <p:cNvSpPr>
              <a:spLocks/>
            </p:cNvSpPr>
            <p:nvPr/>
          </p:nvSpPr>
          <p:spPr bwMode="auto">
            <a:xfrm>
              <a:off x="3618" y="2259"/>
              <a:ext cx="6" cy="1"/>
            </a:xfrm>
            <a:custGeom>
              <a:avLst/>
              <a:gdLst>
                <a:gd name="T0" fmla="*/ 0 w 22"/>
                <a:gd name="T1" fmla="*/ 1 h 3"/>
                <a:gd name="T2" fmla="*/ 0 w 22"/>
                <a:gd name="T3" fmla="*/ 0 h 3"/>
                <a:gd name="T4" fmla="*/ 6 w 22"/>
                <a:gd name="T5" fmla="*/ 0 h 3"/>
                <a:gd name="T6" fmla="*/ 6 w 22"/>
                <a:gd name="T7" fmla="*/ 1 h 3"/>
                <a:gd name="T8" fmla="*/ 0 w 22"/>
                <a:gd name="T9" fmla="*/ 1 h 3"/>
                <a:gd name="T10" fmla="*/ 6 w 22"/>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
                  <a:moveTo>
                    <a:pt x="0" y="3"/>
                  </a:moveTo>
                  <a:lnTo>
                    <a:pt x="0" y="0"/>
                  </a:lnTo>
                  <a:lnTo>
                    <a:pt x="22" y="0"/>
                  </a:lnTo>
                  <a:lnTo>
                    <a:pt x="22" y="3"/>
                  </a:lnTo>
                  <a:lnTo>
                    <a:pt x="0" y="3"/>
                  </a:lnTo>
                  <a:lnTo>
                    <a:pt x="2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5" name="Freeform 5367">
              <a:extLst>
                <a:ext uri="{FF2B5EF4-FFF2-40B4-BE49-F238E27FC236}">
                  <a16:creationId xmlns:a16="http://schemas.microsoft.com/office/drawing/2014/main" id="{BB3BD617-F683-4987-9450-E9B3D0EE06DF}"/>
                </a:ext>
              </a:extLst>
            </p:cNvPr>
            <p:cNvSpPr>
              <a:spLocks/>
            </p:cNvSpPr>
            <p:nvPr/>
          </p:nvSpPr>
          <p:spPr bwMode="auto">
            <a:xfrm>
              <a:off x="3623" y="2259"/>
              <a:ext cx="1" cy="1"/>
            </a:xfrm>
            <a:custGeom>
              <a:avLst/>
              <a:gdLst>
                <a:gd name="T0" fmla="*/ 1 w 4"/>
                <a:gd name="T1" fmla="*/ 1 h 3"/>
                <a:gd name="T2" fmla="*/ 0 w 4"/>
                <a:gd name="T3" fmla="*/ 1 h 3"/>
                <a:gd name="T4" fmla="*/ 0 w 4"/>
                <a:gd name="T5" fmla="*/ 0 h 3"/>
                <a:gd name="T6" fmla="*/ 1 w 4"/>
                <a:gd name="T7" fmla="*/ 0 h 3"/>
                <a:gd name="T8" fmla="*/ 1 w 4"/>
                <a:gd name="T9" fmla="*/ 1 h 3"/>
                <a:gd name="T10" fmla="*/ 1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0" y="3"/>
                  </a:lnTo>
                  <a:lnTo>
                    <a:pt x="0" y="0"/>
                  </a:lnTo>
                  <a:lnTo>
                    <a:pt x="4" y="0"/>
                  </a:lnTo>
                  <a:lnTo>
                    <a:pt x="4" y="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6" name="Freeform 5368">
              <a:extLst>
                <a:ext uri="{FF2B5EF4-FFF2-40B4-BE49-F238E27FC236}">
                  <a16:creationId xmlns:a16="http://schemas.microsoft.com/office/drawing/2014/main" id="{D9CA78B7-FD5E-449F-8C42-A9EC081BFC33}"/>
                </a:ext>
              </a:extLst>
            </p:cNvPr>
            <p:cNvSpPr>
              <a:spLocks/>
            </p:cNvSpPr>
            <p:nvPr/>
          </p:nvSpPr>
          <p:spPr bwMode="auto">
            <a:xfrm>
              <a:off x="3644" y="2252"/>
              <a:ext cx="1" cy="2"/>
            </a:xfrm>
            <a:custGeom>
              <a:avLst/>
              <a:gdLst>
                <a:gd name="T0" fmla="*/ 1 w 3"/>
                <a:gd name="T1" fmla="*/ 2 h 11"/>
                <a:gd name="T2" fmla="*/ 0 w 3"/>
                <a:gd name="T3" fmla="*/ 2 h 11"/>
                <a:gd name="T4" fmla="*/ 0 w 3"/>
                <a:gd name="T5" fmla="*/ 0 h 11"/>
                <a:gd name="T6" fmla="*/ 1 w 3"/>
                <a:gd name="T7" fmla="*/ 0 h 11"/>
                <a:gd name="T8" fmla="*/ 1 w 3"/>
                <a:gd name="T9" fmla="*/ 2 h 11"/>
                <a:gd name="T10" fmla="*/ 1 w 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1">
                  <a:moveTo>
                    <a:pt x="3" y="11"/>
                  </a:moveTo>
                  <a:lnTo>
                    <a:pt x="0" y="11"/>
                  </a:lnTo>
                  <a:lnTo>
                    <a:pt x="0" y="0"/>
                  </a:lnTo>
                  <a:lnTo>
                    <a:pt x="3" y="0"/>
                  </a:lnTo>
                  <a:lnTo>
                    <a:pt x="3" y="11"/>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7" name="Freeform 5369">
              <a:extLst>
                <a:ext uri="{FF2B5EF4-FFF2-40B4-BE49-F238E27FC236}">
                  <a16:creationId xmlns:a16="http://schemas.microsoft.com/office/drawing/2014/main" id="{DDBB3DAA-FAFD-41EA-8DEE-3BFE5C61091D}"/>
                </a:ext>
              </a:extLst>
            </p:cNvPr>
            <p:cNvSpPr>
              <a:spLocks/>
            </p:cNvSpPr>
            <p:nvPr/>
          </p:nvSpPr>
          <p:spPr bwMode="auto">
            <a:xfrm>
              <a:off x="3645" y="2251"/>
              <a:ext cx="13" cy="1"/>
            </a:xfrm>
            <a:custGeom>
              <a:avLst/>
              <a:gdLst>
                <a:gd name="T0" fmla="*/ 0 w 51"/>
                <a:gd name="T1" fmla="*/ 1 h 2"/>
                <a:gd name="T2" fmla="*/ 0 w 51"/>
                <a:gd name="T3" fmla="*/ 0 h 2"/>
                <a:gd name="T4" fmla="*/ 13 w 51"/>
                <a:gd name="T5" fmla="*/ 0 h 2"/>
                <a:gd name="T6" fmla="*/ 13 w 51"/>
                <a:gd name="T7" fmla="*/ 1 h 2"/>
                <a:gd name="T8" fmla="*/ 0 w 51"/>
                <a:gd name="T9" fmla="*/ 1 h 2"/>
                <a:gd name="T10" fmla="*/ 13 w 51"/>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2">
                  <a:moveTo>
                    <a:pt x="0" y="2"/>
                  </a:moveTo>
                  <a:lnTo>
                    <a:pt x="0" y="0"/>
                  </a:lnTo>
                  <a:lnTo>
                    <a:pt x="51" y="0"/>
                  </a:lnTo>
                  <a:lnTo>
                    <a:pt x="51" y="2"/>
                  </a:lnTo>
                  <a:lnTo>
                    <a:pt x="0" y="2"/>
                  </a:lnTo>
                  <a:lnTo>
                    <a:pt x="51"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8" name="Freeform 5370">
              <a:extLst>
                <a:ext uri="{FF2B5EF4-FFF2-40B4-BE49-F238E27FC236}">
                  <a16:creationId xmlns:a16="http://schemas.microsoft.com/office/drawing/2014/main" id="{770C3EEE-772A-4801-8550-075883E09FD1}"/>
                </a:ext>
              </a:extLst>
            </p:cNvPr>
            <p:cNvSpPr>
              <a:spLocks/>
            </p:cNvSpPr>
            <p:nvPr/>
          </p:nvSpPr>
          <p:spPr bwMode="auto">
            <a:xfrm>
              <a:off x="3657" y="2249"/>
              <a:ext cx="1" cy="3"/>
            </a:xfrm>
            <a:custGeom>
              <a:avLst/>
              <a:gdLst>
                <a:gd name="T0" fmla="*/ 1 w 4"/>
                <a:gd name="T1" fmla="*/ 3 h 13"/>
                <a:gd name="T2" fmla="*/ 0 w 4"/>
                <a:gd name="T3" fmla="*/ 3 h 13"/>
                <a:gd name="T4" fmla="*/ 0 w 4"/>
                <a:gd name="T5" fmla="*/ 0 h 13"/>
                <a:gd name="T6" fmla="*/ 1 w 4"/>
                <a:gd name="T7" fmla="*/ 0 h 13"/>
                <a:gd name="T8" fmla="*/ 1 w 4"/>
                <a:gd name="T9" fmla="*/ 3 h 13"/>
                <a:gd name="T10" fmla="*/ 1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13"/>
                  </a:moveTo>
                  <a:lnTo>
                    <a:pt x="0" y="13"/>
                  </a:lnTo>
                  <a:lnTo>
                    <a:pt x="0" y="0"/>
                  </a:lnTo>
                  <a:lnTo>
                    <a:pt x="4" y="0"/>
                  </a:lnTo>
                  <a:lnTo>
                    <a:pt x="4" y="1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49" name="Freeform 5371">
              <a:extLst>
                <a:ext uri="{FF2B5EF4-FFF2-40B4-BE49-F238E27FC236}">
                  <a16:creationId xmlns:a16="http://schemas.microsoft.com/office/drawing/2014/main" id="{8964C34A-FAF4-41EC-9E73-F749144C3CE4}"/>
                </a:ext>
              </a:extLst>
            </p:cNvPr>
            <p:cNvSpPr>
              <a:spLocks/>
            </p:cNvSpPr>
            <p:nvPr/>
          </p:nvSpPr>
          <p:spPr bwMode="auto">
            <a:xfrm>
              <a:off x="3658" y="2248"/>
              <a:ext cx="3" cy="1"/>
            </a:xfrm>
            <a:custGeom>
              <a:avLst/>
              <a:gdLst>
                <a:gd name="T0" fmla="*/ 0 w 14"/>
                <a:gd name="T1" fmla="*/ 1 h 2"/>
                <a:gd name="T2" fmla="*/ 0 w 14"/>
                <a:gd name="T3" fmla="*/ 0 h 2"/>
                <a:gd name="T4" fmla="*/ 3 w 14"/>
                <a:gd name="T5" fmla="*/ 0 h 2"/>
                <a:gd name="T6" fmla="*/ 3 w 14"/>
                <a:gd name="T7" fmla="*/ 1 h 2"/>
                <a:gd name="T8" fmla="*/ 0 w 14"/>
                <a:gd name="T9" fmla="*/ 1 h 2"/>
                <a:gd name="T10" fmla="*/ 3 w 1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
                  <a:moveTo>
                    <a:pt x="0" y="2"/>
                  </a:moveTo>
                  <a:lnTo>
                    <a:pt x="0" y="0"/>
                  </a:lnTo>
                  <a:lnTo>
                    <a:pt x="14" y="0"/>
                  </a:lnTo>
                  <a:lnTo>
                    <a:pt x="14" y="2"/>
                  </a:lnTo>
                  <a:lnTo>
                    <a:pt x="0" y="2"/>
                  </a:lnTo>
                  <a:lnTo>
                    <a:pt x="1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0" name="Freeform 5372">
              <a:extLst>
                <a:ext uri="{FF2B5EF4-FFF2-40B4-BE49-F238E27FC236}">
                  <a16:creationId xmlns:a16="http://schemas.microsoft.com/office/drawing/2014/main" id="{D0991AFA-FFE9-4F1C-8A68-A560F3E2A8C0}"/>
                </a:ext>
              </a:extLst>
            </p:cNvPr>
            <p:cNvSpPr>
              <a:spLocks/>
            </p:cNvSpPr>
            <p:nvPr/>
          </p:nvSpPr>
          <p:spPr bwMode="auto">
            <a:xfrm>
              <a:off x="3661" y="2245"/>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1" name="Freeform 5373">
              <a:extLst>
                <a:ext uri="{FF2B5EF4-FFF2-40B4-BE49-F238E27FC236}">
                  <a16:creationId xmlns:a16="http://schemas.microsoft.com/office/drawing/2014/main" id="{24A8D1D5-DFDC-4DD3-A874-E7D164A9EB99}"/>
                </a:ext>
              </a:extLst>
            </p:cNvPr>
            <p:cNvSpPr>
              <a:spLocks/>
            </p:cNvSpPr>
            <p:nvPr/>
          </p:nvSpPr>
          <p:spPr bwMode="auto">
            <a:xfrm>
              <a:off x="3661" y="2244"/>
              <a:ext cx="12" cy="1"/>
            </a:xfrm>
            <a:custGeom>
              <a:avLst/>
              <a:gdLst>
                <a:gd name="T0" fmla="*/ 0 w 48"/>
                <a:gd name="T1" fmla="*/ 1 h 3"/>
                <a:gd name="T2" fmla="*/ 0 w 48"/>
                <a:gd name="T3" fmla="*/ 0 h 3"/>
                <a:gd name="T4" fmla="*/ 12 w 48"/>
                <a:gd name="T5" fmla="*/ 0 h 3"/>
                <a:gd name="T6" fmla="*/ 12 w 48"/>
                <a:gd name="T7" fmla="*/ 1 h 3"/>
                <a:gd name="T8" fmla="*/ 0 w 48"/>
                <a:gd name="T9" fmla="*/ 1 h 3"/>
                <a:gd name="T10" fmla="*/ 12 w 48"/>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3">
                  <a:moveTo>
                    <a:pt x="0" y="3"/>
                  </a:moveTo>
                  <a:lnTo>
                    <a:pt x="0" y="0"/>
                  </a:lnTo>
                  <a:lnTo>
                    <a:pt x="48" y="0"/>
                  </a:lnTo>
                  <a:lnTo>
                    <a:pt x="48" y="3"/>
                  </a:lnTo>
                  <a:lnTo>
                    <a:pt x="0" y="3"/>
                  </a:lnTo>
                  <a:lnTo>
                    <a:pt x="4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2" name="Freeform 5374">
              <a:extLst>
                <a:ext uri="{FF2B5EF4-FFF2-40B4-BE49-F238E27FC236}">
                  <a16:creationId xmlns:a16="http://schemas.microsoft.com/office/drawing/2014/main" id="{F4F6AF88-3DB2-40AC-95F8-9822AB9111FB}"/>
                </a:ext>
              </a:extLst>
            </p:cNvPr>
            <p:cNvSpPr>
              <a:spLocks/>
            </p:cNvSpPr>
            <p:nvPr/>
          </p:nvSpPr>
          <p:spPr bwMode="auto">
            <a:xfrm>
              <a:off x="3673" y="2241"/>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3" name="Freeform 5375">
              <a:extLst>
                <a:ext uri="{FF2B5EF4-FFF2-40B4-BE49-F238E27FC236}">
                  <a16:creationId xmlns:a16="http://schemas.microsoft.com/office/drawing/2014/main" id="{67117D17-CFF4-41D3-89BD-82B477369F21}"/>
                </a:ext>
              </a:extLst>
            </p:cNvPr>
            <p:cNvSpPr>
              <a:spLocks/>
            </p:cNvSpPr>
            <p:nvPr/>
          </p:nvSpPr>
          <p:spPr bwMode="auto">
            <a:xfrm>
              <a:off x="3673" y="2240"/>
              <a:ext cx="8" cy="1"/>
            </a:xfrm>
            <a:custGeom>
              <a:avLst/>
              <a:gdLst>
                <a:gd name="T0" fmla="*/ 0 w 32"/>
                <a:gd name="T1" fmla="*/ 1 h 4"/>
                <a:gd name="T2" fmla="*/ 0 w 32"/>
                <a:gd name="T3" fmla="*/ 0 h 4"/>
                <a:gd name="T4" fmla="*/ 8 w 32"/>
                <a:gd name="T5" fmla="*/ 0 h 4"/>
                <a:gd name="T6" fmla="*/ 8 w 32"/>
                <a:gd name="T7" fmla="*/ 1 h 4"/>
                <a:gd name="T8" fmla="*/ 0 w 32"/>
                <a:gd name="T9" fmla="*/ 1 h 4"/>
                <a:gd name="T10" fmla="*/ 8 w 3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4">
                  <a:moveTo>
                    <a:pt x="0" y="4"/>
                  </a:moveTo>
                  <a:lnTo>
                    <a:pt x="0" y="0"/>
                  </a:lnTo>
                  <a:lnTo>
                    <a:pt x="32" y="0"/>
                  </a:lnTo>
                  <a:lnTo>
                    <a:pt x="32" y="4"/>
                  </a:lnTo>
                  <a:lnTo>
                    <a:pt x="0" y="4"/>
                  </a:lnTo>
                  <a:lnTo>
                    <a:pt x="3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4" name="Freeform 5376">
              <a:extLst>
                <a:ext uri="{FF2B5EF4-FFF2-40B4-BE49-F238E27FC236}">
                  <a16:creationId xmlns:a16="http://schemas.microsoft.com/office/drawing/2014/main" id="{BB246507-16F1-4743-9F13-2D6507749501}"/>
                </a:ext>
              </a:extLst>
            </p:cNvPr>
            <p:cNvSpPr>
              <a:spLocks/>
            </p:cNvSpPr>
            <p:nvPr/>
          </p:nvSpPr>
          <p:spPr bwMode="auto">
            <a:xfrm>
              <a:off x="3681" y="2240"/>
              <a:ext cx="1" cy="1"/>
            </a:xfrm>
            <a:custGeom>
              <a:avLst/>
              <a:gdLst>
                <a:gd name="T0" fmla="*/ 1 w 2"/>
                <a:gd name="T1" fmla="*/ 1 h 4"/>
                <a:gd name="T2" fmla="*/ 0 w 2"/>
                <a:gd name="T3" fmla="*/ 1 h 4"/>
                <a:gd name="T4" fmla="*/ 0 w 2"/>
                <a:gd name="T5" fmla="*/ 0 h 4"/>
                <a:gd name="T6" fmla="*/ 1 w 2"/>
                <a:gd name="T7" fmla="*/ 0 h 4"/>
                <a:gd name="T8" fmla="*/ 1 w 2"/>
                <a:gd name="T9" fmla="*/ 1 h 4"/>
                <a:gd name="T10" fmla="*/ 1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4"/>
                  </a:moveTo>
                  <a:lnTo>
                    <a:pt x="0" y="4"/>
                  </a:lnTo>
                  <a:lnTo>
                    <a:pt x="0" y="0"/>
                  </a:lnTo>
                  <a:lnTo>
                    <a:pt x="2" y="0"/>
                  </a:lnTo>
                  <a:lnTo>
                    <a:pt x="2" y="4"/>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5" name="Freeform 5377">
              <a:extLst>
                <a:ext uri="{FF2B5EF4-FFF2-40B4-BE49-F238E27FC236}">
                  <a16:creationId xmlns:a16="http://schemas.microsoft.com/office/drawing/2014/main" id="{9E036A31-5DF2-4950-A6D4-650DAC20B0F0}"/>
                </a:ext>
              </a:extLst>
            </p:cNvPr>
            <p:cNvSpPr>
              <a:spLocks/>
            </p:cNvSpPr>
            <p:nvPr/>
          </p:nvSpPr>
          <p:spPr bwMode="auto">
            <a:xfrm>
              <a:off x="3696" y="2227"/>
              <a:ext cx="1" cy="2"/>
            </a:xfrm>
            <a:custGeom>
              <a:avLst/>
              <a:gdLst>
                <a:gd name="T0" fmla="*/ 1 w 3"/>
                <a:gd name="T1" fmla="*/ 2 h 11"/>
                <a:gd name="T2" fmla="*/ 0 w 3"/>
                <a:gd name="T3" fmla="*/ 2 h 11"/>
                <a:gd name="T4" fmla="*/ 0 w 3"/>
                <a:gd name="T5" fmla="*/ 0 h 11"/>
                <a:gd name="T6" fmla="*/ 1 w 3"/>
                <a:gd name="T7" fmla="*/ 0 h 11"/>
                <a:gd name="T8" fmla="*/ 1 w 3"/>
                <a:gd name="T9" fmla="*/ 2 h 11"/>
                <a:gd name="T10" fmla="*/ 1 w 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1">
                  <a:moveTo>
                    <a:pt x="3" y="11"/>
                  </a:moveTo>
                  <a:lnTo>
                    <a:pt x="0" y="11"/>
                  </a:lnTo>
                  <a:lnTo>
                    <a:pt x="0" y="0"/>
                  </a:lnTo>
                  <a:lnTo>
                    <a:pt x="3" y="0"/>
                  </a:lnTo>
                  <a:lnTo>
                    <a:pt x="3" y="11"/>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6" name="Freeform 5378">
              <a:extLst>
                <a:ext uri="{FF2B5EF4-FFF2-40B4-BE49-F238E27FC236}">
                  <a16:creationId xmlns:a16="http://schemas.microsoft.com/office/drawing/2014/main" id="{68A7E075-F2A1-46B6-9ABE-324B0E8C894A}"/>
                </a:ext>
              </a:extLst>
            </p:cNvPr>
            <p:cNvSpPr>
              <a:spLocks/>
            </p:cNvSpPr>
            <p:nvPr/>
          </p:nvSpPr>
          <p:spPr bwMode="auto">
            <a:xfrm>
              <a:off x="3697" y="2226"/>
              <a:ext cx="7" cy="1"/>
            </a:xfrm>
            <a:custGeom>
              <a:avLst/>
              <a:gdLst>
                <a:gd name="T0" fmla="*/ 0 w 27"/>
                <a:gd name="T1" fmla="*/ 1 h 2"/>
                <a:gd name="T2" fmla="*/ 0 w 27"/>
                <a:gd name="T3" fmla="*/ 0 h 2"/>
                <a:gd name="T4" fmla="*/ 7 w 27"/>
                <a:gd name="T5" fmla="*/ 0 h 2"/>
                <a:gd name="T6" fmla="*/ 7 w 27"/>
                <a:gd name="T7" fmla="*/ 1 h 2"/>
                <a:gd name="T8" fmla="*/ 0 w 27"/>
                <a:gd name="T9" fmla="*/ 1 h 2"/>
                <a:gd name="T10" fmla="*/ 7 w 27"/>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
                  <a:moveTo>
                    <a:pt x="0" y="2"/>
                  </a:moveTo>
                  <a:lnTo>
                    <a:pt x="0" y="0"/>
                  </a:lnTo>
                  <a:lnTo>
                    <a:pt x="27" y="0"/>
                  </a:lnTo>
                  <a:lnTo>
                    <a:pt x="27" y="2"/>
                  </a:lnTo>
                  <a:lnTo>
                    <a:pt x="0" y="2"/>
                  </a:lnTo>
                  <a:lnTo>
                    <a:pt x="27"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7" name="Freeform 5379">
              <a:extLst>
                <a:ext uri="{FF2B5EF4-FFF2-40B4-BE49-F238E27FC236}">
                  <a16:creationId xmlns:a16="http://schemas.microsoft.com/office/drawing/2014/main" id="{579AFFEB-47A4-489D-A18B-D7A196B72C91}"/>
                </a:ext>
              </a:extLst>
            </p:cNvPr>
            <p:cNvSpPr>
              <a:spLocks/>
            </p:cNvSpPr>
            <p:nvPr/>
          </p:nvSpPr>
          <p:spPr bwMode="auto">
            <a:xfrm>
              <a:off x="3703" y="2224"/>
              <a:ext cx="1" cy="3"/>
            </a:xfrm>
            <a:custGeom>
              <a:avLst/>
              <a:gdLst>
                <a:gd name="T0" fmla="*/ 1 w 4"/>
                <a:gd name="T1" fmla="*/ 3 h 11"/>
                <a:gd name="T2" fmla="*/ 0 w 4"/>
                <a:gd name="T3" fmla="*/ 3 h 11"/>
                <a:gd name="T4" fmla="*/ 0 w 4"/>
                <a:gd name="T5" fmla="*/ 0 h 11"/>
                <a:gd name="T6" fmla="*/ 1 w 4"/>
                <a:gd name="T7" fmla="*/ 0 h 11"/>
                <a:gd name="T8" fmla="*/ 1 w 4"/>
                <a:gd name="T9" fmla="*/ 3 h 11"/>
                <a:gd name="T10" fmla="*/ 1 w 4"/>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1">
                  <a:moveTo>
                    <a:pt x="4" y="11"/>
                  </a:moveTo>
                  <a:lnTo>
                    <a:pt x="0" y="11"/>
                  </a:lnTo>
                  <a:lnTo>
                    <a:pt x="0" y="0"/>
                  </a:lnTo>
                  <a:lnTo>
                    <a:pt x="4" y="0"/>
                  </a:lnTo>
                  <a:lnTo>
                    <a:pt x="4" y="11"/>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8" name="Freeform 5380">
              <a:extLst>
                <a:ext uri="{FF2B5EF4-FFF2-40B4-BE49-F238E27FC236}">
                  <a16:creationId xmlns:a16="http://schemas.microsoft.com/office/drawing/2014/main" id="{01DAE5F0-6FA6-454A-8888-209536FD38CD}"/>
                </a:ext>
              </a:extLst>
            </p:cNvPr>
            <p:cNvSpPr>
              <a:spLocks/>
            </p:cNvSpPr>
            <p:nvPr/>
          </p:nvSpPr>
          <p:spPr bwMode="auto">
            <a:xfrm>
              <a:off x="3704" y="2223"/>
              <a:ext cx="17" cy="1"/>
            </a:xfrm>
            <a:custGeom>
              <a:avLst/>
              <a:gdLst>
                <a:gd name="T0" fmla="*/ 0 w 70"/>
                <a:gd name="T1" fmla="*/ 1 h 4"/>
                <a:gd name="T2" fmla="*/ 0 w 70"/>
                <a:gd name="T3" fmla="*/ 0 h 4"/>
                <a:gd name="T4" fmla="*/ 17 w 70"/>
                <a:gd name="T5" fmla="*/ 0 h 4"/>
                <a:gd name="T6" fmla="*/ 17 w 70"/>
                <a:gd name="T7" fmla="*/ 1 h 4"/>
                <a:gd name="T8" fmla="*/ 0 w 70"/>
                <a:gd name="T9" fmla="*/ 1 h 4"/>
                <a:gd name="T10" fmla="*/ 17 w 7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4">
                  <a:moveTo>
                    <a:pt x="0" y="4"/>
                  </a:moveTo>
                  <a:lnTo>
                    <a:pt x="0" y="0"/>
                  </a:lnTo>
                  <a:lnTo>
                    <a:pt x="70" y="0"/>
                  </a:lnTo>
                  <a:lnTo>
                    <a:pt x="70" y="4"/>
                  </a:lnTo>
                  <a:lnTo>
                    <a:pt x="0" y="4"/>
                  </a:lnTo>
                  <a:lnTo>
                    <a:pt x="7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59" name="Freeform 5381">
              <a:extLst>
                <a:ext uri="{FF2B5EF4-FFF2-40B4-BE49-F238E27FC236}">
                  <a16:creationId xmlns:a16="http://schemas.microsoft.com/office/drawing/2014/main" id="{69314D9D-71F1-4216-BF5A-F057F0C6726B}"/>
                </a:ext>
              </a:extLst>
            </p:cNvPr>
            <p:cNvSpPr>
              <a:spLocks/>
            </p:cNvSpPr>
            <p:nvPr/>
          </p:nvSpPr>
          <p:spPr bwMode="auto">
            <a:xfrm>
              <a:off x="3721" y="2216"/>
              <a:ext cx="1" cy="8"/>
            </a:xfrm>
            <a:custGeom>
              <a:avLst/>
              <a:gdLst>
                <a:gd name="T0" fmla="*/ 1 w 2"/>
                <a:gd name="T1" fmla="*/ 8 h 33"/>
                <a:gd name="T2" fmla="*/ 0 w 2"/>
                <a:gd name="T3" fmla="*/ 8 h 33"/>
                <a:gd name="T4" fmla="*/ 0 w 2"/>
                <a:gd name="T5" fmla="*/ 0 h 33"/>
                <a:gd name="T6" fmla="*/ 1 w 2"/>
                <a:gd name="T7" fmla="*/ 0 h 33"/>
                <a:gd name="T8" fmla="*/ 1 w 2"/>
                <a:gd name="T9" fmla="*/ 8 h 33"/>
                <a:gd name="T10" fmla="*/ 1 w 2"/>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3">
                  <a:moveTo>
                    <a:pt x="2" y="33"/>
                  </a:moveTo>
                  <a:lnTo>
                    <a:pt x="0" y="33"/>
                  </a:lnTo>
                  <a:lnTo>
                    <a:pt x="0" y="0"/>
                  </a:lnTo>
                  <a:lnTo>
                    <a:pt x="2" y="0"/>
                  </a:lnTo>
                  <a:lnTo>
                    <a:pt x="2" y="3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0" name="Freeform 5382">
              <a:extLst>
                <a:ext uri="{FF2B5EF4-FFF2-40B4-BE49-F238E27FC236}">
                  <a16:creationId xmlns:a16="http://schemas.microsoft.com/office/drawing/2014/main" id="{254C77E2-B883-4A73-8282-D9C032DC5624}"/>
                </a:ext>
              </a:extLst>
            </p:cNvPr>
            <p:cNvSpPr>
              <a:spLocks/>
            </p:cNvSpPr>
            <p:nvPr/>
          </p:nvSpPr>
          <p:spPr bwMode="auto">
            <a:xfrm>
              <a:off x="3721" y="2215"/>
              <a:ext cx="9" cy="1"/>
            </a:xfrm>
            <a:custGeom>
              <a:avLst/>
              <a:gdLst>
                <a:gd name="T0" fmla="*/ 0 w 33"/>
                <a:gd name="T1" fmla="*/ 1 h 3"/>
                <a:gd name="T2" fmla="*/ 0 w 33"/>
                <a:gd name="T3" fmla="*/ 0 h 3"/>
                <a:gd name="T4" fmla="*/ 9 w 33"/>
                <a:gd name="T5" fmla="*/ 0 h 3"/>
                <a:gd name="T6" fmla="*/ 9 w 33"/>
                <a:gd name="T7" fmla="*/ 1 h 3"/>
                <a:gd name="T8" fmla="*/ 0 w 33"/>
                <a:gd name="T9" fmla="*/ 1 h 3"/>
                <a:gd name="T10" fmla="*/ 9 w 3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
                  <a:moveTo>
                    <a:pt x="0" y="3"/>
                  </a:moveTo>
                  <a:lnTo>
                    <a:pt x="0" y="0"/>
                  </a:lnTo>
                  <a:lnTo>
                    <a:pt x="33" y="0"/>
                  </a:lnTo>
                  <a:lnTo>
                    <a:pt x="33" y="3"/>
                  </a:lnTo>
                  <a:lnTo>
                    <a:pt x="0" y="3"/>
                  </a:lnTo>
                  <a:lnTo>
                    <a:pt x="3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1" name="Freeform 5383">
              <a:extLst>
                <a:ext uri="{FF2B5EF4-FFF2-40B4-BE49-F238E27FC236}">
                  <a16:creationId xmlns:a16="http://schemas.microsoft.com/office/drawing/2014/main" id="{54E08150-91C9-4ECE-8F28-072994788C7A}"/>
                </a:ext>
              </a:extLst>
            </p:cNvPr>
            <p:cNvSpPr>
              <a:spLocks/>
            </p:cNvSpPr>
            <p:nvPr/>
          </p:nvSpPr>
          <p:spPr bwMode="auto">
            <a:xfrm>
              <a:off x="3729" y="2213"/>
              <a:ext cx="1" cy="3"/>
            </a:xfrm>
            <a:custGeom>
              <a:avLst/>
              <a:gdLst>
                <a:gd name="T0" fmla="*/ 1 w 3"/>
                <a:gd name="T1" fmla="*/ 3 h 13"/>
                <a:gd name="T2" fmla="*/ 0 w 3"/>
                <a:gd name="T3" fmla="*/ 3 h 13"/>
                <a:gd name="T4" fmla="*/ 0 w 3"/>
                <a:gd name="T5" fmla="*/ 0 h 13"/>
                <a:gd name="T6" fmla="*/ 1 w 3"/>
                <a:gd name="T7" fmla="*/ 0 h 13"/>
                <a:gd name="T8" fmla="*/ 1 w 3"/>
                <a:gd name="T9" fmla="*/ 3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2" name="Freeform 5384">
              <a:extLst>
                <a:ext uri="{FF2B5EF4-FFF2-40B4-BE49-F238E27FC236}">
                  <a16:creationId xmlns:a16="http://schemas.microsoft.com/office/drawing/2014/main" id="{56EE0C4B-52BD-4613-960B-7B91F72A8937}"/>
                </a:ext>
              </a:extLst>
            </p:cNvPr>
            <p:cNvSpPr>
              <a:spLocks/>
            </p:cNvSpPr>
            <p:nvPr/>
          </p:nvSpPr>
          <p:spPr bwMode="auto">
            <a:xfrm>
              <a:off x="3757" y="2211"/>
              <a:ext cx="2" cy="1"/>
            </a:xfrm>
            <a:custGeom>
              <a:avLst/>
              <a:gdLst>
                <a:gd name="T0" fmla="*/ 0 w 6"/>
                <a:gd name="T1" fmla="*/ 1 h 3"/>
                <a:gd name="T2" fmla="*/ 0 w 6"/>
                <a:gd name="T3" fmla="*/ 0 h 3"/>
                <a:gd name="T4" fmla="*/ 2 w 6"/>
                <a:gd name="T5" fmla="*/ 0 h 3"/>
                <a:gd name="T6" fmla="*/ 2 w 6"/>
                <a:gd name="T7" fmla="*/ 1 h 3"/>
                <a:gd name="T8" fmla="*/ 0 w 6"/>
                <a:gd name="T9" fmla="*/ 1 h 3"/>
                <a:gd name="T10" fmla="*/ 2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3" name="Freeform 5385">
              <a:extLst>
                <a:ext uri="{FF2B5EF4-FFF2-40B4-BE49-F238E27FC236}">
                  <a16:creationId xmlns:a16="http://schemas.microsoft.com/office/drawing/2014/main" id="{54BD0A33-D43E-4EE9-99E9-C8578F0022C9}"/>
                </a:ext>
              </a:extLst>
            </p:cNvPr>
            <p:cNvSpPr>
              <a:spLocks/>
            </p:cNvSpPr>
            <p:nvPr/>
          </p:nvSpPr>
          <p:spPr bwMode="auto">
            <a:xfrm>
              <a:off x="3758" y="2208"/>
              <a:ext cx="1" cy="4"/>
            </a:xfrm>
            <a:custGeom>
              <a:avLst/>
              <a:gdLst>
                <a:gd name="T0" fmla="*/ 1 w 3"/>
                <a:gd name="T1" fmla="*/ 4 h 13"/>
                <a:gd name="T2" fmla="*/ 0 w 3"/>
                <a:gd name="T3" fmla="*/ 4 h 13"/>
                <a:gd name="T4" fmla="*/ 0 w 3"/>
                <a:gd name="T5" fmla="*/ 0 h 13"/>
                <a:gd name="T6" fmla="*/ 1 w 3"/>
                <a:gd name="T7" fmla="*/ 0 h 13"/>
                <a:gd name="T8" fmla="*/ 1 w 3"/>
                <a:gd name="T9" fmla="*/ 4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4" name="Freeform 5386">
              <a:extLst>
                <a:ext uri="{FF2B5EF4-FFF2-40B4-BE49-F238E27FC236}">
                  <a16:creationId xmlns:a16="http://schemas.microsoft.com/office/drawing/2014/main" id="{6E5D8260-26AA-4E14-A885-19342E9D14CD}"/>
                </a:ext>
              </a:extLst>
            </p:cNvPr>
            <p:cNvSpPr>
              <a:spLocks/>
            </p:cNvSpPr>
            <p:nvPr/>
          </p:nvSpPr>
          <p:spPr bwMode="auto">
            <a:xfrm>
              <a:off x="3759" y="2208"/>
              <a:ext cx="1" cy="1"/>
            </a:xfrm>
            <a:custGeom>
              <a:avLst/>
              <a:gdLst>
                <a:gd name="T0" fmla="*/ 0 w 6"/>
                <a:gd name="T1" fmla="*/ 1 h 3"/>
                <a:gd name="T2" fmla="*/ 0 w 6"/>
                <a:gd name="T3" fmla="*/ 0 h 3"/>
                <a:gd name="T4" fmla="*/ 1 w 6"/>
                <a:gd name="T5" fmla="*/ 0 h 3"/>
                <a:gd name="T6" fmla="*/ 1 w 6"/>
                <a:gd name="T7" fmla="*/ 1 h 3"/>
                <a:gd name="T8" fmla="*/ 0 w 6"/>
                <a:gd name="T9" fmla="*/ 1 h 3"/>
                <a:gd name="T10" fmla="*/ 1 w 6"/>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5" name="Freeform 5387">
              <a:extLst>
                <a:ext uri="{FF2B5EF4-FFF2-40B4-BE49-F238E27FC236}">
                  <a16:creationId xmlns:a16="http://schemas.microsoft.com/office/drawing/2014/main" id="{D83EBF77-FC6C-4231-9A3A-E89B07CED6C1}"/>
                </a:ext>
              </a:extLst>
            </p:cNvPr>
            <p:cNvSpPr>
              <a:spLocks/>
            </p:cNvSpPr>
            <p:nvPr/>
          </p:nvSpPr>
          <p:spPr bwMode="auto">
            <a:xfrm>
              <a:off x="3759" y="2205"/>
              <a:ext cx="1" cy="3"/>
            </a:xfrm>
            <a:custGeom>
              <a:avLst/>
              <a:gdLst>
                <a:gd name="T0" fmla="*/ 1 w 3"/>
                <a:gd name="T1" fmla="*/ 3 h 16"/>
                <a:gd name="T2" fmla="*/ 0 w 3"/>
                <a:gd name="T3" fmla="*/ 3 h 16"/>
                <a:gd name="T4" fmla="*/ 0 w 3"/>
                <a:gd name="T5" fmla="*/ 0 h 16"/>
                <a:gd name="T6" fmla="*/ 1 w 3"/>
                <a:gd name="T7" fmla="*/ 0 h 16"/>
                <a:gd name="T8" fmla="*/ 1 w 3"/>
                <a:gd name="T9" fmla="*/ 3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6" name="Freeform 5388">
              <a:extLst>
                <a:ext uri="{FF2B5EF4-FFF2-40B4-BE49-F238E27FC236}">
                  <a16:creationId xmlns:a16="http://schemas.microsoft.com/office/drawing/2014/main" id="{9A9F9C30-20A6-4331-9373-0902506E8158}"/>
                </a:ext>
              </a:extLst>
            </p:cNvPr>
            <p:cNvSpPr>
              <a:spLocks/>
            </p:cNvSpPr>
            <p:nvPr/>
          </p:nvSpPr>
          <p:spPr bwMode="auto">
            <a:xfrm>
              <a:off x="3760" y="2204"/>
              <a:ext cx="16" cy="1"/>
            </a:xfrm>
            <a:custGeom>
              <a:avLst/>
              <a:gdLst>
                <a:gd name="T0" fmla="*/ 0 w 62"/>
                <a:gd name="T1" fmla="*/ 1 h 4"/>
                <a:gd name="T2" fmla="*/ 0 w 62"/>
                <a:gd name="T3" fmla="*/ 0 h 4"/>
                <a:gd name="T4" fmla="*/ 16 w 62"/>
                <a:gd name="T5" fmla="*/ 0 h 4"/>
                <a:gd name="T6" fmla="*/ 16 w 62"/>
                <a:gd name="T7" fmla="*/ 1 h 4"/>
                <a:gd name="T8" fmla="*/ 0 w 62"/>
                <a:gd name="T9" fmla="*/ 1 h 4"/>
                <a:gd name="T10" fmla="*/ 16 w 6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4">
                  <a:moveTo>
                    <a:pt x="0" y="4"/>
                  </a:moveTo>
                  <a:lnTo>
                    <a:pt x="0" y="0"/>
                  </a:lnTo>
                  <a:lnTo>
                    <a:pt x="62" y="0"/>
                  </a:lnTo>
                  <a:lnTo>
                    <a:pt x="62" y="4"/>
                  </a:lnTo>
                  <a:lnTo>
                    <a:pt x="0" y="4"/>
                  </a:lnTo>
                  <a:lnTo>
                    <a:pt x="6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7" name="Freeform 5389">
              <a:extLst>
                <a:ext uri="{FF2B5EF4-FFF2-40B4-BE49-F238E27FC236}">
                  <a16:creationId xmlns:a16="http://schemas.microsoft.com/office/drawing/2014/main" id="{26D39DFB-8634-4849-A7E3-314164949046}"/>
                </a:ext>
              </a:extLst>
            </p:cNvPr>
            <p:cNvSpPr>
              <a:spLocks/>
            </p:cNvSpPr>
            <p:nvPr/>
          </p:nvSpPr>
          <p:spPr bwMode="auto">
            <a:xfrm>
              <a:off x="3775" y="2199"/>
              <a:ext cx="1" cy="6"/>
            </a:xfrm>
            <a:custGeom>
              <a:avLst/>
              <a:gdLst>
                <a:gd name="T0" fmla="*/ 1 w 3"/>
                <a:gd name="T1" fmla="*/ 6 h 22"/>
                <a:gd name="T2" fmla="*/ 0 w 3"/>
                <a:gd name="T3" fmla="*/ 6 h 22"/>
                <a:gd name="T4" fmla="*/ 0 w 3"/>
                <a:gd name="T5" fmla="*/ 0 h 22"/>
                <a:gd name="T6" fmla="*/ 1 w 3"/>
                <a:gd name="T7" fmla="*/ 0 h 22"/>
                <a:gd name="T8" fmla="*/ 1 w 3"/>
                <a:gd name="T9" fmla="*/ 6 h 22"/>
                <a:gd name="T10" fmla="*/ 1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8" name="Freeform 5390">
              <a:extLst>
                <a:ext uri="{FF2B5EF4-FFF2-40B4-BE49-F238E27FC236}">
                  <a16:creationId xmlns:a16="http://schemas.microsoft.com/office/drawing/2014/main" id="{1D346EAB-5072-429A-B1C4-1FEF5688D9AA}"/>
                </a:ext>
              </a:extLst>
            </p:cNvPr>
            <p:cNvSpPr>
              <a:spLocks/>
            </p:cNvSpPr>
            <p:nvPr/>
          </p:nvSpPr>
          <p:spPr bwMode="auto">
            <a:xfrm>
              <a:off x="3776" y="2198"/>
              <a:ext cx="1" cy="1"/>
            </a:xfrm>
            <a:custGeom>
              <a:avLst/>
              <a:gdLst>
                <a:gd name="T0" fmla="*/ 0 w 6"/>
                <a:gd name="T1" fmla="*/ 1 h 4"/>
                <a:gd name="T2" fmla="*/ 0 w 6"/>
                <a:gd name="T3" fmla="*/ 0 h 4"/>
                <a:gd name="T4" fmla="*/ 1 w 6"/>
                <a:gd name="T5" fmla="*/ 0 h 4"/>
                <a:gd name="T6" fmla="*/ 1 w 6"/>
                <a:gd name="T7" fmla="*/ 1 h 4"/>
                <a:gd name="T8" fmla="*/ 0 w 6"/>
                <a:gd name="T9" fmla="*/ 1 h 4"/>
                <a:gd name="T10" fmla="*/ 1 w 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69" name="Freeform 5391">
              <a:extLst>
                <a:ext uri="{FF2B5EF4-FFF2-40B4-BE49-F238E27FC236}">
                  <a16:creationId xmlns:a16="http://schemas.microsoft.com/office/drawing/2014/main" id="{42A15C6C-1A40-4A78-A18B-FF16328D2C1D}"/>
                </a:ext>
              </a:extLst>
            </p:cNvPr>
            <p:cNvSpPr>
              <a:spLocks/>
            </p:cNvSpPr>
            <p:nvPr/>
          </p:nvSpPr>
          <p:spPr bwMode="auto">
            <a:xfrm>
              <a:off x="3776" y="2195"/>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0" name="Freeform 5392">
              <a:extLst>
                <a:ext uri="{FF2B5EF4-FFF2-40B4-BE49-F238E27FC236}">
                  <a16:creationId xmlns:a16="http://schemas.microsoft.com/office/drawing/2014/main" id="{480206E5-0AF3-4805-9269-9214AB93B53D}"/>
                </a:ext>
              </a:extLst>
            </p:cNvPr>
            <p:cNvSpPr>
              <a:spLocks/>
            </p:cNvSpPr>
            <p:nvPr/>
          </p:nvSpPr>
          <p:spPr bwMode="auto">
            <a:xfrm>
              <a:off x="3777" y="2194"/>
              <a:ext cx="6" cy="1"/>
            </a:xfrm>
            <a:custGeom>
              <a:avLst/>
              <a:gdLst>
                <a:gd name="T0" fmla="*/ 0 w 23"/>
                <a:gd name="T1" fmla="*/ 1 h 2"/>
                <a:gd name="T2" fmla="*/ 0 w 23"/>
                <a:gd name="T3" fmla="*/ 0 h 2"/>
                <a:gd name="T4" fmla="*/ 6 w 23"/>
                <a:gd name="T5" fmla="*/ 0 h 2"/>
                <a:gd name="T6" fmla="*/ 6 w 23"/>
                <a:gd name="T7" fmla="*/ 1 h 2"/>
                <a:gd name="T8" fmla="*/ 0 w 23"/>
                <a:gd name="T9" fmla="*/ 1 h 2"/>
                <a:gd name="T10" fmla="*/ 6 w 23"/>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
                  <a:moveTo>
                    <a:pt x="0" y="2"/>
                  </a:moveTo>
                  <a:lnTo>
                    <a:pt x="0" y="0"/>
                  </a:lnTo>
                  <a:lnTo>
                    <a:pt x="23" y="0"/>
                  </a:lnTo>
                  <a:lnTo>
                    <a:pt x="23" y="2"/>
                  </a:lnTo>
                  <a:lnTo>
                    <a:pt x="0" y="2"/>
                  </a:lnTo>
                  <a:lnTo>
                    <a:pt x="23"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1" name="Freeform 5393">
              <a:extLst>
                <a:ext uri="{FF2B5EF4-FFF2-40B4-BE49-F238E27FC236}">
                  <a16:creationId xmlns:a16="http://schemas.microsoft.com/office/drawing/2014/main" id="{CE43902C-7D95-41AB-AC18-5BE21119732D}"/>
                </a:ext>
              </a:extLst>
            </p:cNvPr>
            <p:cNvSpPr>
              <a:spLocks/>
            </p:cNvSpPr>
            <p:nvPr/>
          </p:nvSpPr>
          <p:spPr bwMode="auto">
            <a:xfrm>
              <a:off x="3782" y="2191"/>
              <a:ext cx="1" cy="4"/>
            </a:xfrm>
            <a:custGeom>
              <a:avLst/>
              <a:gdLst>
                <a:gd name="T0" fmla="*/ 1 w 2"/>
                <a:gd name="T1" fmla="*/ 4 h 15"/>
                <a:gd name="T2" fmla="*/ 0 w 2"/>
                <a:gd name="T3" fmla="*/ 4 h 15"/>
                <a:gd name="T4" fmla="*/ 0 w 2"/>
                <a:gd name="T5" fmla="*/ 0 h 15"/>
                <a:gd name="T6" fmla="*/ 1 w 2"/>
                <a:gd name="T7" fmla="*/ 0 h 15"/>
                <a:gd name="T8" fmla="*/ 1 w 2"/>
                <a:gd name="T9" fmla="*/ 4 h 15"/>
                <a:gd name="T10" fmla="*/ 1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2" name="Freeform 5394">
              <a:extLst>
                <a:ext uri="{FF2B5EF4-FFF2-40B4-BE49-F238E27FC236}">
                  <a16:creationId xmlns:a16="http://schemas.microsoft.com/office/drawing/2014/main" id="{364CFAC8-6214-4A36-842F-5CFB46FDD28A}"/>
                </a:ext>
              </a:extLst>
            </p:cNvPr>
            <p:cNvSpPr>
              <a:spLocks/>
            </p:cNvSpPr>
            <p:nvPr/>
          </p:nvSpPr>
          <p:spPr bwMode="auto">
            <a:xfrm>
              <a:off x="3783" y="2190"/>
              <a:ext cx="1" cy="1"/>
            </a:xfrm>
            <a:custGeom>
              <a:avLst/>
              <a:gdLst>
                <a:gd name="T0" fmla="*/ 0 w 4"/>
                <a:gd name="T1" fmla="*/ 1 h 4"/>
                <a:gd name="T2" fmla="*/ 0 w 4"/>
                <a:gd name="T3" fmla="*/ 0 h 4"/>
                <a:gd name="T4" fmla="*/ 1 w 4"/>
                <a:gd name="T5" fmla="*/ 0 h 4"/>
                <a:gd name="T6" fmla="*/ 1 w 4"/>
                <a:gd name="T7" fmla="*/ 1 h 4"/>
                <a:gd name="T8" fmla="*/ 0 w 4"/>
                <a:gd name="T9" fmla="*/ 1 h 4"/>
                <a:gd name="T10" fmla="*/ 1 w 4"/>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0" y="4"/>
                  </a:moveTo>
                  <a:lnTo>
                    <a:pt x="0" y="0"/>
                  </a:lnTo>
                  <a:lnTo>
                    <a:pt x="4" y="0"/>
                  </a:lnTo>
                  <a:lnTo>
                    <a:pt x="4" y="4"/>
                  </a:lnTo>
                  <a:lnTo>
                    <a:pt x="0" y="4"/>
                  </a:lnTo>
                  <a:lnTo>
                    <a:pt x="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3" name="Freeform 5395">
              <a:extLst>
                <a:ext uri="{FF2B5EF4-FFF2-40B4-BE49-F238E27FC236}">
                  <a16:creationId xmlns:a16="http://schemas.microsoft.com/office/drawing/2014/main" id="{B5B9DA15-12FC-43F2-AD7A-A4C2F421D482}"/>
                </a:ext>
              </a:extLst>
            </p:cNvPr>
            <p:cNvSpPr>
              <a:spLocks/>
            </p:cNvSpPr>
            <p:nvPr/>
          </p:nvSpPr>
          <p:spPr bwMode="auto">
            <a:xfrm>
              <a:off x="3798" y="2179"/>
              <a:ext cx="7" cy="1"/>
            </a:xfrm>
            <a:custGeom>
              <a:avLst/>
              <a:gdLst>
                <a:gd name="T0" fmla="*/ 0 w 30"/>
                <a:gd name="T1" fmla="*/ 1 h 4"/>
                <a:gd name="T2" fmla="*/ 0 w 30"/>
                <a:gd name="T3" fmla="*/ 0 h 4"/>
                <a:gd name="T4" fmla="*/ 7 w 30"/>
                <a:gd name="T5" fmla="*/ 0 h 4"/>
                <a:gd name="T6" fmla="*/ 7 w 30"/>
                <a:gd name="T7" fmla="*/ 1 h 4"/>
                <a:gd name="T8" fmla="*/ 0 w 30"/>
                <a:gd name="T9" fmla="*/ 1 h 4"/>
                <a:gd name="T10" fmla="*/ 7 w 30"/>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
                  <a:moveTo>
                    <a:pt x="0" y="4"/>
                  </a:moveTo>
                  <a:lnTo>
                    <a:pt x="0" y="0"/>
                  </a:lnTo>
                  <a:lnTo>
                    <a:pt x="30" y="0"/>
                  </a:lnTo>
                  <a:lnTo>
                    <a:pt x="30" y="4"/>
                  </a:lnTo>
                  <a:lnTo>
                    <a:pt x="0" y="4"/>
                  </a:lnTo>
                  <a:lnTo>
                    <a:pt x="3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4" name="Freeform 5396">
              <a:extLst>
                <a:ext uri="{FF2B5EF4-FFF2-40B4-BE49-F238E27FC236}">
                  <a16:creationId xmlns:a16="http://schemas.microsoft.com/office/drawing/2014/main" id="{D438F1FF-FFB4-473F-9CAB-7513E24A2A06}"/>
                </a:ext>
              </a:extLst>
            </p:cNvPr>
            <p:cNvSpPr>
              <a:spLocks/>
            </p:cNvSpPr>
            <p:nvPr/>
          </p:nvSpPr>
          <p:spPr bwMode="auto">
            <a:xfrm>
              <a:off x="3804" y="2176"/>
              <a:ext cx="1" cy="4"/>
            </a:xfrm>
            <a:custGeom>
              <a:avLst/>
              <a:gdLst>
                <a:gd name="T0" fmla="*/ 1 w 4"/>
                <a:gd name="T1" fmla="*/ 4 h 15"/>
                <a:gd name="T2" fmla="*/ 0 w 4"/>
                <a:gd name="T3" fmla="*/ 4 h 15"/>
                <a:gd name="T4" fmla="*/ 0 w 4"/>
                <a:gd name="T5" fmla="*/ 0 h 15"/>
                <a:gd name="T6" fmla="*/ 1 w 4"/>
                <a:gd name="T7" fmla="*/ 0 h 15"/>
                <a:gd name="T8" fmla="*/ 1 w 4"/>
                <a:gd name="T9" fmla="*/ 4 h 15"/>
                <a:gd name="T10" fmla="*/ 1 w 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5">
                  <a:moveTo>
                    <a:pt x="4" y="15"/>
                  </a:moveTo>
                  <a:lnTo>
                    <a:pt x="0" y="15"/>
                  </a:lnTo>
                  <a:lnTo>
                    <a:pt x="0" y="0"/>
                  </a:lnTo>
                  <a:lnTo>
                    <a:pt x="4" y="0"/>
                  </a:lnTo>
                  <a:lnTo>
                    <a:pt x="4" y="15"/>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5" name="Freeform 5397">
              <a:extLst>
                <a:ext uri="{FF2B5EF4-FFF2-40B4-BE49-F238E27FC236}">
                  <a16:creationId xmlns:a16="http://schemas.microsoft.com/office/drawing/2014/main" id="{F6B01DCE-0A3B-458C-9D3C-4DA02E968102}"/>
                </a:ext>
              </a:extLst>
            </p:cNvPr>
            <p:cNvSpPr>
              <a:spLocks/>
            </p:cNvSpPr>
            <p:nvPr/>
          </p:nvSpPr>
          <p:spPr bwMode="auto">
            <a:xfrm>
              <a:off x="3805" y="2175"/>
              <a:ext cx="1" cy="1"/>
            </a:xfrm>
            <a:custGeom>
              <a:avLst/>
              <a:gdLst>
                <a:gd name="T0" fmla="*/ 0 w 2"/>
                <a:gd name="T1" fmla="*/ 1 h 4"/>
                <a:gd name="T2" fmla="*/ 0 w 2"/>
                <a:gd name="T3" fmla="*/ 0 h 4"/>
                <a:gd name="T4" fmla="*/ 1 w 2"/>
                <a:gd name="T5" fmla="*/ 0 h 4"/>
                <a:gd name="T6" fmla="*/ 1 w 2"/>
                <a:gd name="T7" fmla="*/ 1 h 4"/>
                <a:gd name="T8" fmla="*/ 0 w 2"/>
                <a:gd name="T9" fmla="*/ 1 h 4"/>
                <a:gd name="T10" fmla="*/ 1 w 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0" y="4"/>
                  </a:moveTo>
                  <a:lnTo>
                    <a:pt x="0" y="0"/>
                  </a:lnTo>
                  <a:lnTo>
                    <a:pt x="2" y="0"/>
                  </a:lnTo>
                  <a:lnTo>
                    <a:pt x="2" y="4"/>
                  </a:lnTo>
                  <a:lnTo>
                    <a:pt x="0" y="4"/>
                  </a:lnTo>
                  <a:lnTo>
                    <a:pt x="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6" name="Freeform 5398">
              <a:extLst>
                <a:ext uri="{FF2B5EF4-FFF2-40B4-BE49-F238E27FC236}">
                  <a16:creationId xmlns:a16="http://schemas.microsoft.com/office/drawing/2014/main" id="{B3321758-BC27-43E1-B4BC-D5E8DC20F6D3}"/>
                </a:ext>
              </a:extLst>
            </p:cNvPr>
            <p:cNvSpPr>
              <a:spLocks/>
            </p:cNvSpPr>
            <p:nvPr/>
          </p:nvSpPr>
          <p:spPr bwMode="auto">
            <a:xfrm>
              <a:off x="3805" y="2171"/>
              <a:ext cx="1" cy="5"/>
            </a:xfrm>
            <a:custGeom>
              <a:avLst/>
              <a:gdLst>
                <a:gd name="T0" fmla="*/ 1 w 2"/>
                <a:gd name="T1" fmla="*/ 5 h 17"/>
                <a:gd name="T2" fmla="*/ 0 w 2"/>
                <a:gd name="T3" fmla="*/ 5 h 17"/>
                <a:gd name="T4" fmla="*/ 0 w 2"/>
                <a:gd name="T5" fmla="*/ 0 h 17"/>
                <a:gd name="T6" fmla="*/ 1 w 2"/>
                <a:gd name="T7" fmla="*/ 0 h 17"/>
                <a:gd name="T8" fmla="*/ 1 w 2"/>
                <a:gd name="T9" fmla="*/ 5 h 17"/>
                <a:gd name="T10" fmla="*/ 1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7" name="Freeform 5399">
              <a:extLst>
                <a:ext uri="{FF2B5EF4-FFF2-40B4-BE49-F238E27FC236}">
                  <a16:creationId xmlns:a16="http://schemas.microsoft.com/office/drawing/2014/main" id="{D8F7854F-81D7-43CC-AA16-43CA9ADC86D3}"/>
                </a:ext>
              </a:extLst>
            </p:cNvPr>
            <p:cNvSpPr>
              <a:spLocks/>
            </p:cNvSpPr>
            <p:nvPr/>
          </p:nvSpPr>
          <p:spPr bwMode="auto">
            <a:xfrm>
              <a:off x="3806" y="2171"/>
              <a:ext cx="4" cy="1"/>
            </a:xfrm>
            <a:custGeom>
              <a:avLst/>
              <a:gdLst>
                <a:gd name="T0" fmla="*/ 0 w 18"/>
                <a:gd name="T1" fmla="*/ 1 h 3"/>
                <a:gd name="T2" fmla="*/ 0 w 18"/>
                <a:gd name="T3" fmla="*/ 0 h 3"/>
                <a:gd name="T4" fmla="*/ 4 w 18"/>
                <a:gd name="T5" fmla="*/ 0 h 3"/>
                <a:gd name="T6" fmla="*/ 4 w 18"/>
                <a:gd name="T7" fmla="*/ 1 h 3"/>
                <a:gd name="T8" fmla="*/ 0 w 18"/>
                <a:gd name="T9" fmla="*/ 1 h 3"/>
                <a:gd name="T10" fmla="*/ 4 w 18"/>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
                  <a:moveTo>
                    <a:pt x="0" y="3"/>
                  </a:moveTo>
                  <a:lnTo>
                    <a:pt x="0" y="0"/>
                  </a:lnTo>
                  <a:lnTo>
                    <a:pt x="18" y="0"/>
                  </a:lnTo>
                  <a:lnTo>
                    <a:pt x="18" y="3"/>
                  </a:lnTo>
                  <a:lnTo>
                    <a:pt x="0" y="3"/>
                  </a:lnTo>
                  <a:lnTo>
                    <a:pt x="1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8" name="Freeform 5400">
              <a:extLst>
                <a:ext uri="{FF2B5EF4-FFF2-40B4-BE49-F238E27FC236}">
                  <a16:creationId xmlns:a16="http://schemas.microsoft.com/office/drawing/2014/main" id="{FE355D29-CA3C-4290-BBDB-98A053B3D3A8}"/>
                </a:ext>
              </a:extLst>
            </p:cNvPr>
            <p:cNvSpPr>
              <a:spLocks/>
            </p:cNvSpPr>
            <p:nvPr/>
          </p:nvSpPr>
          <p:spPr bwMode="auto">
            <a:xfrm>
              <a:off x="3810" y="2166"/>
              <a:ext cx="1" cy="5"/>
            </a:xfrm>
            <a:custGeom>
              <a:avLst/>
              <a:gdLst>
                <a:gd name="T0" fmla="*/ 1 w 3"/>
                <a:gd name="T1" fmla="*/ 5 h 22"/>
                <a:gd name="T2" fmla="*/ 0 w 3"/>
                <a:gd name="T3" fmla="*/ 5 h 22"/>
                <a:gd name="T4" fmla="*/ 0 w 3"/>
                <a:gd name="T5" fmla="*/ 0 h 22"/>
                <a:gd name="T6" fmla="*/ 1 w 3"/>
                <a:gd name="T7" fmla="*/ 0 h 22"/>
                <a:gd name="T8" fmla="*/ 1 w 3"/>
                <a:gd name="T9" fmla="*/ 5 h 22"/>
                <a:gd name="T10" fmla="*/ 1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79" name="Freeform 5401">
              <a:extLst>
                <a:ext uri="{FF2B5EF4-FFF2-40B4-BE49-F238E27FC236}">
                  <a16:creationId xmlns:a16="http://schemas.microsoft.com/office/drawing/2014/main" id="{B0804EDB-B6A7-48A8-B466-0FBE12F0D298}"/>
                </a:ext>
              </a:extLst>
            </p:cNvPr>
            <p:cNvSpPr>
              <a:spLocks/>
            </p:cNvSpPr>
            <p:nvPr/>
          </p:nvSpPr>
          <p:spPr bwMode="auto">
            <a:xfrm>
              <a:off x="3810" y="2165"/>
              <a:ext cx="11" cy="1"/>
            </a:xfrm>
            <a:custGeom>
              <a:avLst/>
              <a:gdLst>
                <a:gd name="T0" fmla="*/ 0 w 42"/>
                <a:gd name="T1" fmla="*/ 1 h 4"/>
                <a:gd name="T2" fmla="*/ 0 w 42"/>
                <a:gd name="T3" fmla="*/ 0 h 4"/>
                <a:gd name="T4" fmla="*/ 11 w 42"/>
                <a:gd name="T5" fmla="*/ 0 h 4"/>
                <a:gd name="T6" fmla="*/ 11 w 42"/>
                <a:gd name="T7" fmla="*/ 1 h 4"/>
                <a:gd name="T8" fmla="*/ 0 w 42"/>
                <a:gd name="T9" fmla="*/ 1 h 4"/>
                <a:gd name="T10" fmla="*/ 11 w 4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
                  <a:moveTo>
                    <a:pt x="0" y="4"/>
                  </a:moveTo>
                  <a:lnTo>
                    <a:pt x="0" y="0"/>
                  </a:lnTo>
                  <a:lnTo>
                    <a:pt x="42" y="0"/>
                  </a:lnTo>
                  <a:lnTo>
                    <a:pt x="42" y="4"/>
                  </a:lnTo>
                  <a:lnTo>
                    <a:pt x="0" y="4"/>
                  </a:lnTo>
                  <a:lnTo>
                    <a:pt x="4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0" name="Freeform 5402">
              <a:extLst>
                <a:ext uri="{FF2B5EF4-FFF2-40B4-BE49-F238E27FC236}">
                  <a16:creationId xmlns:a16="http://schemas.microsoft.com/office/drawing/2014/main" id="{1B8AE727-A2F0-44C2-BB8A-8AE3DC9D563D}"/>
                </a:ext>
              </a:extLst>
            </p:cNvPr>
            <p:cNvSpPr>
              <a:spLocks/>
            </p:cNvSpPr>
            <p:nvPr/>
          </p:nvSpPr>
          <p:spPr bwMode="auto">
            <a:xfrm>
              <a:off x="3820" y="2158"/>
              <a:ext cx="1" cy="8"/>
            </a:xfrm>
            <a:custGeom>
              <a:avLst/>
              <a:gdLst>
                <a:gd name="T0" fmla="*/ 1 w 3"/>
                <a:gd name="T1" fmla="*/ 8 h 30"/>
                <a:gd name="T2" fmla="*/ 0 w 3"/>
                <a:gd name="T3" fmla="*/ 8 h 30"/>
                <a:gd name="T4" fmla="*/ 0 w 3"/>
                <a:gd name="T5" fmla="*/ 0 h 30"/>
                <a:gd name="T6" fmla="*/ 1 w 3"/>
                <a:gd name="T7" fmla="*/ 0 h 30"/>
                <a:gd name="T8" fmla="*/ 1 w 3"/>
                <a:gd name="T9" fmla="*/ 8 h 30"/>
                <a:gd name="T10" fmla="*/ 1 w 3"/>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0">
                  <a:moveTo>
                    <a:pt x="3" y="30"/>
                  </a:moveTo>
                  <a:lnTo>
                    <a:pt x="0" y="30"/>
                  </a:lnTo>
                  <a:lnTo>
                    <a:pt x="0" y="0"/>
                  </a:lnTo>
                  <a:lnTo>
                    <a:pt x="3" y="0"/>
                  </a:lnTo>
                  <a:lnTo>
                    <a:pt x="3" y="30"/>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1" name="Freeform 5403">
              <a:extLst>
                <a:ext uri="{FF2B5EF4-FFF2-40B4-BE49-F238E27FC236}">
                  <a16:creationId xmlns:a16="http://schemas.microsoft.com/office/drawing/2014/main" id="{FAC62596-F038-4335-862B-6F0C373F6DFB}"/>
                </a:ext>
              </a:extLst>
            </p:cNvPr>
            <p:cNvSpPr>
              <a:spLocks/>
            </p:cNvSpPr>
            <p:nvPr/>
          </p:nvSpPr>
          <p:spPr bwMode="auto">
            <a:xfrm>
              <a:off x="3821" y="2158"/>
              <a:ext cx="3" cy="1"/>
            </a:xfrm>
            <a:custGeom>
              <a:avLst/>
              <a:gdLst>
                <a:gd name="T0" fmla="*/ 0 w 14"/>
                <a:gd name="T1" fmla="*/ 1 h 3"/>
                <a:gd name="T2" fmla="*/ 0 w 14"/>
                <a:gd name="T3" fmla="*/ 0 h 3"/>
                <a:gd name="T4" fmla="*/ 3 w 14"/>
                <a:gd name="T5" fmla="*/ 0 h 3"/>
                <a:gd name="T6" fmla="*/ 3 w 14"/>
                <a:gd name="T7" fmla="*/ 1 h 3"/>
                <a:gd name="T8" fmla="*/ 0 w 14"/>
                <a:gd name="T9" fmla="*/ 1 h 3"/>
                <a:gd name="T10" fmla="*/ 3 w 1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3">
                  <a:moveTo>
                    <a:pt x="0" y="3"/>
                  </a:moveTo>
                  <a:lnTo>
                    <a:pt x="0" y="0"/>
                  </a:lnTo>
                  <a:lnTo>
                    <a:pt x="14" y="0"/>
                  </a:lnTo>
                  <a:lnTo>
                    <a:pt x="14" y="3"/>
                  </a:lnTo>
                  <a:lnTo>
                    <a:pt x="0" y="3"/>
                  </a:lnTo>
                  <a:lnTo>
                    <a:pt x="1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2" name="Freeform 5404">
              <a:extLst>
                <a:ext uri="{FF2B5EF4-FFF2-40B4-BE49-F238E27FC236}">
                  <a16:creationId xmlns:a16="http://schemas.microsoft.com/office/drawing/2014/main" id="{9EA578E3-FBBB-42DC-9CF4-28C250C288B3}"/>
                </a:ext>
              </a:extLst>
            </p:cNvPr>
            <p:cNvSpPr>
              <a:spLocks/>
            </p:cNvSpPr>
            <p:nvPr/>
          </p:nvSpPr>
          <p:spPr bwMode="auto">
            <a:xfrm>
              <a:off x="3844" y="2151"/>
              <a:ext cx="1" cy="1"/>
            </a:xfrm>
            <a:custGeom>
              <a:avLst/>
              <a:gdLst>
                <a:gd name="T0" fmla="*/ 1 w 2"/>
                <a:gd name="T1" fmla="*/ 1 h 6"/>
                <a:gd name="T2" fmla="*/ 0 w 2"/>
                <a:gd name="T3" fmla="*/ 1 h 6"/>
                <a:gd name="T4" fmla="*/ 0 w 2"/>
                <a:gd name="T5" fmla="*/ 0 h 6"/>
                <a:gd name="T6" fmla="*/ 1 w 2"/>
                <a:gd name="T7" fmla="*/ 0 h 6"/>
                <a:gd name="T8" fmla="*/ 1 w 2"/>
                <a:gd name="T9" fmla="*/ 1 h 6"/>
                <a:gd name="T10" fmla="*/ 1 w 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6">
                  <a:moveTo>
                    <a:pt x="2" y="6"/>
                  </a:moveTo>
                  <a:lnTo>
                    <a:pt x="0" y="6"/>
                  </a:lnTo>
                  <a:lnTo>
                    <a:pt x="0" y="0"/>
                  </a:lnTo>
                  <a:lnTo>
                    <a:pt x="2" y="0"/>
                  </a:lnTo>
                  <a:lnTo>
                    <a:pt x="2" y="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3" name="Freeform 5405">
              <a:extLst>
                <a:ext uri="{FF2B5EF4-FFF2-40B4-BE49-F238E27FC236}">
                  <a16:creationId xmlns:a16="http://schemas.microsoft.com/office/drawing/2014/main" id="{2AA3FF47-ED04-467A-8F63-B9846327AE9F}"/>
                </a:ext>
              </a:extLst>
            </p:cNvPr>
            <p:cNvSpPr>
              <a:spLocks/>
            </p:cNvSpPr>
            <p:nvPr/>
          </p:nvSpPr>
          <p:spPr bwMode="auto">
            <a:xfrm>
              <a:off x="3844" y="2150"/>
              <a:ext cx="13" cy="1"/>
            </a:xfrm>
            <a:custGeom>
              <a:avLst/>
              <a:gdLst>
                <a:gd name="T0" fmla="*/ 0 w 51"/>
                <a:gd name="T1" fmla="*/ 1 h 4"/>
                <a:gd name="T2" fmla="*/ 0 w 51"/>
                <a:gd name="T3" fmla="*/ 0 h 4"/>
                <a:gd name="T4" fmla="*/ 13 w 51"/>
                <a:gd name="T5" fmla="*/ 0 h 4"/>
                <a:gd name="T6" fmla="*/ 13 w 51"/>
                <a:gd name="T7" fmla="*/ 1 h 4"/>
                <a:gd name="T8" fmla="*/ 0 w 51"/>
                <a:gd name="T9" fmla="*/ 1 h 4"/>
                <a:gd name="T10" fmla="*/ 13 w 51"/>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
                  <a:moveTo>
                    <a:pt x="0" y="4"/>
                  </a:moveTo>
                  <a:lnTo>
                    <a:pt x="0" y="0"/>
                  </a:lnTo>
                  <a:lnTo>
                    <a:pt x="51" y="0"/>
                  </a:lnTo>
                  <a:lnTo>
                    <a:pt x="51" y="4"/>
                  </a:lnTo>
                  <a:lnTo>
                    <a:pt x="0" y="4"/>
                  </a:lnTo>
                  <a:lnTo>
                    <a:pt x="51"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4" name="Freeform 5406">
              <a:extLst>
                <a:ext uri="{FF2B5EF4-FFF2-40B4-BE49-F238E27FC236}">
                  <a16:creationId xmlns:a16="http://schemas.microsoft.com/office/drawing/2014/main" id="{58019BEF-9537-4527-80CA-3D2B6058EFD6}"/>
                </a:ext>
              </a:extLst>
            </p:cNvPr>
            <p:cNvSpPr>
              <a:spLocks/>
            </p:cNvSpPr>
            <p:nvPr/>
          </p:nvSpPr>
          <p:spPr bwMode="auto">
            <a:xfrm>
              <a:off x="3856" y="2147"/>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5" name="Freeform 5407">
              <a:extLst>
                <a:ext uri="{FF2B5EF4-FFF2-40B4-BE49-F238E27FC236}">
                  <a16:creationId xmlns:a16="http://schemas.microsoft.com/office/drawing/2014/main" id="{89646B90-92B1-4D85-B193-4BE778D1B82A}"/>
                </a:ext>
              </a:extLst>
            </p:cNvPr>
            <p:cNvSpPr>
              <a:spLocks/>
            </p:cNvSpPr>
            <p:nvPr/>
          </p:nvSpPr>
          <p:spPr bwMode="auto">
            <a:xfrm>
              <a:off x="3857" y="2147"/>
              <a:ext cx="18" cy="1"/>
            </a:xfrm>
            <a:custGeom>
              <a:avLst/>
              <a:gdLst>
                <a:gd name="T0" fmla="*/ 0 w 71"/>
                <a:gd name="T1" fmla="*/ 0 h 1"/>
                <a:gd name="T2" fmla="*/ 0 w 71"/>
                <a:gd name="T3" fmla="*/ 0 h 1"/>
                <a:gd name="T4" fmla="*/ 18 w 71"/>
                <a:gd name="T5" fmla="*/ 0 h 1"/>
                <a:gd name="T6" fmla="*/ 18 w 71"/>
                <a:gd name="T7" fmla="*/ 0 h 1"/>
                <a:gd name="T8" fmla="*/ 0 w 71"/>
                <a:gd name="T9" fmla="*/ 0 h 1"/>
                <a:gd name="T10" fmla="*/ 18 w 7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
                  <a:moveTo>
                    <a:pt x="0" y="0"/>
                  </a:moveTo>
                  <a:lnTo>
                    <a:pt x="0" y="0"/>
                  </a:lnTo>
                  <a:lnTo>
                    <a:pt x="71" y="0"/>
                  </a:lnTo>
                  <a:lnTo>
                    <a:pt x="0" y="0"/>
                  </a:lnTo>
                  <a:lnTo>
                    <a:pt x="71"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6" name="Freeform 5408">
              <a:extLst>
                <a:ext uri="{FF2B5EF4-FFF2-40B4-BE49-F238E27FC236}">
                  <a16:creationId xmlns:a16="http://schemas.microsoft.com/office/drawing/2014/main" id="{13744BDF-92D5-4A74-AEBD-33945A78CA46}"/>
                </a:ext>
              </a:extLst>
            </p:cNvPr>
            <p:cNvSpPr>
              <a:spLocks/>
            </p:cNvSpPr>
            <p:nvPr/>
          </p:nvSpPr>
          <p:spPr bwMode="auto">
            <a:xfrm>
              <a:off x="3874" y="2143"/>
              <a:ext cx="1" cy="4"/>
            </a:xfrm>
            <a:custGeom>
              <a:avLst/>
              <a:gdLst>
                <a:gd name="T0" fmla="*/ 1 w 3"/>
                <a:gd name="T1" fmla="*/ 4 h 13"/>
                <a:gd name="T2" fmla="*/ 0 w 3"/>
                <a:gd name="T3" fmla="*/ 4 h 13"/>
                <a:gd name="T4" fmla="*/ 0 w 3"/>
                <a:gd name="T5" fmla="*/ 0 h 13"/>
                <a:gd name="T6" fmla="*/ 1 w 3"/>
                <a:gd name="T7" fmla="*/ 0 h 13"/>
                <a:gd name="T8" fmla="*/ 1 w 3"/>
                <a:gd name="T9" fmla="*/ 4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7" name="Freeform 5409">
              <a:extLst>
                <a:ext uri="{FF2B5EF4-FFF2-40B4-BE49-F238E27FC236}">
                  <a16:creationId xmlns:a16="http://schemas.microsoft.com/office/drawing/2014/main" id="{EBC7983E-D03B-485F-AFC6-95467B419102}"/>
                </a:ext>
              </a:extLst>
            </p:cNvPr>
            <p:cNvSpPr>
              <a:spLocks/>
            </p:cNvSpPr>
            <p:nvPr/>
          </p:nvSpPr>
          <p:spPr bwMode="auto">
            <a:xfrm>
              <a:off x="3875" y="2143"/>
              <a:ext cx="11" cy="1"/>
            </a:xfrm>
            <a:custGeom>
              <a:avLst/>
              <a:gdLst>
                <a:gd name="T0" fmla="*/ 0 w 44"/>
                <a:gd name="T1" fmla="*/ 1 h 3"/>
                <a:gd name="T2" fmla="*/ 0 w 44"/>
                <a:gd name="T3" fmla="*/ 0 h 3"/>
                <a:gd name="T4" fmla="*/ 11 w 44"/>
                <a:gd name="T5" fmla="*/ 0 h 3"/>
                <a:gd name="T6" fmla="*/ 11 w 44"/>
                <a:gd name="T7" fmla="*/ 1 h 3"/>
                <a:gd name="T8" fmla="*/ 0 w 44"/>
                <a:gd name="T9" fmla="*/ 1 h 3"/>
                <a:gd name="T10" fmla="*/ 11 w 4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3">
                  <a:moveTo>
                    <a:pt x="0" y="3"/>
                  </a:moveTo>
                  <a:lnTo>
                    <a:pt x="0" y="0"/>
                  </a:lnTo>
                  <a:lnTo>
                    <a:pt x="44" y="0"/>
                  </a:lnTo>
                  <a:lnTo>
                    <a:pt x="44" y="3"/>
                  </a:lnTo>
                  <a:lnTo>
                    <a:pt x="0" y="3"/>
                  </a:lnTo>
                  <a:lnTo>
                    <a:pt x="4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8" name="Freeform 5410">
              <a:extLst>
                <a:ext uri="{FF2B5EF4-FFF2-40B4-BE49-F238E27FC236}">
                  <a16:creationId xmlns:a16="http://schemas.microsoft.com/office/drawing/2014/main" id="{DD0AAAD6-D15B-4547-BC4C-8A2EA680504E}"/>
                </a:ext>
              </a:extLst>
            </p:cNvPr>
            <p:cNvSpPr>
              <a:spLocks/>
            </p:cNvSpPr>
            <p:nvPr/>
          </p:nvSpPr>
          <p:spPr bwMode="auto">
            <a:xfrm>
              <a:off x="3909" y="2139"/>
              <a:ext cx="1" cy="1"/>
            </a:xfrm>
            <a:custGeom>
              <a:avLst/>
              <a:gdLst>
                <a:gd name="T0" fmla="*/ 1 w 4"/>
                <a:gd name="T1" fmla="*/ 1 h 3"/>
                <a:gd name="T2" fmla="*/ 0 w 4"/>
                <a:gd name="T3" fmla="*/ 1 h 3"/>
                <a:gd name="T4" fmla="*/ 0 w 4"/>
                <a:gd name="T5" fmla="*/ 0 h 3"/>
                <a:gd name="T6" fmla="*/ 1 w 4"/>
                <a:gd name="T7" fmla="*/ 0 h 3"/>
                <a:gd name="T8" fmla="*/ 1 w 4"/>
                <a:gd name="T9" fmla="*/ 1 h 3"/>
                <a:gd name="T10" fmla="*/ 1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0" y="3"/>
                  </a:lnTo>
                  <a:lnTo>
                    <a:pt x="0" y="0"/>
                  </a:lnTo>
                  <a:lnTo>
                    <a:pt x="4" y="0"/>
                  </a:lnTo>
                  <a:lnTo>
                    <a:pt x="4" y="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89" name="Freeform 5411">
              <a:extLst>
                <a:ext uri="{FF2B5EF4-FFF2-40B4-BE49-F238E27FC236}">
                  <a16:creationId xmlns:a16="http://schemas.microsoft.com/office/drawing/2014/main" id="{096F9482-5B7E-482F-910A-EEDDBBA26759}"/>
                </a:ext>
              </a:extLst>
            </p:cNvPr>
            <p:cNvSpPr>
              <a:spLocks/>
            </p:cNvSpPr>
            <p:nvPr/>
          </p:nvSpPr>
          <p:spPr bwMode="auto">
            <a:xfrm>
              <a:off x="3910" y="2138"/>
              <a:ext cx="18" cy="1"/>
            </a:xfrm>
            <a:custGeom>
              <a:avLst/>
              <a:gdLst>
                <a:gd name="T0" fmla="*/ 0 w 71"/>
                <a:gd name="T1" fmla="*/ 1 h 3"/>
                <a:gd name="T2" fmla="*/ 0 w 71"/>
                <a:gd name="T3" fmla="*/ 0 h 3"/>
                <a:gd name="T4" fmla="*/ 18 w 71"/>
                <a:gd name="T5" fmla="*/ 0 h 3"/>
                <a:gd name="T6" fmla="*/ 18 w 71"/>
                <a:gd name="T7" fmla="*/ 1 h 3"/>
                <a:gd name="T8" fmla="*/ 0 w 71"/>
                <a:gd name="T9" fmla="*/ 1 h 3"/>
                <a:gd name="T10" fmla="*/ 18 w 7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3">
                  <a:moveTo>
                    <a:pt x="0" y="3"/>
                  </a:moveTo>
                  <a:lnTo>
                    <a:pt x="0" y="0"/>
                  </a:lnTo>
                  <a:lnTo>
                    <a:pt x="71" y="0"/>
                  </a:lnTo>
                  <a:lnTo>
                    <a:pt x="71" y="3"/>
                  </a:lnTo>
                  <a:lnTo>
                    <a:pt x="0" y="3"/>
                  </a:lnTo>
                  <a:lnTo>
                    <a:pt x="71"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0" name="Freeform 5412">
              <a:extLst>
                <a:ext uri="{FF2B5EF4-FFF2-40B4-BE49-F238E27FC236}">
                  <a16:creationId xmlns:a16="http://schemas.microsoft.com/office/drawing/2014/main" id="{3FA487FC-B083-4BB6-AC6B-B028CC7016FF}"/>
                </a:ext>
              </a:extLst>
            </p:cNvPr>
            <p:cNvSpPr>
              <a:spLocks/>
            </p:cNvSpPr>
            <p:nvPr/>
          </p:nvSpPr>
          <p:spPr bwMode="auto">
            <a:xfrm>
              <a:off x="3927" y="2134"/>
              <a:ext cx="1" cy="5"/>
            </a:xfrm>
            <a:custGeom>
              <a:avLst/>
              <a:gdLst>
                <a:gd name="T0" fmla="*/ 1 w 3"/>
                <a:gd name="T1" fmla="*/ 5 h 23"/>
                <a:gd name="T2" fmla="*/ 0 w 3"/>
                <a:gd name="T3" fmla="*/ 5 h 23"/>
                <a:gd name="T4" fmla="*/ 0 w 3"/>
                <a:gd name="T5" fmla="*/ 0 h 23"/>
                <a:gd name="T6" fmla="*/ 1 w 3"/>
                <a:gd name="T7" fmla="*/ 0 h 23"/>
                <a:gd name="T8" fmla="*/ 1 w 3"/>
                <a:gd name="T9" fmla="*/ 5 h 23"/>
                <a:gd name="T10" fmla="*/ 1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3" y="23"/>
                  </a:moveTo>
                  <a:lnTo>
                    <a:pt x="0" y="23"/>
                  </a:lnTo>
                  <a:lnTo>
                    <a:pt x="0" y="0"/>
                  </a:lnTo>
                  <a:lnTo>
                    <a:pt x="3" y="0"/>
                  </a:lnTo>
                  <a:lnTo>
                    <a:pt x="3" y="2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1" name="Freeform 5413">
              <a:extLst>
                <a:ext uri="{FF2B5EF4-FFF2-40B4-BE49-F238E27FC236}">
                  <a16:creationId xmlns:a16="http://schemas.microsoft.com/office/drawing/2014/main" id="{E3A2CBDF-94FC-4334-9929-397F3D34C1B1}"/>
                </a:ext>
              </a:extLst>
            </p:cNvPr>
            <p:cNvSpPr>
              <a:spLocks/>
            </p:cNvSpPr>
            <p:nvPr/>
          </p:nvSpPr>
          <p:spPr bwMode="auto">
            <a:xfrm>
              <a:off x="3928" y="2133"/>
              <a:ext cx="10" cy="1"/>
            </a:xfrm>
            <a:custGeom>
              <a:avLst/>
              <a:gdLst>
                <a:gd name="T0" fmla="*/ 0 w 41"/>
                <a:gd name="T1" fmla="*/ 1 h 2"/>
                <a:gd name="T2" fmla="*/ 0 w 41"/>
                <a:gd name="T3" fmla="*/ 0 h 2"/>
                <a:gd name="T4" fmla="*/ 10 w 41"/>
                <a:gd name="T5" fmla="*/ 0 h 2"/>
                <a:gd name="T6" fmla="*/ 10 w 41"/>
                <a:gd name="T7" fmla="*/ 1 h 2"/>
                <a:gd name="T8" fmla="*/ 0 w 41"/>
                <a:gd name="T9" fmla="*/ 1 h 2"/>
                <a:gd name="T10" fmla="*/ 10 w 41"/>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
                  <a:moveTo>
                    <a:pt x="0" y="2"/>
                  </a:moveTo>
                  <a:lnTo>
                    <a:pt x="0" y="0"/>
                  </a:lnTo>
                  <a:lnTo>
                    <a:pt x="41" y="0"/>
                  </a:lnTo>
                  <a:lnTo>
                    <a:pt x="41" y="2"/>
                  </a:lnTo>
                  <a:lnTo>
                    <a:pt x="0" y="2"/>
                  </a:lnTo>
                  <a:lnTo>
                    <a:pt x="41"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2" name="Freeform 5414">
              <a:extLst>
                <a:ext uri="{FF2B5EF4-FFF2-40B4-BE49-F238E27FC236}">
                  <a16:creationId xmlns:a16="http://schemas.microsoft.com/office/drawing/2014/main" id="{2DAB06A8-C3D8-49CC-BA02-E1247C0CEDB6}"/>
                </a:ext>
              </a:extLst>
            </p:cNvPr>
            <p:cNvSpPr>
              <a:spLocks/>
            </p:cNvSpPr>
            <p:nvPr/>
          </p:nvSpPr>
          <p:spPr bwMode="auto">
            <a:xfrm>
              <a:off x="3937" y="2130"/>
              <a:ext cx="1" cy="4"/>
            </a:xfrm>
            <a:custGeom>
              <a:avLst/>
              <a:gdLst>
                <a:gd name="T0" fmla="*/ 1 w 3"/>
                <a:gd name="T1" fmla="*/ 4 h 15"/>
                <a:gd name="T2" fmla="*/ 0 w 3"/>
                <a:gd name="T3" fmla="*/ 4 h 15"/>
                <a:gd name="T4" fmla="*/ 0 w 3"/>
                <a:gd name="T5" fmla="*/ 0 h 15"/>
                <a:gd name="T6" fmla="*/ 1 w 3"/>
                <a:gd name="T7" fmla="*/ 0 h 15"/>
                <a:gd name="T8" fmla="*/ 1 w 3"/>
                <a:gd name="T9" fmla="*/ 4 h 15"/>
                <a:gd name="T10" fmla="*/ 1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3" name="Freeform 5415">
              <a:extLst>
                <a:ext uri="{FF2B5EF4-FFF2-40B4-BE49-F238E27FC236}">
                  <a16:creationId xmlns:a16="http://schemas.microsoft.com/office/drawing/2014/main" id="{FBCF2345-2BD0-486E-A7DD-7573B270704A}"/>
                </a:ext>
              </a:extLst>
            </p:cNvPr>
            <p:cNvSpPr>
              <a:spLocks/>
            </p:cNvSpPr>
            <p:nvPr/>
          </p:nvSpPr>
          <p:spPr bwMode="auto">
            <a:xfrm>
              <a:off x="3938" y="2129"/>
              <a:ext cx="5" cy="1"/>
            </a:xfrm>
            <a:custGeom>
              <a:avLst/>
              <a:gdLst>
                <a:gd name="T0" fmla="*/ 0 w 21"/>
                <a:gd name="T1" fmla="*/ 1 h 3"/>
                <a:gd name="T2" fmla="*/ 0 w 21"/>
                <a:gd name="T3" fmla="*/ 0 h 3"/>
                <a:gd name="T4" fmla="*/ 5 w 21"/>
                <a:gd name="T5" fmla="*/ 0 h 3"/>
                <a:gd name="T6" fmla="*/ 5 w 21"/>
                <a:gd name="T7" fmla="*/ 1 h 3"/>
                <a:gd name="T8" fmla="*/ 0 w 21"/>
                <a:gd name="T9" fmla="*/ 1 h 3"/>
                <a:gd name="T10" fmla="*/ 5 w 21"/>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
                  <a:moveTo>
                    <a:pt x="0" y="3"/>
                  </a:moveTo>
                  <a:lnTo>
                    <a:pt x="0" y="0"/>
                  </a:lnTo>
                  <a:lnTo>
                    <a:pt x="21" y="0"/>
                  </a:lnTo>
                  <a:lnTo>
                    <a:pt x="21" y="3"/>
                  </a:lnTo>
                  <a:lnTo>
                    <a:pt x="0" y="3"/>
                  </a:lnTo>
                  <a:lnTo>
                    <a:pt x="21"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4" name="Freeform 5416">
              <a:extLst>
                <a:ext uri="{FF2B5EF4-FFF2-40B4-BE49-F238E27FC236}">
                  <a16:creationId xmlns:a16="http://schemas.microsoft.com/office/drawing/2014/main" id="{9F1C3366-4387-4317-A4C2-DFEE90B7CCD3}"/>
                </a:ext>
              </a:extLst>
            </p:cNvPr>
            <p:cNvSpPr>
              <a:spLocks/>
            </p:cNvSpPr>
            <p:nvPr/>
          </p:nvSpPr>
          <p:spPr bwMode="auto">
            <a:xfrm>
              <a:off x="3942" y="2126"/>
              <a:ext cx="1" cy="4"/>
            </a:xfrm>
            <a:custGeom>
              <a:avLst/>
              <a:gdLst>
                <a:gd name="T0" fmla="*/ 1 w 3"/>
                <a:gd name="T1" fmla="*/ 4 h 16"/>
                <a:gd name="T2" fmla="*/ 0 w 3"/>
                <a:gd name="T3" fmla="*/ 4 h 16"/>
                <a:gd name="T4" fmla="*/ 0 w 3"/>
                <a:gd name="T5" fmla="*/ 0 h 16"/>
                <a:gd name="T6" fmla="*/ 1 w 3"/>
                <a:gd name="T7" fmla="*/ 0 h 16"/>
                <a:gd name="T8" fmla="*/ 1 w 3"/>
                <a:gd name="T9" fmla="*/ 4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5" name="Freeform 5417">
              <a:extLst>
                <a:ext uri="{FF2B5EF4-FFF2-40B4-BE49-F238E27FC236}">
                  <a16:creationId xmlns:a16="http://schemas.microsoft.com/office/drawing/2014/main" id="{B3DA00FC-96C5-47BD-B249-D758CE905096}"/>
                </a:ext>
              </a:extLst>
            </p:cNvPr>
            <p:cNvSpPr>
              <a:spLocks/>
            </p:cNvSpPr>
            <p:nvPr/>
          </p:nvSpPr>
          <p:spPr bwMode="auto">
            <a:xfrm>
              <a:off x="3943" y="2125"/>
              <a:ext cx="3" cy="1"/>
            </a:xfrm>
            <a:custGeom>
              <a:avLst/>
              <a:gdLst>
                <a:gd name="T0" fmla="*/ 0 w 12"/>
                <a:gd name="T1" fmla="*/ 1 h 4"/>
                <a:gd name="T2" fmla="*/ 0 w 12"/>
                <a:gd name="T3" fmla="*/ 0 h 4"/>
                <a:gd name="T4" fmla="*/ 3 w 12"/>
                <a:gd name="T5" fmla="*/ 0 h 4"/>
                <a:gd name="T6" fmla="*/ 3 w 12"/>
                <a:gd name="T7" fmla="*/ 1 h 4"/>
                <a:gd name="T8" fmla="*/ 0 w 12"/>
                <a:gd name="T9" fmla="*/ 1 h 4"/>
                <a:gd name="T10" fmla="*/ 3 w 12"/>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4"/>
                  </a:moveTo>
                  <a:lnTo>
                    <a:pt x="0" y="0"/>
                  </a:lnTo>
                  <a:lnTo>
                    <a:pt x="12" y="0"/>
                  </a:lnTo>
                  <a:lnTo>
                    <a:pt x="12" y="4"/>
                  </a:lnTo>
                  <a:lnTo>
                    <a:pt x="0" y="4"/>
                  </a:lnTo>
                  <a:lnTo>
                    <a:pt x="1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6" name="Freeform 5418">
              <a:extLst>
                <a:ext uri="{FF2B5EF4-FFF2-40B4-BE49-F238E27FC236}">
                  <a16:creationId xmlns:a16="http://schemas.microsoft.com/office/drawing/2014/main" id="{811E7F6F-066E-42AE-A1F0-0C271ECCBF52}"/>
                </a:ext>
              </a:extLst>
            </p:cNvPr>
            <p:cNvSpPr>
              <a:spLocks/>
            </p:cNvSpPr>
            <p:nvPr/>
          </p:nvSpPr>
          <p:spPr bwMode="auto">
            <a:xfrm>
              <a:off x="3945" y="2126"/>
              <a:ext cx="1" cy="1"/>
            </a:xfrm>
            <a:custGeom>
              <a:avLst/>
              <a:gdLst>
                <a:gd name="T0" fmla="*/ 1 w 3"/>
                <a:gd name="T1" fmla="*/ 0 h 1"/>
                <a:gd name="T2" fmla="*/ 0 w 3"/>
                <a:gd name="T3" fmla="*/ 0 h 1"/>
                <a:gd name="T4" fmla="*/ 0 w 3"/>
                <a:gd name="T5" fmla="*/ 0 h 1"/>
                <a:gd name="T6" fmla="*/ 1 w 3"/>
                <a:gd name="T7" fmla="*/ 0 h 1"/>
                <a:gd name="T8" fmla="*/ 1 w 3"/>
                <a:gd name="T9" fmla="*/ 0 h 1"/>
                <a:gd name="T10" fmla="*/ 1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lnTo>
                    <a:pt x="0" y="0"/>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7" name="Freeform 5419">
              <a:extLst>
                <a:ext uri="{FF2B5EF4-FFF2-40B4-BE49-F238E27FC236}">
                  <a16:creationId xmlns:a16="http://schemas.microsoft.com/office/drawing/2014/main" id="{59CF0A3B-9367-40DB-9F25-BD9C2852408B}"/>
                </a:ext>
              </a:extLst>
            </p:cNvPr>
            <p:cNvSpPr>
              <a:spLocks/>
            </p:cNvSpPr>
            <p:nvPr/>
          </p:nvSpPr>
          <p:spPr bwMode="auto">
            <a:xfrm>
              <a:off x="3961" y="2114"/>
              <a:ext cx="1" cy="1"/>
            </a:xfrm>
            <a:custGeom>
              <a:avLst/>
              <a:gdLst>
                <a:gd name="T0" fmla="*/ 1 w 3"/>
                <a:gd name="T1" fmla="*/ 1 h 2"/>
                <a:gd name="T2" fmla="*/ 0 w 3"/>
                <a:gd name="T3" fmla="*/ 1 h 2"/>
                <a:gd name="T4" fmla="*/ 0 w 3"/>
                <a:gd name="T5" fmla="*/ 0 h 2"/>
                <a:gd name="T6" fmla="*/ 1 w 3"/>
                <a:gd name="T7" fmla="*/ 0 h 2"/>
                <a:gd name="T8" fmla="*/ 1 w 3"/>
                <a:gd name="T9" fmla="*/ 1 h 2"/>
                <a:gd name="T10" fmla="*/ 1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3" y="2"/>
                  </a:moveTo>
                  <a:lnTo>
                    <a:pt x="0" y="2"/>
                  </a:lnTo>
                  <a:lnTo>
                    <a:pt x="0" y="0"/>
                  </a:lnTo>
                  <a:lnTo>
                    <a:pt x="3" y="0"/>
                  </a:lnTo>
                  <a:lnTo>
                    <a:pt x="3" y="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8" name="Freeform 5420">
              <a:extLst>
                <a:ext uri="{FF2B5EF4-FFF2-40B4-BE49-F238E27FC236}">
                  <a16:creationId xmlns:a16="http://schemas.microsoft.com/office/drawing/2014/main" id="{EB66C88A-906C-41FE-8C2C-3A95E62447A2}"/>
                </a:ext>
              </a:extLst>
            </p:cNvPr>
            <p:cNvSpPr>
              <a:spLocks/>
            </p:cNvSpPr>
            <p:nvPr/>
          </p:nvSpPr>
          <p:spPr bwMode="auto">
            <a:xfrm>
              <a:off x="3962" y="2113"/>
              <a:ext cx="3" cy="1"/>
            </a:xfrm>
            <a:custGeom>
              <a:avLst/>
              <a:gdLst>
                <a:gd name="T0" fmla="*/ 0 w 15"/>
                <a:gd name="T1" fmla="*/ 1 h 4"/>
                <a:gd name="T2" fmla="*/ 0 w 15"/>
                <a:gd name="T3" fmla="*/ 0 h 4"/>
                <a:gd name="T4" fmla="*/ 3 w 15"/>
                <a:gd name="T5" fmla="*/ 0 h 4"/>
                <a:gd name="T6" fmla="*/ 3 w 15"/>
                <a:gd name="T7" fmla="*/ 1 h 4"/>
                <a:gd name="T8" fmla="*/ 0 w 15"/>
                <a:gd name="T9" fmla="*/ 1 h 4"/>
                <a:gd name="T10" fmla="*/ 3 w 1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4">
                  <a:moveTo>
                    <a:pt x="0" y="4"/>
                  </a:moveTo>
                  <a:lnTo>
                    <a:pt x="0" y="0"/>
                  </a:lnTo>
                  <a:lnTo>
                    <a:pt x="15" y="0"/>
                  </a:lnTo>
                  <a:lnTo>
                    <a:pt x="15" y="4"/>
                  </a:lnTo>
                  <a:lnTo>
                    <a:pt x="0" y="4"/>
                  </a:lnTo>
                  <a:lnTo>
                    <a:pt x="15"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899" name="Freeform 5421">
              <a:extLst>
                <a:ext uri="{FF2B5EF4-FFF2-40B4-BE49-F238E27FC236}">
                  <a16:creationId xmlns:a16="http://schemas.microsoft.com/office/drawing/2014/main" id="{D8CF52E1-D284-48C5-9EBD-A67F3428AABA}"/>
                </a:ext>
              </a:extLst>
            </p:cNvPr>
            <p:cNvSpPr>
              <a:spLocks/>
            </p:cNvSpPr>
            <p:nvPr/>
          </p:nvSpPr>
          <p:spPr bwMode="auto">
            <a:xfrm>
              <a:off x="3965" y="2111"/>
              <a:ext cx="1" cy="3"/>
            </a:xfrm>
            <a:custGeom>
              <a:avLst/>
              <a:gdLst>
                <a:gd name="T0" fmla="*/ 1 w 3"/>
                <a:gd name="T1" fmla="*/ 3 h 16"/>
                <a:gd name="T2" fmla="*/ 0 w 3"/>
                <a:gd name="T3" fmla="*/ 3 h 16"/>
                <a:gd name="T4" fmla="*/ 0 w 3"/>
                <a:gd name="T5" fmla="*/ 0 h 16"/>
                <a:gd name="T6" fmla="*/ 1 w 3"/>
                <a:gd name="T7" fmla="*/ 0 h 16"/>
                <a:gd name="T8" fmla="*/ 1 w 3"/>
                <a:gd name="T9" fmla="*/ 3 h 16"/>
                <a:gd name="T10" fmla="*/ 1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0" name="Freeform 5422">
              <a:extLst>
                <a:ext uri="{FF2B5EF4-FFF2-40B4-BE49-F238E27FC236}">
                  <a16:creationId xmlns:a16="http://schemas.microsoft.com/office/drawing/2014/main" id="{4905E346-BB65-47A2-97DE-616F9DE41664}"/>
                </a:ext>
              </a:extLst>
            </p:cNvPr>
            <p:cNvSpPr>
              <a:spLocks/>
            </p:cNvSpPr>
            <p:nvPr/>
          </p:nvSpPr>
          <p:spPr bwMode="auto">
            <a:xfrm>
              <a:off x="3965" y="2110"/>
              <a:ext cx="7" cy="1"/>
            </a:xfrm>
            <a:custGeom>
              <a:avLst/>
              <a:gdLst>
                <a:gd name="T0" fmla="*/ 0 w 26"/>
                <a:gd name="T1" fmla="*/ 1 h 4"/>
                <a:gd name="T2" fmla="*/ 0 w 26"/>
                <a:gd name="T3" fmla="*/ 0 h 4"/>
                <a:gd name="T4" fmla="*/ 7 w 26"/>
                <a:gd name="T5" fmla="*/ 0 h 4"/>
                <a:gd name="T6" fmla="*/ 7 w 26"/>
                <a:gd name="T7" fmla="*/ 1 h 4"/>
                <a:gd name="T8" fmla="*/ 0 w 26"/>
                <a:gd name="T9" fmla="*/ 1 h 4"/>
                <a:gd name="T10" fmla="*/ 7 w 2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
                  <a:moveTo>
                    <a:pt x="0" y="4"/>
                  </a:moveTo>
                  <a:lnTo>
                    <a:pt x="0" y="0"/>
                  </a:lnTo>
                  <a:lnTo>
                    <a:pt x="26" y="0"/>
                  </a:lnTo>
                  <a:lnTo>
                    <a:pt x="26" y="4"/>
                  </a:lnTo>
                  <a:lnTo>
                    <a:pt x="0" y="4"/>
                  </a:lnTo>
                  <a:lnTo>
                    <a:pt x="2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1" name="Freeform 5423">
              <a:extLst>
                <a:ext uri="{FF2B5EF4-FFF2-40B4-BE49-F238E27FC236}">
                  <a16:creationId xmlns:a16="http://schemas.microsoft.com/office/drawing/2014/main" id="{C761557A-58EA-4E15-B6A0-A310672FC296}"/>
                </a:ext>
              </a:extLst>
            </p:cNvPr>
            <p:cNvSpPr>
              <a:spLocks/>
            </p:cNvSpPr>
            <p:nvPr/>
          </p:nvSpPr>
          <p:spPr bwMode="auto">
            <a:xfrm>
              <a:off x="3971" y="2107"/>
              <a:ext cx="1" cy="4"/>
            </a:xfrm>
            <a:custGeom>
              <a:avLst/>
              <a:gdLst>
                <a:gd name="T0" fmla="*/ 1 w 2"/>
                <a:gd name="T1" fmla="*/ 4 h 13"/>
                <a:gd name="T2" fmla="*/ 0 w 2"/>
                <a:gd name="T3" fmla="*/ 4 h 13"/>
                <a:gd name="T4" fmla="*/ 0 w 2"/>
                <a:gd name="T5" fmla="*/ 0 h 13"/>
                <a:gd name="T6" fmla="*/ 1 w 2"/>
                <a:gd name="T7" fmla="*/ 0 h 13"/>
                <a:gd name="T8" fmla="*/ 1 w 2"/>
                <a:gd name="T9" fmla="*/ 4 h 13"/>
                <a:gd name="T10" fmla="*/ 1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2" name="Freeform 5424">
              <a:extLst>
                <a:ext uri="{FF2B5EF4-FFF2-40B4-BE49-F238E27FC236}">
                  <a16:creationId xmlns:a16="http://schemas.microsoft.com/office/drawing/2014/main" id="{CD464773-ECCB-4F1E-9FFD-00BB704F5E5B}"/>
                </a:ext>
              </a:extLst>
            </p:cNvPr>
            <p:cNvSpPr>
              <a:spLocks/>
            </p:cNvSpPr>
            <p:nvPr/>
          </p:nvSpPr>
          <p:spPr bwMode="auto">
            <a:xfrm>
              <a:off x="3972" y="2106"/>
              <a:ext cx="2" cy="1"/>
            </a:xfrm>
            <a:custGeom>
              <a:avLst/>
              <a:gdLst>
                <a:gd name="T0" fmla="*/ 0 w 9"/>
                <a:gd name="T1" fmla="*/ 1 h 4"/>
                <a:gd name="T2" fmla="*/ 0 w 9"/>
                <a:gd name="T3" fmla="*/ 0 h 4"/>
                <a:gd name="T4" fmla="*/ 2 w 9"/>
                <a:gd name="T5" fmla="*/ 0 h 4"/>
                <a:gd name="T6" fmla="*/ 2 w 9"/>
                <a:gd name="T7" fmla="*/ 1 h 4"/>
                <a:gd name="T8" fmla="*/ 0 w 9"/>
                <a:gd name="T9" fmla="*/ 1 h 4"/>
                <a:gd name="T10" fmla="*/ 2 w 9"/>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0" y="0"/>
                  </a:lnTo>
                  <a:lnTo>
                    <a:pt x="9" y="0"/>
                  </a:lnTo>
                  <a:lnTo>
                    <a:pt x="9" y="4"/>
                  </a:lnTo>
                  <a:lnTo>
                    <a:pt x="0" y="4"/>
                  </a:lnTo>
                  <a:lnTo>
                    <a:pt x="9"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3" name="Freeform 5425">
              <a:extLst>
                <a:ext uri="{FF2B5EF4-FFF2-40B4-BE49-F238E27FC236}">
                  <a16:creationId xmlns:a16="http://schemas.microsoft.com/office/drawing/2014/main" id="{3F40A96A-019B-47D7-80E4-B977CA845643}"/>
                </a:ext>
              </a:extLst>
            </p:cNvPr>
            <p:cNvSpPr>
              <a:spLocks/>
            </p:cNvSpPr>
            <p:nvPr/>
          </p:nvSpPr>
          <p:spPr bwMode="auto">
            <a:xfrm>
              <a:off x="3973" y="2103"/>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4" name="Freeform 5426">
              <a:extLst>
                <a:ext uri="{FF2B5EF4-FFF2-40B4-BE49-F238E27FC236}">
                  <a16:creationId xmlns:a16="http://schemas.microsoft.com/office/drawing/2014/main" id="{9D65CDF4-CAC8-44F3-97DE-8423801E8105}"/>
                </a:ext>
              </a:extLst>
            </p:cNvPr>
            <p:cNvSpPr>
              <a:spLocks/>
            </p:cNvSpPr>
            <p:nvPr/>
          </p:nvSpPr>
          <p:spPr bwMode="auto">
            <a:xfrm>
              <a:off x="3974" y="2102"/>
              <a:ext cx="19" cy="1"/>
            </a:xfrm>
            <a:custGeom>
              <a:avLst/>
              <a:gdLst>
                <a:gd name="T0" fmla="*/ 0 w 77"/>
                <a:gd name="T1" fmla="*/ 1 h 2"/>
                <a:gd name="T2" fmla="*/ 0 w 77"/>
                <a:gd name="T3" fmla="*/ 0 h 2"/>
                <a:gd name="T4" fmla="*/ 19 w 77"/>
                <a:gd name="T5" fmla="*/ 0 h 2"/>
                <a:gd name="T6" fmla="*/ 19 w 77"/>
                <a:gd name="T7" fmla="*/ 1 h 2"/>
                <a:gd name="T8" fmla="*/ 0 w 77"/>
                <a:gd name="T9" fmla="*/ 1 h 2"/>
                <a:gd name="T10" fmla="*/ 19 w 77"/>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2">
                  <a:moveTo>
                    <a:pt x="0" y="2"/>
                  </a:moveTo>
                  <a:lnTo>
                    <a:pt x="0" y="0"/>
                  </a:lnTo>
                  <a:lnTo>
                    <a:pt x="77" y="0"/>
                  </a:lnTo>
                  <a:lnTo>
                    <a:pt x="77" y="2"/>
                  </a:lnTo>
                  <a:lnTo>
                    <a:pt x="0" y="2"/>
                  </a:lnTo>
                  <a:lnTo>
                    <a:pt x="77"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5" name="Freeform 5427">
              <a:extLst>
                <a:ext uri="{FF2B5EF4-FFF2-40B4-BE49-F238E27FC236}">
                  <a16:creationId xmlns:a16="http://schemas.microsoft.com/office/drawing/2014/main" id="{3186CD0B-6CD0-4E4D-992C-9AE88E94BB30}"/>
                </a:ext>
              </a:extLst>
            </p:cNvPr>
            <p:cNvSpPr>
              <a:spLocks/>
            </p:cNvSpPr>
            <p:nvPr/>
          </p:nvSpPr>
          <p:spPr bwMode="auto">
            <a:xfrm>
              <a:off x="3993" y="2098"/>
              <a:ext cx="1" cy="5"/>
            </a:xfrm>
            <a:custGeom>
              <a:avLst/>
              <a:gdLst>
                <a:gd name="T0" fmla="*/ 1 w 2"/>
                <a:gd name="T1" fmla="*/ 5 h 22"/>
                <a:gd name="T2" fmla="*/ 0 w 2"/>
                <a:gd name="T3" fmla="*/ 5 h 22"/>
                <a:gd name="T4" fmla="*/ 0 w 2"/>
                <a:gd name="T5" fmla="*/ 0 h 22"/>
                <a:gd name="T6" fmla="*/ 1 w 2"/>
                <a:gd name="T7" fmla="*/ 0 h 22"/>
                <a:gd name="T8" fmla="*/ 1 w 2"/>
                <a:gd name="T9" fmla="*/ 5 h 22"/>
                <a:gd name="T10" fmla="*/ 1 w 2"/>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2">
                  <a:moveTo>
                    <a:pt x="2" y="22"/>
                  </a:moveTo>
                  <a:lnTo>
                    <a:pt x="0" y="22"/>
                  </a:lnTo>
                  <a:lnTo>
                    <a:pt x="0" y="0"/>
                  </a:lnTo>
                  <a:lnTo>
                    <a:pt x="2" y="0"/>
                  </a:lnTo>
                  <a:lnTo>
                    <a:pt x="2" y="22"/>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6" name="Freeform 5428">
              <a:extLst>
                <a:ext uri="{FF2B5EF4-FFF2-40B4-BE49-F238E27FC236}">
                  <a16:creationId xmlns:a16="http://schemas.microsoft.com/office/drawing/2014/main" id="{E8C90477-0D54-4630-921A-69862FAC66E2}"/>
                </a:ext>
              </a:extLst>
            </p:cNvPr>
            <p:cNvSpPr>
              <a:spLocks/>
            </p:cNvSpPr>
            <p:nvPr/>
          </p:nvSpPr>
          <p:spPr bwMode="auto">
            <a:xfrm>
              <a:off x="4008" y="2086"/>
              <a:ext cx="1" cy="1"/>
            </a:xfrm>
            <a:custGeom>
              <a:avLst/>
              <a:gdLst>
                <a:gd name="T0" fmla="*/ 1 w 3"/>
                <a:gd name="T1" fmla="*/ 1 h 7"/>
                <a:gd name="T2" fmla="*/ 0 w 3"/>
                <a:gd name="T3" fmla="*/ 1 h 7"/>
                <a:gd name="T4" fmla="*/ 0 w 3"/>
                <a:gd name="T5" fmla="*/ 0 h 7"/>
                <a:gd name="T6" fmla="*/ 1 w 3"/>
                <a:gd name="T7" fmla="*/ 0 h 7"/>
                <a:gd name="T8" fmla="*/ 1 w 3"/>
                <a:gd name="T9" fmla="*/ 1 h 7"/>
                <a:gd name="T10" fmla="*/ 1 w 3"/>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7">
                  <a:moveTo>
                    <a:pt x="3" y="7"/>
                  </a:moveTo>
                  <a:lnTo>
                    <a:pt x="0" y="7"/>
                  </a:lnTo>
                  <a:lnTo>
                    <a:pt x="0" y="0"/>
                  </a:lnTo>
                  <a:lnTo>
                    <a:pt x="3" y="0"/>
                  </a:lnTo>
                  <a:lnTo>
                    <a:pt x="3" y="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7" name="Freeform 5429">
              <a:extLst>
                <a:ext uri="{FF2B5EF4-FFF2-40B4-BE49-F238E27FC236}">
                  <a16:creationId xmlns:a16="http://schemas.microsoft.com/office/drawing/2014/main" id="{3E9DDF42-9FD0-4D5D-8F1A-EF282D1ED52B}"/>
                </a:ext>
              </a:extLst>
            </p:cNvPr>
            <p:cNvSpPr>
              <a:spLocks/>
            </p:cNvSpPr>
            <p:nvPr/>
          </p:nvSpPr>
          <p:spPr bwMode="auto">
            <a:xfrm>
              <a:off x="4009" y="2085"/>
              <a:ext cx="47" cy="1"/>
            </a:xfrm>
            <a:custGeom>
              <a:avLst/>
              <a:gdLst>
                <a:gd name="T0" fmla="*/ 0 w 186"/>
                <a:gd name="T1" fmla="*/ 1 h 4"/>
                <a:gd name="T2" fmla="*/ 0 w 186"/>
                <a:gd name="T3" fmla="*/ 0 h 4"/>
                <a:gd name="T4" fmla="*/ 47 w 186"/>
                <a:gd name="T5" fmla="*/ 0 h 4"/>
                <a:gd name="T6" fmla="*/ 47 w 186"/>
                <a:gd name="T7" fmla="*/ 1 h 4"/>
                <a:gd name="T8" fmla="*/ 0 w 186"/>
                <a:gd name="T9" fmla="*/ 1 h 4"/>
                <a:gd name="T10" fmla="*/ 47 w 18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6" h="4">
                  <a:moveTo>
                    <a:pt x="0" y="4"/>
                  </a:moveTo>
                  <a:lnTo>
                    <a:pt x="0" y="0"/>
                  </a:lnTo>
                  <a:lnTo>
                    <a:pt x="186" y="0"/>
                  </a:lnTo>
                  <a:lnTo>
                    <a:pt x="186" y="4"/>
                  </a:lnTo>
                  <a:lnTo>
                    <a:pt x="0" y="4"/>
                  </a:lnTo>
                  <a:lnTo>
                    <a:pt x="18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8" name="Freeform 5430">
              <a:extLst>
                <a:ext uri="{FF2B5EF4-FFF2-40B4-BE49-F238E27FC236}">
                  <a16:creationId xmlns:a16="http://schemas.microsoft.com/office/drawing/2014/main" id="{761B198E-5C8A-476A-99B1-7907E8B63BDE}"/>
                </a:ext>
              </a:extLst>
            </p:cNvPr>
            <p:cNvSpPr>
              <a:spLocks/>
            </p:cNvSpPr>
            <p:nvPr/>
          </p:nvSpPr>
          <p:spPr bwMode="auto">
            <a:xfrm>
              <a:off x="4055" y="2082"/>
              <a:ext cx="1" cy="4"/>
            </a:xfrm>
            <a:custGeom>
              <a:avLst/>
              <a:gdLst>
                <a:gd name="T0" fmla="*/ 1 w 3"/>
                <a:gd name="T1" fmla="*/ 4 h 13"/>
                <a:gd name="T2" fmla="*/ 0 w 3"/>
                <a:gd name="T3" fmla="*/ 4 h 13"/>
                <a:gd name="T4" fmla="*/ 0 w 3"/>
                <a:gd name="T5" fmla="*/ 0 h 13"/>
                <a:gd name="T6" fmla="*/ 1 w 3"/>
                <a:gd name="T7" fmla="*/ 0 h 13"/>
                <a:gd name="T8" fmla="*/ 1 w 3"/>
                <a:gd name="T9" fmla="*/ 4 h 13"/>
                <a:gd name="T10" fmla="*/ 1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09" name="Freeform 5431">
              <a:extLst>
                <a:ext uri="{FF2B5EF4-FFF2-40B4-BE49-F238E27FC236}">
                  <a16:creationId xmlns:a16="http://schemas.microsoft.com/office/drawing/2014/main" id="{19106BDD-46AD-4D2B-89DF-DC895C1D200C}"/>
                </a:ext>
              </a:extLst>
            </p:cNvPr>
            <p:cNvSpPr>
              <a:spLocks/>
            </p:cNvSpPr>
            <p:nvPr/>
          </p:nvSpPr>
          <p:spPr bwMode="auto">
            <a:xfrm>
              <a:off x="4084" y="2081"/>
              <a:ext cx="9" cy="1"/>
            </a:xfrm>
            <a:custGeom>
              <a:avLst/>
              <a:gdLst>
                <a:gd name="T0" fmla="*/ 0 w 36"/>
                <a:gd name="T1" fmla="*/ 1 h 4"/>
                <a:gd name="T2" fmla="*/ 0 w 36"/>
                <a:gd name="T3" fmla="*/ 0 h 4"/>
                <a:gd name="T4" fmla="*/ 9 w 36"/>
                <a:gd name="T5" fmla="*/ 0 h 4"/>
                <a:gd name="T6" fmla="*/ 9 w 36"/>
                <a:gd name="T7" fmla="*/ 1 h 4"/>
                <a:gd name="T8" fmla="*/ 0 w 36"/>
                <a:gd name="T9" fmla="*/ 1 h 4"/>
                <a:gd name="T10" fmla="*/ 9 w 36"/>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
                  <a:moveTo>
                    <a:pt x="0" y="4"/>
                  </a:moveTo>
                  <a:lnTo>
                    <a:pt x="0" y="0"/>
                  </a:lnTo>
                  <a:lnTo>
                    <a:pt x="36" y="0"/>
                  </a:lnTo>
                  <a:lnTo>
                    <a:pt x="36" y="4"/>
                  </a:lnTo>
                  <a:lnTo>
                    <a:pt x="0" y="4"/>
                  </a:lnTo>
                  <a:lnTo>
                    <a:pt x="3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0" name="Freeform 5432">
              <a:extLst>
                <a:ext uri="{FF2B5EF4-FFF2-40B4-BE49-F238E27FC236}">
                  <a16:creationId xmlns:a16="http://schemas.microsoft.com/office/drawing/2014/main" id="{F48C669C-56E1-4395-9E74-68C4D205B823}"/>
                </a:ext>
              </a:extLst>
            </p:cNvPr>
            <p:cNvSpPr>
              <a:spLocks/>
            </p:cNvSpPr>
            <p:nvPr/>
          </p:nvSpPr>
          <p:spPr bwMode="auto">
            <a:xfrm>
              <a:off x="4092" y="2078"/>
              <a:ext cx="1" cy="4"/>
            </a:xfrm>
            <a:custGeom>
              <a:avLst/>
              <a:gdLst>
                <a:gd name="T0" fmla="*/ 1 w 3"/>
                <a:gd name="T1" fmla="*/ 4 h 17"/>
                <a:gd name="T2" fmla="*/ 0 w 3"/>
                <a:gd name="T3" fmla="*/ 4 h 17"/>
                <a:gd name="T4" fmla="*/ 0 w 3"/>
                <a:gd name="T5" fmla="*/ 0 h 17"/>
                <a:gd name="T6" fmla="*/ 1 w 3"/>
                <a:gd name="T7" fmla="*/ 0 h 17"/>
                <a:gd name="T8" fmla="*/ 1 w 3"/>
                <a:gd name="T9" fmla="*/ 4 h 17"/>
                <a:gd name="T10" fmla="*/ 1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911" name="Freeform 5433">
              <a:extLst>
                <a:ext uri="{FF2B5EF4-FFF2-40B4-BE49-F238E27FC236}">
                  <a16:creationId xmlns:a16="http://schemas.microsoft.com/office/drawing/2014/main" id="{371E2DB6-E144-4ABB-8E97-07F6488FF2AF}"/>
                </a:ext>
              </a:extLst>
            </p:cNvPr>
            <p:cNvSpPr>
              <a:spLocks/>
            </p:cNvSpPr>
            <p:nvPr/>
          </p:nvSpPr>
          <p:spPr bwMode="auto">
            <a:xfrm>
              <a:off x="4093" y="2077"/>
              <a:ext cx="2" cy="1"/>
            </a:xfrm>
            <a:custGeom>
              <a:avLst/>
              <a:gdLst>
                <a:gd name="T0" fmla="*/ 0 w 8"/>
                <a:gd name="T1" fmla="*/ 1 h 2"/>
                <a:gd name="T2" fmla="*/ 0 w 8"/>
                <a:gd name="T3" fmla="*/ 0 h 2"/>
                <a:gd name="T4" fmla="*/ 2 w 8"/>
                <a:gd name="T5" fmla="*/ 0 h 2"/>
                <a:gd name="T6" fmla="*/ 2 w 8"/>
                <a:gd name="T7" fmla="*/ 1 h 2"/>
                <a:gd name="T8" fmla="*/ 0 w 8"/>
                <a:gd name="T9" fmla="*/ 1 h 2"/>
                <a:gd name="T10" fmla="*/ 2 w 8"/>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
                  <a:moveTo>
                    <a:pt x="0" y="2"/>
                  </a:moveTo>
                  <a:lnTo>
                    <a:pt x="0" y="0"/>
                  </a:lnTo>
                  <a:lnTo>
                    <a:pt x="8" y="0"/>
                  </a:lnTo>
                  <a:lnTo>
                    <a:pt x="8" y="2"/>
                  </a:lnTo>
                  <a:lnTo>
                    <a:pt x="0" y="2"/>
                  </a:lnTo>
                  <a:lnTo>
                    <a:pt x="8"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8583" name="Freeform 5435">
            <a:extLst>
              <a:ext uri="{FF2B5EF4-FFF2-40B4-BE49-F238E27FC236}">
                <a16:creationId xmlns:a16="http://schemas.microsoft.com/office/drawing/2014/main" id="{6AF6D3DE-B144-43A7-A360-DCBABA8A47DB}"/>
              </a:ext>
            </a:extLst>
          </p:cNvPr>
          <p:cNvSpPr>
            <a:spLocks/>
          </p:cNvSpPr>
          <p:nvPr/>
        </p:nvSpPr>
        <p:spPr bwMode="auto">
          <a:xfrm>
            <a:off x="6499225" y="3244850"/>
            <a:ext cx="1588" cy="6350"/>
          </a:xfrm>
          <a:custGeom>
            <a:avLst/>
            <a:gdLst>
              <a:gd name="T0" fmla="*/ 1588 w 2"/>
              <a:gd name="T1" fmla="*/ 6350 h 15"/>
              <a:gd name="T2" fmla="*/ 0 w 2"/>
              <a:gd name="T3" fmla="*/ 6350 h 15"/>
              <a:gd name="T4" fmla="*/ 0 w 2"/>
              <a:gd name="T5" fmla="*/ 0 h 15"/>
              <a:gd name="T6" fmla="*/ 1588 w 2"/>
              <a:gd name="T7" fmla="*/ 0 h 15"/>
              <a:gd name="T8" fmla="*/ 1588 w 2"/>
              <a:gd name="T9" fmla="*/ 6350 h 15"/>
              <a:gd name="T10" fmla="*/ 1588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84" name="Freeform 5436">
            <a:extLst>
              <a:ext uri="{FF2B5EF4-FFF2-40B4-BE49-F238E27FC236}">
                <a16:creationId xmlns:a16="http://schemas.microsoft.com/office/drawing/2014/main" id="{A73C68F2-B82B-4E10-9EB9-C01ED6A37460}"/>
              </a:ext>
            </a:extLst>
          </p:cNvPr>
          <p:cNvSpPr>
            <a:spLocks/>
          </p:cNvSpPr>
          <p:nvPr/>
        </p:nvSpPr>
        <p:spPr bwMode="auto">
          <a:xfrm>
            <a:off x="6500813" y="3243263"/>
            <a:ext cx="14287" cy="1587"/>
          </a:xfrm>
          <a:custGeom>
            <a:avLst/>
            <a:gdLst>
              <a:gd name="T0" fmla="*/ 0 w 36"/>
              <a:gd name="T1" fmla="*/ 1587 h 4"/>
              <a:gd name="T2" fmla="*/ 0 w 36"/>
              <a:gd name="T3" fmla="*/ 0 h 4"/>
              <a:gd name="T4" fmla="*/ 14287 w 36"/>
              <a:gd name="T5" fmla="*/ 0 h 4"/>
              <a:gd name="T6" fmla="*/ 14287 w 36"/>
              <a:gd name="T7" fmla="*/ 1587 h 4"/>
              <a:gd name="T8" fmla="*/ 0 w 36"/>
              <a:gd name="T9" fmla="*/ 1587 h 4"/>
              <a:gd name="T10" fmla="*/ 14287 w 36"/>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
                <a:moveTo>
                  <a:pt x="0" y="4"/>
                </a:moveTo>
                <a:lnTo>
                  <a:pt x="0" y="0"/>
                </a:lnTo>
                <a:lnTo>
                  <a:pt x="36" y="0"/>
                </a:lnTo>
                <a:lnTo>
                  <a:pt x="36" y="4"/>
                </a:lnTo>
                <a:lnTo>
                  <a:pt x="0" y="4"/>
                </a:lnTo>
                <a:lnTo>
                  <a:pt x="3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85" name="Freeform 5437">
            <a:extLst>
              <a:ext uri="{FF2B5EF4-FFF2-40B4-BE49-F238E27FC236}">
                <a16:creationId xmlns:a16="http://schemas.microsoft.com/office/drawing/2014/main" id="{25960285-D70E-4A67-93DE-2385D41569B4}"/>
              </a:ext>
            </a:extLst>
          </p:cNvPr>
          <p:cNvSpPr>
            <a:spLocks/>
          </p:cNvSpPr>
          <p:nvPr/>
        </p:nvSpPr>
        <p:spPr bwMode="auto">
          <a:xfrm>
            <a:off x="6513513" y="3238500"/>
            <a:ext cx="1587" cy="6350"/>
          </a:xfrm>
          <a:custGeom>
            <a:avLst/>
            <a:gdLst>
              <a:gd name="T0" fmla="*/ 1587 w 3"/>
              <a:gd name="T1" fmla="*/ 6350 h 17"/>
              <a:gd name="T2" fmla="*/ 0 w 3"/>
              <a:gd name="T3" fmla="*/ 6350 h 17"/>
              <a:gd name="T4" fmla="*/ 0 w 3"/>
              <a:gd name="T5" fmla="*/ 0 h 17"/>
              <a:gd name="T6" fmla="*/ 1587 w 3"/>
              <a:gd name="T7" fmla="*/ 0 h 17"/>
              <a:gd name="T8" fmla="*/ 1587 w 3"/>
              <a:gd name="T9" fmla="*/ 6350 h 17"/>
              <a:gd name="T10" fmla="*/ 1587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86" name="Freeform 5438">
            <a:extLst>
              <a:ext uri="{FF2B5EF4-FFF2-40B4-BE49-F238E27FC236}">
                <a16:creationId xmlns:a16="http://schemas.microsoft.com/office/drawing/2014/main" id="{4FB35531-FE94-4717-8AC3-542A13B81E9B}"/>
              </a:ext>
            </a:extLst>
          </p:cNvPr>
          <p:cNvSpPr>
            <a:spLocks/>
          </p:cNvSpPr>
          <p:nvPr/>
        </p:nvSpPr>
        <p:spPr bwMode="auto">
          <a:xfrm>
            <a:off x="6515100" y="3236913"/>
            <a:ext cx="3175" cy="1587"/>
          </a:xfrm>
          <a:custGeom>
            <a:avLst/>
            <a:gdLst>
              <a:gd name="T0" fmla="*/ 0 w 9"/>
              <a:gd name="T1" fmla="*/ 1587 h 3"/>
              <a:gd name="T2" fmla="*/ 0 w 9"/>
              <a:gd name="T3" fmla="*/ 0 h 3"/>
              <a:gd name="T4" fmla="*/ 3175 w 9"/>
              <a:gd name="T5" fmla="*/ 0 h 3"/>
              <a:gd name="T6" fmla="*/ 3175 w 9"/>
              <a:gd name="T7" fmla="*/ 1587 h 3"/>
              <a:gd name="T8" fmla="*/ 0 w 9"/>
              <a:gd name="T9" fmla="*/ 1587 h 3"/>
              <a:gd name="T10" fmla="*/ 3175 w 9"/>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3">
                <a:moveTo>
                  <a:pt x="0" y="3"/>
                </a:moveTo>
                <a:lnTo>
                  <a:pt x="0" y="0"/>
                </a:lnTo>
                <a:lnTo>
                  <a:pt x="9" y="0"/>
                </a:lnTo>
                <a:lnTo>
                  <a:pt x="9" y="3"/>
                </a:lnTo>
                <a:lnTo>
                  <a:pt x="0" y="3"/>
                </a:lnTo>
                <a:lnTo>
                  <a:pt x="9"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87" name="Freeform 5439">
            <a:extLst>
              <a:ext uri="{FF2B5EF4-FFF2-40B4-BE49-F238E27FC236}">
                <a16:creationId xmlns:a16="http://schemas.microsoft.com/office/drawing/2014/main" id="{17FD37B0-ED04-472F-BAE6-8CA11CC2A647}"/>
              </a:ext>
            </a:extLst>
          </p:cNvPr>
          <p:cNvSpPr>
            <a:spLocks/>
          </p:cNvSpPr>
          <p:nvPr/>
        </p:nvSpPr>
        <p:spPr bwMode="auto">
          <a:xfrm>
            <a:off x="6516688" y="3230563"/>
            <a:ext cx="1587" cy="7937"/>
          </a:xfrm>
          <a:custGeom>
            <a:avLst/>
            <a:gdLst>
              <a:gd name="T0" fmla="*/ 1587 w 3"/>
              <a:gd name="T1" fmla="*/ 7937 h 22"/>
              <a:gd name="T2" fmla="*/ 0 w 3"/>
              <a:gd name="T3" fmla="*/ 7937 h 22"/>
              <a:gd name="T4" fmla="*/ 0 w 3"/>
              <a:gd name="T5" fmla="*/ 0 h 22"/>
              <a:gd name="T6" fmla="*/ 1587 w 3"/>
              <a:gd name="T7" fmla="*/ 0 h 22"/>
              <a:gd name="T8" fmla="*/ 1587 w 3"/>
              <a:gd name="T9" fmla="*/ 7937 h 22"/>
              <a:gd name="T10" fmla="*/ 1587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88" name="Freeform 5440">
            <a:extLst>
              <a:ext uri="{FF2B5EF4-FFF2-40B4-BE49-F238E27FC236}">
                <a16:creationId xmlns:a16="http://schemas.microsoft.com/office/drawing/2014/main" id="{37DB53DC-37F4-44FD-BC16-2F2FD09AF88E}"/>
              </a:ext>
            </a:extLst>
          </p:cNvPr>
          <p:cNvSpPr>
            <a:spLocks/>
          </p:cNvSpPr>
          <p:nvPr/>
        </p:nvSpPr>
        <p:spPr bwMode="auto">
          <a:xfrm>
            <a:off x="6518275" y="3228975"/>
            <a:ext cx="7938" cy="1588"/>
          </a:xfrm>
          <a:custGeom>
            <a:avLst/>
            <a:gdLst>
              <a:gd name="T0" fmla="*/ 0 w 18"/>
              <a:gd name="T1" fmla="*/ 1588 h 3"/>
              <a:gd name="T2" fmla="*/ 0 w 18"/>
              <a:gd name="T3" fmla="*/ 0 h 3"/>
              <a:gd name="T4" fmla="*/ 7938 w 18"/>
              <a:gd name="T5" fmla="*/ 0 h 3"/>
              <a:gd name="T6" fmla="*/ 7938 w 18"/>
              <a:gd name="T7" fmla="*/ 1588 h 3"/>
              <a:gd name="T8" fmla="*/ 0 w 18"/>
              <a:gd name="T9" fmla="*/ 1588 h 3"/>
              <a:gd name="T10" fmla="*/ 7938 w 18"/>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
                <a:moveTo>
                  <a:pt x="0" y="3"/>
                </a:moveTo>
                <a:lnTo>
                  <a:pt x="0" y="0"/>
                </a:lnTo>
                <a:lnTo>
                  <a:pt x="18" y="0"/>
                </a:lnTo>
                <a:lnTo>
                  <a:pt x="18" y="3"/>
                </a:lnTo>
                <a:lnTo>
                  <a:pt x="0" y="3"/>
                </a:lnTo>
                <a:lnTo>
                  <a:pt x="1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89" name="Freeform 5441">
            <a:extLst>
              <a:ext uri="{FF2B5EF4-FFF2-40B4-BE49-F238E27FC236}">
                <a16:creationId xmlns:a16="http://schemas.microsoft.com/office/drawing/2014/main" id="{4B888807-315E-4C58-881C-3DD52DD09C6D}"/>
              </a:ext>
            </a:extLst>
          </p:cNvPr>
          <p:cNvSpPr>
            <a:spLocks/>
          </p:cNvSpPr>
          <p:nvPr/>
        </p:nvSpPr>
        <p:spPr bwMode="auto">
          <a:xfrm>
            <a:off x="6524625" y="3224213"/>
            <a:ext cx="1588" cy="6350"/>
          </a:xfrm>
          <a:custGeom>
            <a:avLst/>
            <a:gdLst>
              <a:gd name="T0" fmla="*/ 1588 w 3"/>
              <a:gd name="T1" fmla="*/ 6350 h 16"/>
              <a:gd name="T2" fmla="*/ 0 w 3"/>
              <a:gd name="T3" fmla="*/ 6350 h 16"/>
              <a:gd name="T4" fmla="*/ 0 w 3"/>
              <a:gd name="T5" fmla="*/ 0 h 16"/>
              <a:gd name="T6" fmla="*/ 1588 w 3"/>
              <a:gd name="T7" fmla="*/ 0 h 16"/>
              <a:gd name="T8" fmla="*/ 1588 w 3"/>
              <a:gd name="T9" fmla="*/ 6350 h 16"/>
              <a:gd name="T10" fmla="*/ 1588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0" name="Freeform 5442">
            <a:extLst>
              <a:ext uri="{FF2B5EF4-FFF2-40B4-BE49-F238E27FC236}">
                <a16:creationId xmlns:a16="http://schemas.microsoft.com/office/drawing/2014/main" id="{BF371548-0E9C-4384-8559-B4D0F8D0C4FC}"/>
              </a:ext>
            </a:extLst>
          </p:cNvPr>
          <p:cNvSpPr>
            <a:spLocks/>
          </p:cNvSpPr>
          <p:nvPr/>
        </p:nvSpPr>
        <p:spPr bwMode="auto">
          <a:xfrm>
            <a:off x="6526213" y="3222625"/>
            <a:ext cx="1587" cy="1588"/>
          </a:xfrm>
          <a:custGeom>
            <a:avLst/>
            <a:gdLst>
              <a:gd name="T0" fmla="*/ 0 w 1587"/>
              <a:gd name="T1" fmla="*/ 1588 h 3"/>
              <a:gd name="T2" fmla="*/ 0 w 1587"/>
              <a:gd name="T3" fmla="*/ 0 h 3"/>
              <a:gd name="T4" fmla="*/ 0 w 1587"/>
              <a:gd name="T5" fmla="*/ 0 h 3"/>
              <a:gd name="T6" fmla="*/ 0 w 1587"/>
              <a:gd name="T7" fmla="*/ 1588 h 3"/>
              <a:gd name="T8" fmla="*/ 0 w 1587"/>
              <a:gd name="T9" fmla="*/ 1588 h 3"/>
              <a:gd name="T10" fmla="*/ 0 w 1587"/>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 h="3">
                <a:moveTo>
                  <a:pt x="0" y="3"/>
                </a:moveTo>
                <a:lnTo>
                  <a:pt x="0" y="0"/>
                </a:lnTo>
                <a:lnTo>
                  <a:pt x="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1" name="Freeform 5443">
            <a:extLst>
              <a:ext uri="{FF2B5EF4-FFF2-40B4-BE49-F238E27FC236}">
                <a16:creationId xmlns:a16="http://schemas.microsoft.com/office/drawing/2014/main" id="{9C18C75D-0D49-484B-AA21-BDFE3F68A901}"/>
              </a:ext>
            </a:extLst>
          </p:cNvPr>
          <p:cNvSpPr>
            <a:spLocks/>
          </p:cNvSpPr>
          <p:nvPr/>
        </p:nvSpPr>
        <p:spPr bwMode="auto">
          <a:xfrm>
            <a:off x="6554788" y="3211513"/>
            <a:ext cx="7937" cy="1587"/>
          </a:xfrm>
          <a:custGeom>
            <a:avLst/>
            <a:gdLst>
              <a:gd name="T0" fmla="*/ 0 w 18"/>
              <a:gd name="T1" fmla="*/ 1587 h 3"/>
              <a:gd name="T2" fmla="*/ 0 w 18"/>
              <a:gd name="T3" fmla="*/ 0 h 3"/>
              <a:gd name="T4" fmla="*/ 7937 w 18"/>
              <a:gd name="T5" fmla="*/ 0 h 3"/>
              <a:gd name="T6" fmla="*/ 7937 w 18"/>
              <a:gd name="T7" fmla="*/ 1587 h 3"/>
              <a:gd name="T8" fmla="*/ 0 w 18"/>
              <a:gd name="T9" fmla="*/ 1587 h 3"/>
              <a:gd name="T10" fmla="*/ 7937 w 18"/>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
                <a:moveTo>
                  <a:pt x="0" y="3"/>
                </a:moveTo>
                <a:lnTo>
                  <a:pt x="0" y="0"/>
                </a:lnTo>
                <a:lnTo>
                  <a:pt x="18" y="0"/>
                </a:lnTo>
                <a:lnTo>
                  <a:pt x="18" y="3"/>
                </a:lnTo>
                <a:lnTo>
                  <a:pt x="0" y="3"/>
                </a:lnTo>
                <a:lnTo>
                  <a:pt x="1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2" name="Freeform 5444">
            <a:extLst>
              <a:ext uri="{FF2B5EF4-FFF2-40B4-BE49-F238E27FC236}">
                <a16:creationId xmlns:a16="http://schemas.microsoft.com/office/drawing/2014/main" id="{B636C8F8-A5F6-4756-A4E4-0519F707EACB}"/>
              </a:ext>
            </a:extLst>
          </p:cNvPr>
          <p:cNvSpPr>
            <a:spLocks/>
          </p:cNvSpPr>
          <p:nvPr/>
        </p:nvSpPr>
        <p:spPr bwMode="auto">
          <a:xfrm>
            <a:off x="6561138" y="3205163"/>
            <a:ext cx="1587" cy="6350"/>
          </a:xfrm>
          <a:custGeom>
            <a:avLst/>
            <a:gdLst>
              <a:gd name="T0" fmla="*/ 1587 w 3"/>
              <a:gd name="T1" fmla="*/ 6350 h 16"/>
              <a:gd name="T2" fmla="*/ 0 w 3"/>
              <a:gd name="T3" fmla="*/ 6350 h 16"/>
              <a:gd name="T4" fmla="*/ 0 w 3"/>
              <a:gd name="T5" fmla="*/ 0 h 16"/>
              <a:gd name="T6" fmla="*/ 1587 w 3"/>
              <a:gd name="T7" fmla="*/ 0 h 16"/>
              <a:gd name="T8" fmla="*/ 1587 w 3"/>
              <a:gd name="T9" fmla="*/ 6350 h 16"/>
              <a:gd name="T10" fmla="*/ 1587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3" name="Freeform 5445">
            <a:extLst>
              <a:ext uri="{FF2B5EF4-FFF2-40B4-BE49-F238E27FC236}">
                <a16:creationId xmlns:a16="http://schemas.microsoft.com/office/drawing/2014/main" id="{2D0F0EE4-1502-4AD0-81A0-D94CA98995C2}"/>
              </a:ext>
            </a:extLst>
          </p:cNvPr>
          <p:cNvSpPr>
            <a:spLocks/>
          </p:cNvSpPr>
          <p:nvPr/>
        </p:nvSpPr>
        <p:spPr bwMode="auto">
          <a:xfrm>
            <a:off x="6562725" y="3203575"/>
            <a:ext cx="61913" cy="1588"/>
          </a:xfrm>
          <a:custGeom>
            <a:avLst/>
            <a:gdLst>
              <a:gd name="T0" fmla="*/ 0 w 157"/>
              <a:gd name="T1" fmla="*/ 1588 h 4"/>
              <a:gd name="T2" fmla="*/ 0 w 157"/>
              <a:gd name="T3" fmla="*/ 0 h 4"/>
              <a:gd name="T4" fmla="*/ 61913 w 157"/>
              <a:gd name="T5" fmla="*/ 0 h 4"/>
              <a:gd name="T6" fmla="*/ 61913 w 157"/>
              <a:gd name="T7" fmla="*/ 1588 h 4"/>
              <a:gd name="T8" fmla="*/ 0 w 157"/>
              <a:gd name="T9" fmla="*/ 1588 h 4"/>
              <a:gd name="T10" fmla="*/ 61913 w 157"/>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4">
                <a:moveTo>
                  <a:pt x="0" y="4"/>
                </a:moveTo>
                <a:lnTo>
                  <a:pt x="0" y="0"/>
                </a:lnTo>
                <a:lnTo>
                  <a:pt x="157" y="0"/>
                </a:lnTo>
                <a:lnTo>
                  <a:pt x="157" y="4"/>
                </a:lnTo>
                <a:lnTo>
                  <a:pt x="0" y="4"/>
                </a:lnTo>
                <a:lnTo>
                  <a:pt x="157"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4" name="Freeform 5446">
            <a:extLst>
              <a:ext uri="{FF2B5EF4-FFF2-40B4-BE49-F238E27FC236}">
                <a16:creationId xmlns:a16="http://schemas.microsoft.com/office/drawing/2014/main" id="{2AE74249-CED4-433A-B5BF-54C8EEF61961}"/>
              </a:ext>
            </a:extLst>
          </p:cNvPr>
          <p:cNvSpPr>
            <a:spLocks/>
          </p:cNvSpPr>
          <p:nvPr/>
        </p:nvSpPr>
        <p:spPr bwMode="auto">
          <a:xfrm>
            <a:off x="6623050" y="3201988"/>
            <a:ext cx="1588" cy="3175"/>
          </a:xfrm>
          <a:custGeom>
            <a:avLst/>
            <a:gdLst>
              <a:gd name="T0" fmla="*/ 1588 w 3"/>
              <a:gd name="T1" fmla="*/ 3175 h 10"/>
              <a:gd name="T2" fmla="*/ 0 w 3"/>
              <a:gd name="T3" fmla="*/ 3175 h 10"/>
              <a:gd name="T4" fmla="*/ 0 w 3"/>
              <a:gd name="T5" fmla="*/ 0 h 10"/>
              <a:gd name="T6" fmla="*/ 1588 w 3"/>
              <a:gd name="T7" fmla="*/ 0 h 10"/>
              <a:gd name="T8" fmla="*/ 1588 w 3"/>
              <a:gd name="T9" fmla="*/ 3175 h 10"/>
              <a:gd name="T10" fmla="*/ 1588 w 3"/>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0">
                <a:moveTo>
                  <a:pt x="3" y="10"/>
                </a:moveTo>
                <a:lnTo>
                  <a:pt x="0" y="10"/>
                </a:lnTo>
                <a:lnTo>
                  <a:pt x="0" y="0"/>
                </a:lnTo>
                <a:lnTo>
                  <a:pt x="3" y="0"/>
                </a:lnTo>
                <a:lnTo>
                  <a:pt x="3" y="10"/>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5" name="Freeform 5447">
            <a:extLst>
              <a:ext uri="{FF2B5EF4-FFF2-40B4-BE49-F238E27FC236}">
                <a16:creationId xmlns:a16="http://schemas.microsoft.com/office/drawing/2014/main" id="{4885CB85-0868-4966-9DCC-1EA792DBACB1}"/>
              </a:ext>
            </a:extLst>
          </p:cNvPr>
          <p:cNvSpPr>
            <a:spLocks/>
          </p:cNvSpPr>
          <p:nvPr/>
        </p:nvSpPr>
        <p:spPr bwMode="auto">
          <a:xfrm>
            <a:off x="6659563" y="3192463"/>
            <a:ext cx="3175" cy="1587"/>
          </a:xfrm>
          <a:custGeom>
            <a:avLst/>
            <a:gdLst>
              <a:gd name="T0" fmla="*/ 0 w 9"/>
              <a:gd name="T1" fmla="*/ 1587 h 4"/>
              <a:gd name="T2" fmla="*/ 0 w 9"/>
              <a:gd name="T3" fmla="*/ 0 h 4"/>
              <a:gd name="T4" fmla="*/ 3175 w 9"/>
              <a:gd name="T5" fmla="*/ 0 h 4"/>
              <a:gd name="T6" fmla="*/ 3175 w 9"/>
              <a:gd name="T7" fmla="*/ 1587 h 4"/>
              <a:gd name="T8" fmla="*/ 0 w 9"/>
              <a:gd name="T9" fmla="*/ 1587 h 4"/>
              <a:gd name="T10" fmla="*/ 3175 w 9"/>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0" y="4"/>
                </a:moveTo>
                <a:lnTo>
                  <a:pt x="0" y="0"/>
                </a:lnTo>
                <a:lnTo>
                  <a:pt x="9" y="0"/>
                </a:lnTo>
                <a:lnTo>
                  <a:pt x="9" y="4"/>
                </a:lnTo>
                <a:lnTo>
                  <a:pt x="0" y="4"/>
                </a:lnTo>
                <a:lnTo>
                  <a:pt x="9"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6" name="Freeform 5448">
            <a:extLst>
              <a:ext uri="{FF2B5EF4-FFF2-40B4-BE49-F238E27FC236}">
                <a16:creationId xmlns:a16="http://schemas.microsoft.com/office/drawing/2014/main" id="{85ED5A7E-E9F1-45A3-907E-60D1C4C79B82}"/>
              </a:ext>
            </a:extLst>
          </p:cNvPr>
          <p:cNvSpPr>
            <a:spLocks/>
          </p:cNvSpPr>
          <p:nvPr/>
        </p:nvSpPr>
        <p:spPr bwMode="auto">
          <a:xfrm>
            <a:off x="6662738" y="3187700"/>
            <a:ext cx="1587" cy="6350"/>
          </a:xfrm>
          <a:custGeom>
            <a:avLst/>
            <a:gdLst>
              <a:gd name="T0" fmla="*/ 1587 w 3"/>
              <a:gd name="T1" fmla="*/ 6350 h 17"/>
              <a:gd name="T2" fmla="*/ 0 w 3"/>
              <a:gd name="T3" fmla="*/ 6350 h 17"/>
              <a:gd name="T4" fmla="*/ 0 w 3"/>
              <a:gd name="T5" fmla="*/ 0 h 17"/>
              <a:gd name="T6" fmla="*/ 1587 w 3"/>
              <a:gd name="T7" fmla="*/ 0 h 17"/>
              <a:gd name="T8" fmla="*/ 1587 w 3"/>
              <a:gd name="T9" fmla="*/ 6350 h 17"/>
              <a:gd name="T10" fmla="*/ 1587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7" name="Freeform 5449">
            <a:extLst>
              <a:ext uri="{FF2B5EF4-FFF2-40B4-BE49-F238E27FC236}">
                <a16:creationId xmlns:a16="http://schemas.microsoft.com/office/drawing/2014/main" id="{05D4A581-D1F5-41AF-8382-A2F6CE7B6E52}"/>
              </a:ext>
            </a:extLst>
          </p:cNvPr>
          <p:cNvSpPr>
            <a:spLocks/>
          </p:cNvSpPr>
          <p:nvPr/>
        </p:nvSpPr>
        <p:spPr bwMode="auto">
          <a:xfrm>
            <a:off x="6662738" y="3186113"/>
            <a:ext cx="4762" cy="1587"/>
          </a:xfrm>
          <a:custGeom>
            <a:avLst/>
            <a:gdLst>
              <a:gd name="T0" fmla="*/ 0 w 11"/>
              <a:gd name="T1" fmla="*/ 1587 h 3"/>
              <a:gd name="T2" fmla="*/ 0 w 11"/>
              <a:gd name="T3" fmla="*/ 0 h 3"/>
              <a:gd name="T4" fmla="*/ 4762 w 11"/>
              <a:gd name="T5" fmla="*/ 0 h 3"/>
              <a:gd name="T6" fmla="*/ 4762 w 11"/>
              <a:gd name="T7" fmla="*/ 1587 h 3"/>
              <a:gd name="T8" fmla="*/ 0 w 11"/>
              <a:gd name="T9" fmla="*/ 1587 h 3"/>
              <a:gd name="T10" fmla="*/ 4762 w 11"/>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3">
                <a:moveTo>
                  <a:pt x="0" y="3"/>
                </a:moveTo>
                <a:lnTo>
                  <a:pt x="0" y="0"/>
                </a:lnTo>
                <a:lnTo>
                  <a:pt x="11" y="0"/>
                </a:lnTo>
                <a:lnTo>
                  <a:pt x="11" y="3"/>
                </a:lnTo>
                <a:lnTo>
                  <a:pt x="0" y="3"/>
                </a:lnTo>
                <a:lnTo>
                  <a:pt x="11"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8" name="Freeform 5450">
            <a:extLst>
              <a:ext uri="{FF2B5EF4-FFF2-40B4-BE49-F238E27FC236}">
                <a16:creationId xmlns:a16="http://schemas.microsoft.com/office/drawing/2014/main" id="{A049CF6B-64D3-4B1F-ABC6-2CF2AFFD55B8}"/>
              </a:ext>
            </a:extLst>
          </p:cNvPr>
          <p:cNvSpPr>
            <a:spLocks/>
          </p:cNvSpPr>
          <p:nvPr/>
        </p:nvSpPr>
        <p:spPr bwMode="auto">
          <a:xfrm>
            <a:off x="6665913" y="3178175"/>
            <a:ext cx="1587" cy="9525"/>
          </a:xfrm>
          <a:custGeom>
            <a:avLst/>
            <a:gdLst>
              <a:gd name="T0" fmla="*/ 1587 w 3"/>
              <a:gd name="T1" fmla="*/ 9525 h 22"/>
              <a:gd name="T2" fmla="*/ 0 w 3"/>
              <a:gd name="T3" fmla="*/ 9525 h 22"/>
              <a:gd name="T4" fmla="*/ 0 w 3"/>
              <a:gd name="T5" fmla="*/ 0 h 22"/>
              <a:gd name="T6" fmla="*/ 1587 w 3"/>
              <a:gd name="T7" fmla="*/ 0 h 22"/>
              <a:gd name="T8" fmla="*/ 1587 w 3"/>
              <a:gd name="T9" fmla="*/ 9525 h 22"/>
              <a:gd name="T10" fmla="*/ 1587 w 3"/>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2">
                <a:moveTo>
                  <a:pt x="3" y="22"/>
                </a:moveTo>
                <a:lnTo>
                  <a:pt x="0" y="22"/>
                </a:lnTo>
                <a:lnTo>
                  <a:pt x="0" y="0"/>
                </a:lnTo>
                <a:lnTo>
                  <a:pt x="3" y="0"/>
                </a:lnTo>
                <a:lnTo>
                  <a:pt x="3" y="2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599" name="Freeform 5451">
            <a:extLst>
              <a:ext uri="{FF2B5EF4-FFF2-40B4-BE49-F238E27FC236}">
                <a16:creationId xmlns:a16="http://schemas.microsoft.com/office/drawing/2014/main" id="{77956F65-ED95-4563-8C25-8C0B7962E724}"/>
              </a:ext>
            </a:extLst>
          </p:cNvPr>
          <p:cNvSpPr>
            <a:spLocks/>
          </p:cNvSpPr>
          <p:nvPr/>
        </p:nvSpPr>
        <p:spPr bwMode="auto">
          <a:xfrm>
            <a:off x="6667500" y="3176588"/>
            <a:ext cx="4763" cy="1587"/>
          </a:xfrm>
          <a:custGeom>
            <a:avLst/>
            <a:gdLst>
              <a:gd name="T0" fmla="*/ 0 w 12"/>
              <a:gd name="T1" fmla="*/ 1587 h 4"/>
              <a:gd name="T2" fmla="*/ 0 w 12"/>
              <a:gd name="T3" fmla="*/ 0 h 4"/>
              <a:gd name="T4" fmla="*/ 4763 w 12"/>
              <a:gd name="T5" fmla="*/ 0 h 4"/>
              <a:gd name="T6" fmla="*/ 4763 w 12"/>
              <a:gd name="T7" fmla="*/ 1587 h 4"/>
              <a:gd name="T8" fmla="*/ 0 w 12"/>
              <a:gd name="T9" fmla="*/ 1587 h 4"/>
              <a:gd name="T10" fmla="*/ 4763 w 12"/>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4"/>
                </a:moveTo>
                <a:lnTo>
                  <a:pt x="0" y="0"/>
                </a:lnTo>
                <a:lnTo>
                  <a:pt x="12" y="0"/>
                </a:lnTo>
                <a:lnTo>
                  <a:pt x="12" y="4"/>
                </a:lnTo>
                <a:lnTo>
                  <a:pt x="0" y="4"/>
                </a:lnTo>
                <a:lnTo>
                  <a:pt x="1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0" name="Freeform 5452">
            <a:extLst>
              <a:ext uri="{FF2B5EF4-FFF2-40B4-BE49-F238E27FC236}">
                <a16:creationId xmlns:a16="http://schemas.microsoft.com/office/drawing/2014/main" id="{DDC92103-B1C7-4D7B-93F8-73555F6FFB1E}"/>
              </a:ext>
            </a:extLst>
          </p:cNvPr>
          <p:cNvSpPr>
            <a:spLocks/>
          </p:cNvSpPr>
          <p:nvPr/>
        </p:nvSpPr>
        <p:spPr bwMode="auto">
          <a:xfrm>
            <a:off x="6670675" y="3171825"/>
            <a:ext cx="1588" cy="6350"/>
          </a:xfrm>
          <a:custGeom>
            <a:avLst/>
            <a:gdLst>
              <a:gd name="T0" fmla="*/ 1588 w 3"/>
              <a:gd name="T1" fmla="*/ 6350 h 17"/>
              <a:gd name="T2" fmla="*/ 0 w 3"/>
              <a:gd name="T3" fmla="*/ 6350 h 17"/>
              <a:gd name="T4" fmla="*/ 0 w 3"/>
              <a:gd name="T5" fmla="*/ 0 h 17"/>
              <a:gd name="T6" fmla="*/ 1588 w 3"/>
              <a:gd name="T7" fmla="*/ 0 h 17"/>
              <a:gd name="T8" fmla="*/ 1588 w 3"/>
              <a:gd name="T9" fmla="*/ 6350 h 17"/>
              <a:gd name="T10" fmla="*/ 1588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1" name="Freeform 5453">
            <a:extLst>
              <a:ext uri="{FF2B5EF4-FFF2-40B4-BE49-F238E27FC236}">
                <a16:creationId xmlns:a16="http://schemas.microsoft.com/office/drawing/2014/main" id="{AD4606C6-B49D-4481-84D4-C37548E9C5D3}"/>
              </a:ext>
            </a:extLst>
          </p:cNvPr>
          <p:cNvSpPr>
            <a:spLocks/>
          </p:cNvSpPr>
          <p:nvPr/>
        </p:nvSpPr>
        <p:spPr bwMode="auto">
          <a:xfrm>
            <a:off x="6672263" y="3171825"/>
            <a:ext cx="20637" cy="1588"/>
          </a:xfrm>
          <a:custGeom>
            <a:avLst/>
            <a:gdLst>
              <a:gd name="T0" fmla="*/ 0 w 51"/>
              <a:gd name="T1" fmla="*/ 1588 h 3"/>
              <a:gd name="T2" fmla="*/ 0 w 51"/>
              <a:gd name="T3" fmla="*/ 0 h 3"/>
              <a:gd name="T4" fmla="*/ 20637 w 51"/>
              <a:gd name="T5" fmla="*/ 0 h 3"/>
              <a:gd name="T6" fmla="*/ 20637 w 51"/>
              <a:gd name="T7" fmla="*/ 1588 h 3"/>
              <a:gd name="T8" fmla="*/ 0 w 51"/>
              <a:gd name="T9" fmla="*/ 1588 h 3"/>
              <a:gd name="T10" fmla="*/ 20637 w 51"/>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
                <a:moveTo>
                  <a:pt x="0" y="3"/>
                </a:moveTo>
                <a:lnTo>
                  <a:pt x="0" y="0"/>
                </a:lnTo>
                <a:lnTo>
                  <a:pt x="51" y="0"/>
                </a:lnTo>
                <a:lnTo>
                  <a:pt x="51" y="3"/>
                </a:lnTo>
                <a:lnTo>
                  <a:pt x="0" y="3"/>
                </a:lnTo>
                <a:lnTo>
                  <a:pt x="51"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2" name="Freeform 5454">
            <a:extLst>
              <a:ext uri="{FF2B5EF4-FFF2-40B4-BE49-F238E27FC236}">
                <a16:creationId xmlns:a16="http://schemas.microsoft.com/office/drawing/2014/main" id="{5BA9CB3F-8972-40E2-A8B4-796D2C40BA47}"/>
              </a:ext>
            </a:extLst>
          </p:cNvPr>
          <p:cNvSpPr>
            <a:spLocks/>
          </p:cNvSpPr>
          <p:nvPr/>
        </p:nvSpPr>
        <p:spPr bwMode="auto">
          <a:xfrm>
            <a:off x="6691313" y="3165475"/>
            <a:ext cx="1587" cy="6350"/>
          </a:xfrm>
          <a:custGeom>
            <a:avLst/>
            <a:gdLst>
              <a:gd name="T0" fmla="*/ 1587 w 3"/>
              <a:gd name="T1" fmla="*/ 6350 h 16"/>
              <a:gd name="T2" fmla="*/ 0 w 3"/>
              <a:gd name="T3" fmla="*/ 6350 h 16"/>
              <a:gd name="T4" fmla="*/ 0 w 3"/>
              <a:gd name="T5" fmla="*/ 0 h 16"/>
              <a:gd name="T6" fmla="*/ 1587 w 3"/>
              <a:gd name="T7" fmla="*/ 0 h 16"/>
              <a:gd name="T8" fmla="*/ 1587 w 3"/>
              <a:gd name="T9" fmla="*/ 6350 h 16"/>
              <a:gd name="T10" fmla="*/ 1587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3" name="Freeform 5455">
            <a:extLst>
              <a:ext uri="{FF2B5EF4-FFF2-40B4-BE49-F238E27FC236}">
                <a16:creationId xmlns:a16="http://schemas.microsoft.com/office/drawing/2014/main" id="{0C22B395-08E6-46FE-BB23-2D785258530B}"/>
              </a:ext>
            </a:extLst>
          </p:cNvPr>
          <p:cNvSpPr>
            <a:spLocks/>
          </p:cNvSpPr>
          <p:nvPr/>
        </p:nvSpPr>
        <p:spPr bwMode="auto">
          <a:xfrm>
            <a:off x="6692900" y="3163888"/>
            <a:ext cx="17463" cy="1587"/>
          </a:xfrm>
          <a:custGeom>
            <a:avLst/>
            <a:gdLst>
              <a:gd name="T0" fmla="*/ 0 w 44"/>
              <a:gd name="T1" fmla="*/ 1587 h 4"/>
              <a:gd name="T2" fmla="*/ 0 w 44"/>
              <a:gd name="T3" fmla="*/ 0 h 4"/>
              <a:gd name="T4" fmla="*/ 17463 w 44"/>
              <a:gd name="T5" fmla="*/ 0 h 4"/>
              <a:gd name="T6" fmla="*/ 17463 w 44"/>
              <a:gd name="T7" fmla="*/ 1587 h 4"/>
              <a:gd name="T8" fmla="*/ 0 w 44"/>
              <a:gd name="T9" fmla="*/ 1587 h 4"/>
              <a:gd name="T10" fmla="*/ 17463 w 44"/>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
                <a:moveTo>
                  <a:pt x="0" y="4"/>
                </a:moveTo>
                <a:lnTo>
                  <a:pt x="0" y="0"/>
                </a:lnTo>
                <a:lnTo>
                  <a:pt x="44" y="0"/>
                </a:lnTo>
                <a:lnTo>
                  <a:pt x="44" y="4"/>
                </a:lnTo>
                <a:lnTo>
                  <a:pt x="0" y="4"/>
                </a:lnTo>
                <a:lnTo>
                  <a:pt x="4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4" name="Freeform 5456">
            <a:extLst>
              <a:ext uri="{FF2B5EF4-FFF2-40B4-BE49-F238E27FC236}">
                <a16:creationId xmlns:a16="http://schemas.microsoft.com/office/drawing/2014/main" id="{BEAAE04D-1A41-4DEC-BE7F-B4AF40C7D6A0}"/>
              </a:ext>
            </a:extLst>
          </p:cNvPr>
          <p:cNvSpPr>
            <a:spLocks/>
          </p:cNvSpPr>
          <p:nvPr/>
        </p:nvSpPr>
        <p:spPr bwMode="auto">
          <a:xfrm>
            <a:off x="6735763" y="3148013"/>
            <a:ext cx="1587" cy="4762"/>
          </a:xfrm>
          <a:custGeom>
            <a:avLst/>
            <a:gdLst>
              <a:gd name="T0" fmla="*/ 1587 w 3"/>
              <a:gd name="T1" fmla="*/ 4762 h 13"/>
              <a:gd name="T2" fmla="*/ 0 w 3"/>
              <a:gd name="T3" fmla="*/ 4762 h 13"/>
              <a:gd name="T4" fmla="*/ 0 w 3"/>
              <a:gd name="T5" fmla="*/ 0 h 13"/>
              <a:gd name="T6" fmla="*/ 1587 w 3"/>
              <a:gd name="T7" fmla="*/ 0 h 13"/>
              <a:gd name="T8" fmla="*/ 1587 w 3"/>
              <a:gd name="T9" fmla="*/ 4762 h 13"/>
              <a:gd name="T10" fmla="*/ 1587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5" name="Freeform 5457">
            <a:extLst>
              <a:ext uri="{FF2B5EF4-FFF2-40B4-BE49-F238E27FC236}">
                <a16:creationId xmlns:a16="http://schemas.microsoft.com/office/drawing/2014/main" id="{353479E0-DD1C-4434-A9DA-45A32A228DC6}"/>
              </a:ext>
            </a:extLst>
          </p:cNvPr>
          <p:cNvSpPr>
            <a:spLocks/>
          </p:cNvSpPr>
          <p:nvPr/>
        </p:nvSpPr>
        <p:spPr bwMode="auto">
          <a:xfrm>
            <a:off x="6737350" y="3146425"/>
            <a:ext cx="6350" cy="1588"/>
          </a:xfrm>
          <a:custGeom>
            <a:avLst/>
            <a:gdLst>
              <a:gd name="T0" fmla="*/ 0 w 18"/>
              <a:gd name="T1" fmla="*/ 1588 h 3"/>
              <a:gd name="T2" fmla="*/ 0 w 18"/>
              <a:gd name="T3" fmla="*/ 0 h 3"/>
              <a:gd name="T4" fmla="*/ 6350 w 18"/>
              <a:gd name="T5" fmla="*/ 0 h 3"/>
              <a:gd name="T6" fmla="*/ 6350 w 18"/>
              <a:gd name="T7" fmla="*/ 1588 h 3"/>
              <a:gd name="T8" fmla="*/ 0 w 18"/>
              <a:gd name="T9" fmla="*/ 1588 h 3"/>
              <a:gd name="T10" fmla="*/ 6350 w 18"/>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
                <a:moveTo>
                  <a:pt x="0" y="3"/>
                </a:moveTo>
                <a:lnTo>
                  <a:pt x="0" y="0"/>
                </a:lnTo>
                <a:lnTo>
                  <a:pt x="18" y="0"/>
                </a:lnTo>
                <a:lnTo>
                  <a:pt x="18" y="3"/>
                </a:lnTo>
                <a:lnTo>
                  <a:pt x="0" y="3"/>
                </a:lnTo>
                <a:lnTo>
                  <a:pt x="1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6" name="Freeform 5458">
            <a:extLst>
              <a:ext uri="{FF2B5EF4-FFF2-40B4-BE49-F238E27FC236}">
                <a16:creationId xmlns:a16="http://schemas.microsoft.com/office/drawing/2014/main" id="{BCFC36FB-1F25-488A-851C-A1E106E33EB6}"/>
              </a:ext>
            </a:extLst>
          </p:cNvPr>
          <p:cNvSpPr>
            <a:spLocks/>
          </p:cNvSpPr>
          <p:nvPr/>
        </p:nvSpPr>
        <p:spPr bwMode="auto">
          <a:xfrm>
            <a:off x="6743700" y="3141663"/>
            <a:ext cx="1588" cy="6350"/>
          </a:xfrm>
          <a:custGeom>
            <a:avLst/>
            <a:gdLst>
              <a:gd name="T0" fmla="*/ 1588 w 3"/>
              <a:gd name="T1" fmla="*/ 6350 h 16"/>
              <a:gd name="T2" fmla="*/ 0 w 3"/>
              <a:gd name="T3" fmla="*/ 6350 h 16"/>
              <a:gd name="T4" fmla="*/ 0 w 3"/>
              <a:gd name="T5" fmla="*/ 0 h 16"/>
              <a:gd name="T6" fmla="*/ 1588 w 3"/>
              <a:gd name="T7" fmla="*/ 0 h 16"/>
              <a:gd name="T8" fmla="*/ 1588 w 3"/>
              <a:gd name="T9" fmla="*/ 6350 h 16"/>
              <a:gd name="T10" fmla="*/ 1588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7" name="Freeform 5459">
            <a:extLst>
              <a:ext uri="{FF2B5EF4-FFF2-40B4-BE49-F238E27FC236}">
                <a16:creationId xmlns:a16="http://schemas.microsoft.com/office/drawing/2014/main" id="{BD4BA489-8F1E-473C-A362-C3CA6DE34CE0}"/>
              </a:ext>
            </a:extLst>
          </p:cNvPr>
          <p:cNvSpPr>
            <a:spLocks/>
          </p:cNvSpPr>
          <p:nvPr/>
        </p:nvSpPr>
        <p:spPr bwMode="auto">
          <a:xfrm>
            <a:off x="6743700" y="3140075"/>
            <a:ext cx="63500" cy="1588"/>
          </a:xfrm>
          <a:custGeom>
            <a:avLst/>
            <a:gdLst>
              <a:gd name="T0" fmla="*/ 0 w 160"/>
              <a:gd name="T1" fmla="*/ 1588 h 4"/>
              <a:gd name="T2" fmla="*/ 0 w 160"/>
              <a:gd name="T3" fmla="*/ 0 h 4"/>
              <a:gd name="T4" fmla="*/ 63500 w 160"/>
              <a:gd name="T5" fmla="*/ 0 h 4"/>
              <a:gd name="T6" fmla="*/ 63500 w 160"/>
              <a:gd name="T7" fmla="*/ 1588 h 4"/>
              <a:gd name="T8" fmla="*/ 0 w 160"/>
              <a:gd name="T9" fmla="*/ 1588 h 4"/>
              <a:gd name="T10" fmla="*/ 63500 w 160"/>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4">
                <a:moveTo>
                  <a:pt x="0" y="4"/>
                </a:moveTo>
                <a:lnTo>
                  <a:pt x="0" y="0"/>
                </a:lnTo>
                <a:lnTo>
                  <a:pt x="160" y="0"/>
                </a:lnTo>
                <a:lnTo>
                  <a:pt x="160" y="4"/>
                </a:lnTo>
                <a:lnTo>
                  <a:pt x="0" y="4"/>
                </a:lnTo>
                <a:lnTo>
                  <a:pt x="16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8" name="Freeform 5460">
            <a:extLst>
              <a:ext uri="{FF2B5EF4-FFF2-40B4-BE49-F238E27FC236}">
                <a16:creationId xmlns:a16="http://schemas.microsoft.com/office/drawing/2014/main" id="{33983EAE-5FED-4638-8C9B-890B331F14BF}"/>
              </a:ext>
            </a:extLst>
          </p:cNvPr>
          <p:cNvSpPr>
            <a:spLocks/>
          </p:cNvSpPr>
          <p:nvPr/>
        </p:nvSpPr>
        <p:spPr bwMode="auto">
          <a:xfrm>
            <a:off x="6851650" y="3140075"/>
            <a:ext cx="57150" cy="1588"/>
          </a:xfrm>
          <a:custGeom>
            <a:avLst/>
            <a:gdLst>
              <a:gd name="T0" fmla="*/ 0 w 145"/>
              <a:gd name="T1" fmla="*/ 1588 h 4"/>
              <a:gd name="T2" fmla="*/ 0 w 145"/>
              <a:gd name="T3" fmla="*/ 0 h 4"/>
              <a:gd name="T4" fmla="*/ 57150 w 145"/>
              <a:gd name="T5" fmla="*/ 0 h 4"/>
              <a:gd name="T6" fmla="*/ 57150 w 145"/>
              <a:gd name="T7" fmla="*/ 1588 h 4"/>
              <a:gd name="T8" fmla="*/ 0 w 145"/>
              <a:gd name="T9" fmla="*/ 1588 h 4"/>
              <a:gd name="T10" fmla="*/ 57150 w 145"/>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4">
                <a:moveTo>
                  <a:pt x="0" y="4"/>
                </a:moveTo>
                <a:lnTo>
                  <a:pt x="0" y="0"/>
                </a:lnTo>
                <a:lnTo>
                  <a:pt x="145" y="0"/>
                </a:lnTo>
                <a:lnTo>
                  <a:pt x="145" y="4"/>
                </a:lnTo>
                <a:lnTo>
                  <a:pt x="0" y="4"/>
                </a:lnTo>
                <a:lnTo>
                  <a:pt x="145"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09" name="Freeform 5461">
            <a:extLst>
              <a:ext uri="{FF2B5EF4-FFF2-40B4-BE49-F238E27FC236}">
                <a16:creationId xmlns:a16="http://schemas.microsoft.com/office/drawing/2014/main" id="{F66444BA-D5A3-4B9D-B374-7B37AB2AED69}"/>
              </a:ext>
            </a:extLst>
          </p:cNvPr>
          <p:cNvSpPr>
            <a:spLocks/>
          </p:cNvSpPr>
          <p:nvPr/>
        </p:nvSpPr>
        <p:spPr bwMode="auto">
          <a:xfrm>
            <a:off x="6907213" y="3135313"/>
            <a:ext cx="1587" cy="6350"/>
          </a:xfrm>
          <a:custGeom>
            <a:avLst/>
            <a:gdLst>
              <a:gd name="T0" fmla="*/ 1587 w 3"/>
              <a:gd name="T1" fmla="*/ 6350 h 17"/>
              <a:gd name="T2" fmla="*/ 0 w 3"/>
              <a:gd name="T3" fmla="*/ 6350 h 17"/>
              <a:gd name="T4" fmla="*/ 0 w 3"/>
              <a:gd name="T5" fmla="*/ 0 h 17"/>
              <a:gd name="T6" fmla="*/ 1587 w 3"/>
              <a:gd name="T7" fmla="*/ 0 h 17"/>
              <a:gd name="T8" fmla="*/ 1587 w 3"/>
              <a:gd name="T9" fmla="*/ 6350 h 17"/>
              <a:gd name="T10" fmla="*/ 1587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0" name="Freeform 5462">
            <a:extLst>
              <a:ext uri="{FF2B5EF4-FFF2-40B4-BE49-F238E27FC236}">
                <a16:creationId xmlns:a16="http://schemas.microsoft.com/office/drawing/2014/main" id="{87C0FC4A-A362-427B-9655-42A1ABAB4C83}"/>
              </a:ext>
            </a:extLst>
          </p:cNvPr>
          <p:cNvSpPr>
            <a:spLocks/>
          </p:cNvSpPr>
          <p:nvPr/>
        </p:nvSpPr>
        <p:spPr bwMode="auto">
          <a:xfrm>
            <a:off x="6908800" y="3133725"/>
            <a:ext cx="17463" cy="1588"/>
          </a:xfrm>
          <a:custGeom>
            <a:avLst/>
            <a:gdLst>
              <a:gd name="T0" fmla="*/ 0 w 44"/>
              <a:gd name="T1" fmla="*/ 1588 h 2"/>
              <a:gd name="T2" fmla="*/ 0 w 44"/>
              <a:gd name="T3" fmla="*/ 0 h 2"/>
              <a:gd name="T4" fmla="*/ 17463 w 44"/>
              <a:gd name="T5" fmla="*/ 0 h 2"/>
              <a:gd name="T6" fmla="*/ 17463 w 44"/>
              <a:gd name="T7" fmla="*/ 1588 h 2"/>
              <a:gd name="T8" fmla="*/ 0 w 44"/>
              <a:gd name="T9" fmla="*/ 1588 h 2"/>
              <a:gd name="T10" fmla="*/ 17463 w 44"/>
              <a:gd name="T11" fmla="*/ 1588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2">
                <a:moveTo>
                  <a:pt x="0" y="2"/>
                </a:moveTo>
                <a:lnTo>
                  <a:pt x="0" y="0"/>
                </a:lnTo>
                <a:lnTo>
                  <a:pt x="44" y="0"/>
                </a:lnTo>
                <a:lnTo>
                  <a:pt x="44" y="2"/>
                </a:lnTo>
                <a:lnTo>
                  <a:pt x="0" y="2"/>
                </a:lnTo>
                <a:lnTo>
                  <a:pt x="4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1" name="Freeform 5463">
            <a:extLst>
              <a:ext uri="{FF2B5EF4-FFF2-40B4-BE49-F238E27FC236}">
                <a16:creationId xmlns:a16="http://schemas.microsoft.com/office/drawing/2014/main" id="{08DCA13D-342C-45BE-890E-1364A526AE3D}"/>
              </a:ext>
            </a:extLst>
          </p:cNvPr>
          <p:cNvSpPr>
            <a:spLocks/>
          </p:cNvSpPr>
          <p:nvPr/>
        </p:nvSpPr>
        <p:spPr bwMode="auto">
          <a:xfrm>
            <a:off x="6970713" y="3133725"/>
            <a:ext cx="63500" cy="1588"/>
          </a:xfrm>
          <a:custGeom>
            <a:avLst/>
            <a:gdLst>
              <a:gd name="T0" fmla="*/ 0 w 163"/>
              <a:gd name="T1" fmla="*/ 1588 h 2"/>
              <a:gd name="T2" fmla="*/ 0 w 163"/>
              <a:gd name="T3" fmla="*/ 0 h 2"/>
              <a:gd name="T4" fmla="*/ 63500 w 163"/>
              <a:gd name="T5" fmla="*/ 0 h 2"/>
              <a:gd name="T6" fmla="*/ 63500 w 163"/>
              <a:gd name="T7" fmla="*/ 1588 h 2"/>
              <a:gd name="T8" fmla="*/ 0 w 163"/>
              <a:gd name="T9" fmla="*/ 1588 h 2"/>
              <a:gd name="T10" fmla="*/ 63500 w 163"/>
              <a:gd name="T11" fmla="*/ 1588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 h="2">
                <a:moveTo>
                  <a:pt x="0" y="2"/>
                </a:moveTo>
                <a:lnTo>
                  <a:pt x="0" y="0"/>
                </a:lnTo>
                <a:lnTo>
                  <a:pt x="163" y="0"/>
                </a:lnTo>
                <a:lnTo>
                  <a:pt x="163" y="2"/>
                </a:lnTo>
                <a:lnTo>
                  <a:pt x="0" y="2"/>
                </a:lnTo>
                <a:lnTo>
                  <a:pt x="163"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2" name="Freeform 5464">
            <a:extLst>
              <a:ext uri="{FF2B5EF4-FFF2-40B4-BE49-F238E27FC236}">
                <a16:creationId xmlns:a16="http://schemas.microsoft.com/office/drawing/2014/main" id="{320D67CF-2209-43C0-B342-5C922A1CFC81}"/>
              </a:ext>
            </a:extLst>
          </p:cNvPr>
          <p:cNvSpPr>
            <a:spLocks/>
          </p:cNvSpPr>
          <p:nvPr/>
        </p:nvSpPr>
        <p:spPr bwMode="auto">
          <a:xfrm>
            <a:off x="7034213" y="3130550"/>
            <a:ext cx="1587" cy="4763"/>
          </a:xfrm>
          <a:custGeom>
            <a:avLst/>
            <a:gdLst>
              <a:gd name="T0" fmla="*/ 1587 w 3"/>
              <a:gd name="T1" fmla="*/ 4763 h 12"/>
              <a:gd name="T2" fmla="*/ 0 w 3"/>
              <a:gd name="T3" fmla="*/ 4763 h 12"/>
              <a:gd name="T4" fmla="*/ 0 w 3"/>
              <a:gd name="T5" fmla="*/ 0 h 12"/>
              <a:gd name="T6" fmla="*/ 1587 w 3"/>
              <a:gd name="T7" fmla="*/ 0 h 12"/>
              <a:gd name="T8" fmla="*/ 1587 w 3"/>
              <a:gd name="T9" fmla="*/ 4763 h 12"/>
              <a:gd name="T10" fmla="*/ 1587 w 3"/>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2">
                <a:moveTo>
                  <a:pt x="3" y="12"/>
                </a:moveTo>
                <a:lnTo>
                  <a:pt x="0" y="12"/>
                </a:lnTo>
                <a:lnTo>
                  <a:pt x="0" y="0"/>
                </a:lnTo>
                <a:lnTo>
                  <a:pt x="3" y="0"/>
                </a:lnTo>
                <a:lnTo>
                  <a:pt x="3" y="12"/>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3" name="Freeform 5465">
            <a:extLst>
              <a:ext uri="{FF2B5EF4-FFF2-40B4-BE49-F238E27FC236}">
                <a16:creationId xmlns:a16="http://schemas.microsoft.com/office/drawing/2014/main" id="{035F9C88-1137-46C2-8E10-D601A827AEA0}"/>
              </a:ext>
            </a:extLst>
          </p:cNvPr>
          <p:cNvSpPr>
            <a:spLocks/>
          </p:cNvSpPr>
          <p:nvPr/>
        </p:nvSpPr>
        <p:spPr bwMode="auto">
          <a:xfrm>
            <a:off x="7034213" y="3128963"/>
            <a:ext cx="11112" cy="1587"/>
          </a:xfrm>
          <a:custGeom>
            <a:avLst/>
            <a:gdLst>
              <a:gd name="T0" fmla="*/ 0 w 27"/>
              <a:gd name="T1" fmla="*/ 1587 h 3"/>
              <a:gd name="T2" fmla="*/ 0 w 27"/>
              <a:gd name="T3" fmla="*/ 0 h 3"/>
              <a:gd name="T4" fmla="*/ 11112 w 27"/>
              <a:gd name="T5" fmla="*/ 0 h 3"/>
              <a:gd name="T6" fmla="*/ 11112 w 27"/>
              <a:gd name="T7" fmla="*/ 1587 h 3"/>
              <a:gd name="T8" fmla="*/ 0 w 27"/>
              <a:gd name="T9" fmla="*/ 1587 h 3"/>
              <a:gd name="T10" fmla="*/ 11112 w 27"/>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
                <a:moveTo>
                  <a:pt x="0" y="3"/>
                </a:moveTo>
                <a:lnTo>
                  <a:pt x="0" y="0"/>
                </a:lnTo>
                <a:lnTo>
                  <a:pt x="27" y="0"/>
                </a:lnTo>
                <a:lnTo>
                  <a:pt x="27" y="3"/>
                </a:lnTo>
                <a:lnTo>
                  <a:pt x="0" y="3"/>
                </a:lnTo>
                <a:lnTo>
                  <a:pt x="27"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4" name="Freeform 5466">
            <a:extLst>
              <a:ext uri="{FF2B5EF4-FFF2-40B4-BE49-F238E27FC236}">
                <a16:creationId xmlns:a16="http://schemas.microsoft.com/office/drawing/2014/main" id="{E323235A-FB03-4CF8-9384-6BEE5344F4DF}"/>
              </a:ext>
            </a:extLst>
          </p:cNvPr>
          <p:cNvSpPr>
            <a:spLocks/>
          </p:cNvSpPr>
          <p:nvPr/>
        </p:nvSpPr>
        <p:spPr bwMode="auto">
          <a:xfrm>
            <a:off x="7089775" y="3128963"/>
            <a:ext cx="53975" cy="1587"/>
          </a:xfrm>
          <a:custGeom>
            <a:avLst/>
            <a:gdLst>
              <a:gd name="T0" fmla="*/ 0 w 139"/>
              <a:gd name="T1" fmla="*/ 1587 h 3"/>
              <a:gd name="T2" fmla="*/ 0 w 139"/>
              <a:gd name="T3" fmla="*/ 0 h 3"/>
              <a:gd name="T4" fmla="*/ 53975 w 139"/>
              <a:gd name="T5" fmla="*/ 0 h 3"/>
              <a:gd name="T6" fmla="*/ 53975 w 139"/>
              <a:gd name="T7" fmla="*/ 1587 h 3"/>
              <a:gd name="T8" fmla="*/ 0 w 139"/>
              <a:gd name="T9" fmla="*/ 1587 h 3"/>
              <a:gd name="T10" fmla="*/ 53975 w 139"/>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3">
                <a:moveTo>
                  <a:pt x="0" y="3"/>
                </a:moveTo>
                <a:lnTo>
                  <a:pt x="0" y="0"/>
                </a:lnTo>
                <a:lnTo>
                  <a:pt x="139" y="0"/>
                </a:lnTo>
                <a:lnTo>
                  <a:pt x="139" y="3"/>
                </a:lnTo>
                <a:lnTo>
                  <a:pt x="0" y="3"/>
                </a:lnTo>
                <a:lnTo>
                  <a:pt x="139"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5" name="Freeform 5467">
            <a:extLst>
              <a:ext uri="{FF2B5EF4-FFF2-40B4-BE49-F238E27FC236}">
                <a16:creationId xmlns:a16="http://schemas.microsoft.com/office/drawing/2014/main" id="{DC0BE29B-E915-4712-B86F-34E056580B88}"/>
              </a:ext>
            </a:extLst>
          </p:cNvPr>
          <p:cNvSpPr>
            <a:spLocks/>
          </p:cNvSpPr>
          <p:nvPr/>
        </p:nvSpPr>
        <p:spPr bwMode="auto">
          <a:xfrm>
            <a:off x="7143750" y="3121025"/>
            <a:ext cx="1588" cy="9525"/>
          </a:xfrm>
          <a:custGeom>
            <a:avLst/>
            <a:gdLst>
              <a:gd name="T0" fmla="*/ 1588 w 3"/>
              <a:gd name="T1" fmla="*/ 9525 h 23"/>
              <a:gd name="T2" fmla="*/ 0 w 3"/>
              <a:gd name="T3" fmla="*/ 9525 h 23"/>
              <a:gd name="T4" fmla="*/ 0 w 3"/>
              <a:gd name="T5" fmla="*/ 0 h 23"/>
              <a:gd name="T6" fmla="*/ 1588 w 3"/>
              <a:gd name="T7" fmla="*/ 0 h 23"/>
              <a:gd name="T8" fmla="*/ 1588 w 3"/>
              <a:gd name="T9" fmla="*/ 9525 h 23"/>
              <a:gd name="T10" fmla="*/ 1588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3" y="23"/>
                </a:moveTo>
                <a:lnTo>
                  <a:pt x="0" y="23"/>
                </a:lnTo>
                <a:lnTo>
                  <a:pt x="0" y="0"/>
                </a:lnTo>
                <a:lnTo>
                  <a:pt x="3" y="0"/>
                </a:lnTo>
                <a:lnTo>
                  <a:pt x="3" y="2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6" name="Freeform 5468">
            <a:extLst>
              <a:ext uri="{FF2B5EF4-FFF2-40B4-BE49-F238E27FC236}">
                <a16:creationId xmlns:a16="http://schemas.microsoft.com/office/drawing/2014/main" id="{1842CE0C-D866-4E5D-B44C-1AD12A1B7A3A}"/>
              </a:ext>
            </a:extLst>
          </p:cNvPr>
          <p:cNvSpPr>
            <a:spLocks/>
          </p:cNvSpPr>
          <p:nvPr/>
        </p:nvSpPr>
        <p:spPr bwMode="auto">
          <a:xfrm>
            <a:off x="7143750" y="3119438"/>
            <a:ext cx="14288" cy="1587"/>
          </a:xfrm>
          <a:custGeom>
            <a:avLst/>
            <a:gdLst>
              <a:gd name="T0" fmla="*/ 0 w 33"/>
              <a:gd name="T1" fmla="*/ 1587 h 2"/>
              <a:gd name="T2" fmla="*/ 0 w 33"/>
              <a:gd name="T3" fmla="*/ 0 h 2"/>
              <a:gd name="T4" fmla="*/ 14288 w 33"/>
              <a:gd name="T5" fmla="*/ 0 h 2"/>
              <a:gd name="T6" fmla="*/ 14288 w 33"/>
              <a:gd name="T7" fmla="*/ 1587 h 2"/>
              <a:gd name="T8" fmla="*/ 0 w 33"/>
              <a:gd name="T9" fmla="*/ 1587 h 2"/>
              <a:gd name="T10" fmla="*/ 14288 w 33"/>
              <a:gd name="T11" fmla="*/ 158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
                <a:moveTo>
                  <a:pt x="0" y="2"/>
                </a:moveTo>
                <a:lnTo>
                  <a:pt x="0" y="0"/>
                </a:lnTo>
                <a:lnTo>
                  <a:pt x="33" y="0"/>
                </a:lnTo>
                <a:lnTo>
                  <a:pt x="33" y="2"/>
                </a:lnTo>
                <a:lnTo>
                  <a:pt x="0" y="2"/>
                </a:lnTo>
                <a:lnTo>
                  <a:pt x="33"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7" name="Freeform 5469">
            <a:extLst>
              <a:ext uri="{FF2B5EF4-FFF2-40B4-BE49-F238E27FC236}">
                <a16:creationId xmlns:a16="http://schemas.microsoft.com/office/drawing/2014/main" id="{BE1AF972-DAC7-4DA5-BC94-6E32BAD8C479}"/>
              </a:ext>
            </a:extLst>
          </p:cNvPr>
          <p:cNvSpPr>
            <a:spLocks/>
          </p:cNvSpPr>
          <p:nvPr/>
        </p:nvSpPr>
        <p:spPr bwMode="auto">
          <a:xfrm>
            <a:off x="7156450" y="3117850"/>
            <a:ext cx="1588" cy="3175"/>
          </a:xfrm>
          <a:custGeom>
            <a:avLst/>
            <a:gdLst>
              <a:gd name="T0" fmla="*/ 1588 w 4"/>
              <a:gd name="T1" fmla="*/ 3175 h 9"/>
              <a:gd name="T2" fmla="*/ 0 w 4"/>
              <a:gd name="T3" fmla="*/ 3175 h 9"/>
              <a:gd name="T4" fmla="*/ 0 w 4"/>
              <a:gd name="T5" fmla="*/ 0 h 9"/>
              <a:gd name="T6" fmla="*/ 1588 w 4"/>
              <a:gd name="T7" fmla="*/ 0 h 9"/>
              <a:gd name="T8" fmla="*/ 1588 w 4"/>
              <a:gd name="T9" fmla="*/ 3175 h 9"/>
              <a:gd name="T10" fmla="*/ 1588 w 4"/>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9">
                <a:moveTo>
                  <a:pt x="4" y="9"/>
                </a:moveTo>
                <a:lnTo>
                  <a:pt x="0" y="9"/>
                </a:lnTo>
                <a:lnTo>
                  <a:pt x="0" y="0"/>
                </a:lnTo>
                <a:lnTo>
                  <a:pt x="4" y="0"/>
                </a:lnTo>
                <a:lnTo>
                  <a:pt x="4" y="9"/>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8" name="Freeform 5470">
            <a:extLst>
              <a:ext uri="{FF2B5EF4-FFF2-40B4-BE49-F238E27FC236}">
                <a16:creationId xmlns:a16="http://schemas.microsoft.com/office/drawing/2014/main" id="{FAA6C06D-E141-4F03-8EB1-FFAB098E0101}"/>
              </a:ext>
            </a:extLst>
          </p:cNvPr>
          <p:cNvSpPr>
            <a:spLocks/>
          </p:cNvSpPr>
          <p:nvPr/>
        </p:nvSpPr>
        <p:spPr bwMode="auto">
          <a:xfrm>
            <a:off x="7197725" y="3113088"/>
            <a:ext cx="1588" cy="1587"/>
          </a:xfrm>
          <a:custGeom>
            <a:avLst/>
            <a:gdLst>
              <a:gd name="T0" fmla="*/ 0 w 1588"/>
              <a:gd name="T1" fmla="*/ 1587 h 4"/>
              <a:gd name="T2" fmla="*/ 0 w 1588"/>
              <a:gd name="T3" fmla="*/ 0 h 4"/>
              <a:gd name="T4" fmla="*/ 0 w 1588"/>
              <a:gd name="T5" fmla="*/ 0 h 4"/>
              <a:gd name="T6" fmla="*/ 0 w 1588"/>
              <a:gd name="T7" fmla="*/ 1587 h 4"/>
              <a:gd name="T8" fmla="*/ 0 w 1588"/>
              <a:gd name="T9" fmla="*/ 1587 h 4"/>
              <a:gd name="T10" fmla="*/ 0 w 1588"/>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4">
                <a:moveTo>
                  <a:pt x="0" y="4"/>
                </a:moveTo>
                <a:lnTo>
                  <a:pt x="0" y="0"/>
                </a:lnTo>
                <a:lnTo>
                  <a:pt x="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19" name="Freeform 5471">
            <a:extLst>
              <a:ext uri="{FF2B5EF4-FFF2-40B4-BE49-F238E27FC236}">
                <a16:creationId xmlns:a16="http://schemas.microsoft.com/office/drawing/2014/main" id="{23A7498A-A154-4993-A692-6FB300F83D03}"/>
              </a:ext>
            </a:extLst>
          </p:cNvPr>
          <p:cNvSpPr>
            <a:spLocks/>
          </p:cNvSpPr>
          <p:nvPr/>
        </p:nvSpPr>
        <p:spPr bwMode="auto">
          <a:xfrm>
            <a:off x="7197725" y="3108325"/>
            <a:ext cx="1588" cy="6350"/>
          </a:xfrm>
          <a:custGeom>
            <a:avLst/>
            <a:gdLst>
              <a:gd name="T0" fmla="*/ 1588 w 3"/>
              <a:gd name="T1" fmla="*/ 6350 h 17"/>
              <a:gd name="T2" fmla="*/ 0 w 3"/>
              <a:gd name="T3" fmla="*/ 6350 h 17"/>
              <a:gd name="T4" fmla="*/ 0 w 3"/>
              <a:gd name="T5" fmla="*/ 0 h 17"/>
              <a:gd name="T6" fmla="*/ 1588 w 3"/>
              <a:gd name="T7" fmla="*/ 0 h 17"/>
              <a:gd name="T8" fmla="*/ 1588 w 3"/>
              <a:gd name="T9" fmla="*/ 6350 h 17"/>
              <a:gd name="T10" fmla="*/ 1588 w 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7">
                <a:moveTo>
                  <a:pt x="3" y="17"/>
                </a:moveTo>
                <a:lnTo>
                  <a:pt x="0" y="17"/>
                </a:lnTo>
                <a:lnTo>
                  <a:pt x="0" y="0"/>
                </a:lnTo>
                <a:lnTo>
                  <a:pt x="3" y="0"/>
                </a:lnTo>
                <a:lnTo>
                  <a:pt x="3" y="17"/>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0" name="Freeform 5472">
            <a:extLst>
              <a:ext uri="{FF2B5EF4-FFF2-40B4-BE49-F238E27FC236}">
                <a16:creationId xmlns:a16="http://schemas.microsoft.com/office/drawing/2014/main" id="{41DB7988-FCD1-4C65-9759-06E34BDBE7B3}"/>
              </a:ext>
            </a:extLst>
          </p:cNvPr>
          <p:cNvSpPr>
            <a:spLocks/>
          </p:cNvSpPr>
          <p:nvPr/>
        </p:nvSpPr>
        <p:spPr bwMode="auto">
          <a:xfrm>
            <a:off x="7197725" y="3106738"/>
            <a:ext cx="71438" cy="1587"/>
          </a:xfrm>
          <a:custGeom>
            <a:avLst/>
            <a:gdLst>
              <a:gd name="T0" fmla="*/ 0 w 178"/>
              <a:gd name="T1" fmla="*/ 1587 h 3"/>
              <a:gd name="T2" fmla="*/ 0 w 178"/>
              <a:gd name="T3" fmla="*/ 0 h 3"/>
              <a:gd name="T4" fmla="*/ 71438 w 178"/>
              <a:gd name="T5" fmla="*/ 0 h 3"/>
              <a:gd name="T6" fmla="*/ 71438 w 178"/>
              <a:gd name="T7" fmla="*/ 1587 h 3"/>
              <a:gd name="T8" fmla="*/ 0 w 178"/>
              <a:gd name="T9" fmla="*/ 1587 h 3"/>
              <a:gd name="T10" fmla="*/ 71438 w 178"/>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 h="3">
                <a:moveTo>
                  <a:pt x="0" y="3"/>
                </a:moveTo>
                <a:lnTo>
                  <a:pt x="0" y="0"/>
                </a:lnTo>
                <a:lnTo>
                  <a:pt x="178" y="0"/>
                </a:lnTo>
                <a:lnTo>
                  <a:pt x="178" y="3"/>
                </a:lnTo>
                <a:lnTo>
                  <a:pt x="0" y="3"/>
                </a:lnTo>
                <a:lnTo>
                  <a:pt x="17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1" name="Freeform 5473">
            <a:extLst>
              <a:ext uri="{FF2B5EF4-FFF2-40B4-BE49-F238E27FC236}">
                <a16:creationId xmlns:a16="http://schemas.microsoft.com/office/drawing/2014/main" id="{36B8094D-D3C1-4427-B175-58B8D4385CA1}"/>
              </a:ext>
            </a:extLst>
          </p:cNvPr>
          <p:cNvSpPr>
            <a:spLocks/>
          </p:cNvSpPr>
          <p:nvPr/>
        </p:nvSpPr>
        <p:spPr bwMode="auto">
          <a:xfrm>
            <a:off x="7267575" y="3105150"/>
            <a:ext cx="1588" cy="3175"/>
          </a:xfrm>
          <a:custGeom>
            <a:avLst/>
            <a:gdLst>
              <a:gd name="T0" fmla="*/ 1588 w 3"/>
              <a:gd name="T1" fmla="*/ 3175 h 9"/>
              <a:gd name="T2" fmla="*/ 0 w 3"/>
              <a:gd name="T3" fmla="*/ 3175 h 9"/>
              <a:gd name="T4" fmla="*/ 0 w 3"/>
              <a:gd name="T5" fmla="*/ 0 h 9"/>
              <a:gd name="T6" fmla="*/ 1588 w 3"/>
              <a:gd name="T7" fmla="*/ 0 h 9"/>
              <a:gd name="T8" fmla="*/ 1588 w 3"/>
              <a:gd name="T9" fmla="*/ 3175 h 9"/>
              <a:gd name="T10" fmla="*/ 1588 w 3"/>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9">
                <a:moveTo>
                  <a:pt x="3" y="9"/>
                </a:moveTo>
                <a:lnTo>
                  <a:pt x="0" y="9"/>
                </a:lnTo>
                <a:lnTo>
                  <a:pt x="0" y="0"/>
                </a:lnTo>
                <a:lnTo>
                  <a:pt x="3" y="0"/>
                </a:lnTo>
                <a:lnTo>
                  <a:pt x="3" y="9"/>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2" name="Freeform 5474">
            <a:extLst>
              <a:ext uri="{FF2B5EF4-FFF2-40B4-BE49-F238E27FC236}">
                <a16:creationId xmlns:a16="http://schemas.microsoft.com/office/drawing/2014/main" id="{4B884B82-DD27-422D-846F-EA3A4D537CA0}"/>
              </a:ext>
            </a:extLst>
          </p:cNvPr>
          <p:cNvSpPr>
            <a:spLocks/>
          </p:cNvSpPr>
          <p:nvPr/>
        </p:nvSpPr>
        <p:spPr bwMode="auto">
          <a:xfrm>
            <a:off x="7302500" y="3094038"/>
            <a:ext cx="14288" cy="1587"/>
          </a:xfrm>
          <a:custGeom>
            <a:avLst/>
            <a:gdLst>
              <a:gd name="T0" fmla="*/ 0 w 33"/>
              <a:gd name="T1" fmla="*/ 1587 h 3"/>
              <a:gd name="T2" fmla="*/ 0 w 33"/>
              <a:gd name="T3" fmla="*/ 0 h 3"/>
              <a:gd name="T4" fmla="*/ 14288 w 33"/>
              <a:gd name="T5" fmla="*/ 0 h 3"/>
              <a:gd name="T6" fmla="*/ 14288 w 33"/>
              <a:gd name="T7" fmla="*/ 1587 h 3"/>
              <a:gd name="T8" fmla="*/ 0 w 33"/>
              <a:gd name="T9" fmla="*/ 1587 h 3"/>
              <a:gd name="T10" fmla="*/ 14288 w 33"/>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
                <a:moveTo>
                  <a:pt x="0" y="3"/>
                </a:moveTo>
                <a:lnTo>
                  <a:pt x="0" y="0"/>
                </a:lnTo>
                <a:lnTo>
                  <a:pt x="33" y="0"/>
                </a:lnTo>
                <a:lnTo>
                  <a:pt x="33" y="3"/>
                </a:lnTo>
                <a:lnTo>
                  <a:pt x="0" y="3"/>
                </a:lnTo>
                <a:lnTo>
                  <a:pt x="33"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3" name="Freeform 5475">
            <a:extLst>
              <a:ext uri="{FF2B5EF4-FFF2-40B4-BE49-F238E27FC236}">
                <a16:creationId xmlns:a16="http://schemas.microsoft.com/office/drawing/2014/main" id="{63F9D697-55CC-48F3-AA92-64E24D23BA85}"/>
              </a:ext>
            </a:extLst>
          </p:cNvPr>
          <p:cNvSpPr>
            <a:spLocks/>
          </p:cNvSpPr>
          <p:nvPr/>
        </p:nvSpPr>
        <p:spPr bwMode="auto">
          <a:xfrm>
            <a:off x="7315200" y="3084513"/>
            <a:ext cx="1588" cy="11112"/>
          </a:xfrm>
          <a:custGeom>
            <a:avLst/>
            <a:gdLst>
              <a:gd name="T0" fmla="*/ 1588 w 4"/>
              <a:gd name="T1" fmla="*/ 11112 h 29"/>
              <a:gd name="T2" fmla="*/ 0 w 4"/>
              <a:gd name="T3" fmla="*/ 11112 h 29"/>
              <a:gd name="T4" fmla="*/ 0 w 4"/>
              <a:gd name="T5" fmla="*/ 0 h 29"/>
              <a:gd name="T6" fmla="*/ 1588 w 4"/>
              <a:gd name="T7" fmla="*/ 0 h 29"/>
              <a:gd name="T8" fmla="*/ 1588 w 4"/>
              <a:gd name="T9" fmla="*/ 11112 h 29"/>
              <a:gd name="T10" fmla="*/ 1588 w 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9">
                <a:moveTo>
                  <a:pt x="4" y="29"/>
                </a:moveTo>
                <a:lnTo>
                  <a:pt x="0" y="29"/>
                </a:lnTo>
                <a:lnTo>
                  <a:pt x="0" y="0"/>
                </a:lnTo>
                <a:lnTo>
                  <a:pt x="4" y="0"/>
                </a:lnTo>
                <a:lnTo>
                  <a:pt x="4" y="29"/>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4" name="Freeform 5476">
            <a:extLst>
              <a:ext uri="{FF2B5EF4-FFF2-40B4-BE49-F238E27FC236}">
                <a16:creationId xmlns:a16="http://schemas.microsoft.com/office/drawing/2014/main" id="{328F74E3-73CD-4019-A98D-2208B75F26AB}"/>
              </a:ext>
            </a:extLst>
          </p:cNvPr>
          <p:cNvSpPr>
            <a:spLocks/>
          </p:cNvSpPr>
          <p:nvPr/>
        </p:nvSpPr>
        <p:spPr bwMode="auto">
          <a:xfrm>
            <a:off x="7316788" y="3082925"/>
            <a:ext cx="26987" cy="1588"/>
          </a:xfrm>
          <a:custGeom>
            <a:avLst/>
            <a:gdLst>
              <a:gd name="T0" fmla="*/ 0 w 68"/>
              <a:gd name="T1" fmla="*/ 1588 h 2"/>
              <a:gd name="T2" fmla="*/ 0 w 68"/>
              <a:gd name="T3" fmla="*/ 0 h 2"/>
              <a:gd name="T4" fmla="*/ 26987 w 68"/>
              <a:gd name="T5" fmla="*/ 0 h 2"/>
              <a:gd name="T6" fmla="*/ 26987 w 68"/>
              <a:gd name="T7" fmla="*/ 1588 h 2"/>
              <a:gd name="T8" fmla="*/ 0 w 68"/>
              <a:gd name="T9" fmla="*/ 1588 h 2"/>
              <a:gd name="T10" fmla="*/ 26987 w 68"/>
              <a:gd name="T11" fmla="*/ 1588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2">
                <a:moveTo>
                  <a:pt x="0" y="2"/>
                </a:moveTo>
                <a:lnTo>
                  <a:pt x="0" y="0"/>
                </a:lnTo>
                <a:lnTo>
                  <a:pt x="68" y="0"/>
                </a:lnTo>
                <a:lnTo>
                  <a:pt x="68" y="2"/>
                </a:lnTo>
                <a:lnTo>
                  <a:pt x="0" y="2"/>
                </a:lnTo>
                <a:lnTo>
                  <a:pt x="68"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5" name="Freeform 5477">
            <a:extLst>
              <a:ext uri="{FF2B5EF4-FFF2-40B4-BE49-F238E27FC236}">
                <a16:creationId xmlns:a16="http://schemas.microsoft.com/office/drawing/2014/main" id="{5FF7F4BD-9FE6-4389-A86D-DD1EB2A786AB}"/>
              </a:ext>
            </a:extLst>
          </p:cNvPr>
          <p:cNvSpPr>
            <a:spLocks/>
          </p:cNvSpPr>
          <p:nvPr/>
        </p:nvSpPr>
        <p:spPr bwMode="auto">
          <a:xfrm>
            <a:off x="7342188" y="3078163"/>
            <a:ext cx="1587" cy="6350"/>
          </a:xfrm>
          <a:custGeom>
            <a:avLst/>
            <a:gdLst>
              <a:gd name="T0" fmla="*/ 1587 w 3"/>
              <a:gd name="T1" fmla="*/ 6350 h 15"/>
              <a:gd name="T2" fmla="*/ 0 w 3"/>
              <a:gd name="T3" fmla="*/ 6350 h 15"/>
              <a:gd name="T4" fmla="*/ 0 w 3"/>
              <a:gd name="T5" fmla="*/ 0 h 15"/>
              <a:gd name="T6" fmla="*/ 1587 w 3"/>
              <a:gd name="T7" fmla="*/ 0 h 15"/>
              <a:gd name="T8" fmla="*/ 1587 w 3"/>
              <a:gd name="T9" fmla="*/ 6350 h 15"/>
              <a:gd name="T10" fmla="*/ 1587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6" name="Freeform 5478">
            <a:extLst>
              <a:ext uri="{FF2B5EF4-FFF2-40B4-BE49-F238E27FC236}">
                <a16:creationId xmlns:a16="http://schemas.microsoft.com/office/drawing/2014/main" id="{0ABFEAF4-976E-46BC-957A-22397AF91E24}"/>
              </a:ext>
            </a:extLst>
          </p:cNvPr>
          <p:cNvSpPr>
            <a:spLocks/>
          </p:cNvSpPr>
          <p:nvPr/>
        </p:nvSpPr>
        <p:spPr bwMode="auto">
          <a:xfrm>
            <a:off x="7343775" y="3076575"/>
            <a:ext cx="9525" cy="1588"/>
          </a:xfrm>
          <a:custGeom>
            <a:avLst/>
            <a:gdLst>
              <a:gd name="T0" fmla="*/ 0 w 24"/>
              <a:gd name="T1" fmla="*/ 1588 h 4"/>
              <a:gd name="T2" fmla="*/ 0 w 24"/>
              <a:gd name="T3" fmla="*/ 0 h 4"/>
              <a:gd name="T4" fmla="*/ 9525 w 24"/>
              <a:gd name="T5" fmla="*/ 0 h 4"/>
              <a:gd name="T6" fmla="*/ 9525 w 24"/>
              <a:gd name="T7" fmla="*/ 1588 h 4"/>
              <a:gd name="T8" fmla="*/ 0 w 24"/>
              <a:gd name="T9" fmla="*/ 1588 h 4"/>
              <a:gd name="T10" fmla="*/ 9525 w 24"/>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
                <a:moveTo>
                  <a:pt x="0" y="4"/>
                </a:moveTo>
                <a:lnTo>
                  <a:pt x="0" y="0"/>
                </a:lnTo>
                <a:lnTo>
                  <a:pt x="24" y="0"/>
                </a:lnTo>
                <a:lnTo>
                  <a:pt x="24" y="4"/>
                </a:lnTo>
                <a:lnTo>
                  <a:pt x="0" y="4"/>
                </a:lnTo>
                <a:lnTo>
                  <a:pt x="2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7" name="Freeform 5479">
            <a:extLst>
              <a:ext uri="{FF2B5EF4-FFF2-40B4-BE49-F238E27FC236}">
                <a16:creationId xmlns:a16="http://schemas.microsoft.com/office/drawing/2014/main" id="{27B4402B-B56F-42B8-9C8C-2C275D0FADF4}"/>
              </a:ext>
            </a:extLst>
          </p:cNvPr>
          <p:cNvSpPr>
            <a:spLocks/>
          </p:cNvSpPr>
          <p:nvPr/>
        </p:nvSpPr>
        <p:spPr bwMode="auto">
          <a:xfrm>
            <a:off x="7351713" y="3068638"/>
            <a:ext cx="1587" cy="9525"/>
          </a:xfrm>
          <a:custGeom>
            <a:avLst/>
            <a:gdLst>
              <a:gd name="T0" fmla="*/ 1587 w 4"/>
              <a:gd name="T1" fmla="*/ 9525 h 24"/>
              <a:gd name="T2" fmla="*/ 0 w 4"/>
              <a:gd name="T3" fmla="*/ 9525 h 24"/>
              <a:gd name="T4" fmla="*/ 0 w 4"/>
              <a:gd name="T5" fmla="*/ 0 h 24"/>
              <a:gd name="T6" fmla="*/ 1587 w 4"/>
              <a:gd name="T7" fmla="*/ 0 h 24"/>
              <a:gd name="T8" fmla="*/ 1587 w 4"/>
              <a:gd name="T9" fmla="*/ 9525 h 24"/>
              <a:gd name="T10" fmla="*/ 1587 w 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4">
                <a:moveTo>
                  <a:pt x="4" y="24"/>
                </a:moveTo>
                <a:lnTo>
                  <a:pt x="0" y="24"/>
                </a:lnTo>
                <a:lnTo>
                  <a:pt x="0" y="0"/>
                </a:lnTo>
                <a:lnTo>
                  <a:pt x="4" y="0"/>
                </a:lnTo>
                <a:lnTo>
                  <a:pt x="4" y="24"/>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8" name="Freeform 5480">
            <a:extLst>
              <a:ext uri="{FF2B5EF4-FFF2-40B4-BE49-F238E27FC236}">
                <a16:creationId xmlns:a16="http://schemas.microsoft.com/office/drawing/2014/main" id="{53573C4A-FC4C-45B5-88C5-D7A5324D3ABB}"/>
              </a:ext>
            </a:extLst>
          </p:cNvPr>
          <p:cNvSpPr>
            <a:spLocks/>
          </p:cNvSpPr>
          <p:nvPr/>
        </p:nvSpPr>
        <p:spPr bwMode="auto">
          <a:xfrm>
            <a:off x="7353300" y="3067050"/>
            <a:ext cx="1588" cy="1588"/>
          </a:xfrm>
          <a:custGeom>
            <a:avLst/>
            <a:gdLst>
              <a:gd name="T0" fmla="*/ 0 w 2"/>
              <a:gd name="T1" fmla="*/ 1588 h 2"/>
              <a:gd name="T2" fmla="*/ 0 w 2"/>
              <a:gd name="T3" fmla="*/ 0 h 2"/>
              <a:gd name="T4" fmla="*/ 1588 w 2"/>
              <a:gd name="T5" fmla="*/ 0 h 2"/>
              <a:gd name="T6" fmla="*/ 1588 w 2"/>
              <a:gd name="T7" fmla="*/ 1588 h 2"/>
              <a:gd name="T8" fmla="*/ 0 w 2"/>
              <a:gd name="T9" fmla="*/ 1588 h 2"/>
              <a:gd name="T10" fmla="*/ 1588 w 2"/>
              <a:gd name="T11" fmla="*/ 1588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0" y="2"/>
                </a:moveTo>
                <a:lnTo>
                  <a:pt x="0" y="0"/>
                </a:lnTo>
                <a:lnTo>
                  <a:pt x="2" y="0"/>
                </a:lnTo>
                <a:lnTo>
                  <a:pt x="2" y="2"/>
                </a:lnTo>
                <a:lnTo>
                  <a:pt x="0" y="2"/>
                </a:lnTo>
                <a:lnTo>
                  <a:pt x="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29" name="Freeform 5481">
            <a:extLst>
              <a:ext uri="{FF2B5EF4-FFF2-40B4-BE49-F238E27FC236}">
                <a16:creationId xmlns:a16="http://schemas.microsoft.com/office/drawing/2014/main" id="{17C5625E-D0C5-4C1A-9F87-4A2E706B6528}"/>
              </a:ext>
            </a:extLst>
          </p:cNvPr>
          <p:cNvSpPr>
            <a:spLocks/>
          </p:cNvSpPr>
          <p:nvPr/>
        </p:nvSpPr>
        <p:spPr bwMode="auto">
          <a:xfrm>
            <a:off x="7397750" y="3067050"/>
            <a:ext cx="23813" cy="1588"/>
          </a:xfrm>
          <a:custGeom>
            <a:avLst/>
            <a:gdLst>
              <a:gd name="T0" fmla="*/ 0 w 62"/>
              <a:gd name="T1" fmla="*/ 1588 h 2"/>
              <a:gd name="T2" fmla="*/ 0 w 62"/>
              <a:gd name="T3" fmla="*/ 0 h 2"/>
              <a:gd name="T4" fmla="*/ 23813 w 62"/>
              <a:gd name="T5" fmla="*/ 0 h 2"/>
              <a:gd name="T6" fmla="*/ 23813 w 62"/>
              <a:gd name="T7" fmla="*/ 1588 h 2"/>
              <a:gd name="T8" fmla="*/ 0 w 62"/>
              <a:gd name="T9" fmla="*/ 1588 h 2"/>
              <a:gd name="T10" fmla="*/ 23813 w 62"/>
              <a:gd name="T11" fmla="*/ 1588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
                <a:moveTo>
                  <a:pt x="0" y="2"/>
                </a:moveTo>
                <a:lnTo>
                  <a:pt x="0" y="0"/>
                </a:lnTo>
                <a:lnTo>
                  <a:pt x="62" y="0"/>
                </a:lnTo>
                <a:lnTo>
                  <a:pt x="62" y="2"/>
                </a:lnTo>
                <a:lnTo>
                  <a:pt x="0" y="2"/>
                </a:lnTo>
                <a:lnTo>
                  <a:pt x="62"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0" name="Freeform 5482">
            <a:extLst>
              <a:ext uri="{FF2B5EF4-FFF2-40B4-BE49-F238E27FC236}">
                <a16:creationId xmlns:a16="http://schemas.microsoft.com/office/drawing/2014/main" id="{9C3A9334-DADD-410F-89FF-2819405D5E3C}"/>
              </a:ext>
            </a:extLst>
          </p:cNvPr>
          <p:cNvSpPr>
            <a:spLocks/>
          </p:cNvSpPr>
          <p:nvPr/>
        </p:nvSpPr>
        <p:spPr bwMode="auto">
          <a:xfrm>
            <a:off x="7419975" y="3062288"/>
            <a:ext cx="1588" cy="6350"/>
          </a:xfrm>
          <a:custGeom>
            <a:avLst/>
            <a:gdLst>
              <a:gd name="T0" fmla="*/ 1588 w 2"/>
              <a:gd name="T1" fmla="*/ 6350 h 15"/>
              <a:gd name="T2" fmla="*/ 0 w 2"/>
              <a:gd name="T3" fmla="*/ 6350 h 15"/>
              <a:gd name="T4" fmla="*/ 0 w 2"/>
              <a:gd name="T5" fmla="*/ 0 h 15"/>
              <a:gd name="T6" fmla="*/ 1588 w 2"/>
              <a:gd name="T7" fmla="*/ 0 h 15"/>
              <a:gd name="T8" fmla="*/ 1588 w 2"/>
              <a:gd name="T9" fmla="*/ 6350 h 15"/>
              <a:gd name="T10" fmla="*/ 1588 w 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5">
                <a:moveTo>
                  <a:pt x="2" y="15"/>
                </a:moveTo>
                <a:lnTo>
                  <a:pt x="0" y="15"/>
                </a:lnTo>
                <a:lnTo>
                  <a:pt x="0" y="0"/>
                </a:lnTo>
                <a:lnTo>
                  <a:pt x="2" y="0"/>
                </a:lnTo>
                <a:lnTo>
                  <a:pt x="2" y="15"/>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1" name="Freeform 5483">
            <a:extLst>
              <a:ext uri="{FF2B5EF4-FFF2-40B4-BE49-F238E27FC236}">
                <a16:creationId xmlns:a16="http://schemas.microsoft.com/office/drawing/2014/main" id="{C95E1985-2F09-4786-A4C7-15CA5D46A396}"/>
              </a:ext>
            </a:extLst>
          </p:cNvPr>
          <p:cNvSpPr>
            <a:spLocks/>
          </p:cNvSpPr>
          <p:nvPr/>
        </p:nvSpPr>
        <p:spPr bwMode="auto">
          <a:xfrm>
            <a:off x="7421563" y="3060700"/>
            <a:ext cx="14287" cy="1588"/>
          </a:xfrm>
          <a:custGeom>
            <a:avLst/>
            <a:gdLst>
              <a:gd name="T0" fmla="*/ 0 w 36"/>
              <a:gd name="T1" fmla="*/ 1588 h 4"/>
              <a:gd name="T2" fmla="*/ 0 w 36"/>
              <a:gd name="T3" fmla="*/ 0 h 4"/>
              <a:gd name="T4" fmla="*/ 14287 w 36"/>
              <a:gd name="T5" fmla="*/ 0 h 4"/>
              <a:gd name="T6" fmla="*/ 14287 w 36"/>
              <a:gd name="T7" fmla="*/ 1588 h 4"/>
              <a:gd name="T8" fmla="*/ 0 w 36"/>
              <a:gd name="T9" fmla="*/ 1588 h 4"/>
              <a:gd name="T10" fmla="*/ 14287 w 36"/>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
                <a:moveTo>
                  <a:pt x="0" y="4"/>
                </a:moveTo>
                <a:lnTo>
                  <a:pt x="0" y="0"/>
                </a:lnTo>
                <a:lnTo>
                  <a:pt x="36" y="0"/>
                </a:lnTo>
                <a:lnTo>
                  <a:pt x="36" y="4"/>
                </a:lnTo>
                <a:lnTo>
                  <a:pt x="0" y="4"/>
                </a:lnTo>
                <a:lnTo>
                  <a:pt x="3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2" name="Freeform 5484">
            <a:extLst>
              <a:ext uri="{FF2B5EF4-FFF2-40B4-BE49-F238E27FC236}">
                <a16:creationId xmlns:a16="http://schemas.microsoft.com/office/drawing/2014/main" id="{B300300D-42FB-4209-B024-E70710254359}"/>
              </a:ext>
            </a:extLst>
          </p:cNvPr>
          <p:cNvSpPr>
            <a:spLocks/>
          </p:cNvSpPr>
          <p:nvPr/>
        </p:nvSpPr>
        <p:spPr bwMode="auto">
          <a:xfrm>
            <a:off x="7434263" y="3057525"/>
            <a:ext cx="1587" cy="4763"/>
          </a:xfrm>
          <a:custGeom>
            <a:avLst/>
            <a:gdLst>
              <a:gd name="T0" fmla="*/ 1587 w 3"/>
              <a:gd name="T1" fmla="*/ 4763 h 13"/>
              <a:gd name="T2" fmla="*/ 0 w 3"/>
              <a:gd name="T3" fmla="*/ 4763 h 13"/>
              <a:gd name="T4" fmla="*/ 0 w 3"/>
              <a:gd name="T5" fmla="*/ 0 h 13"/>
              <a:gd name="T6" fmla="*/ 1587 w 3"/>
              <a:gd name="T7" fmla="*/ 0 h 13"/>
              <a:gd name="T8" fmla="*/ 1587 w 3"/>
              <a:gd name="T9" fmla="*/ 4763 h 13"/>
              <a:gd name="T10" fmla="*/ 1587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3" name="Freeform 5485">
            <a:extLst>
              <a:ext uri="{FF2B5EF4-FFF2-40B4-BE49-F238E27FC236}">
                <a16:creationId xmlns:a16="http://schemas.microsoft.com/office/drawing/2014/main" id="{E54A7CC6-C50A-45F0-BEF8-EB63FF60DF6A}"/>
              </a:ext>
            </a:extLst>
          </p:cNvPr>
          <p:cNvSpPr>
            <a:spLocks/>
          </p:cNvSpPr>
          <p:nvPr/>
        </p:nvSpPr>
        <p:spPr bwMode="auto">
          <a:xfrm>
            <a:off x="7435850" y="3055938"/>
            <a:ext cx="28575" cy="1587"/>
          </a:xfrm>
          <a:custGeom>
            <a:avLst/>
            <a:gdLst>
              <a:gd name="T0" fmla="*/ 0 w 71"/>
              <a:gd name="T1" fmla="*/ 1587 h 4"/>
              <a:gd name="T2" fmla="*/ 0 w 71"/>
              <a:gd name="T3" fmla="*/ 0 h 4"/>
              <a:gd name="T4" fmla="*/ 28575 w 71"/>
              <a:gd name="T5" fmla="*/ 0 h 4"/>
              <a:gd name="T6" fmla="*/ 28575 w 71"/>
              <a:gd name="T7" fmla="*/ 1587 h 4"/>
              <a:gd name="T8" fmla="*/ 0 w 71"/>
              <a:gd name="T9" fmla="*/ 1587 h 4"/>
              <a:gd name="T10" fmla="*/ 28575 w 71"/>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4">
                <a:moveTo>
                  <a:pt x="0" y="4"/>
                </a:moveTo>
                <a:lnTo>
                  <a:pt x="0" y="0"/>
                </a:lnTo>
                <a:lnTo>
                  <a:pt x="71" y="0"/>
                </a:lnTo>
                <a:lnTo>
                  <a:pt x="71" y="4"/>
                </a:lnTo>
                <a:lnTo>
                  <a:pt x="0" y="4"/>
                </a:lnTo>
                <a:lnTo>
                  <a:pt x="71"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4" name="Freeform 5486">
            <a:extLst>
              <a:ext uri="{FF2B5EF4-FFF2-40B4-BE49-F238E27FC236}">
                <a16:creationId xmlns:a16="http://schemas.microsoft.com/office/drawing/2014/main" id="{70C3EF0B-3919-4FAB-A9E0-0E385C00C5AB}"/>
              </a:ext>
            </a:extLst>
          </p:cNvPr>
          <p:cNvSpPr>
            <a:spLocks/>
          </p:cNvSpPr>
          <p:nvPr/>
        </p:nvSpPr>
        <p:spPr bwMode="auto">
          <a:xfrm>
            <a:off x="7500938" y="3051175"/>
            <a:ext cx="1587" cy="1588"/>
          </a:xfrm>
          <a:custGeom>
            <a:avLst/>
            <a:gdLst>
              <a:gd name="T0" fmla="*/ 1587 w 3"/>
              <a:gd name="T1" fmla="*/ 0 h 1588"/>
              <a:gd name="T2" fmla="*/ 0 w 3"/>
              <a:gd name="T3" fmla="*/ 0 h 1588"/>
              <a:gd name="T4" fmla="*/ 0 w 3"/>
              <a:gd name="T5" fmla="*/ 0 h 1588"/>
              <a:gd name="T6" fmla="*/ 1587 w 3"/>
              <a:gd name="T7" fmla="*/ 0 h 1588"/>
              <a:gd name="T8" fmla="*/ 1587 w 3"/>
              <a:gd name="T9" fmla="*/ 0 h 1588"/>
              <a:gd name="T10" fmla="*/ 1587 w 3"/>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88">
                <a:moveTo>
                  <a:pt x="3" y="0"/>
                </a:moveTo>
                <a:lnTo>
                  <a:pt x="0" y="0"/>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5" name="Freeform 5487">
            <a:extLst>
              <a:ext uri="{FF2B5EF4-FFF2-40B4-BE49-F238E27FC236}">
                <a16:creationId xmlns:a16="http://schemas.microsoft.com/office/drawing/2014/main" id="{01FE08EA-85A0-4108-9087-FE6FF766B65A}"/>
              </a:ext>
            </a:extLst>
          </p:cNvPr>
          <p:cNvSpPr>
            <a:spLocks/>
          </p:cNvSpPr>
          <p:nvPr/>
        </p:nvSpPr>
        <p:spPr bwMode="auto">
          <a:xfrm>
            <a:off x="7502525" y="3049588"/>
            <a:ext cx="6350" cy="1587"/>
          </a:xfrm>
          <a:custGeom>
            <a:avLst/>
            <a:gdLst>
              <a:gd name="T0" fmla="*/ 0 w 18"/>
              <a:gd name="T1" fmla="*/ 1587 h 3"/>
              <a:gd name="T2" fmla="*/ 0 w 18"/>
              <a:gd name="T3" fmla="*/ 0 h 3"/>
              <a:gd name="T4" fmla="*/ 6350 w 18"/>
              <a:gd name="T5" fmla="*/ 0 h 3"/>
              <a:gd name="T6" fmla="*/ 6350 w 18"/>
              <a:gd name="T7" fmla="*/ 1587 h 3"/>
              <a:gd name="T8" fmla="*/ 0 w 18"/>
              <a:gd name="T9" fmla="*/ 1587 h 3"/>
              <a:gd name="T10" fmla="*/ 6350 w 18"/>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3">
                <a:moveTo>
                  <a:pt x="0" y="3"/>
                </a:moveTo>
                <a:lnTo>
                  <a:pt x="0" y="0"/>
                </a:lnTo>
                <a:lnTo>
                  <a:pt x="18" y="0"/>
                </a:lnTo>
                <a:lnTo>
                  <a:pt x="18" y="3"/>
                </a:lnTo>
                <a:lnTo>
                  <a:pt x="0" y="3"/>
                </a:lnTo>
                <a:lnTo>
                  <a:pt x="18"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6" name="Freeform 5488">
            <a:extLst>
              <a:ext uri="{FF2B5EF4-FFF2-40B4-BE49-F238E27FC236}">
                <a16:creationId xmlns:a16="http://schemas.microsoft.com/office/drawing/2014/main" id="{F75022AB-DCFF-411D-8229-E8A9018E3BEB}"/>
              </a:ext>
            </a:extLst>
          </p:cNvPr>
          <p:cNvSpPr>
            <a:spLocks/>
          </p:cNvSpPr>
          <p:nvPr/>
        </p:nvSpPr>
        <p:spPr bwMode="auto">
          <a:xfrm>
            <a:off x="7507288" y="3044825"/>
            <a:ext cx="1587" cy="6350"/>
          </a:xfrm>
          <a:custGeom>
            <a:avLst/>
            <a:gdLst>
              <a:gd name="T0" fmla="*/ 1587 w 3"/>
              <a:gd name="T1" fmla="*/ 6350 h 16"/>
              <a:gd name="T2" fmla="*/ 0 w 3"/>
              <a:gd name="T3" fmla="*/ 6350 h 16"/>
              <a:gd name="T4" fmla="*/ 0 w 3"/>
              <a:gd name="T5" fmla="*/ 0 h 16"/>
              <a:gd name="T6" fmla="*/ 1587 w 3"/>
              <a:gd name="T7" fmla="*/ 0 h 16"/>
              <a:gd name="T8" fmla="*/ 1587 w 3"/>
              <a:gd name="T9" fmla="*/ 6350 h 16"/>
              <a:gd name="T10" fmla="*/ 1587 w 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6">
                <a:moveTo>
                  <a:pt x="3" y="16"/>
                </a:moveTo>
                <a:lnTo>
                  <a:pt x="0" y="16"/>
                </a:lnTo>
                <a:lnTo>
                  <a:pt x="0" y="0"/>
                </a:lnTo>
                <a:lnTo>
                  <a:pt x="3" y="0"/>
                </a:lnTo>
                <a:lnTo>
                  <a:pt x="3" y="16"/>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7" name="Freeform 5489">
            <a:extLst>
              <a:ext uri="{FF2B5EF4-FFF2-40B4-BE49-F238E27FC236}">
                <a16:creationId xmlns:a16="http://schemas.microsoft.com/office/drawing/2014/main" id="{9CD8A612-4840-4796-A39E-CDC2AF804F23}"/>
              </a:ext>
            </a:extLst>
          </p:cNvPr>
          <p:cNvSpPr>
            <a:spLocks/>
          </p:cNvSpPr>
          <p:nvPr/>
        </p:nvSpPr>
        <p:spPr bwMode="auto">
          <a:xfrm>
            <a:off x="7508875" y="3043238"/>
            <a:ext cx="30163" cy="1587"/>
          </a:xfrm>
          <a:custGeom>
            <a:avLst/>
            <a:gdLst>
              <a:gd name="T0" fmla="*/ 0 w 74"/>
              <a:gd name="T1" fmla="*/ 1587 h 2"/>
              <a:gd name="T2" fmla="*/ 0 w 74"/>
              <a:gd name="T3" fmla="*/ 0 h 2"/>
              <a:gd name="T4" fmla="*/ 30163 w 74"/>
              <a:gd name="T5" fmla="*/ 0 h 2"/>
              <a:gd name="T6" fmla="*/ 30163 w 74"/>
              <a:gd name="T7" fmla="*/ 1587 h 2"/>
              <a:gd name="T8" fmla="*/ 0 w 74"/>
              <a:gd name="T9" fmla="*/ 1587 h 2"/>
              <a:gd name="T10" fmla="*/ 30163 w 74"/>
              <a:gd name="T11" fmla="*/ 158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2">
                <a:moveTo>
                  <a:pt x="0" y="2"/>
                </a:moveTo>
                <a:lnTo>
                  <a:pt x="0" y="0"/>
                </a:lnTo>
                <a:lnTo>
                  <a:pt x="74" y="0"/>
                </a:lnTo>
                <a:lnTo>
                  <a:pt x="74" y="2"/>
                </a:lnTo>
                <a:lnTo>
                  <a:pt x="0" y="2"/>
                </a:lnTo>
                <a:lnTo>
                  <a:pt x="7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8" name="Freeform 5490">
            <a:extLst>
              <a:ext uri="{FF2B5EF4-FFF2-40B4-BE49-F238E27FC236}">
                <a16:creationId xmlns:a16="http://schemas.microsoft.com/office/drawing/2014/main" id="{D1A37964-4E19-4255-8E40-9981D1276619}"/>
              </a:ext>
            </a:extLst>
          </p:cNvPr>
          <p:cNvSpPr>
            <a:spLocks/>
          </p:cNvSpPr>
          <p:nvPr/>
        </p:nvSpPr>
        <p:spPr bwMode="auto">
          <a:xfrm>
            <a:off x="7537450" y="3038475"/>
            <a:ext cx="1588" cy="6350"/>
          </a:xfrm>
          <a:custGeom>
            <a:avLst/>
            <a:gdLst>
              <a:gd name="T0" fmla="*/ 1588 w 3"/>
              <a:gd name="T1" fmla="*/ 6350 h 15"/>
              <a:gd name="T2" fmla="*/ 0 w 3"/>
              <a:gd name="T3" fmla="*/ 6350 h 15"/>
              <a:gd name="T4" fmla="*/ 0 w 3"/>
              <a:gd name="T5" fmla="*/ 0 h 15"/>
              <a:gd name="T6" fmla="*/ 1588 w 3"/>
              <a:gd name="T7" fmla="*/ 0 h 15"/>
              <a:gd name="T8" fmla="*/ 1588 w 3"/>
              <a:gd name="T9" fmla="*/ 6350 h 15"/>
              <a:gd name="T10" fmla="*/ 1588 w 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5">
                <a:moveTo>
                  <a:pt x="3" y="15"/>
                </a:moveTo>
                <a:lnTo>
                  <a:pt x="0" y="15"/>
                </a:lnTo>
                <a:lnTo>
                  <a:pt x="0" y="0"/>
                </a:lnTo>
                <a:lnTo>
                  <a:pt x="3" y="0"/>
                </a:lnTo>
                <a:lnTo>
                  <a:pt x="3" y="15"/>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39" name="Freeform 5491">
            <a:extLst>
              <a:ext uri="{FF2B5EF4-FFF2-40B4-BE49-F238E27FC236}">
                <a16:creationId xmlns:a16="http://schemas.microsoft.com/office/drawing/2014/main" id="{4166EB7F-0A90-4533-82C0-220FAAB7F638}"/>
              </a:ext>
            </a:extLst>
          </p:cNvPr>
          <p:cNvSpPr>
            <a:spLocks/>
          </p:cNvSpPr>
          <p:nvPr/>
        </p:nvSpPr>
        <p:spPr bwMode="auto">
          <a:xfrm>
            <a:off x="7539038" y="3036888"/>
            <a:ext cx="14287" cy="1587"/>
          </a:xfrm>
          <a:custGeom>
            <a:avLst/>
            <a:gdLst>
              <a:gd name="T0" fmla="*/ 0 w 38"/>
              <a:gd name="T1" fmla="*/ 1587 h 4"/>
              <a:gd name="T2" fmla="*/ 0 w 38"/>
              <a:gd name="T3" fmla="*/ 0 h 4"/>
              <a:gd name="T4" fmla="*/ 14287 w 38"/>
              <a:gd name="T5" fmla="*/ 0 h 4"/>
              <a:gd name="T6" fmla="*/ 14287 w 38"/>
              <a:gd name="T7" fmla="*/ 1587 h 4"/>
              <a:gd name="T8" fmla="*/ 0 w 38"/>
              <a:gd name="T9" fmla="*/ 1587 h 4"/>
              <a:gd name="T10" fmla="*/ 14287 w 38"/>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4">
                <a:moveTo>
                  <a:pt x="0" y="4"/>
                </a:moveTo>
                <a:lnTo>
                  <a:pt x="0" y="0"/>
                </a:lnTo>
                <a:lnTo>
                  <a:pt x="38" y="0"/>
                </a:lnTo>
                <a:lnTo>
                  <a:pt x="38" y="4"/>
                </a:lnTo>
                <a:lnTo>
                  <a:pt x="0" y="4"/>
                </a:lnTo>
                <a:lnTo>
                  <a:pt x="3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0" name="Freeform 5492">
            <a:extLst>
              <a:ext uri="{FF2B5EF4-FFF2-40B4-BE49-F238E27FC236}">
                <a16:creationId xmlns:a16="http://schemas.microsoft.com/office/drawing/2014/main" id="{77C3FB5B-9E93-42EF-88BE-31C392C761A6}"/>
              </a:ext>
            </a:extLst>
          </p:cNvPr>
          <p:cNvSpPr>
            <a:spLocks/>
          </p:cNvSpPr>
          <p:nvPr/>
        </p:nvSpPr>
        <p:spPr bwMode="auto">
          <a:xfrm>
            <a:off x="7551738" y="3033713"/>
            <a:ext cx="1587" cy="4762"/>
          </a:xfrm>
          <a:custGeom>
            <a:avLst/>
            <a:gdLst>
              <a:gd name="T0" fmla="*/ 1587 w 2"/>
              <a:gd name="T1" fmla="*/ 4762 h 13"/>
              <a:gd name="T2" fmla="*/ 0 w 2"/>
              <a:gd name="T3" fmla="*/ 4762 h 13"/>
              <a:gd name="T4" fmla="*/ 0 w 2"/>
              <a:gd name="T5" fmla="*/ 0 h 13"/>
              <a:gd name="T6" fmla="*/ 1587 w 2"/>
              <a:gd name="T7" fmla="*/ 0 h 13"/>
              <a:gd name="T8" fmla="*/ 1587 w 2"/>
              <a:gd name="T9" fmla="*/ 4762 h 13"/>
              <a:gd name="T10" fmla="*/ 1587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1" name="Freeform 5493">
            <a:extLst>
              <a:ext uri="{FF2B5EF4-FFF2-40B4-BE49-F238E27FC236}">
                <a16:creationId xmlns:a16="http://schemas.microsoft.com/office/drawing/2014/main" id="{8B6644C1-9895-495E-80DC-94C866708EEA}"/>
              </a:ext>
            </a:extLst>
          </p:cNvPr>
          <p:cNvSpPr>
            <a:spLocks/>
          </p:cNvSpPr>
          <p:nvPr/>
        </p:nvSpPr>
        <p:spPr bwMode="auto">
          <a:xfrm>
            <a:off x="7553325" y="3032125"/>
            <a:ext cx="9525" cy="1588"/>
          </a:xfrm>
          <a:custGeom>
            <a:avLst/>
            <a:gdLst>
              <a:gd name="T0" fmla="*/ 0 w 24"/>
              <a:gd name="T1" fmla="*/ 1588 h 4"/>
              <a:gd name="T2" fmla="*/ 0 w 24"/>
              <a:gd name="T3" fmla="*/ 0 h 4"/>
              <a:gd name="T4" fmla="*/ 9525 w 24"/>
              <a:gd name="T5" fmla="*/ 0 h 4"/>
              <a:gd name="T6" fmla="*/ 9525 w 24"/>
              <a:gd name="T7" fmla="*/ 1588 h 4"/>
              <a:gd name="T8" fmla="*/ 0 w 24"/>
              <a:gd name="T9" fmla="*/ 1588 h 4"/>
              <a:gd name="T10" fmla="*/ 9525 w 24"/>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
                <a:moveTo>
                  <a:pt x="0" y="4"/>
                </a:moveTo>
                <a:lnTo>
                  <a:pt x="0" y="0"/>
                </a:lnTo>
                <a:lnTo>
                  <a:pt x="24" y="0"/>
                </a:lnTo>
                <a:lnTo>
                  <a:pt x="24" y="4"/>
                </a:lnTo>
                <a:lnTo>
                  <a:pt x="0" y="4"/>
                </a:lnTo>
                <a:lnTo>
                  <a:pt x="2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2" name="Freeform 5494">
            <a:extLst>
              <a:ext uri="{FF2B5EF4-FFF2-40B4-BE49-F238E27FC236}">
                <a16:creationId xmlns:a16="http://schemas.microsoft.com/office/drawing/2014/main" id="{A6773E6D-E053-4DC0-84C4-A90BB3F0045D}"/>
              </a:ext>
            </a:extLst>
          </p:cNvPr>
          <p:cNvSpPr>
            <a:spLocks/>
          </p:cNvSpPr>
          <p:nvPr/>
        </p:nvSpPr>
        <p:spPr bwMode="auto">
          <a:xfrm>
            <a:off x="7607300" y="3032125"/>
            <a:ext cx="17463" cy="1588"/>
          </a:xfrm>
          <a:custGeom>
            <a:avLst/>
            <a:gdLst>
              <a:gd name="T0" fmla="*/ 0 w 48"/>
              <a:gd name="T1" fmla="*/ 1588 h 4"/>
              <a:gd name="T2" fmla="*/ 0 w 48"/>
              <a:gd name="T3" fmla="*/ 0 h 4"/>
              <a:gd name="T4" fmla="*/ 17463 w 48"/>
              <a:gd name="T5" fmla="*/ 0 h 4"/>
              <a:gd name="T6" fmla="*/ 17463 w 48"/>
              <a:gd name="T7" fmla="*/ 1588 h 4"/>
              <a:gd name="T8" fmla="*/ 0 w 48"/>
              <a:gd name="T9" fmla="*/ 1588 h 4"/>
              <a:gd name="T10" fmla="*/ 17463 w 48"/>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
                <a:moveTo>
                  <a:pt x="0" y="4"/>
                </a:moveTo>
                <a:lnTo>
                  <a:pt x="0" y="0"/>
                </a:lnTo>
                <a:lnTo>
                  <a:pt x="48" y="0"/>
                </a:lnTo>
                <a:lnTo>
                  <a:pt x="48" y="4"/>
                </a:lnTo>
                <a:lnTo>
                  <a:pt x="0" y="4"/>
                </a:lnTo>
                <a:lnTo>
                  <a:pt x="4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3" name="Freeform 5495">
            <a:extLst>
              <a:ext uri="{FF2B5EF4-FFF2-40B4-BE49-F238E27FC236}">
                <a16:creationId xmlns:a16="http://schemas.microsoft.com/office/drawing/2014/main" id="{F6F07C28-B592-45F2-AF88-939DAF3890C5}"/>
              </a:ext>
            </a:extLst>
          </p:cNvPr>
          <p:cNvSpPr>
            <a:spLocks/>
          </p:cNvSpPr>
          <p:nvPr/>
        </p:nvSpPr>
        <p:spPr bwMode="auto">
          <a:xfrm>
            <a:off x="7624763" y="3025775"/>
            <a:ext cx="1587" cy="7938"/>
          </a:xfrm>
          <a:custGeom>
            <a:avLst/>
            <a:gdLst>
              <a:gd name="T0" fmla="*/ 1587 w 4"/>
              <a:gd name="T1" fmla="*/ 7938 h 17"/>
              <a:gd name="T2" fmla="*/ 0 w 4"/>
              <a:gd name="T3" fmla="*/ 7938 h 17"/>
              <a:gd name="T4" fmla="*/ 0 w 4"/>
              <a:gd name="T5" fmla="*/ 0 h 17"/>
              <a:gd name="T6" fmla="*/ 1587 w 4"/>
              <a:gd name="T7" fmla="*/ 0 h 17"/>
              <a:gd name="T8" fmla="*/ 1587 w 4"/>
              <a:gd name="T9" fmla="*/ 7938 h 17"/>
              <a:gd name="T10" fmla="*/ 1587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4" name="Freeform 5496">
            <a:extLst>
              <a:ext uri="{FF2B5EF4-FFF2-40B4-BE49-F238E27FC236}">
                <a16:creationId xmlns:a16="http://schemas.microsoft.com/office/drawing/2014/main" id="{C18341A7-4121-4A46-9BAE-289877B1BA29}"/>
              </a:ext>
            </a:extLst>
          </p:cNvPr>
          <p:cNvSpPr>
            <a:spLocks/>
          </p:cNvSpPr>
          <p:nvPr/>
        </p:nvSpPr>
        <p:spPr bwMode="auto">
          <a:xfrm>
            <a:off x="7624763" y="3025775"/>
            <a:ext cx="3175" cy="1588"/>
          </a:xfrm>
          <a:custGeom>
            <a:avLst/>
            <a:gdLst>
              <a:gd name="T0" fmla="*/ 0 w 6"/>
              <a:gd name="T1" fmla="*/ 1588 h 3"/>
              <a:gd name="T2" fmla="*/ 0 w 6"/>
              <a:gd name="T3" fmla="*/ 0 h 3"/>
              <a:gd name="T4" fmla="*/ 3175 w 6"/>
              <a:gd name="T5" fmla="*/ 0 h 3"/>
              <a:gd name="T6" fmla="*/ 3175 w 6"/>
              <a:gd name="T7" fmla="*/ 1588 h 3"/>
              <a:gd name="T8" fmla="*/ 0 w 6"/>
              <a:gd name="T9" fmla="*/ 1588 h 3"/>
              <a:gd name="T10" fmla="*/ 3175 w 6"/>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3"/>
                </a:moveTo>
                <a:lnTo>
                  <a:pt x="0" y="0"/>
                </a:lnTo>
                <a:lnTo>
                  <a:pt x="6" y="0"/>
                </a:lnTo>
                <a:lnTo>
                  <a:pt x="6" y="3"/>
                </a:lnTo>
                <a:lnTo>
                  <a:pt x="0" y="3"/>
                </a:lnTo>
                <a:lnTo>
                  <a:pt x="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5" name="Freeform 5497">
            <a:extLst>
              <a:ext uri="{FF2B5EF4-FFF2-40B4-BE49-F238E27FC236}">
                <a16:creationId xmlns:a16="http://schemas.microsoft.com/office/drawing/2014/main" id="{76F6FA83-21D2-49BA-8E94-A64CCA4B8D54}"/>
              </a:ext>
            </a:extLst>
          </p:cNvPr>
          <p:cNvSpPr>
            <a:spLocks/>
          </p:cNvSpPr>
          <p:nvPr/>
        </p:nvSpPr>
        <p:spPr bwMode="auto">
          <a:xfrm>
            <a:off x="7626350" y="3017838"/>
            <a:ext cx="1588" cy="7937"/>
          </a:xfrm>
          <a:custGeom>
            <a:avLst/>
            <a:gdLst>
              <a:gd name="T0" fmla="*/ 1588 w 4"/>
              <a:gd name="T1" fmla="*/ 7937 h 22"/>
              <a:gd name="T2" fmla="*/ 0 w 4"/>
              <a:gd name="T3" fmla="*/ 7937 h 22"/>
              <a:gd name="T4" fmla="*/ 0 w 4"/>
              <a:gd name="T5" fmla="*/ 0 h 22"/>
              <a:gd name="T6" fmla="*/ 1588 w 4"/>
              <a:gd name="T7" fmla="*/ 0 h 22"/>
              <a:gd name="T8" fmla="*/ 1588 w 4"/>
              <a:gd name="T9" fmla="*/ 7937 h 22"/>
              <a:gd name="T10" fmla="*/ 1588 w 4"/>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2">
                <a:moveTo>
                  <a:pt x="4" y="22"/>
                </a:moveTo>
                <a:lnTo>
                  <a:pt x="0" y="22"/>
                </a:lnTo>
                <a:lnTo>
                  <a:pt x="0" y="0"/>
                </a:lnTo>
                <a:lnTo>
                  <a:pt x="4" y="0"/>
                </a:lnTo>
                <a:lnTo>
                  <a:pt x="4" y="22"/>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6" name="Freeform 5498">
            <a:extLst>
              <a:ext uri="{FF2B5EF4-FFF2-40B4-BE49-F238E27FC236}">
                <a16:creationId xmlns:a16="http://schemas.microsoft.com/office/drawing/2014/main" id="{01F4923C-81A8-4215-B754-61CA2E866A71}"/>
              </a:ext>
            </a:extLst>
          </p:cNvPr>
          <p:cNvSpPr>
            <a:spLocks/>
          </p:cNvSpPr>
          <p:nvPr/>
        </p:nvSpPr>
        <p:spPr bwMode="auto">
          <a:xfrm>
            <a:off x="7627938" y="3016250"/>
            <a:ext cx="22225" cy="1588"/>
          </a:xfrm>
          <a:custGeom>
            <a:avLst/>
            <a:gdLst>
              <a:gd name="T0" fmla="*/ 0 w 56"/>
              <a:gd name="T1" fmla="*/ 1588 h 4"/>
              <a:gd name="T2" fmla="*/ 0 w 56"/>
              <a:gd name="T3" fmla="*/ 0 h 4"/>
              <a:gd name="T4" fmla="*/ 22225 w 56"/>
              <a:gd name="T5" fmla="*/ 0 h 4"/>
              <a:gd name="T6" fmla="*/ 22225 w 56"/>
              <a:gd name="T7" fmla="*/ 1588 h 4"/>
              <a:gd name="T8" fmla="*/ 0 w 56"/>
              <a:gd name="T9" fmla="*/ 1588 h 4"/>
              <a:gd name="T10" fmla="*/ 22225 w 56"/>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
                <a:moveTo>
                  <a:pt x="0" y="4"/>
                </a:moveTo>
                <a:lnTo>
                  <a:pt x="0" y="0"/>
                </a:lnTo>
                <a:lnTo>
                  <a:pt x="56" y="0"/>
                </a:lnTo>
                <a:lnTo>
                  <a:pt x="56" y="4"/>
                </a:lnTo>
                <a:lnTo>
                  <a:pt x="0" y="4"/>
                </a:lnTo>
                <a:lnTo>
                  <a:pt x="5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7" name="Freeform 5499">
            <a:extLst>
              <a:ext uri="{FF2B5EF4-FFF2-40B4-BE49-F238E27FC236}">
                <a16:creationId xmlns:a16="http://schemas.microsoft.com/office/drawing/2014/main" id="{91A1790C-7827-4F7E-A73B-18D5C01E8752}"/>
              </a:ext>
            </a:extLst>
          </p:cNvPr>
          <p:cNvSpPr>
            <a:spLocks/>
          </p:cNvSpPr>
          <p:nvPr/>
        </p:nvSpPr>
        <p:spPr bwMode="auto">
          <a:xfrm>
            <a:off x="7648575" y="3011488"/>
            <a:ext cx="1588" cy="6350"/>
          </a:xfrm>
          <a:custGeom>
            <a:avLst/>
            <a:gdLst>
              <a:gd name="T0" fmla="*/ 1588 w 4"/>
              <a:gd name="T1" fmla="*/ 6350 h 16"/>
              <a:gd name="T2" fmla="*/ 0 w 4"/>
              <a:gd name="T3" fmla="*/ 6350 h 16"/>
              <a:gd name="T4" fmla="*/ 0 w 4"/>
              <a:gd name="T5" fmla="*/ 0 h 16"/>
              <a:gd name="T6" fmla="*/ 1588 w 4"/>
              <a:gd name="T7" fmla="*/ 0 h 16"/>
              <a:gd name="T8" fmla="*/ 1588 w 4"/>
              <a:gd name="T9" fmla="*/ 6350 h 16"/>
              <a:gd name="T10" fmla="*/ 1588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8" name="Freeform 5500">
            <a:extLst>
              <a:ext uri="{FF2B5EF4-FFF2-40B4-BE49-F238E27FC236}">
                <a16:creationId xmlns:a16="http://schemas.microsoft.com/office/drawing/2014/main" id="{C448DA37-D43F-4466-8665-FD929058ED4C}"/>
              </a:ext>
            </a:extLst>
          </p:cNvPr>
          <p:cNvSpPr>
            <a:spLocks/>
          </p:cNvSpPr>
          <p:nvPr/>
        </p:nvSpPr>
        <p:spPr bwMode="auto">
          <a:xfrm>
            <a:off x="7650163" y="3009900"/>
            <a:ext cx="12700" cy="1588"/>
          </a:xfrm>
          <a:custGeom>
            <a:avLst/>
            <a:gdLst>
              <a:gd name="T0" fmla="*/ 0 w 32"/>
              <a:gd name="T1" fmla="*/ 1588 h 4"/>
              <a:gd name="T2" fmla="*/ 0 w 32"/>
              <a:gd name="T3" fmla="*/ 0 h 4"/>
              <a:gd name="T4" fmla="*/ 12700 w 32"/>
              <a:gd name="T5" fmla="*/ 0 h 4"/>
              <a:gd name="T6" fmla="*/ 12700 w 32"/>
              <a:gd name="T7" fmla="*/ 1588 h 4"/>
              <a:gd name="T8" fmla="*/ 0 w 32"/>
              <a:gd name="T9" fmla="*/ 1588 h 4"/>
              <a:gd name="T10" fmla="*/ 12700 w 32"/>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4">
                <a:moveTo>
                  <a:pt x="0" y="4"/>
                </a:moveTo>
                <a:lnTo>
                  <a:pt x="0" y="0"/>
                </a:lnTo>
                <a:lnTo>
                  <a:pt x="32" y="0"/>
                </a:lnTo>
                <a:lnTo>
                  <a:pt x="32" y="4"/>
                </a:lnTo>
                <a:lnTo>
                  <a:pt x="0" y="4"/>
                </a:lnTo>
                <a:lnTo>
                  <a:pt x="3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49" name="Freeform 5501">
            <a:extLst>
              <a:ext uri="{FF2B5EF4-FFF2-40B4-BE49-F238E27FC236}">
                <a16:creationId xmlns:a16="http://schemas.microsoft.com/office/drawing/2014/main" id="{084A6536-18E4-489A-8B6E-FC8F619A4316}"/>
              </a:ext>
            </a:extLst>
          </p:cNvPr>
          <p:cNvSpPr>
            <a:spLocks/>
          </p:cNvSpPr>
          <p:nvPr/>
        </p:nvSpPr>
        <p:spPr bwMode="auto">
          <a:xfrm>
            <a:off x="7693025" y="2998788"/>
            <a:ext cx="1588" cy="1587"/>
          </a:xfrm>
          <a:custGeom>
            <a:avLst/>
            <a:gdLst>
              <a:gd name="T0" fmla="*/ 1588 w 4"/>
              <a:gd name="T1" fmla="*/ 1587 h 3"/>
              <a:gd name="T2" fmla="*/ 0 w 4"/>
              <a:gd name="T3" fmla="*/ 1587 h 3"/>
              <a:gd name="T4" fmla="*/ 0 w 4"/>
              <a:gd name="T5" fmla="*/ 0 h 3"/>
              <a:gd name="T6" fmla="*/ 1588 w 4"/>
              <a:gd name="T7" fmla="*/ 0 h 3"/>
              <a:gd name="T8" fmla="*/ 1588 w 4"/>
              <a:gd name="T9" fmla="*/ 1587 h 3"/>
              <a:gd name="T10" fmla="*/ 1588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0" y="3"/>
                </a:lnTo>
                <a:lnTo>
                  <a:pt x="0" y="0"/>
                </a:lnTo>
                <a:lnTo>
                  <a:pt x="4" y="0"/>
                </a:lnTo>
                <a:lnTo>
                  <a:pt x="4" y="3"/>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0" name="Freeform 5502">
            <a:extLst>
              <a:ext uri="{FF2B5EF4-FFF2-40B4-BE49-F238E27FC236}">
                <a16:creationId xmlns:a16="http://schemas.microsoft.com/office/drawing/2014/main" id="{C9248279-9380-4290-BA46-D02A8880C659}"/>
              </a:ext>
            </a:extLst>
          </p:cNvPr>
          <p:cNvSpPr>
            <a:spLocks/>
          </p:cNvSpPr>
          <p:nvPr/>
        </p:nvSpPr>
        <p:spPr bwMode="auto">
          <a:xfrm>
            <a:off x="7693025" y="2997200"/>
            <a:ext cx="3175" cy="1588"/>
          </a:xfrm>
          <a:custGeom>
            <a:avLst/>
            <a:gdLst>
              <a:gd name="T0" fmla="*/ 0 w 5"/>
              <a:gd name="T1" fmla="*/ 1588 h 4"/>
              <a:gd name="T2" fmla="*/ 0 w 5"/>
              <a:gd name="T3" fmla="*/ 0 h 4"/>
              <a:gd name="T4" fmla="*/ 3175 w 5"/>
              <a:gd name="T5" fmla="*/ 0 h 4"/>
              <a:gd name="T6" fmla="*/ 3175 w 5"/>
              <a:gd name="T7" fmla="*/ 1588 h 4"/>
              <a:gd name="T8" fmla="*/ 0 w 5"/>
              <a:gd name="T9" fmla="*/ 1588 h 4"/>
              <a:gd name="T10" fmla="*/ 3175 w 5"/>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4">
                <a:moveTo>
                  <a:pt x="0" y="4"/>
                </a:moveTo>
                <a:lnTo>
                  <a:pt x="0" y="0"/>
                </a:lnTo>
                <a:lnTo>
                  <a:pt x="5" y="0"/>
                </a:lnTo>
                <a:lnTo>
                  <a:pt x="5" y="4"/>
                </a:lnTo>
                <a:lnTo>
                  <a:pt x="0" y="4"/>
                </a:lnTo>
                <a:lnTo>
                  <a:pt x="5"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1" name="Freeform 5503">
            <a:extLst>
              <a:ext uri="{FF2B5EF4-FFF2-40B4-BE49-F238E27FC236}">
                <a16:creationId xmlns:a16="http://schemas.microsoft.com/office/drawing/2014/main" id="{BCE2C8EB-79B3-4CBC-92EE-74EBBD484DDC}"/>
              </a:ext>
            </a:extLst>
          </p:cNvPr>
          <p:cNvSpPr>
            <a:spLocks/>
          </p:cNvSpPr>
          <p:nvPr/>
        </p:nvSpPr>
        <p:spPr bwMode="auto">
          <a:xfrm>
            <a:off x="7694613" y="2994025"/>
            <a:ext cx="1587" cy="4763"/>
          </a:xfrm>
          <a:custGeom>
            <a:avLst/>
            <a:gdLst>
              <a:gd name="T0" fmla="*/ 1587 w 3"/>
              <a:gd name="T1" fmla="*/ 4763 h 13"/>
              <a:gd name="T2" fmla="*/ 0 w 3"/>
              <a:gd name="T3" fmla="*/ 4763 h 13"/>
              <a:gd name="T4" fmla="*/ 0 w 3"/>
              <a:gd name="T5" fmla="*/ 0 h 13"/>
              <a:gd name="T6" fmla="*/ 1587 w 3"/>
              <a:gd name="T7" fmla="*/ 0 h 13"/>
              <a:gd name="T8" fmla="*/ 1587 w 3"/>
              <a:gd name="T9" fmla="*/ 4763 h 13"/>
              <a:gd name="T10" fmla="*/ 1587 w 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3">
                <a:moveTo>
                  <a:pt x="3" y="13"/>
                </a:moveTo>
                <a:lnTo>
                  <a:pt x="0" y="13"/>
                </a:lnTo>
                <a:lnTo>
                  <a:pt x="0" y="0"/>
                </a:lnTo>
                <a:lnTo>
                  <a:pt x="3" y="0"/>
                </a:lnTo>
                <a:lnTo>
                  <a:pt x="3" y="13"/>
                </a:lnTo>
                <a:lnTo>
                  <a:pt x="3"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2" name="Freeform 5504">
            <a:extLst>
              <a:ext uri="{FF2B5EF4-FFF2-40B4-BE49-F238E27FC236}">
                <a16:creationId xmlns:a16="http://schemas.microsoft.com/office/drawing/2014/main" id="{34A7C240-E78F-4122-A42D-32785EA5DF22}"/>
              </a:ext>
            </a:extLst>
          </p:cNvPr>
          <p:cNvSpPr>
            <a:spLocks/>
          </p:cNvSpPr>
          <p:nvPr/>
        </p:nvSpPr>
        <p:spPr bwMode="auto">
          <a:xfrm>
            <a:off x="7696200" y="2992438"/>
            <a:ext cx="17463" cy="1587"/>
          </a:xfrm>
          <a:custGeom>
            <a:avLst/>
            <a:gdLst>
              <a:gd name="T0" fmla="*/ 0 w 45"/>
              <a:gd name="T1" fmla="*/ 1587 h 4"/>
              <a:gd name="T2" fmla="*/ 0 w 45"/>
              <a:gd name="T3" fmla="*/ 0 h 4"/>
              <a:gd name="T4" fmla="*/ 17463 w 45"/>
              <a:gd name="T5" fmla="*/ 0 h 4"/>
              <a:gd name="T6" fmla="*/ 17463 w 45"/>
              <a:gd name="T7" fmla="*/ 1587 h 4"/>
              <a:gd name="T8" fmla="*/ 0 w 45"/>
              <a:gd name="T9" fmla="*/ 1587 h 4"/>
              <a:gd name="T10" fmla="*/ 17463 w 45"/>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4">
                <a:moveTo>
                  <a:pt x="0" y="4"/>
                </a:moveTo>
                <a:lnTo>
                  <a:pt x="0" y="0"/>
                </a:lnTo>
                <a:lnTo>
                  <a:pt x="45" y="0"/>
                </a:lnTo>
                <a:lnTo>
                  <a:pt x="45" y="4"/>
                </a:lnTo>
                <a:lnTo>
                  <a:pt x="0" y="4"/>
                </a:lnTo>
                <a:lnTo>
                  <a:pt x="45"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3" name="Freeform 5505">
            <a:extLst>
              <a:ext uri="{FF2B5EF4-FFF2-40B4-BE49-F238E27FC236}">
                <a16:creationId xmlns:a16="http://schemas.microsoft.com/office/drawing/2014/main" id="{8C1C3BC8-4F69-442C-B217-F44F6FA0E440}"/>
              </a:ext>
            </a:extLst>
          </p:cNvPr>
          <p:cNvSpPr>
            <a:spLocks/>
          </p:cNvSpPr>
          <p:nvPr/>
        </p:nvSpPr>
        <p:spPr bwMode="auto">
          <a:xfrm>
            <a:off x="7712075" y="2987675"/>
            <a:ext cx="1588" cy="6350"/>
          </a:xfrm>
          <a:custGeom>
            <a:avLst/>
            <a:gdLst>
              <a:gd name="T0" fmla="*/ 1588 w 4"/>
              <a:gd name="T1" fmla="*/ 6350 h 17"/>
              <a:gd name="T2" fmla="*/ 0 w 4"/>
              <a:gd name="T3" fmla="*/ 6350 h 17"/>
              <a:gd name="T4" fmla="*/ 0 w 4"/>
              <a:gd name="T5" fmla="*/ 0 h 17"/>
              <a:gd name="T6" fmla="*/ 1588 w 4"/>
              <a:gd name="T7" fmla="*/ 0 h 17"/>
              <a:gd name="T8" fmla="*/ 1588 w 4"/>
              <a:gd name="T9" fmla="*/ 6350 h 17"/>
              <a:gd name="T10" fmla="*/ 1588 w 4"/>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7">
                <a:moveTo>
                  <a:pt x="4" y="17"/>
                </a:moveTo>
                <a:lnTo>
                  <a:pt x="0" y="17"/>
                </a:lnTo>
                <a:lnTo>
                  <a:pt x="0" y="0"/>
                </a:lnTo>
                <a:lnTo>
                  <a:pt x="4" y="0"/>
                </a:lnTo>
                <a:lnTo>
                  <a:pt x="4" y="17"/>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4" name="Freeform 5506">
            <a:extLst>
              <a:ext uri="{FF2B5EF4-FFF2-40B4-BE49-F238E27FC236}">
                <a16:creationId xmlns:a16="http://schemas.microsoft.com/office/drawing/2014/main" id="{8F2AF0C8-F30F-44C0-B222-4562D1157FE2}"/>
              </a:ext>
            </a:extLst>
          </p:cNvPr>
          <p:cNvSpPr>
            <a:spLocks/>
          </p:cNvSpPr>
          <p:nvPr/>
        </p:nvSpPr>
        <p:spPr bwMode="auto">
          <a:xfrm>
            <a:off x="7713663" y="2986088"/>
            <a:ext cx="30162" cy="1587"/>
          </a:xfrm>
          <a:custGeom>
            <a:avLst/>
            <a:gdLst>
              <a:gd name="T0" fmla="*/ 0 w 74"/>
              <a:gd name="T1" fmla="*/ 1587 h 2"/>
              <a:gd name="T2" fmla="*/ 0 w 74"/>
              <a:gd name="T3" fmla="*/ 0 h 2"/>
              <a:gd name="T4" fmla="*/ 30162 w 74"/>
              <a:gd name="T5" fmla="*/ 0 h 2"/>
              <a:gd name="T6" fmla="*/ 30162 w 74"/>
              <a:gd name="T7" fmla="*/ 1587 h 2"/>
              <a:gd name="T8" fmla="*/ 0 w 74"/>
              <a:gd name="T9" fmla="*/ 1587 h 2"/>
              <a:gd name="T10" fmla="*/ 30162 w 74"/>
              <a:gd name="T11" fmla="*/ 1587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2">
                <a:moveTo>
                  <a:pt x="0" y="2"/>
                </a:moveTo>
                <a:lnTo>
                  <a:pt x="0" y="0"/>
                </a:lnTo>
                <a:lnTo>
                  <a:pt x="74" y="0"/>
                </a:lnTo>
                <a:lnTo>
                  <a:pt x="74" y="2"/>
                </a:lnTo>
                <a:lnTo>
                  <a:pt x="0" y="2"/>
                </a:lnTo>
                <a:lnTo>
                  <a:pt x="74"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5" name="Freeform 5507">
            <a:extLst>
              <a:ext uri="{FF2B5EF4-FFF2-40B4-BE49-F238E27FC236}">
                <a16:creationId xmlns:a16="http://schemas.microsoft.com/office/drawing/2014/main" id="{657DCC4A-77EB-47D4-A7D4-A0F53BCEBDB5}"/>
              </a:ext>
            </a:extLst>
          </p:cNvPr>
          <p:cNvSpPr>
            <a:spLocks/>
          </p:cNvSpPr>
          <p:nvPr/>
        </p:nvSpPr>
        <p:spPr bwMode="auto">
          <a:xfrm>
            <a:off x="7742238" y="2974975"/>
            <a:ext cx="1587" cy="12700"/>
          </a:xfrm>
          <a:custGeom>
            <a:avLst/>
            <a:gdLst>
              <a:gd name="T0" fmla="*/ 1587 w 4"/>
              <a:gd name="T1" fmla="*/ 12700 h 31"/>
              <a:gd name="T2" fmla="*/ 0 w 4"/>
              <a:gd name="T3" fmla="*/ 12700 h 31"/>
              <a:gd name="T4" fmla="*/ 0 w 4"/>
              <a:gd name="T5" fmla="*/ 0 h 31"/>
              <a:gd name="T6" fmla="*/ 1587 w 4"/>
              <a:gd name="T7" fmla="*/ 0 h 31"/>
              <a:gd name="T8" fmla="*/ 1587 w 4"/>
              <a:gd name="T9" fmla="*/ 12700 h 31"/>
              <a:gd name="T10" fmla="*/ 1587 w 4"/>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1">
                <a:moveTo>
                  <a:pt x="4" y="31"/>
                </a:moveTo>
                <a:lnTo>
                  <a:pt x="0" y="31"/>
                </a:lnTo>
                <a:lnTo>
                  <a:pt x="0" y="0"/>
                </a:lnTo>
                <a:lnTo>
                  <a:pt x="4" y="0"/>
                </a:lnTo>
                <a:lnTo>
                  <a:pt x="4" y="31"/>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6" name="Freeform 5508">
            <a:extLst>
              <a:ext uri="{FF2B5EF4-FFF2-40B4-BE49-F238E27FC236}">
                <a16:creationId xmlns:a16="http://schemas.microsoft.com/office/drawing/2014/main" id="{B0084F73-4416-4FB3-8DFF-108AE7ADB975}"/>
              </a:ext>
            </a:extLst>
          </p:cNvPr>
          <p:cNvSpPr>
            <a:spLocks/>
          </p:cNvSpPr>
          <p:nvPr/>
        </p:nvSpPr>
        <p:spPr bwMode="auto">
          <a:xfrm>
            <a:off x="7743825" y="2973388"/>
            <a:ext cx="3175" cy="1587"/>
          </a:xfrm>
          <a:custGeom>
            <a:avLst/>
            <a:gdLst>
              <a:gd name="T0" fmla="*/ 0 w 8"/>
              <a:gd name="T1" fmla="*/ 1587 h 4"/>
              <a:gd name="T2" fmla="*/ 0 w 8"/>
              <a:gd name="T3" fmla="*/ 0 h 4"/>
              <a:gd name="T4" fmla="*/ 3175 w 8"/>
              <a:gd name="T5" fmla="*/ 0 h 4"/>
              <a:gd name="T6" fmla="*/ 3175 w 8"/>
              <a:gd name="T7" fmla="*/ 1587 h 4"/>
              <a:gd name="T8" fmla="*/ 0 w 8"/>
              <a:gd name="T9" fmla="*/ 1587 h 4"/>
              <a:gd name="T10" fmla="*/ 3175 w 8"/>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
                <a:moveTo>
                  <a:pt x="0" y="4"/>
                </a:moveTo>
                <a:lnTo>
                  <a:pt x="0" y="0"/>
                </a:lnTo>
                <a:lnTo>
                  <a:pt x="8" y="0"/>
                </a:lnTo>
                <a:lnTo>
                  <a:pt x="8" y="4"/>
                </a:lnTo>
                <a:lnTo>
                  <a:pt x="0" y="4"/>
                </a:lnTo>
                <a:lnTo>
                  <a:pt x="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7" name="Freeform 5509">
            <a:extLst>
              <a:ext uri="{FF2B5EF4-FFF2-40B4-BE49-F238E27FC236}">
                <a16:creationId xmlns:a16="http://schemas.microsoft.com/office/drawing/2014/main" id="{3E8C480E-B492-4621-B081-384BF3521E5A}"/>
              </a:ext>
            </a:extLst>
          </p:cNvPr>
          <p:cNvSpPr>
            <a:spLocks/>
          </p:cNvSpPr>
          <p:nvPr/>
        </p:nvSpPr>
        <p:spPr bwMode="auto">
          <a:xfrm>
            <a:off x="7789863" y="2973388"/>
            <a:ext cx="17462" cy="1587"/>
          </a:xfrm>
          <a:custGeom>
            <a:avLst/>
            <a:gdLst>
              <a:gd name="T0" fmla="*/ 0 w 44"/>
              <a:gd name="T1" fmla="*/ 1587 h 4"/>
              <a:gd name="T2" fmla="*/ 0 w 44"/>
              <a:gd name="T3" fmla="*/ 0 h 4"/>
              <a:gd name="T4" fmla="*/ 17462 w 44"/>
              <a:gd name="T5" fmla="*/ 0 h 4"/>
              <a:gd name="T6" fmla="*/ 17462 w 44"/>
              <a:gd name="T7" fmla="*/ 1587 h 4"/>
              <a:gd name="T8" fmla="*/ 0 w 44"/>
              <a:gd name="T9" fmla="*/ 1587 h 4"/>
              <a:gd name="T10" fmla="*/ 17462 w 44"/>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
                <a:moveTo>
                  <a:pt x="0" y="4"/>
                </a:moveTo>
                <a:lnTo>
                  <a:pt x="0" y="0"/>
                </a:lnTo>
                <a:lnTo>
                  <a:pt x="44" y="0"/>
                </a:lnTo>
                <a:lnTo>
                  <a:pt x="44" y="4"/>
                </a:lnTo>
                <a:lnTo>
                  <a:pt x="0" y="4"/>
                </a:lnTo>
                <a:lnTo>
                  <a:pt x="4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8" name="Freeform 5510">
            <a:extLst>
              <a:ext uri="{FF2B5EF4-FFF2-40B4-BE49-F238E27FC236}">
                <a16:creationId xmlns:a16="http://schemas.microsoft.com/office/drawing/2014/main" id="{76F3DFBA-AFCF-4060-8EA5-AD221E7E4E3B}"/>
              </a:ext>
            </a:extLst>
          </p:cNvPr>
          <p:cNvSpPr>
            <a:spLocks/>
          </p:cNvSpPr>
          <p:nvPr/>
        </p:nvSpPr>
        <p:spPr bwMode="auto">
          <a:xfrm>
            <a:off x="7807325" y="2970213"/>
            <a:ext cx="1588" cy="4762"/>
          </a:xfrm>
          <a:custGeom>
            <a:avLst/>
            <a:gdLst>
              <a:gd name="T0" fmla="*/ 1588 w 2"/>
              <a:gd name="T1" fmla="*/ 4762 h 13"/>
              <a:gd name="T2" fmla="*/ 0 w 2"/>
              <a:gd name="T3" fmla="*/ 4762 h 13"/>
              <a:gd name="T4" fmla="*/ 0 w 2"/>
              <a:gd name="T5" fmla="*/ 0 h 13"/>
              <a:gd name="T6" fmla="*/ 1588 w 2"/>
              <a:gd name="T7" fmla="*/ 0 h 13"/>
              <a:gd name="T8" fmla="*/ 1588 w 2"/>
              <a:gd name="T9" fmla="*/ 4762 h 13"/>
              <a:gd name="T10" fmla="*/ 1588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59" name="Freeform 5511">
            <a:extLst>
              <a:ext uri="{FF2B5EF4-FFF2-40B4-BE49-F238E27FC236}">
                <a16:creationId xmlns:a16="http://schemas.microsoft.com/office/drawing/2014/main" id="{02F5DA12-014A-4DAF-A98F-BD7084404FDA}"/>
              </a:ext>
            </a:extLst>
          </p:cNvPr>
          <p:cNvSpPr>
            <a:spLocks/>
          </p:cNvSpPr>
          <p:nvPr/>
        </p:nvSpPr>
        <p:spPr bwMode="auto">
          <a:xfrm>
            <a:off x="7807325" y="2968625"/>
            <a:ext cx="14288" cy="1588"/>
          </a:xfrm>
          <a:custGeom>
            <a:avLst/>
            <a:gdLst>
              <a:gd name="T0" fmla="*/ 0 w 36"/>
              <a:gd name="T1" fmla="*/ 1588 h 4"/>
              <a:gd name="T2" fmla="*/ 0 w 36"/>
              <a:gd name="T3" fmla="*/ 0 h 4"/>
              <a:gd name="T4" fmla="*/ 14288 w 36"/>
              <a:gd name="T5" fmla="*/ 0 h 4"/>
              <a:gd name="T6" fmla="*/ 14288 w 36"/>
              <a:gd name="T7" fmla="*/ 1588 h 4"/>
              <a:gd name="T8" fmla="*/ 0 w 36"/>
              <a:gd name="T9" fmla="*/ 1588 h 4"/>
              <a:gd name="T10" fmla="*/ 14288 w 36"/>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
                <a:moveTo>
                  <a:pt x="0" y="4"/>
                </a:moveTo>
                <a:lnTo>
                  <a:pt x="0" y="0"/>
                </a:lnTo>
                <a:lnTo>
                  <a:pt x="36" y="0"/>
                </a:lnTo>
                <a:lnTo>
                  <a:pt x="36" y="4"/>
                </a:lnTo>
                <a:lnTo>
                  <a:pt x="0" y="4"/>
                </a:lnTo>
                <a:lnTo>
                  <a:pt x="3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0" name="Freeform 5512">
            <a:extLst>
              <a:ext uri="{FF2B5EF4-FFF2-40B4-BE49-F238E27FC236}">
                <a16:creationId xmlns:a16="http://schemas.microsoft.com/office/drawing/2014/main" id="{984AC226-F394-4864-AEE0-10C7FB0542FD}"/>
              </a:ext>
            </a:extLst>
          </p:cNvPr>
          <p:cNvSpPr>
            <a:spLocks/>
          </p:cNvSpPr>
          <p:nvPr/>
        </p:nvSpPr>
        <p:spPr bwMode="auto">
          <a:xfrm>
            <a:off x="7820025" y="2954338"/>
            <a:ext cx="1588" cy="15875"/>
          </a:xfrm>
          <a:custGeom>
            <a:avLst/>
            <a:gdLst>
              <a:gd name="T0" fmla="*/ 1588 w 2"/>
              <a:gd name="T1" fmla="*/ 15875 h 39"/>
              <a:gd name="T2" fmla="*/ 0 w 2"/>
              <a:gd name="T3" fmla="*/ 15875 h 39"/>
              <a:gd name="T4" fmla="*/ 0 w 2"/>
              <a:gd name="T5" fmla="*/ 0 h 39"/>
              <a:gd name="T6" fmla="*/ 1588 w 2"/>
              <a:gd name="T7" fmla="*/ 0 h 39"/>
              <a:gd name="T8" fmla="*/ 1588 w 2"/>
              <a:gd name="T9" fmla="*/ 15875 h 39"/>
              <a:gd name="T10" fmla="*/ 1588 w 2"/>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9">
                <a:moveTo>
                  <a:pt x="2" y="39"/>
                </a:moveTo>
                <a:lnTo>
                  <a:pt x="0" y="39"/>
                </a:lnTo>
                <a:lnTo>
                  <a:pt x="0" y="0"/>
                </a:lnTo>
                <a:lnTo>
                  <a:pt x="2" y="0"/>
                </a:lnTo>
                <a:lnTo>
                  <a:pt x="2" y="39"/>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1" name="Freeform 5513">
            <a:extLst>
              <a:ext uri="{FF2B5EF4-FFF2-40B4-BE49-F238E27FC236}">
                <a16:creationId xmlns:a16="http://schemas.microsoft.com/office/drawing/2014/main" id="{F98C4860-CFA0-4721-A80D-D8893F85F358}"/>
              </a:ext>
            </a:extLst>
          </p:cNvPr>
          <p:cNvSpPr>
            <a:spLocks/>
          </p:cNvSpPr>
          <p:nvPr/>
        </p:nvSpPr>
        <p:spPr bwMode="auto">
          <a:xfrm>
            <a:off x="7821613" y="2952750"/>
            <a:ext cx="12700" cy="1588"/>
          </a:xfrm>
          <a:custGeom>
            <a:avLst/>
            <a:gdLst>
              <a:gd name="T0" fmla="*/ 0 w 32"/>
              <a:gd name="T1" fmla="*/ 1588 h 4"/>
              <a:gd name="T2" fmla="*/ 0 w 32"/>
              <a:gd name="T3" fmla="*/ 0 h 4"/>
              <a:gd name="T4" fmla="*/ 12700 w 32"/>
              <a:gd name="T5" fmla="*/ 0 h 4"/>
              <a:gd name="T6" fmla="*/ 12700 w 32"/>
              <a:gd name="T7" fmla="*/ 1588 h 4"/>
              <a:gd name="T8" fmla="*/ 0 w 32"/>
              <a:gd name="T9" fmla="*/ 1588 h 4"/>
              <a:gd name="T10" fmla="*/ 12700 w 32"/>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4">
                <a:moveTo>
                  <a:pt x="0" y="4"/>
                </a:moveTo>
                <a:lnTo>
                  <a:pt x="0" y="0"/>
                </a:lnTo>
                <a:lnTo>
                  <a:pt x="32" y="0"/>
                </a:lnTo>
                <a:lnTo>
                  <a:pt x="32" y="4"/>
                </a:lnTo>
                <a:lnTo>
                  <a:pt x="0" y="4"/>
                </a:lnTo>
                <a:lnTo>
                  <a:pt x="3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2" name="Freeform 5514">
            <a:extLst>
              <a:ext uri="{FF2B5EF4-FFF2-40B4-BE49-F238E27FC236}">
                <a16:creationId xmlns:a16="http://schemas.microsoft.com/office/drawing/2014/main" id="{75C6F838-24FC-4B08-9DC9-7AF51208FDA9}"/>
              </a:ext>
            </a:extLst>
          </p:cNvPr>
          <p:cNvSpPr>
            <a:spLocks/>
          </p:cNvSpPr>
          <p:nvPr/>
        </p:nvSpPr>
        <p:spPr bwMode="auto">
          <a:xfrm>
            <a:off x="7834313" y="2947988"/>
            <a:ext cx="1587" cy="6350"/>
          </a:xfrm>
          <a:custGeom>
            <a:avLst/>
            <a:gdLst>
              <a:gd name="T0" fmla="*/ 1587 w 2"/>
              <a:gd name="T1" fmla="*/ 6350 h 17"/>
              <a:gd name="T2" fmla="*/ 0 w 2"/>
              <a:gd name="T3" fmla="*/ 6350 h 17"/>
              <a:gd name="T4" fmla="*/ 0 w 2"/>
              <a:gd name="T5" fmla="*/ 0 h 17"/>
              <a:gd name="T6" fmla="*/ 1587 w 2"/>
              <a:gd name="T7" fmla="*/ 0 h 17"/>
              <a:gd name="T8" fmla="*/ 1587 w 2"/>
              <a:gd name="T9" fmla="*/ 6350 h 17"/>
              <a:gd name="T10" fmla="*/ 1587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3" name="Freeform 5515">
            <a:extLst>
              <a:ext uri="{FF2B5EF4-FFF2-40B4-BE49-F238E27FC236}">
                <a16:creationId xmlns:a16="http://schemas.microsoft.com/office/drawing/2014/main" id="{F7925552-4E42-45AD-ACBA-E2B30A41545A}"/>
              </a:ext>
            </a:extLst>
          </p:cNvPr>
          <p:cNvSpPr>
            <a:spLocks/>
          </p:cNvSpPr>
          <p:nvPr/>
        </p:nvSpPr>
        <p:spPr bwMode="auto">
          <a:xfrm>
            <a:off x="7834313" y="2946400"/>
            <a:ext cx="6350" cy="1588"/>
          </a:xfrm>
          <a:custGeom>
            <a:avLst/>
            <a:gdLst>
              <a:gd name="T0" fmla="*/ 0 w 16"/>
              <a:gd name="T1" fmla="*/ 1588 h 2"/>
              <a:gd name="T2" fmla="*/ 0 w 16"/>
              <a:gd name="T3" fmla="*/ 0 h 2"/>
              <a:gd name="T4" fmla="*/ 6350 w 16"/>
              <a:gd name="T5" fmla="*/ 0 h 2"/>
              <a:gd name="T6" fmla="*/ 6350 w 16"/>
              <a:gd name="T7" fmla="*/ 1588 h 2"/>
              <a:gd name="T8" fmla="*/ 0 w 16"/>
              <a:gd name="T9" fmla="*/ 1588 h 2"/>
              <a:gd name="T10" fmla="*/ 6350 w 16"/>
              <a:gd name="T11" fmla="*/ 1588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
                <a:moveTo>
                  <a:pt x="0" y="2"/>
                </a:moveTo>
                <a:lnTo>
                  <a:pt x="0" y="0"/>
                </a:lnTo>
                <a:lnTo>
                  <a:pt x="16" y="0"/>
                </a:lnTo>
                <a:lnTo>
                  <a:pt x="16" y="2"/>
                </a:lnTo>
                <a:lnTo>
                  <a:pt x="0" y="2"/>
                </a:lnTo>
                <a:lnTo>
                  <a:pt x="16" y="2"/>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4" name="Freeform 5516">
            <a:extLst>
              <a:ext uri="{FF2B5EF4-FFF2-40B4-BE49-F238E27FC236}">
                <a16:creationId xmlns:a16="http://schemas.microsoft.com/office/drawing/2014/main" id="{C4A1DF5F-BF0E-4CC9-9026-062460DCC4AA}"/>
              </a:ext>
            </a:extLst>
          </p:cNvPr>
          <p:cNvSpPr>
            <a:spLocks/>
          </p:cNvSpPr>
          <p:nvPr/>
        </p:nvSpPr>
        <p:spPr bwMode="auto">
          <a:xfrm>
            <a:off x="7875588" y="2940050"/>
            <a:ext cx="15875" cy="1588"/>
          </a:xfrm>
          <a:custGeom>
            <a:avLst/>
            <a:gdLst>
              <a:gd name="T0" fmla="*/ 0 w 40"/>
              <a:gd name="T1" fmla="*/ 1588 h 3"/>
              <a:gd name="T2" fmla="*/ 0 w 40"/>
              <a:gd name="T3" fmla="*/ 0 h 3"/>
              <a:gd name="T4" fmla="*/ 15875 w 40"/>
              <a:gd name="T5" fmla="*/ 0 h 3"/>
              <a:gd name="T6" fmla="*/ 15875 w 40"/>
              <a:gd name="T7" fmla="*/ 1588 h 3"/>
              <a:gd name="T8" fmla="*/ 0 w 40"/>
              <a:gd name="T9" fmla="*/ 1588 h 3"/>
              <a:gd name="T10" fmla="*/ 15875 w 40"/>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3">
                <a:moveTo>
                  <a:pt x="0" y="3"/>
                </a:moveTo>
                <a:lnTo>
                  <a:pt x="0" y="0"/>
                </a:lnTo>
                <a:lnTo>
                  <a:pt x="40" y="0"/>
                </a:lnTo>
                <a:lnTo>
                  <a:pt x="40" y="3"/>
                </a:lnTo>
                <a:lnTo>
                  <a:pt x="0" y="3"/>
                </a:lnTo>
                <a:lnTo>
                  <a:pt x="4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5" name="Freeform 5517">
            <a:extLst>
              <a:ext uri="{FF2B5EF4-FFF2-40B4-BE49-F238E27FC236}">
                <a16:creationId xmlns:a16="http://schemas.microsoft.com/office/drawing/2014/main" id="{CA6086FD-948A-46F6-98CF-0572E37678E6}"/>
              </a:ext>
            </a:extLst>
          </p:cNvPr>
          <p:cNvSpPr>
            <a:spLocks/>
          </p:cNvSpPr>
          <p:nvPr/>
        </p:nvSpPr>
        <p:spPr bwMode="auto">
          <a:xfrm>
            <a:off x="7889875" y="2935288"/>
            <a:ext cx="1588" cy="6350"/>
          </a:xfrm>
          <a:custGeom>
            <a:avLst/>
            <a:gdLst>
              <a:gd name="T0" fmla="*/ 1588 w 4"/>
              <a:gd name="T1" fmla="*/ 6350 h 16"/>
              <a:gd name="T2" fmla="*/ 0 w 4"/>
              <a:gd name="T3" fmla="*/ 6350 h 16"/>
              <a:gd name="T4" fmla="*/ 0 w 4"/>
              <a:gd name="T5" fmla="*/ 0 h 16"/>
              <a:gd name="T6" fmla="*/ 1588 w 4"/>
              <a:gd name="T7" fmla="*/ 0 h 16"/>
              <a:gd name="T8" fmla="*/ 1588 w 4"/>
              <a:gd name="T9" fmla="*/ 6350 h 16"/>
              <a:gd name="T10" fmla="*/ 1588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6" name="Freeform 5518">
            <a:extLst>
              <a:ext uri="{FF2B5EF4-FFF2-40B4-BE49-F238E27FC236}">
                <a16:creationId xmlns:a16="http://schemas.microsoft.com/office/drawing/2014/main" id="{5FEDBD02-291D-4388-85F6-0F4B1E45E788}"/>
              </a:ext>
            </a:extLst>
          </p:cNvPr>
          <p:cNvSpPr>
            <a:spLocks/>
          </p:cNvSpPr>
          <p:nvPr/>
        </p:nvSpPr>
        <p:spPr bwMode="auto">
          <a:xfrm>
            <a:off x="7891463" y="2933700"/>
            <a:ext cx="9525" cy="1588"/>
          </a:xfrm>
          <a:custGeom>
            <a:avLst/>
            <a:gdLst>
              <a:gd name="T0" fmla="*/ 0 w 22"/>
              <a:gd name="T1" fmla="*/ 1588 h 4"/>
              <a:gd name="T2" fmla="*/ 0 w 22"/>
              <a:gd name="T3" fmla="*/ 0 h 4"/>
              <a:gd name="T4" fmla="*/ 9525 w 22"/>
              <a:gd name="T5" fmla="*/ 0 h 4"/>
              <a:gd name="T6" fmla="*/ 9525 w 22"/>
              <a:gd name="T7" fmla="*/ 1588 h 4"/>
              <a:gd name="T8" fmla="*/ 0 w 22"/>
              <a:gd name="T9" fmla="*/ 1588 h 4"/>
              <a:gd name="T10" fmla="*/ 9525 w 22"/>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
                <a:moveTo>
                  <a:pt x="0" y="4"/>
                </a:moveTo>
                <a:lnTo>
                  <a:pt x="0" y="0"/>
                </a:lnTo>
                <a:lnTo>
                  <a:pt x="22" y="0"/>
                </a:lnTo>
                <a:lnTo>
                  <a:pt x="22" y="4"/>
                </a:lnTo>
                <a:lnTo>
                  <a:pt x="0" y="4"/>
                </a:lnTo>
                <a:lnTo>
                  <a:pt x="2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7" name="Freeform 5519">
            <a:extLst>
              <a:ext uri="{FF2B5EF4-FFF2-40B4-BE49-F238E27FC236}">
                <a16:creationId xmlns:a16="http://schemas.microsoft.com/office/drawing/2014/main" id="{1720B330-9A48-40D1-9CFD-8EE02B7EF784}"/>
              </a:ext>
            </a:extLst>
          </p:cNvPr>
          <p:cNvSpPr>
            <a:spLocks/>
          </p:cNvSpPr>
          <p:nvPr/>
        </p:nvSpPr>
        <p:spPr bwMode="auto">
          <a:xfrm>
            <a:off x="7899400" y="2930525"/>
            <a:ext cx="1588" cy="4763"/>
          </a:xfrm>
          <a:custGeom>
            <a:avLst/>
            <a:gdLst>
              <a:gd name="T0" fmla="*/ 1588 w 2"/>
              <a:gd name="T1" fmla="*/ 4763 h 13"/>
              <a:gd name="T2" fmla="*/ 0 w 2"/>
              <a:gd name="T3" fmla="*/ 4763 h 13"/>
              <a:gd name="T4" fmla="*/ 0 w 2"/>
              <a:gd name="T5" fmla="*/ 0 h 13"/>
              <a:gd name="T6" fmla="*/ 1588 w 2"/>
              <a:gd name="T7" fmla="*/ 0 h 13"/>
              <a:gd name="T8" fmla="*/ 1588 w 2"/>
              <a:gd name="T9" fmla="*/ 4763 h 13"/>
              <a:gd name="T10" fmla="*/ 1588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8" name="Freeform 5520">
            <a:extLst>
              <a:ext uri="{FF2B5EF4-FFF2-40B4-BE49-F238E27FC236}">
                <a16:creationId xmlns:a16="http://schemas.microsoft.com/office/drawing/2014/main" id="{E91E8202-3352-4EB0-AE00-E2EC98482DB8}"/>
              </a:ext>
            </a:extLst>
          </p:cNvPr>
          <p:cNvSpPr>
            <a:spLocks/>
          </p:cNvSpPr>
          <p:nvPr/>
        </p:nvSpPr>
        <p:spPr bwMode="auto">
          <a:xfrm>
            <a:off x="7900988" y="2928938"/>
            <a:ext cx="42862" cy="1587"/>
          </a:xfrm>
          <a:custGeom>
            <a:avLst/>
            <a:gdLst>
              <a:gd name="T0" fmla="*/ 0 w 110"/>
              <a:gd name="T1" fmla="*/ 1587 h 4"/>
              <a:gd name="T2" fmla="*/ 0 w 110"/>
              <a:gd name="T3" fmla="*/ 0 h 4"/>
              <a:gd name="T4" fmla="*/ 42862 w 110"/>
              <a:gd name="T5" fmla="*/ 0 h 4"/>
              <a:gd name="T6" fmla="*/ 42862 w 110"/>
              <a:gd name="T7" fmla="*/ 1587 h 4"/>
              <a:gd name="T8" fmla="*/ 0 w 110"/>
              <a:gd name="T9" fmla="*/ 1587 h 4"/>
              <a:gd name="T10" fmla="*/ 42862 w 110"/>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4">
                <a:moveTo>
                  <a:pt x="0" y="4"/>
                </a:moveTo>
                <a:lnTo>
                  <a:pt x="0" y="0"/>
                </a:lnTo>
                <a:lnTo>
                  <a:pt x="110" y="0"/>
                </a:lnTo>
                <a:lnTo>
                  <a:pt x="110" y="4"/>
                </a:lnTo>
                <a:lnTo>
                  <a:pt x="0" y="4"/>
                </a:lnTo>
                <a:lnTo>
                  <a:pt x="110"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69" name="Freeform 5521">
            <a:extLst>
              <a:ext uri="{FF2B5EF4-FFF2-40B4-BE49-F238E27FC236}">
                <a16:creationId xmlns:a16="http://schemas.microsoft.com/office/drawing/2014/main" id="{31A6A515-A191-4DA2-AFF5-79D17EDFF384}"/>
              </a:ext>
            </a:extLst>
          </p:cNvPr>
          <p:cNvSpPr>
            <a:spLocks/>
          </p:cNvSpPr>
          <p:nvPr/>
        </p:nvSpPr>
        <p:spPr bwMode="auto">
          <a:xfrm>
            <a:off x="7942263" y="2928938"/>
            <a:ext cx="1587" cy="1587"/>
          </a:xfrm>
          <a:custGeom>
            <a:avLst/>
            <a:gdLst>
              <a:gd name="T0" fmla="*/ 1587 w 2"/>
              <a:gd name="T1" fmla="*/ 1587 h 4"/>
              <a:gd name="T2" fmla="*/ 0 w 2"/>
              <a:gd name="T3" fmla="*/ 1587 h 4"/>
              <a:gd name="T4" fmla="*/ 0 w 2"/>
              <a:gd name="T5" fmla="*/ 0 h 4"/>
              <a:gd name="T6" fmla="*/ 1587 w 2"/>
              <a:gd name="T7" fmla="*/ 0 h 4"/>
              <a:gd name="T8" fmla="*/ 1587 w 2"/>
              <a:gd name="T9" fmla="*/ 1587 h 4"/>
              <a:gd name="T10" fmla="*/ 1587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4"/>
                </a:moveTo>
                <a:lnTo>
                  <a:pt x="0" y="4"/>
                </a:lnTo>
                <a:lnTo>
                  <a:pt x="0" y="0"/>
                </a:lnTo>
                <a:lnTo>
                  <a:pt x="2" y="0"/>
                </a:lnTo>
                <a:lnTo>
                  <a:pt x="2" y="4"/>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0" name="Freeform 5522">
            <a:extLst>
              <a:ext uri="{FF2B5EF4-FFF2-40B4-BE49-F238E27FC236}">
                <a16:creationId xmlns:a16="http://schemas.microsoft.com/office/drawing/2014/main" id="{811AD4D4-7E9D-4DE2-BFF7-55EF5A3047BD}"/>
              </a:ext>
            </a:extLst>
          </p:cNvPr>
          <p:cNvSpPr>
            <a:spLocks/>
          </p:cNvSpPr>
          <p:nvPr/>
        </p:nvSpPr>
        <p:spPr bwMode="auto">
          <a:xfrm>
            <a:off x="7956550" y="2900363"/>
            <a:ext cx="1588" cy="1587"/>
          </a:xfrm>
          <a:custGeom>
            <a:avLst/>
            <a:gdLst>
              <a:gd name="T0" fmla="*/ 0 w 1588"/>
              <a:gd name="T1" fmla="*/ 1587 h 3"/>
              <a:gd name="T2" fmla="*/ 0 w 1588"/>
              <a:gd name="T3" fmla="*/ 0 h 3"/>
              <a:gd name="T4" fmla="*/ 0 w 1588"/>
              <a:gd name="T5" fmla="*/ 0 h 3"/>
              <a:gd name="T6" fmla="*/ 0 w 1588"/>
              <a:gd name="T7" fmla="*/ 1587 h 3"/>
              <a:gd name="T8" fmla="*/ 0 w 1588"/>
              <a:gd name="T9" fmla="*/ 1587 h 3"/>
              <a:gd name="T10" fmla="*/ 0 w 1588"/>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3">
                <a:moveTo>
                  <a:pt x="0" y="3"/>
                </a:moveTo>
                <a:lnTo>
                  <a:pt x="0" y="0"/>
                </a:lnTo>
                <a:lnTo>
                  <a:pt x="0"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1" name="Freeform 5523">
            <a:extLst>
              <a:ext uri="{FF2B5EF4-FFF2-40B4-BE49-F238E27FC236}">
                <a16:creationId xmlns:a16="http://schemas.microsoft.com/office/drawing/2014/main" id="{00281D61-243B-452E-A8F9-5E1D7A889361}"/>
              </a:ext>
            </a:extLst>
          </p:cNvPr>
          <p:cNvSpPr>
            <a:spLocks/>
          </p:cNvSpPr>
          <p:nvPr/>
        </p:nvSpPr>
        <p:spPr bwMode="auto">
          <a:xfrm>
            <a:off x="7956550" y="2895600"/>
            <a:ext cx="1588" cy="6350"/>
          </a:xfrm>
          <a:custGeom>
            <a:avLst/>
            <a:gdLst>
              <a:gd name="T0" fmla="*/ 1588 w 4"/>
              <a:gd name="T1" fmla="*/ 6350 h 16"/>
              <a:gd name="T2" fmla="*/ 0 w 4"/>
              <a:gd name="T3" fmla="*/ 6350 h 16"/>
              <a:gd name="T4" fmla="*/ 0 w 4"/>
              <a:gd name="T5" fmla="*/ 0 h 16"/>
              <a:gd name="T6" fmla="*/ 1588 w 4"/>
              <a:gd name="T7" fmla="*/ 0 h 16"/>
              <a:gd name="T8" fmla="*/ 1588 w 4"/>
              <a:gd name="T9" fmla="*/ 6350 h 16"/>
              <a:gd name="T10" fmla="*/ 1588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2" name="Freeform 5524">
            <a:extLst>
              <a:ext uri="{FF2B5EF4-FFF2-40B4-BE49-F238E27FC236}">
                <a16:creationId xmlns:a16="http://schemas.microsoft.com/office/drawing/2014/main" id="{219015C9-1E92-4AD1-B238-86908FF368DE}"/>
              </a:ext>
            </a:extLst>
          </p:cNvPr>
          <p:cNvSpPr>
            <a:spLocks/>
          </p:cNvSpPr>
          <p:nvPr/>
        </p:nvSpPr>
        <p:spPr bwMode="auto">
          <a:xfrm>
            <a:off x="7956550" y="2894013"/>
            <a:ext cx="41275" cy="1587"/>
          </a:xfrm>
          <a:custGeom>
            <a:avLst/>
            <a:gdLst>
              <a:gd name="T0" fmla="*/ 0 w 102"/>
              <a:gd name="T1" fmla="*/ 1587 h 4"/>
              <a:gd name="T2" fmla="*/ 0 w 102"/>
              <a:gd name="T3" fmla="*/ 0 h 4"/>
              <a:gd name="T4" fmla="*/ 41275 w 102"/>
              <a:gd name="T5" fmla="*/ 0 h 4"/>
              <a:gd name="T6" fmla="*/ 41275 w 102"/>
              <a:gd name="T7" fmla="*/ 1587 h 4"/>
              <a:gd name="T8" fmla="*/ 0 w 102"/>
              <a:gd name="T9" fmla="*/ 1587 h 4"/>
              <a:gd name="T10" fmla="*/ 41275 w 102"/>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4">
                <a:moveTo>
                  <a:pt x="0" y="4"/>
                </a:moveTo>
                <a:lnTo>
                  <a:pt x="0" y="0"/>
                </a:lnTo>
                <a:lnTo>
                  <a:pt x="102" y="0"/>
                </a:lnTo>
                <a:lnTo>
                  <a:pt x="102" y="4"/>
                </a:lnTo>
                <a:lnTo>
                  <a:pt x="0" y="4"/>
                </a:lnTo>
                <a:lnTo>
                  <a:pt x="10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3" name="Freeform 5525">
            <a:extLst>
              <a:ext uri="{FF2B5EF4-FFF2-40B4-BE49-F238E27FC236}">
                <a16:creationId xmlns:a16="http://schemas.microsoft.com/office/drawing/2014/main" id="{EF46CA20-0F7F-4A89-9F04-21E4459ECA0F}"/>
              </a:ext>
            </a:extLst>
          </p:cNvPr>
          <p:cNvSpPr>
            <a:spLocks/>
          </p:cNvSpPr>
          <p:nvPr/>
        </p:nvSpPr>
        <p:spPr bwMode="auto">
          <a:xfrm>
            <a:off x="7997825" y="2890838"/>
            <a:ext cx="1588" cy="4762"/>
          </a:xfrm>
          <a:custGeom>
            <a:avLst/>
            <a:gdLst>
              <a:gd name="T0" fmla="*/ 1588 w 2"/>
              <a:gd name="T1" fmla="*/ 4762 h 13"/>
              <a:gd name="T2" fmla="*/ 0 w 2"/>
              <a:gd name="T3" fmla="*/ 4762 h 13"/>
              <a:gd name="T4" fmla="*/ 0 w 2"/>
              <a:gd name="T5" fmla="*/ 0 h 13"/>
              <a:gd name="T6" fmla="*/ 1588 w 2"/>
              <a:gd name="T7" fmla="*/ 0 h 13"/>
              <a:gd name="T8" fmla="*/ 1588 w 2"/>
              <a:gd name="T9" fmla="*/ 4762 h 13"/>
              <a:gd name="T10" fmla="*/ 1588 w 2"/>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3">
                <a:moveTo>
                  <a:pt x="2" y="13"/>
                </a:moveTo>
                <a:lnTo>
                  <a:pt x="0" y="13"/>
                </a:lnTo>
                <a:lnTo>
                  <a:pt x="0" y="0"/>
                </a:lnTo>
                <a:lnTo>
                  <a:pt x="2" y="0"/>
                </a:lnTo>
                <a:lnTo>
                  <a:pt x="2" y="1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4" name="Freeform 5526">
            <a:extLst>
              <a:ext uri="{FF2B5EF4-FFF2-40B4-BE49-F238E27FC236}">
                <a16:creationId xmlns:a16="http://schemas.microsoft.com/office/drawing/2014/main" id="{1973E5B8-19B5-4FF1-9756-7BA803C4D178}"/>
              </a:ext>
            </a:extLst>
          </p:cNvPr>
          <p:cNvSpPr>
            <a:spLocks/>
          </p:cNvSpPr>
          <p:nvPr/>
        </p:nvSpPr>
        <p:spPr bwMode="auto">
          <a:xfrm>
            <a:off x="7997825" y="2889250"/>
            <a:ext cx="4763" cy="1588"/>
          </a:xfrm>
          <a:custGeom>
            <a:avLst/>
            <a:gdLst>
              <a:gd name="T0" fmla="*/ 0 w 12"/>
              <a:gd name="T1" fmla="*/ 1588 h 3"/>
              <a:gd name="T2" fmla="*/ 0 w 12"/>
              <a:gd name="T3" fmla="*/ 0 h 3"/>
              <a:gd name="T4" fmla="*/ 4763 w 12"/>
              <a:gd name="T5" fmla="*/ 0 h 3"/>
              <a:gd name="T6" fmla="*/ 4763 w 12"/>
              <a:gd name="T7" fmla="*/ 1588 h 3"/>
              <a:gd name="T8" fmla="*/ 0 w 12"/>
              <a:gd name="T9" fmla="*/ 1588 h 3"/>
              <a:gd name="T10" fmla="*/ 4763 w 12"/>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5" name="Freeform 5527">
            <a:extLst>
              <a:ext uri="{FF2B5EF4-FFF2-40B4-BE49-F238E27FC236}">
                <a16:creationId xmlns:a16="http://schemas.microsoft.com/office/drawing/2014/main" id="{EB33E6B2-3BD3-40FE-A33A-80DAF521327D}"/>
              </a:ext>
            </a:extLst>
          </p:cNvPr>
          <p:cNvSpPr>
            <a:spLocks/>
          </p:cNvSpPr>
          <p:nvPr/>
        </p:nvSpPr>
        <p:spPr bwMode="auto">
          <a:xfrm>
            <a:off x="8002588" y="2882900"/>
            <a:ext cx="1587" cy="7938"/>
          </a:xfrm>
          <a:custGeom>
            <a:avLst/>
            <a:gdLst>
              <a:gd name="T0" fmla="*/ 1587 w 2"/>
              <a:gd name="T1" fmla="*/ 7938 h 16"/>
              <a:gd name="T2" fmla="*/ 0 w 2"/>
              <a:gd name="T3" fmla="*/ 7938 h 16"/>
              <a:gd name="T4" fmla="*/ 0 w 2"/>
              <a:gd name="T5" fmla="*/ 0 h 16"/>
              <a:gd name="T6" fmla="*/ 1587 w 2"/>
              <a:gd name="T7" fmla="*/ 0 h 16"/>
              <a:gd name="T8" fmla="*/ 1587 w 2"/>
              <a:gd name="T9" fmla="*/ 7938 h 16"/>
              <a:gd name="T10" fmla="*/ 1587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6" name="Freeform 5528">
            <a:extLst>
              <a:ext uri="{FF2B5EF4-FFF2-40B4-BE49-F238E27FC236}">
                <a16:creationId xmlns:a16="http://schemas.microsoft.com/office/drawing/2014/main" id="{7792891E-4E15-4EA0-9449-0C3525F49199}"/>
              </a:ext>
            </a:extLst>
          </p:cNvPr>
          <p:cNvSpPr>
            <a:spLocks/>
          </p:cNvSpPr>
          <p:nvPr/>
        </p:nvSpPr>
        <p:spPr bwMode="auto">
          <a:xfrm>
            <a:off x="8002588" y="2882900"/>
            <a:ext cx="14287" cy="1588"/>
          </a:xfrm>
          <a:custGeom>
            <a:avLst/>
            <a:gdLst>
              <a:gd name="T0" fmla="*/ 0 w 36"/>
              <a:gd name="T1" fmla="*/ 1588 h 3"/>
              <a:gd name="T2" fmla="*/ 0 w 36"/>
              <a:gd name="T3" fmla="*/ 0 h 3"/>
              <a:gd name="T4" fmla="*/ 14287 w 36"/>
              <a:gd name="T5" fmla="*/ 0 h 3"/>
              <a:gd name="T6" fmla="*/ 14287 w 36"/>
              <a:gd name="T7" fmla="*/ 1588 h 3"/>
              <a:gd name="T8" fmla="*/ 0 w 36"/>
              <a:gd name="T9" fmla="*/ 1588 h 3"/>
              <a:gd name="T10" fmla="*/ 14287 w 36"/>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
                <a:moveTo>
                  <a:pt x="0" y="3"/>
                </a:moveTo>
                <a:lnTo>
                  <a:pt x="0" y="0"/>
                </a:lnTo>
                <a:lnTo>
                  <a:pt x="36" y="0"/>
                </a:lnTo>
                <a:lnTo>
                  <a:pt x="36" y="3"/>
                </a:lnTo>
                <a:lnTo>
                  <a:pt x="0" y="3"/>
                </a:lnTo>
                <a:lnTo>
                  <a:pt x="3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7" name="Freeform 5529">
            <a:extLst>
              <a:ext uri="{FF2B5EF4-FFF2-40B4-BE49-F238E27FC236}">
                <a16:creationId xmlns:a16="http://schemas.microsoft.com/office/drawing/2014/main" id="{8B48DCBB-8D99-4CD9-851C-6A2C2C563CAD}"/>
              </a:ext>
            </a:extLst>
          </p:cNvPr>
          <p:cNvSpPr>
            <a:spLocks/>
          </p:cNvSpPr>
          <p:nvPr/>
        </p:nvSpPr>
        <p:spPr bwMode="auto">
          <a:xfrm>
            <a:off x="8053388" y="2876550"/>
            <a:ext cx="82550" cy="1588"/>
          </a:xfrm>
          <a:custGeom>
            <a:avLst/>
            <a:gdLst>
              <a:gd name="T0" fmla="*/ 0 w 208"/>
              <a:gd name="T1" fmla="*/ 1588 h 4"/>
              <a:gd name="T2" fmla="*/ 0 w 208"/>
              <a:gd name="T3" fmla="*/ 0 h 4"/>
              <a:gd name="T4" fmla="*/ 82550 w 208"/>
              <a:gd name="T5" fmla="*/ 0 h 4"/>
              <a:gd name="T6" fmla="*/ 82550 w 208"/>
              <a:gd name="T7" fmla="*/ 1588 h 4"/>
              <a:gd name="T8" fmla="*/ 0 w 208"/>
              <a:gd name="T9" fmla="*/ 1588 h 4"/>
              <a:gd name="T10" fmla="*/ 82550 w 208"/>
              <a:gd name="T11" fmla="*/ 1588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 h="4">
                <a:moveTo>
                  <a:pt x="0" y="4"/>
                </a:moveTo>
                <a:lnTo>
                  <a:pt x="0" y="0"/>
                </a:lnTo>
                <a:lnTo>
                  <a:pt x="208" y="0"/>
                </a:lnTo>
                <a:lnTo>
                  <a:pt x="208" y="4"/>
                </a:lnTo>
                <a:lnTo>
                  <a:pt x="0" y="4"/>
                </a:lnTo>
                <a:lnTo>
                  <a:pt x="208"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8" name="Freeform 5530">
            <a:extLst>
              <a:ext uri="{FF2B5EF4-FFF2-40B4-BE49-F238E27FC236}">
                <a16:creationId xmlns:a16="http://schemas.microsoft.com/office/drawing/2014/main" id="{F7BD3BFE-DE34-43E5-ACB9-0819DE5F06EC}"/>
              </a:ext>
            </a:extLst>
          </p:cNvPr>
          <p:cNvSpPr>
            <a:spLocks/>
          </p:cNvSpPr>
          <p:nvPr/>
        </p:nvSpPr>
        <p:spPr bwMode="auto">
          <a:xfrm>
            <a:off x="8166100" y="2865438"/>
            <a:ext cx="1588" cy="1587"/>
          </a:xfrm>
          <a:custGeom>
            <a:avLst/>
            <a:gdLst>
              <a:gd name="T0" fmla="*/ 1588 w 2"/>
              <a:gd name="T1" fmla="*/ 1587 h 3"/>
              <a:gd name="T2" fmla="*/ 0 w 2"/>
              <a:gd name="T3" fmla="*/ 1587 h 3"/>
              <a:gd name="T4" fmla="*/ 0 w 2"/>
              <a:gd name="T5" fmla="*/ 0 h 3"/>
              <a:gd name="T6" fmla="*/ 1588 w 2"/>
              <a:gd name="T7" fmla="*/ 0 h 3"/>
              <a:gd name="T8" fmla="*/ 1588 w 2"/>
              <a:gd name="T9" fmla="*/ 1587 h 3"/>
              <a:gd name="T10" fmla="*/ 1588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3"/>
                </a:moveTo>
                <a:lnTo>
                  <a:pt x="0" y="3"/>
                </a:lnTo>
                <a:lnTo>
                  <a:pt x="0" y="0"/>
                </a:lnTo>
                <a:lnTo>
                  <a:pt x="2" y="0"/>
                </a:lnTo>
                <a:lnTo>
                  <a:pt x="2" y="3"/>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79" name="Freeform 5531">
            <a:extLst>
              <a:ext uri="{FF2B5EF4-FFF2-40B4-BE49-F238E27FC236}">
                <a16:creationId xmlns:a16="http://schemas.microsoft.com/office/drawing/2014/main" id="{C4939E3C-9C09-40F5-BBB0-7EB669C69619}"/>
              </a:ext>
            </a:extLst>
          </p:cNvPr>
          <p:cNvSpPr>
            <a:spLocks/>
          </p:cNvSpPr>
          <p:nvPr/>
        </p:nvSpPr>
        <p:spPr bwMode="auto">
          <a:xfrm>
            <a:off x="8166100" y="2863850"/>
            <a:ext cx="14288" cy="1588"/>
          </a:xfrm>
          <a:custGeom>
            <a:avLst/>
            <a:gdLst>
              <a:gd name="T0" fmla="*/ 0 w 36"/>
              <a:gd name="T1" fmla="*/ 1588 h 3"/>
              <a:gd name="T2" fmla="*/ 0 w 36"/>
              <a:gd name="T3" fmla="*/ 0 h 3"/>
              <a:gd name="T4" fmla="*/ 14288 w 36"/>
              <a:gd name="T5" fmla="*/ 0 h 3"/>
              <a:gd name="T6" fmla="*/ 14288 w 36"/>
              <a:gd name="T7" fmla="*/ 1588 h 3"/>
              <a:gd name="T8" fmla="*/ 0 w 36"/>
              <a:gd name="T9" fmla="*/ 1588 h 3"/>
              <a:gd name="T10" fmla="*/ 14288 w 36"/>
              <a:gd name="T11" fmla="*/ 1588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
                <a:moveTo>
                  <a:pt x="0" y="3"/>
                </a:moveTo>
                <a:lnTo>
                  <a:pt x="0" y="0"/>
                </a:lnTo>
                <a:lnTo>
                  <a:pt x="36" y="0"/>
                </a:lnTo>
                <a:lnTo>
                  <a:pt x="36" y="3"/>
                </a:lnTo>
                <a:lnTo>
                  <a:pt x="0" y="3"/>
                </a:lnTo>
                <a:lnTo>
                  <a:pt x="36"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0" name="Freeform 5532">
            <a:extLst>
              <a:ext uri="{FF2B5EF4-FFF2-40B4-BE49-F238E27FC236}">
                <a16:creationId xmlns:a16="http://schemas.microsoft.com/office/drawing/2014/main" id="{09B74713-456C-4239-95F6-71ADC794954D}"/>
              </a:ext>
            </a:extLst>
          </p:cNvPr>
          <p:cNvSpPr>
            <a:spLocks/>
          </p:cNvSpPr>
          <p:nvPr/>
        </p:nvSpPr>
        <p:spPr bwMode="auto">
          <a:xfrm>
            <a:off x="8178800" y="2859088"/>
            <a:ext cx="1588" cy="6350"/>
          </a:xfrm>
          <a:custGeom>
            <a:avLst/>
            <a:gdLst>
              <a:gd name="T0" fmla="*/ 1588 w 2"/>
              <a:gd name="T1" fmla="*/ 6350 h 16"/>
              <a:gd name="T2" fmla="*/ 0 w 2"/>
              <a:gd name="T3" fmla="*/ 6350 h 16"/>
              <a:gd name="T4" fmla="*/ 0 w 2"/>
              <a:gd name="T5" fmla="*/ 0 h 16"/>
              <a:gd name="T6" fmla="*/ 1588 w 2"/>
              <a:gd name="T7" fmla="*/ 0 h 16"/>
              <a:gd name="T8" fmla="*/ 1588 w 2"/>
              <a:gd name="T9" fmla="*/ 6350 h 16"/>
              <a:gd name="T10" fmla="*/ 1588 w 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6">
                <a:moveTo>
                  <a:pt x="2" y="16"/>
                </a:moveTo>
                <a:lnTo>
                  <a:pt x="0" y="16"/>
                </a:lnTo>
                <a:lnTo>
                  <a:pt x="0" y="0"/>
                </a:lnTo>
                <a:lnTo>
                  <a:pt x="2" y="0"/>
                </a:lnTo>
                <a:lnTo>
                  <a:pt x="2" y="16"/>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1" name="Freeform 5533">
            <a:extLst>
              <a:ext uri="{FF2B5EF4-FFF2-40B4-BE49-F238E27FC236}">
                <a16:creationId xmlns:a16="http://schemas.microsoft.com/office/drawing/2014/main" id="{406A6ABE-3A1A-4687-BEFF-044DF88D23B2}"/>
              </a:ext>
            </a:extLst>
          </p:cNvPr>
          <p:cNvSpPr>
            <a:spLocks/>
          </p:cNvSpPr>
          <p:nvPr/>
        </p:nvSpPr>
        <p:spPr bwMode="auto">
          <a:xfrm>
            <a:off x="8180388" y="2859088"/>
            <a:ext cx="4762" cy="1587"/>
          </a:xfrm>
          <a:custGeom>
            <a:avLst/>
            <a:gdLst>
              <a:gd name="T0" fmla="*/ 0 w 12"/>
              <a:gd name="T1" fmla="*/ 1587 h 3"/>
              <a:gd name="T2" fmla="*/ 0 w 12"/>
              <a:gd name="T3" fmla="*/ 0 h 3"/>
              <a:gd name="T4" fmla="*/ 4762 w 12"/>
              <a:gd name="T5" fmla="*/ 0 h 3"/>
              <a:gd name="T6" fmla="*/ 4762 w 12"/>
              <a:gd name="T7" fmla="*/ 1587 h 3"/>
              <a:gd name="T8" fmla="*/ 0 w 12"/>
              <a:gd name="T9" fmla="*/ 1587 h 3"/>
              <a:gd name="T10" fmla="*/ 4762 w 12"/>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
                <a:moveTo>
                  <a:pt x="0" y="3"/>
                </a:moveTo>
                <a:lnTo>
                  <a:pt x="0" y="0"/>
                </a:lnTo>
                <a:lnTo>
                  <a:pt x="12" y="0"/>
                </a:lnTo>
                <a:lnTo>
                  <a:pt x="12" y="3"/>
                </a:lnTo>
                <a:lnTo>
                  <a:pt x="0" y="3"/>
                </a:lnTo>
                <a:lnTo>
                  <a:pt x="12"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2" name="Freeform 5534">
            <a:extLst>
              <a:ext uri="{FF2B5EF4-FFF2-40B4-BE49-F238E27FC236}">
                <a16:creationId xmlns:a16="http://schemas.microsoft.com/office/drawing/2014/main" id="{83DDAF31-1D22-4EBE-B162-0B91EC297307}"/>
              </a:ext>
            </a:extLst>
          </p:cNvPr>
          <p:cNvSpPr>
            <a:spLocks/>
          </p:cNvSpPr>
          <p:nvPr/>
        </p:nvSpPr>
        <p:spPr bwMode="auto">
          <a:xfrm>
            <a:off x="8183563" y="2851150"/>
            <a:ext cx="1587" cy="7938"/>
          </a:xfrm>
          <a:custGeom>
            <a:avLst/>
            <a:gdLst>
              <a:gd name="T0" fmla="*/ 1587 w 2"/>
              <a:gd name="T1" fmla="*/ 7938 h 22"/>
              <a:gd name="T2" fmla="*/ 0 w 2"/>
              <a:gd name="T3" fmla="*/ 7938 h 22"/>
              <a:gd name="T4" fmla="*/ 0 w 2"/>
              <a:gd name="T5" fmla="*/ 0 h 22"/>
              <a:gd name="T6" fmla="*/ 1587 w 2"/>
              <a:gd name="T7" fmla="*/ 0 h 22"/>
              <a:gd name="T8" fmla="*/ 1587 w 2"/>
              <a:gd name="T9" fmla="*/ 7938 h 22"/>
              <a:gd name="T10" fmla="*/ 1587 w 2"/>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2">
                <a:moveTo>
                  <a:pt x="2" y="22"/>
                </a:moveTo>
                <a:lnTo>
                  <a:pt x="0" y="22"/>
                </a:lnTo>
                <a:lnTo>
                  <a:pt x="0" y="0"/>
                </a:lnTo>
                <a:lnTo>
                  <a:pt x="2" y="0"/>
                </a:lnTo>
                <a:lnTo>
                  <a:pt x="2" y="22"/>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3" name="Freeform 5535">
            <a:extLst>
              <a:ext uri="{FF2B5EF4-FFF2-40B4-BE49-F238E27FC236}">
                <a16:creationId xmlns:a16="http://schemas.microsoft.com/office/drawing/2014/main" id="{9B61F5DE-033E-49A5-980A-B9EE5A6151FA}"/>
              </a:ext>
            </a:extLst>
          </p:cNvPr>
          <p:cNvSpPr>
            <a:spLocks/>
          </p:cNvSpPr>
          <p:nvPr/>
        </p:nvSpPr>
        <p:spPr bwMode="auto">
          <a:xfrm>
            <a:off x="8185150" y="2849563"/>
            <a:ext cx="25400" cy="1587"/>
          </a:xfrm>
          <a:custGeom>
            <a:avLst/>
            <a:gdLst>
              <a:gd name="T0" fmla="*/ 0 w 62"/>
              <a:gd name="T1" fmla="*/ 1587 h 4"/>
              <a:gd name="T2" fmla="*/ 0 w 62"/>
              <a:gd name="T3" fmla="*/ 0 h 4"/>
              <a:gd name="T4" fmla="*/ 25400 w 62"/>
              <a:gd name="T5" fmla="*/ 0 h 4"/>
              <a:gd name="T6" fmla="*/ 25400 w 62"/>
              <a:gd name="T7" fmla="*/ 1587 h 4"/>
              <a:gd name="T8" fmla="*/ 0 w 62"/>
              <a:gd name="T9" fmla="*/ 1587 h 4"/>
              <a:gd name="T10" fmla="*/ 25400 w 62"/>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4">
                <a:moveTo>
                  <a:pt x="0" y="4"/>
                </a:moveTo>
                <a:lnTo>
                  <a:pt x="0" y="0"/>
                </a:lnTo>
                <a:lnTo>
                  <a:pt x="62" y="0"/>
                </a:lnTo>
                <a:lnTo>
                  <a:pt x="62" y="4"/>
                </a:lnTo>
                <a:lnTo>
                  <a:pt x="0" y="4"/>
                </a:lnTo>
                <a:lnTo>
                  <a:pt x="62"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4" name="Freeform 5536">
            <a:extLst>
              <a:ext uri="{FF2B5EF4-FFF2-40B4-BE49-F238E27FC236}">
                <a16:creationId xmlns:a16="http://schemas.microsoft.com/office/drawing/2014/main" id="{860AA0CB-65FF-4B28-9F36-73975321C4FF}"/>
              </a:ext>
            </a:extLst>
          </p:cNvPr>
          <p:cNvSpPr>
            <a:spLocks/>
          </p:cNvSpPr>
          <p:nvPr/>
        </p:nvSpPr>
        <p:spPr bwMode="auto">
          <a:xfrm>
            <a:off x="8208963" y="2843213"/>
            <a:ext cx="1587" cy="7937"/>
          </a:xfrm>
          <a:custGeom>
            <a:avLst/>
            <a:gdLst>
              <a:gd name="T0" fmla="*/ 1587 w 2"/>
              <a:gd name="T1" fmla="*/ 7937 h 17"/>
              <a:gd name="T2" fmla="*/ 0 w 2"/>
              <a:gd name="T3" fmla="*/ 7937 h 17"/>
              <a:gd name="T4" fmla="*/ 0 w 2"/>
              <a:gd name="T5" fmla="*/ 0 h 17"/>
              <a:gd name="T6" fmla="*/ 1587 w 2"/>
              <a:gd name="T7" fmla="*/ 0 h 17"/>
              <a:gd name="T8" fmla="*/ 1587 w 2"/>
              <a:gd name="T9" fmla="*/ 7937 h 17"/>
              <a:gd name="T10" fmla="*/ 1587 w 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7">
                <a:moveTo>
                  <a:pt x="2" y="17"/>
                </a:moveTo>
                <a:lnTo>
                  <a:pt x="0" y="17"/>
                </a:lnTo>
                <a:lnTo>
                  <a:pt x="0" y="0"/>
                </a:lnTo>
                <a:lnTo>
                  <a:pt x="2" y="0"/>
                </a:lnTo>
                <a:lnTo>
                  <a:pt x="2" y="17"/>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5" name="Freeform 5537">
            <a:extLst>
              <a:ext uri="{FF2B5EF4-FFF2-40B4-BE49-F238E27FC236}">
                <a16:creationId xmlns:a16="http://schemas.microsoft.com/office/drawing/2014/main" id="{5543F7A9-D46E-4E73-9C3C-22579EF73E3D}"/>
              </a:ext>
            </a:extLst>
          </p:cNvPr>
          <p:cNvSpPr>
            <a:spLocks/>
          </p:cNvSpPr>
          <p:nvPr/>
        </p:nvSpPr>
        <p:spPr bwMode="auto">
          <a:xfrm>
            <a:off x="8210550" y="2843213"/>
            <a:ext cx="1588" cy="1587"/>
          </a:xfrm>
          <a:custGeom>
            <a:avLst/>
            <a:gdLst>
              <a:gd name="T0" fmla="*/ 0 w 4"/>
              <a:gd name="T1" fmla="*/ 1587 h 3"/>
              <a:gd name="T2" fmla="*/ 0 w 4"/>
              <a:gd name="T3" fmla="*/ 0 h 3"/>
              <a:gd name="T4" fmla="*/ 1588 w 4"/>
              <a:gd name="T5" fmla="*/ 0 h 3"/>
              <a:gd name="T6" fmla="*/ 1588 w 4"/>
              <a:gd name="T7" fmla="*/ 1587 h 3"/>
              <a:gd name="T8" fmla="*/ 0 w 4"/>
              <a:gd name="T9" fmla="*/ 1587 h 3"/>
              <a:gd name="T10" fmla="*/ 1588 w 4"/>
              <a:gd name="T11" fmla="*/ 1587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0" y="3"/>
                </a:moveTo>
                <a:lnTo>
                  <a:pt x="0" y="0"/>
                </a:lnTo>
                <a:lnTo>
                  <a:pt x="4" y="0"/>
                </a:lnTo>
                <a:lnTo>
                  <a:pt x="4" y="3"/>
                </a:lnTo>
                <a:lnTo>
                  <a:pt x="0" y="3"/>
                </a:lnTo>
                <a:lnTo>
                  <a:pt x="4" y="3"/>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6" name="Freeform 5538">
            <a:extLst>
              <a:ext uri="{FF2B5EF4-FFF2-40B4-BE49-F238E27FC236}">
                <a16:creationId xmlns:a16="http://schemas.microsoft.com/office/drawing/2014/main" id="{96CA10A3-8B98-4923-A16A-12963A0E4EDB}"/>
              </a:ext>
            </a:extLst>
          </p:cNvPr>
          <p:cNvSpPr>
            <a:spLocks/>
          </p:cNvSpPr>
          <p:nvPr/>
        </p:nvSpPr>
        <p:spPr bwMode="auto">
          <a:xfrm>
            <a:off x="8210550" y="2838450"/>
            <a:ext cx="1588" cy="4763"/>
          </a:xfrm>
          <a:custGeom>
            <a:avLst/>
            <a:gdLst>
              <a:gd name="T0" fmla="*/ 1588 w 4"/>
              <a:gd name="T1" fmla="*/ 4763 h 16"/>
              <a:gd name="T2" fmla="*/ 0 w 4"/>
              <a:gd name="T3" fmla="*/ 4763 h 16"/>
              <a:gd name="T4" fmla="*/ 0 w 4"/>
              <a:gd name="T5" fmla="*/ 0 h 16"/>
              <a:gd name="T6" fmla="*/ 1588 w 4"/>
              <a:gd name="T7" fmla="*/ 0 h 16"/>
              <a:gd name="T8" fmla="*/ 1588 w 4"/>
              <a:gd name="T9" fmla="*/ 4763 h 16"/>
              <a:gd name="T10" fmla="*/ 1588 w 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6">
                <a:moveTo>
                  <a:pt x="4" y="16"/>
                </a:moveTo>
                <a:lnTo>
                  <a:pt x="0" y="16"/>
                </a:lnTo>
                <a:lnTo>
                  <a:pt x="0" y="0"/>
                </a:lnTo>
                <a:lnTo>
                  <a:pt x="4" y="0"/>
                </a:lnTo>
                <a:lnTo>
                  <a:pt x="4" y="16"/>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7" name="Freeform 5539">
            <a:extLst>
              <a:ext uri="{FF2B5EF4-FFF2-40B4-BE49-F238E27FC236}">
                <a16:creationId xmlns:a16="http://schemas.microsoft.com/office/drawing/2014/main" id="{24073D47-E7D5-4979-8812-0C837D6DF85A}"/>
              </a:ext>
            </a:extLst>
          </p:cNvPr>
          <p:cNvSpPr>
            <a:spLocks/>
          </p:cNvSpPr>
          <p:nvPr/>
        </p:nvSpPr>
        <p:spPr bwMode="auto">
          <a:xfrm>
            <a:off x="8210550" y="2836863"/>
            <a:ext cx="3175" cy="1587"/>
          </a:xfrm>
          <a:custGeom>
            <a:avLst/>
            <a:gdLst>
              <a:gd name="T0" fmla="*/ 0 w 6"/>
              <a:gd name="T1" fmla="*/ 1587 h 4"/>
              <a:gd name="T2" fmla="*/ 0 w 6"/>
              <a:gd name="T3" fmla="*/ 0 h 4"/>
              <a:gd name="T4" fmla="*/ 3175 w 6"/>
              <a:gd name="T5" fmla="*/ 0 h 4"/>
              <a:gd name="T6" fmla="*/ 3175 w 6"/>
              <a:gd name="T7" fmla="*/ 1587 h 4"/>
              <a:gd name="T8" fmla="*/ 0 w 6"/>
              <a:gd name="T9" fmla="*/ 1587 h 4"/>
              <a:gd name="T10" fmla="*/ 3175 w 6"/>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4">
                <a:moveTo>
                  <a:pt x="0" y="4"/>
                </a:moveTo>
                <a:lnTo>
                  <a:pt x="0" y="0"/>
                </a:lnTo>
                <a:lnTo>
                  <a:pt x="6" y="0"/>
                </a:lnTo>
                <a:lnTo>
                  <a:pt x="6" y="4"/>
                </a:lnTo>
                <a:lnTo>
                  <a:pt x="0" y="4"/>
                </a:lnTo>
                <a:lnTo>
                  <a:pt x="6"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8" name="Freeform 5540">
            <a:extLst>
              <a:ext uri="{FF2B5EF4-FFF2-40B4-BE49-F238E27FC236}">
                <a16:creationId xmlns:a16="http://schemas.microsoft.com/office/drawing/2014/main" id="{C48D43FD-3E72-4808-8303-D91BD4422FCE}"/>
              </a:ext>
            </a:extLst>
          </p:cNvPr>
          <p:cNvSpPr>
            <a:spLocks/>
          </p:cNvSpPr>
          <p:nvPr/>
        </p:nvSpPr>
        <p:spPr bwMode="auto">
          <a:xfrm>
            <a:off x="8212138" y="2836863"/>
            <a:ext cx="1587" cy="1587"/>
          </a:xfrm>
          <a:custGeom>
            <a:avLst/>
            <a:gdLst>
              <a:gd name="T0" fmla="*/ 1587 w 4"/>
              <a:gd name="T1" fmla="*/ 1587 h 4"/>
              <a:gd name="T2" fmla="*/ 0 w 4"/>
              <a:gd name="T3" fmla="*/ 1587 h 4"/>
              <a:gd name="T4" fmla="*/ 0 w 4"/>
              <a:gd name="T5" fmla="*/ 0 h 4"/>
              <a:gd name="T6" fmla="*/ 1587 w 4"/>
              <a:gd name="T7" fmla="*/ 0 h 4"/>
              <a:gd name="T8" fmla="*/ 1587 w 4"/>
              <a:gd name="T9" fmla="*/ 1587 h 4"/>
              <a:gd name="T10" fmla="*/ 1587 w 4"/>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4" y="4"/>
                </a:moveTo>
                <a:lnTo>
                  <a:pt x="0" y="4"/>
                </a:lnTo>
                <a:lnTo>
                  <a:pt x="0" y="0"/>
                </a:lnTo>
                <a:lnTo>
                  <a:pt x="4" y="0"/>
                </a:lnTo>
                <a:lnTo>
                  <a:pt x="4" y="4"/>
                </a:lnTo>
                <a:lnTo>
                  <a:pt x="4"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89" name="Freeform 5541">
            <a:extLst>
              <a:ext uri="{FF2B5EF4-FFF2-40B4-BE49-F238E27FC236}">
                <a16:creationId xmlns:a16="http://schemas.microsoft.com/office/drawing/2014/main" id="{7760DEA1-F757-4E72-99B3-BAB7D535C2F8}"/>
              </a:ext>
            </a:extLst>
          </p:cNvPr>
          <p:cNvSpPr>
            <a:spLocks/>
          </p:cNvSpPr>
          <p:nvPr/>
        </p:nvSpPr>
        <p:spPr bwMode="auto">
          <a:xfrm>
            <a:off x="8247063" y="2824163"/>
            <a:ext cx="80962" cy="1587"/>
          </a:xfrm>
          <a:custGeom>
            <a:avLst/>
            <a:gdLst>
              <a:gd name="T0" fmla="*/ 0 w 204"/>
              <a:gd name="T1" fmla="*/ 1587 h 4"/>
              <a:gd name="T2" fmla="*/ 0 w 204"/>
              <a:gd name="T3" fmla="*/ 0 h 4"/>
              <a:gd name="T4" fmla="*/ 80962 w 204"/>
              <a:gd name="T5" fmla="*/ 0 h 4"/>
              <a:gd name="T6" fmla="*/ 80962 w 204"/>
              <a:gd name="T7" fmla="*/ 1587 h 4"/>
              <a:gd name="T8" fmla="*/ 0 w 204"/>
              <a:gd name="T9" fmla="*/ 1587 h 4"/>
              <a:gd name="T10" fmla="*/ 80962 w 204"/>
              <a:gd name="T11" fmla="*/ 1587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4">
                <a:moveTo>
                  <a:pt x="0" y="4"/>
                </a:moveTo>
                <a:lnTo>
                  <a:pt x="0" y="0"/>
                </a:lnTo>
                <a:lnTo>
                  <a:pt x="204" y="0"/>
                </a:lnTo>
                <a:lnTo>
                  <a:pt x="204" y="4"/>
                </a:lnTo>
                <a:lnTo>
                  <a:pt x="0" y="4"/>
                </a:lnTo>
                <a:lnTo>
                  <a:pt x="204" y="4"/>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90" name="Freeform 5542">
            <a:extLst>
              <a:ext uri="{FF2B5EF4-FFF2-40B4-BE49-F238E27FC236}">
                <a16:creationId xmlns:a16="http://schemas.microsoft.com/office/drawing/2014/main" id="{EAFBB03D-8376-4767-8D2A-B453EC5B4BE0}"/>
              </a:ext>
            </a:extLst>
          </p:cNvPr>
          <p:cNvSpPr>
            <a:spLocks/>
          </p:cNvSpPr>
          <p:nvPr/>
        </p:nvSpPr>
        <p:spPr bwMode="auto">
          <a:xfrm>
            <a:off x="8326438" y="2824163"/>
            <a:ext cx="1587" cy="1587"/>
          </a:xfrm>
          <a:custGeom>
            <a:avLst/>
            <a:gdLst>
              <a:gd name="T0" fmla="*/ 1587 w 2"/>
              <a:gd name="T1" fmla="*/ 1587 h 4"/>
              <a:gd name="T2" fmla="*/ 0 w 2"/>
              <a:gd name="T3" fmla="*/ 1587 h 4"/>
              <a:gd name="T4" fmla="*/ 0 w 2"/>
              <a:gd name="T5" fmla="*/ 0 h 4"/>
              <a:gd name="T6" fmla="*/ 1587 w 2"/>
              <a:gd name="T7" fmla="*/ 0 h 4"/>
              <a:gd name="T8" fmla="*/ 1587 w 2"/>
              <a:gd name="T9" fmla="*/ 1587 h 4"/>
              <a:gd name="T10" fmla="*/ 1587 w 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4">
                <a:moveTo>
                  <a:pt x="2" y="4"/>
                </a:moveTo>
                <a:lnTo>
                  <a:pt x="0" y="4"/>
                </a:lnTo>
                <a:lnTo>
                  <a:pt x="0" y="0"/>
                </a:lnTo>
                <a:lnTo>
                  <a:pt x="2" y="0"/>
                </a:lnTo>
                <a:lnTo>
                  <a:pt x="2" y="4"/>
                </a:lnTo>
                <a:lnTo>
                  <a:pt x="2" y="0"/>
                </a:lnTo>
              </a:path>
            </a:pathLst>
          </a:custGeom>
          <a:noFill/>
          <a:ln w="42926" cap="flat" cmpd="sng">
            <a:solidFill>
              <a:srgbClr val="FFBC31"/>
            </a:solidFill>
            <a:prstDash val="solid"/>
            <a:round/>
            <a:headEnd type="none" w="med" len="med"/>
            <a:tailEnd type="none" w="med" len="me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l-GR"/>
          </a:p>
        </p:txBody>
      </p:sp>
      <p:sp>
        <p:nvSpPr>
          <p:cNvPr id="18691" name="Rectangle 5552">
            <a:extLst>
              <a:ext uri="{FF2B5EF4-FFF2-40B4-BE49-F238E27FC236}">
                <a16:creationId xmlns:a16="http://schemas.microsoft.com/office/drawing/2014/main" id="{268B84D8-C7BA-43C8-B3F8-F3FDF1106898}"/>
              </a:ext>
            </a:extLst>
          </p:cNvPr>
          <p:cNvSpPr>
            <a:spLocks noChangeArrowheads="1"/>
          </p:cNvSpPr>
          <p:nvPr/>
        </p:nvSpPr>
        <p:spPr bwMode="auto">
          <a:xfrm>
            <a:off x="7696200" y="2085975"/>
            <a:ext cx="614363" cy="2587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r>
              <a:rPr lang="en-US" altLang="el-GR" sz="1700">
                <a:solidFill>
                  <a:schemeClr val="bg1"/>
                </a:solidFill>
                <a:latin typeface="Arial" panose="020B0604020202020204" pitchFamily="34" charset="0"/>
              </a:rPr>
              <a:t>10.0%</a:t>
            </a:r>
            <a:endParaRPr lang="en-US" altLang="el-GR" sz="1800" b="0">
              <a:solidFill>
                <a:schemeClr val="bg1"/>
              </a:solidFill>
              <a:latin typeface="Arial" panose="020B0604020202020204" pitchFamily="34" charset="0"/>
            </a:endParaRPr>
          </a:p>
        </p:txBody>
      </p:sp>
      <p:sp>
        <p:nvSpPr>
          <p:cNvPr id="18692" name="Rectangle 5553">
            <a:extLst>
              <a:ext uri="{FF2B5EF4-FFF2-40B4-BE49-F238E27FC236}">
                <a16:creationId xmlns:a16="http://schemas.microsoft.com/office/drawing/2014/main" id="{0A3BD666-EB5C-4C6F-8E5E-42E194AA889D}"/>
              </a:ext>
            </a:extLst>
          </p:cNvPr>
          <p:cNvSpPr>
            <a:spLocks noChangeArrowheads="1"/>
          </p:cNvSpPr>
          <p:nvPr/>
        </p:nvSpPr>
        <p:spPr bwMode="auto">
          <a:xfrm>
            <a:off x="8001000" y="3076575"/>
            <a:ext cx="493713" cy="2587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r>
              <a:rPr lang="en-US" altLang="el-GR" sz="1700">
                <a:solidFill>
                  <a:schemeClr val="bg1"/>
                </a:solidFill>
                <a:latin typeface="Arial" panose="020B0604020202020204" pitchFamily="34" charset="0"/>
              </a:rPr>
              <a:t>9.3%</a:t>
            </a:r>
            <a:endParaRPr lang="en-US" altLang="el-GR" sz="1800" b="0">
              <a:solidFill>
                <a:schemeClr val="bg1"/>
              </a:solidFill>
              <a:latin typeface="Arial" panose="020B0604020202020204" pitchFamily="34" charset="0"/>
            </a:endParaRPr>
          </a:p>
        </p:txBody>
      </p:sp>
      <p:sp>
        <p:nvSpPr>
          <p:cNvPr id="18693" name="Rectangle 5556">
            <a:extLst>
              <a:ext uri="{FF2B5EF4-FFF2-40B4-BE49-F238E27FC236}">
                <a16:creationId xmlns:a16="http://schemas.microsoft.com/office/drawing/2014/main" id="{37A08AFB-E8BC-4E8F-B8DC-471B60EDB05A}"/>
              </a:ext>
            </a:extLst>
          </p:cNvPr>
          <p:cNvSpPr>
            <a:spLocks noChangeArrowheads="1"/>
          </p:cNvSpPr>
          <p:nvPr/>
        </p:nvSpPr>
        <p:spPr bwMode="auto">
          <a:xfrm>
            <a:off x="6629400" y="3609975"/>
            <a:ext cx="857250" cy="2746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r>
              <a:rPr lang="en-US" altLang="el-GR" sz="1800">
                <a:solidFill>
                  <a:schemeClr val="bg1"/>
                </a:solidFill>
                <a:latin typeface="Arial" panose="020B0604020202020204" pitchFamily="34" charset="0"/>
              </a:rPr>
              <a:t>P = 0.23</a:t>
            </a:r>
          </a:p>
        </p:txBody>
      </p:sp>
      <p:sp>
        <p:nvSpPr>
          <p:cNvPr id="18694" name="Rectangle 5557">
            <a:extLst>
              <a:ext uri="{FF2B5EF4-FFF2-40B4-BE49-F238E27FC236}">
                <a16:creationId xmlns:a16="http://schemas.microsoft.com/office/drawing/2014/main" id="{65093343-68D1-4C08-B676-7F54D146FCAF}"/>
              </a:ext>
            </a:extLst>
          </p:cNvPr>
          <p:cNvSpPr>
            <a:spLocks noChangeArrowheads="1"/>
          </p:cNvSpPr>
          <p:nvPr/>
        </p:nvSpPr>
        <p:spPr bwMode="auto">
          <a:xfrm>
            <a:off x="5789613" y="3933825"/>
            <a:ext cx="2628900" cy="488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r>
              <a:rPr lang="en-US" altLang="el-GR" sz="1600" b="0">
                <a:solidFill>
                  <a:schemeClr val="bg1"/>
                </a:solidFill>
                <a:latin typeface="Arial" panose="020B0604020202020204" pitchFamily="34" charset="0"/>
              </a:rPr>
              <a:t>(stratified for intended early clopidogrel use)</a:t>
            </a:r>
            <a:endParaRPr lang="en-US" altLang="el-GR" sz="2000" b="0">
              <a:solidFill>
                <a:schemeClr val="bg1"/>
              </a:solidFill>
              <a:latin typeface="Arial" panose="020B0604020202020204" pitchFamily="34" charset="0"/>
            </a:endParaRPr>
          </a:p>
        </p:txBody>
      </p:sp>
      <p:sp>
        <p:nvSpPr>
          <p:cNvPr id="18695" name="Text Box 5559">
            <a:extLst>
              <a:ext uri="{FF2B5EF4-FFF2-40B4-BE49-F238E27FC236}">
                <a16:creationId xmlns:a16="http://schemas.microsoft.com/office/drawing/2014/main" id="{C2516692-90FF-42BF-904D-F70E1A7C7462}"/>
              </a:ext>
            </a:extLst>
          </p:cNvPr>
          <p:cNvSpPr txBox="1">
            <a:spLocks noChangeArrowheads="1"/>
          </p:cNvSpPr>
          <p:nvPr/>
        </p:nvSpPr>
        <p:spPr bwMode="auto">
          <a:xfrm>
            <a:off x="1981200" y="2590800"/>
            <a:ext cx="31242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50000"/>
              </a:spcBef>
            </a:pPr>
            <a:r>
              <a:rPr lang="en-US" altLang="el-GR" sz="2000">
                <a:solidFill>
                  <a:schemeClr val="bg1"/>
                </a:solidFill>
                <a:latin typeface="Arial" panose="020B0604020202020204" pitchFamily="34" charset="0"/>
              </a:rPr>
              <a:t>Delayed provisional eptifibatide</a:t>
            </a:r>
          </a:p>
        </p:txBody>
      </p:sp>
      <p:sp>
        <p:nvSpPr>
          <p:cNvPr id="18696" name="Text Box 5560">
            <a:extLst>
              <a:ext uri="{FF2B5EF4-FFF2-40B4-BE49-F238E27FC236}">
                <a16:creationId xmlns:a16="http://schemas.microsoft.com/office/drawing/2014/main" id="{42DD5F08-118E-4E6F-8797-AFB68AEC0D5C}"/>
              </a:ext>
            </a:extLst>
          </p:cNvPr>
          <p:cNvSpPr txBox="1">
            <a:spLocks noChangeArrowheads="1"/>
          </p:cNvSpPr>
          <p:nvPr/>
        </p:nvSpPr>
        <p:spPr bwMode="auto">
          <a:xfrm>
            <a:off x="3429000" y="4479925"/>
            <a:ext cx="2590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50000"/>
              </a:spcBef>
            </a:pPr>
            <a:r>
              <a:rPr lang="en-US" altLang="el-GR" sz="2000">
                <a:solidFill>
                  <a:srgbClr val="FFBC31"/>
                </a:solidFill>
                <a:latin typeface="Arial" panose="020B0604020202020204" pitchFamily="34" charset="0"/>
              </a:rPr>
              <a:t>Routine early eptifibatide</a:t>
            </a:r>
          </a:p>
        </p:txBody>
      </p:sp>
      <p:sp>
        <p:nvSpPr>
          <p:cNvPr id="18697" name="Line 3846">
            <a:extLst>
              <a:ext uri="{FF2B5EF4-FFF2-40B4-BE49-F238E27FC236}">
                <a16:creationId xmlns:a16="http://schemas.microsoft.com/office/drawing/2014/main" id="{0CA48883-75B6-4E3E-A873-2AC1AC712E19}"/>
              </a:ext>
            </a:extLst>
          </p:cNvPr>
          <p:cNvSpPr>
            <a:spLocks noChangeShapeType="1"/>
          </p:cNvSpPr>
          <p:nvPr/>
        </p:nvSpPr>
        <p:spPr bwMode="auto">
          <a:xfrm>
            <a:off x="1190625" y="1081088"/>
            <a:ext cx="1588" cy="4559300"/>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698" name="Line 3868">
            <a:extLst>
              <a:ext uri="{FF2B5EF4-FFF2-40B4-BE49-F238E27FC236}">
                <a16:creationId xmlns:a16="http://schemas.microsoft.com/office/drawing/2014/main" id="{52BF2F48-40A9-44ED-88FE-9CC3B5DD6E7D}"/>
              </a:ext>
            </a:extLst>
          </p:cNvPr>
          <p:cNvSpPr>
            <a:spLocks noChangeShapeType="1"/>
          </p:cNvSpPr>
          <p:nvPr/>
        </p:nvSpPr>
        <p:spPr bwMode="auto">
          <a:xfrm flipH="1">
            <a:off x="1190625" y="5665788"/>
            <a:ext cx="7191375" cy="1587"/>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18699" name="Rectangle 3991">
            <a:extLst>
              <a:ext uri="{FF2B5EF4-FFF2-40B4-BE49-F238E27FC236}">
                <a16:creationId xmlns:a16="http://schemas.microsoft.com/office/drawing/2014/main" id="{7C2F0B54-E104-4364-909C-2A795A5B9C96}"/>
              </a:ext>
            </a:extLst>
          </p:cNvPr>
          <p:cNvSpPr>
            <a:spLocks noChangeArrowheads="1"/>
          </p:cNvSpPr>
          <p:nvPr/>
        </p:nvSpPr>
        <p:spPr bwMode="auto">
          <a:xfrm>
            <a:off x="1117600" y="5819775"/>
            <a:ext cx="141288"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0</a:t>
            </a:r>
          </a:p>
        </p:txBody>
      </p:sp>
      <p:sp>
        <p:nvSpPr>
          <p:cNvPr id="18700" name="Rectangle 3993">
            <a:extLst>
              <a:ext uri="{FF2B5EF4-FFF2-40B4-BE49-F238E27FC236}">
                <a16:creationId xmlns:a16="http://schemas.microsoft.com/office/drawing/2014/main" id="{4A44A2FD-9C2B-4D9F-8787-C7AC862CAD35}"/>
              </a:ext>
            </a:extLst>
          </p:cNvPr>
          <p:cNvSpPr>
            <a:spLocks noChangeArrowheads="1"/>
          </p:cNvSpPr>
          <p:nvPr/>
        </p:nvSpPr>
        <p:spPr bwMode="auto">
          <a:xfrm>
            <a:off x="1712913" y="5819775"/>
            <a:ext cx="141287"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8</a:t>
            </a:r>
          </a:p>
        </p:txBody>
      </p:sp>
      <p:sp>
        <p:nvSpPr>
          <p:cNvPr id="18701" name="Rectangle 3995">
            <a:extLst>
              <a:ext uri="{FF2B5EF4-FFF2-40B4-BE49-F238E27FC236}">
                <a16:creationId xmlns:a16="http://schemas.microsoft.com/office/drawing/2014/main" id="{397643B4-7E30-4422-A553-A6820496591E}"/>
              </a:ext>
            </a:extLst>
          </p:cNvPr>
          <p:cNvSpPr>
            <a:spLocks noChangeArrowheads="1"/>
          </p:cNvSpPr>
          <p:nvPr/>
        </p:nvSpPr>
        <p:spPr bwMode="auto">
          <a:xfrm>
            <a:off x="2266950"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16</a:t>
            </a:r>
          </a:p>
        </p:txBody>
      </p:sp>
      <p:sp>
        <p:nvSpPr>
          <p:cNvPr id="18702" name="Rectangle 3997">
            <a:extLst>
              <a:ext uri="{FF2B5EF4-FFF2-40B4-BE49-F238E27FC236}">
                <a16:creationId xmlns:a16="http://schemas.microsoft.com/office/drawing/2014/main" id="{6D2F5266-57BD-4525-B54A-82F841B06F4E}"/>
              </a:ext>
            </a:extLst>
          </p:cNvPr>
          <p:cNvSpPr>
            <a:spLocks noChangeArrowheads="1"/>
          </p:cNvSpPr>
          <p:nvPr/>
        </p:nvSpPr>
        <p:spPr bwMode="auto">
          <a:xfrm>
            <a:off x="2860675"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24</a:t>
            </a:r>
          </a:p>
        </p:txBody>
      </p:sp>
      <p:sp>
        <p:nvSpPr>
          <p:cNvPr id="18703" name="Rectangle 3999">
            <a:extLst>
              <a:ext uri="{FF2B5EF4-FFF2-40B4-BE49-F238E27FC236}">
                <a16:creationId xmlns:a16="http://schemas.microsoft.com/office/drawing/2014/main" id="{71D7374A-A613-4FA0-AE7F-BD5B8A173685}"/>
              </a:ext>
            </a:extLst>
          </p:cNvPr>
          <p:cNvSpPr>
            <a:spLocks noChangeArrowheads="1"/>
          </p:cNvSpPr>
          <p:nvPr/>
        </p:nvSpPr>
        <p:spPr bwMode="auto">
          <a:xfrm>
            <a:off x="3455988"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32</a:t>
            </a:r>
          </a:p>
        </p:txBody>
      </p:sp>
      <p:sp>
        <p:nvSpPr>
          <p:cNvPr id="18704" name="Rectangle 4001">
            <a:extLst>
              <a:ext uri="{FF2B5EF4-FFF2-40B4-BE49-F238E27FC236}">
                <a16:creationId xmlns:a16="http://schemas.microsoft.com/office/drawing/2014/main" id="{2C10FD02-6BDA-4B79-BD06-3A6574D08B2E}"/>
              </a:ext>
            </a:extLst>
          </p:cNvPr>
          <p:cNvSpPr>
            <a:spLocks noChangeArrowheads="1"/>
          </p:cNvSpPr>
          <p:nvPr/>
        </p:nvSpPr>
        <p:spPr bwMode="auto">
          <a:xfrm>
            <a:off x="4049713"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40</a:t>
            </a:r>
          </a:p>
        </p:txBody>
      </p:sp>
      <p:sp>
        <p:nvSpPr>
          <p:cNvPr id="18705" name="Rectangle 4003">
            <a:extLst>
              <a:ext uri="{FF2B5EF4-FFF2-40B4-BE49-F238E27FC236}">
                <a16:creationId xmlns:a16="http://schemas.microsoft.com/office/drawing/2014/main" id="{246F87BA-84AF-45C0-ADB8-845A5E96D0D2}"/>
              </a:ext>
            </a:extLst>
          </p:cNvPr>
          <p:cNvSpPr>
            <a:spLocks noChangeArrowheads="1"/>
          </p:cNvSpPr>
          <p:nvPr/>
        </p:nvSpPr>
        <p:spPr bwMode="auto">
          <a:xfrm>
            <a:off x="4645025"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48</a:t>
            </a:r>
          </a:p>
        </p:txBody>
      </p:sp>
      <p:sp>
        <p:nvSpPr>
          <p:cNvPr id="18706" name="Rectangle 4005">
            <a:extLst>
              <a:ext uri="{FF2B5EF4-FFF2-40B4-BE49-F238E27FC236}">
                <a16:creationId xmlns:a16="http://schemas.microsoft.com/office/drawing/2014/main" id="{B32135EB-38A1-4D24-AACD-0E19E73A6A0C}"/>
              </a:ext>
            </a:extLst>
          </p:cNvPr>
          <p:cNvSpPr>
            <a:spLocks noChangeArrowheads="1"/>
          </p:cNvSpPr>
          <p:nvPr/>
        </p:nvSpPr>
        <p:spPr bwMode="auto">
          <a:xfrm>
            <a:off x="5238750"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56</a:t>
            </a:r>
          </a:p>
        </p:txBody>
      </p:sp>
      <p:sp>
        <p:nvSpPr>
          <p:cNvPr id="18707" name="Rectangle 4007">
            <a:extLst>
              <a:ext uri="{FF2B5EF4-FFF2-40B4-BE49-F238E27FC236}">
                <a16:creationId xmlns:a16="http://schemas.microsoft.com/office/drawing/2014/main" id="{83A27807-14FD-4E4B-9338-945BB5F4C640}"/>
              </a:ext>
            </a:extLst>
          </p:cNvPr>
          <p:cNvSpPr>
            <a:spLocks noChangeArrowheads="1"/>
          </p:cNvSpPr>
          <p:nvPr/>
        </p:nvSpPr>
        <p:spPr bwMode="auto">
          <a:xfrm>
            <a:off x="5834063"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64</a:t>
            </a:r>
          </a:p>
        </p:txBody>
      </p:sp>
      <p:sp>
        <p:nvSpPr>
          <p:cNvPr id="18708" name="Rectangle 4009">
            <a:extLst>
              <a:ext uri="{FF2B5EF4-FFF2-40B4-BE49-F238E27FC236}">
                <a16:creationId xmlns:a16="http://schemas.microsoft.com/office/drawing/2014/main" id="{9B7490DF-6CB0-4F50-9756-162F7D7CF30C}"/>
              </a:ext>
            </a:extLst>
          </p:cNvPr>
          <p:cNvSpPr>
            <a:spLocks noChangeArrowheads="1"/>
          </p:cNvSpPr>
          <p:nvPr/>
        </p:nvSpPr>
        <p:spPr bwMode="auto">
          <a:xfrm>
            <a:off x="6427788"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72</a:t>
            </a:r>
          </a:p>
        </p:txBody>
      </p:sp>
      <p:sp>
        <p:nvSpPr>
          <p:cNvPr id="18709" name="Rectangle 4011">
            <a:extLst>
              <a:ext uri="{FF2B5EF4-FFF2-40B4-BE49-F238E27FC236}">
                <a16:creationId xmlns:a16="http://schemas.microsoft.com/office/drawing/2014/main" id="{63B0DD4B-0518-4DF6-9A6D-645D49A123ED}"/>
              </a:ext>
            </a:extLst>
          </p:cNvPr>
          <p:cNvSpPr>
            <a:spLocks noChangeArrowheads="1"/>
          </p:cNvSpPr>
          <p:nvPr/>
        </p:nvSpPr>
        <p:spPr bwMode="auto">
          <a:xfrm>
            <a:off x="7023100"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80</a:t>
            </a:r>
          </a:p>
        </p:txBody>
      </p:sp>
      <p:sp>
        <p:nvSpPr>
          <p:cNvPr id="18710" name="Rectangle 4013">
            <a:extLst>
              <a:ext uri="{FF2B5EF4-FFF2-40B4-BE49-F238E27FC236}">
                <a16:creationId xmlns:a16="http://schemas.microsoft.com/office/drawing/2014/main" id="{0A7B7FBD-ECDB-48B5-97EF-C622A6A481F5}"/>
              </a:ext>
            </a:extLst>
          </p:cNvPr>
          <p:cNvSpPr>
            <a:spLocks noChangeArrowheads="1"/>
          </p:cNvSpPr>
          <p:nvPr/>
        </p:nvSpPr>
        <p:spPr bwMode="auto">
          <a:xfrm>
            <a:off x="7618413"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88</a:t>
            </a:r>
          </a:p>
        </p:txBody>
      </p:sp>
      <p:sp>
        <p:nvSpPr>
          <p:cNvPr id="18711" name="Rectangle 4015">
            <a:extLst>
              <a:ext uri="{FF2B5EF4-FFF2-40B4-BE49-F238E27FC236}">
                <a16:creationId xmlns:a16="http://schemas.microsoft.com/office/drawing/2014/main" id="{5E5913C5-2AB5-46B7-96CD-7FD8A079BDC6}"/>
              </a:ext>
            </a:extLst>
          </p:cNvPr>
          <p:cNvSpPr>
            <a:spLocks noChangeArrowheads="1"/>
          </p:cNvSpPr>
          <p:nvPr/>
        </p:nvSpPr>
        <p:spPr bwMode="auto">
          <a:xfrm>
            <a:off x="8213725" y="5819775"/>
            <a:ext cx="282575"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2000">
                <a:solidFill>
                  <a:schemeClr val="bg1"/>
                </a:solidFill>
                <a:latin typeface="Arial" panose="020B0604020202020204" pitchFamily="34" charset="0"/>
              </a:rPr>
              <a:t>96</a:t>
            </a:r>
          </a:p>
        </p:txBody>
      </p:sp>
    </p:spTree>
    <p:extLst>
      <p:ext uri="{BB962C8B-B14F-4D97-AF65-F5344CB8AC3E}">
        <p14:creationId xmlns:p14="http://schemas.microsoft.com/office/powerpoint/2010/main" val="1788305005"/>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103">
            <a:extLst>
              <a:ext uri="{FF2B5EF4-FFF2-40B4-BE49-F238E27FC236}">
                <a16:creationId xmlns:a16="http://schemas.microsoft.com/office/drawing/2014/main" id="{31767A97-B228-492A-B653-DC1CA653F900}"/>
              </a:ext>
            </a:extLst>
          </p:cNvPr>
          <p:cNvSpPr>
            <a:spLocks noChangeShapeType="1"/>
          </p:cNvSpPr>
          <p:nvPr/>
        </p:nvSpPr>
        <p:spPr bwMode="auto">
          <a:xfrm>
            <a:off x="4089400" y="838200"/>
            <a:ext cx="9525" cy="4876800"/>
          </a:xfrm>
          <a:prstGeom prst="line">
            <a:avLst/>
          </a:prstGeom>
          <a:noFill/>
          <a:ln w="14288" cap="rnd">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26627" name="Rectangle 86">
            <a:extLst>
              <a:ext uri="{FF2B5EF4-FFF2-40B4-BE49-F238E27FC236}">
                <a16:creationId xmlns:a16="http://schemas.microsoft.com/office/drawing/2014/main" id="{6AEC82CD-2F9F-4511-AD69-E9C8FEF708C0}"/>
              </a:ext>
            </a:extLst>
          </p:cNvPr>
          <p:cNvSpPr>
            <a:spLocks noGrp="1" noChangeArrowheads="1"/>
          </p:cNvSpPr>
          <p:nvPr>
            <p:ph type="title"/>
          </p:nvPr>
        </p:nvSpPr>
        <p:spPr>
          <a:xfrm>
            <a:off x="0" y="76200"/>
            <a:ext cx="9144000" cy="671513"/>
          </a:xfrm>
          <a:noFill/>
        </p:spPr>
        <p:txBody>
          <a:bodyPr/>
          <a:lstStyle/>
          <a:p>
            <a:pPr eaLnBrk="1" hangingPunct="1"/>
            <a:r>
              <a:rPr lang="en-US" altLang="el-GR" sz="2800" dirty="0"/>
              <a:t>Small Molecule GP IIb/</a:t>
            </a:r>
            <a:r>
              <a:rPr lang="en-US" altLang="el-GR" sz="2800" dirty="0" err="1"/>
              <a:t>IIIa</a:t>
            </a:r>
            <a:r>
              <a:rPr lang="en-US" altLang="el-GR" sz="2800" dirty="0"/>
              <a:t> Inhibition in NSTE ACS</a:t>
            </a:r>
          </a:p>
        </p:txBody>
      </p:sp>
      <p:grpSp>
        <p:nvGrpSpPr>
          <p:cNvPr id="26628" name="Group 191">
            <a:extLst>
              <a:ext uri="{FF2B5EF4-FFF2-40B4-BE49-F238E27FC236}">
                <a16:creationId xmlns:a16="http://schemas.microsoft.com/office/drawing/2014/main" id="{BFB46D1A-2A2C-48EF-BA18-D17DD3DA2207}"/>
              </a:ext>
            </a:extLst>
          </p:cNvPr>
          <p:cNvGrpSpPr>
            <a:grpSpLocks/>
          </p:cNvGrpSpPr>
          <p:nvPr/>
        </p:nvGrpSpPr>
        <p:grpSpPr bwMode="auto">
          <a:xfrm>
            <a:off x="762000" y="762000"/>
            <a:ext cx="6400800" cy="2652713"/>
            <a:chOff x="480" y="480"/>
            <a:chExt cx="4032" cy="1671"/>
          </a:xfrm>
        </p:grpSpPr>
        <p:grpSp>
          <p:nvGrpSpPr>
            <p:cNvPr id="26676" name="Group 188">
              <a:extLst>
                <a:ext uri="{FF2B5EF4-FFF2-40B4-BE49-F238E27FC236}">
                  <a16:creationId xmlns:a16="http://schemas.microsoft.com/office/drawing/2014/main" id="{E09EFA79-82E6-4D17-9382-AD3647D9EAEE}"/>
                </a:ext>
              </a:extLst>
            </p:cNvPr>
            <p:cNvGrpSpPr>
              <a:grpSpLocks/>
            </p:cNvGrpSpPr>
            <p:nvPr/>
          </p:nvGrpSpPr>
          <p:grpSpPr bwMode="auto">
            <a:xfrm>
              <a:off x="2181" y="480"/>
              <a:ext cx="2139" cy="192"/>
              <a:chOff x="2181" y="480"/>
              <a:chExt cx="2139" cy="192"/>
            </a:xfrm>
          </p:grpSpPr>
          <p:sp>
            <p:nvSpPr>
              <p:cNvPr id="26708" name="Text Box 104">
                <a:extLst>
                  <a:ext uri="{FF2B5EF4-FFF2-40B4-BE49-F238E27FC236}">
                    <a16:creationId xmlns:a16="http://schemas.microsoft.com/office/drawing/2014/main" id="{3D34C0A9-F97E-4D77-B234-94AACC997B8F}"/>
                  </a:ext>
                </a:extLst>
              </p:cNvPr>
              <p:cNvSpPr txBox="1">
                <a:spLocks noChangeArrowheads="1"/>
              </p:cNvSpPr>
              <p:nvPr/>
            </p:nvSpPr>
            <p:spPr bwMode="auto">
              <a:xfrm>
                <a:off x="3264" y="480"/>
                <a:ext cx="1056" cy="1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4351" cap="rnd" algn="ctr">
                    <a:solidFill>
                      <a:srgbClr val="FFBC31"/>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PURSUIT</a:t>
                </a:r>
              </a:p>
            </p:txBody>
          </p:sp>
          <p:sp>
            <p:nvSpPr>
              <p:cNvPr id="26709" name="Line 121">
                <a:extLst>
                  <a:ext uri="{FF2B5EF4-FFF2-40B4-BE49-F238E27FC236}">
                    <a16:creationId xmlns:a16="http://schemas.microsoft.com/office/drawing/2014/main" id="{63949FFF-0069-4868-ABE4-FB55B022C764}"/>
                  </a:ext>
                </a:extLst>
              </p:cNvPr>
              <p:cNvSpPr>
                <a:spLocks noChangeShapeType="1"/>
              </p:cNvSpPr>
              <p:nvPr/>
            </p:nvSpPr>
            <p:spPr bwMode="auto">
              <a:xfrm>
                <a:off x="2181" y="589"/>
                <a:ext cx="363" cy="1"/>
              </a:xfrm>
              <a:prstGeom prst="line">
                <a:avLst/>
              </a:prstGeom>
              <a:noFill/>
              <a:ln w="38100" cap="rnd">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710" name="Group 122">
                <a:extLst>
                  <a:ext uri="{FF2B5EF4-FFF2-40B4-BE49-F238E27FC236}">
                    <a16:creationId xmlns:a16="http://schemas.microsoft.com/office/drawing/2014/main" id="{47C4C092-1E74-4E63-9552-F954F9510E75}"/>
                  </a:ext>
                </a:extLst>
              </p:cNvPr>
              <p:cNvGrpSpPr>
                <a:grpSpLocks/>
              </p:cNvGrpSpPr>
              <p:nvPr/>
            </p:nvGrpSpPr>
            <p:grpSpPr bwMode="auto">
              <a:xfrm>
                <a:off x="2352" y="565"/>
                <a:ext cx="59" cy="59"/>
                <a:chOff x="2316" y="1278"/>
                <a:chExt cx="59" cy="59"/>
              </a:xfrm>
            </p:grpSpPr>
            <p:sp>
              <p:nvSpPr>
                <p:cNvPr id="26711" name="Rectangle 123">
                  <a:extLst>
                    <a:ext uri="{FF2B5EF4-FFF2-40B4-BE49-F238E27FC236}">
                      <a16:creationId xmlns:a16="http://schemas.microsoft.com/office/drawing/2014/main" id="{4399C8FB-8330-471D-9104-15CAF03C1BC8}"/>
                    </a:ext>
                  </a:extLst>
                </p:cNvPr>
                <p:cNvSpPr>
                  <a:spLocks noChangeArrowheads="1"/>
                </p:cNvSpPr>
                <p:nvPr/>
              </p:nvSpPr>
              <p:spPr bwMode="auto">
                <a:xfrm>
                  <a:off x="2316" y="1278"/>
                  <a:ext cx="59" cy="59"/>
                </a:xfrm>
                <a:prstGeom prst="rect">
                  <a:avLst/>
                </a:prstGeom>
                <a:solidFill>
                  <a:srgbClr val="FFBC31"/>
                </a:solidFill>
                <a:ln w="57150">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712" name="Rectangle 124">
                  <a:extLst>
                    <a:ext uri="{FF2B5EF4-FFF2-40B4-BE49-F238E27FC236}">
                      <a16:creationId xmlns:a16="http://schemas.microsoft.com/office/drawing/2014/main" id="{7895C509-B72E-4F6C-B8E7-ABFD4C69EAEE}"/>
                    </a:ext>
                  </a:extLst>
                </p:cNvPr>
                <p:cNvSpPr>
                  <a:spLocks noChangeArrowheads="1"/>
                </p:cNvSpPr>
                <p:nvPr/>
              </p:nvSpPr>
              <p:spPr bwMode="auto">
                <a:xfrm>
                  <a:off x="2316" y="1278"/>
                  <a:ext cx="59" cy="59"/>
                </a:xfrm>
                <a:prstGeom prst="rect">
                  <a:avLst/>
                </a:prstGeom>
                <a:solidFill>
                  <a:srgbClr val="FFBC31"/>
                </a:solidFill>
                <a:ln w="57150"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grpSp>
          <p:nvGrpSpPr>
            <p:cNvPr id="26677" name="Group 174">
              <a:extLst>
                <a:ext uri="{FF2B5EF4-FFF2-40B4-BE49-F238E27FC236}">
                  <a16:creationId xmlns:a16="http://schemas.microsoft.com/office/drawing/2014/main" id="{2F49242C-6451-4543-AF7F-0F91299A2A7A}"/>
                </a:ext>
              </a:extLst>
            </p:cNvPr>
            <p:cNvGrpSpPr>
              <a:grpSpLocks/>
            </p:cNvGrpSpPr>
            <p:nvPr/>
          </p:nvGrpSpPr>
          <p:grpSpPr bwMode="auto">
            <a:xfrm>
              <a:off x="1842" y="768"/>
              <a:ext cx="2430" cy="231"/>
              <a:chOff x="1842" y="816"/>
              <a:chExt cx="2430" cy="231"/>
            </a:xfrm>
          </p:grpSpPr>
          <p:sp>
            <p:nvSpPr>
              <p:cNvPr id="26703" name="Text Box 114">
                <a:extLst>
                  <a:ext uri="{FF2B5EF4-FFF2-40B4-BE49-F238E27FC236}">
                    <a16:creationId xmlns:a16="http://schemas.microsoft.com/office/drawing/2014/main" id="{60B8E5FD-7107-4939-A6FE-61366607B6A6}"/>
                  </a:ext>
                </a:extLst>
              </p:cNvPr>
              <p:cNvSpPr txBox="1">
                <a:spLocks noChangeArrowheads="1"/>
              </p:cNvSpPr>
              <p:nvPr/>
            </p:nvSpPr>
            <p:spPr bwMode="auto">
              <a:xfrm>
                <a:off x="3264" y="816"/>
                <a:ext cx="1008"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4351" cap="rnd" algn="ctr">
                    <a:solidFill>
                      <a:srgbClr val="FFBC31"/>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PRISM</a:t>
                </a:r>
              </a:p>
            </p:txBody>
          </p:sp>
          <p:sp>
            <p:nvSpPr>
              <p:cNvPr id="26704" name="Line 125">
                <a:extLst>
                  <a:ext uri="{FF2B5EF4-FFF2-40B4-BE49-F238E27FC236}">
                    <a16:creationId xmlns:a16="http://schemas.microsoft.com/office/drawing/2014/main" id="{5BF45985-57CA-47A4-B35D-2711F1B95291}"/>
                  </a:ext>
                </a:extLst>
              </p:cNvPr>
              <p:cNvSpPr>
                <a:spLocks noChangeShapeType="1"/>
              </p:cNvSpPr>
              <p:nvPr/>
            </p:nvSpPr>
            <p:spPr bwMode="auto">
              <a:xfrm>
                <a:off x="1842" y="913"/>
                <a:ext cx="852" cy="2"/>
              </a:xfrm>
              <a:prstGeom prst="line">
                <a:avLst/>
              </a:prstGeom>
              <a:noFill/>
              <a:ln w="38100" cap="rnd">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705" name="Group 126">
                <a:extLst>
                  <a:ext uri="{FF2B5EF4-FFF2-40B4-BE49-F238E27FC236}">
                    <a16:creationId xmlns:a16="http://schemas.microsoft.com/office/drawing/2014/main" id="{026683CC-7A0F-48DA-96DB-6DD3A85EDA05}"/>
                  </a:ext>
                </a:extLst>
              </p:cNvPr>
              <p:cNvGrpSpPr>
                <a:grpSpLocks/>
              </p:cNvGrpSpPr>
              <p:nvPr/>
            </p:nvGrpSpPr>
            <p:grpSpPr bwMode="auto">
              <a:xfrm>
                <a:off x="2244" y="890"/>
                <a:ext cx="59" cy="59"/>
                <a:chOff x="2316" y="1278"/>
                <a:chExt cx="59" cy="59"/>
              </a:xfrm>
            </p:grpSpPr>
            <p:sp>
              <p:nvSpPr>
                <p:cNvPr id="26706" name="Rectangle 127">
                  <a:extLst>
                    <a:ext uri="{FF2B5EF4-FFF2-40B4-BE49-F238E27FC236}">
                      <a16:creationId xmlns:a16="http://schemas.microsoft.com/office/drawing/2014/main" id="{851ABEE1-28D0-4B47-B7DC-0BA1C4BF9555}"/>
                    </a:ext>
                  </a:extLst>
                </p:cNvPr>
                <p:cNvSpPr>
                  <a:spLocks noChangeArrowheads="1"/>
                </p:cNvSpPr>
                <p:nvPr/>
              </p:nvSpPr>
              <p:spPr bwMode="auto">
                <a:xfrm>
                  <a:off x="2316" y="1278"/>
                  <a:ext cx="59" cy="59"/>
                </a:xfrm>
                <a:prstGeom prst="rect">
                  <a:avLst/>
                </a:prstGeom>
                <a:solidFill>
                  <a:srgbClr val="FFBC31"/>
                </a:solidFill>
                <a:ln w="38100">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707" name="Rectangle 128">
                  <a:extLst>
                    <a:ext uri="{FF2B5EF4-FFF2-40B4-BE49-F238E27FC236}">
                      <a16:creationId xmlns:a16="http://schemas.microsoft.com/office/drawing/2014/main" id="{ED28E81A-2F8F-46B0-82ED-09661109E473}"/>
                    </a:ext>
                  </a:extLst>
                </p:cNvPr>
                <p:cNvSpPr>
                  <a:spLocks noChangeArrowheads="1"/>
                </p:cNvSpPr>
                <p:nvPr/>
              </p:nvSpPr>
              <p:spPr bwMode="auto">
                <a:xfrm>
                  <a:off x="2316" y="1278"/>
                  <a:ext cx="59" cy="59"/>
                </a:xfrm>
                <a:prstGeom prst="rect">
                  <a:avLst/>
                </a:prstGeom>
                <a:solidFill>
                  <a:srgbClr val="FFBC31"/>
                </a:solidFill>
                <a:ln w="38100"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grpSp>
          <p:nvGrpSpPr>
            <p:cNvPr id="26678" name="Group 175">
              <a:extLst>
                <a:ext uri="{FF2B5EF4-FFF2-40B4-BE49-F238E27FC236}">
                  <a16:creationId xmlns:a16="http://schemas.microsoft.com/office/drawing/2014/main" id="{1C820A96-47EC-4295-B4B4-AB8B461592F2}"/>
                </a:ext>
              </a:extLst>
            </p:cNvPr>
            <p:cNvGrpSpPr>
              <a:grpSpLocks/>
            </p:cNvGrpSpPr>
            <p:nvPr/>
          </p:nvGrpSpPr>
          <p:grpSpPr bwMode="auto">
            <a:xfrm>
              <a:off x="1752" y="1056"/>
              <a:ext cx="2760" cy="231"/>
              <a:chOff x="1752" y="1104"/>
              <a:chExt cx="2760" cy="231"/>
            </a:xfrm>
          </p:grpSpPr>
          <p:sp>
            <p:nvSpPr>
              <p:cNvPr id="26698" name="Text Box 115">
                <a:extLst>
                  <a:ext uri="{FF2B5EF4-FFF2-40B4-BE49-F238E27FC236}">
                    <a16:creationId xmlns:a16="http://schemas.microsoft.com/office/drawing/2014/main" id="{B959712F-29AA-4399-88FA-9E152092E2C9}"/>
                  </a:ext>
                </a:extLst>
              </p:cNvPr>
              <p:cNvSpPr txBox="1">
                <a:spLocks noChangeArrowheads="1"/>
              </p:cNvSpPr>
              <p:nvPr/>
            </p:nvSpPr>
            <p:spPr bwMode="auto">
              <a:xfrm>
                <a:off x="3264" y="1104"/>
                <a:ext cx="1248"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4351" cap="rnd" algn="ctr">
                    <a:solidFill>
                      <a:srgbClr val="FFBC31"/>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PRISM PLUS</a:t>
                </a:r>
              </a:p>
            </p:txBody>
          </p:sp>
          <p:sp>
            <p:nvSpPr>
              <p:cNvPr id="26699" name="Line 129">
                <a:extLst>
                  <a:ext uri="{FF2B5EF4-FFF2-40B4-BE49-F238E27FC236}">
                    <a16:creationId xmlns:a16="http://schemas.microsoft.com/office/drawing/2014/main" id="{F2A828F0-329E-4F36-8D1D-ED229C6E0A7D}"/>
                  </a:ext>
                </a:extLst>
              </p:cNvPr>
              <p:cNvSpPr>
                <a:spLocks noChangeShapeType="1"/>
              </p:cNvSpPr>
              <p:nvPr/>
            </p:nvSpPr>
            <p:spPr bwMode="auto">
              <a:xfrm>
                <a:off x="1752" y="1220"/>
                <a:ext cx="1215" cy="1"/>
              </a:xfrm>
              <a:prstGeom prst="line">
                <a:avLst/>
              </a:prstGeom>
              <a:noFill/>
              <a:ln w="38100" cap="rnd">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700" name="Group 130">
                <a:extLst>
                  <a:ext uri="{FF2B5EF4-FFF2-40B4-BE49-F238E27FC236}">
                    <a16:creationId xmlns:a16="http://schemas.microsoft.com/office/drawing/2014/main" id="{6FD1D91E-6B6B-44F2-A49F-08A2F1199295}"/>
                  </a:ext>
                </a:extLst>
              </p:cNvPr>
              <p:cNvGrpSpPr>
                <a:grpSpLocks/>
              </p:cNvGrpSpPr>
              <p:nvPr/>
            </p:nvGrpSpPr>
            <p:grpSpPr bwMode="auto">
              <a:xfrm>
                <a:off x="2346" y="1190"/>
                <a:ext cx="59" cy="59"/>
                <a:chOff x="2316" y="1278"/>
                <a:chExt cx="59" cy="59"/>
              </a:xfrm>
            </p:grpSpPr>
            <p:sp>
              <p:nvSpPr>
                <p:cNvPr id="26701" name="Rectangle 131">
                  <a:extLst>
                    <a:ext uri="{FF2B5EF4-FFF2-40B4-BE49-F238E27FC236}">
                      <a16:creationId xmlns:a16="http://schemas.microsoft.com/office/drawing/2014/main" id="{67834585-699A-4EAD-B249-7F64A99BD685}"/>
                    </a:ext>
                  </a:extLst>
                </p:cNvPr>
                <p:cNvSpPr>
                  <a:spLocks noChangeArrowheads="1"/>
                </p:cNvSpPr>
                <p:nvPr/>
              </p:nvSpPr>
              <p:spPr bwMode="auto">
                <a:xfrm>
                  <a:off x="2316" y="1278"/>
                  <a:ext cx="59" cy="59"/>
                </a:xfrm>
                <a:prstGeom prst="rect">
                  <a:avLst/>
                </a:prstGeom>
                <a:solidFill>
                  <a:srgbClr val="FFBC31"/>
                </a:solidFill>
                <a:ln w="19050">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702" name="Rectangle 132">
                  <a:extLst>
                    <a:ext uri="{FF2B5EF4-FFF2-40B4-BE49-F238E27FC236}">
                      <a16:creationId xmlns:a16="http://schemas.microsoft.com/office/drawing/2014/main" id="{4B2A2922-D74A-4FFE-BEDD-954EE3745ABB}"/>
                    </a:ext>
                  </a:extLst>
                </p:cNvPr>
                <p:cNvSpPr>
                  <a:spLocks noChangeArrowheads="1"/>
                </p:cNvSpPr>
                <p:nvPr/>
              </p:nvSpPr>
              <p:spPr bwMode="auto">
                <a:xfrm>
                  <a:off x="2316" y="1278"/>
                  <a:ext cx="59" cy="59"/>
                </a:xfrm>
                <a:prstGeom prst="rect">
                  <a:avLst/>
                </a:prstGeom>
                <a:solidFill>
                  <a:srgbClr val="FFBC31"/>
                </a:solidFill>
                <a:ln w="12700"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grpSp>
          <p:nvGrpSpPr>
            <p:cNvPr id="26679" name="Group 177">
              <a:extLst>
                <a:ext uri="{FF2B5EF4-FFF2-40B4-BE49-F238E27FC236}">
                  <a16:creationId xmlns:a16="http://schemas.microsoft.com/office/drawing/2014/main" id="{A4F43495-59CE-46A0-B73F-B9FBD3E87BA2}"/>
                </a:ext>
              </a:extLst>
            </p:cNvPr>
            <p:cNvGrpSpPr>
              <a:grpSpLocks/>
            </p:cNvGrpSpPr>
            <p:nvPr/>
          </p:nvGrpSpPr>
          <p:grpSpPr bwMode="auto">
            <a:xfrm>
              <a:off x="2208" y="1632"/>
              <a:ext cx="2160" cy="231"/>
              <a:chOff x="2208" y="1824"/>
              <a:chExt cx="2160" cy="231"/>
            </a:xfrm>
          </p:grpSpPr>
          <p:sp>
            <p:nvSpPr>
              <p:cNvPr id="26693" name="Text Box 112">
                <a:extLst>
                  <a:ext uri="{FF2B5EF4-FFF2-40B4-BE49-F238E27FC236}">
                    <a16:creationId xmlns:a16="http://schemas.microsoft.com/office/drawing/2014/main" id="{20258513-F970-414F-89ED-81049EE0BFCE}"/>
                  </a:ext>
                </a:extLst>
              </p:cNvPr>
              <p:cNvSpPr txBox="1">
                <a:spLocks noChangeArrowheads="1"/>
              </p:cNvSpPr>
              <p:nvPr/>
            </p:nvSpPr>
            <p:spPr bwMode="auto">
              <a:xfrm>
                <a:off x="3264" y="1824"/>
                <a:ext cx="1104"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4351" cap="rnd" algn="ctr">
                    <a:solidFill>
                      <a:srgbClr val="FFBC31"/>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PARAGON B</a:t>
                </a:r>
              </a:p>
            </p:txBody>
          </p:sp>
          <p:sp>
            <p:nvSpPr>
              <p:cNvPr id="26694" name="Line 133">
                <a:extLst>
                  <a:ext uri="{FF2B5EF4-FFF2-40B4-BE49-F238E27FC236}">
                    <a16:creationId xmlns:a16="http://schemas.microsoft.com/office/drawing/2014/main" id="{592798DF-0C61-4B15-8C56-4AE34DAB2C57}"/>
                  </a:ext>
                </a:extLst>
              </p:cNvPr>
              <p:cNvSpPr>
                <a:spLocks noChangeShapeType="1"/>
              </p:cNvSpPr>
              <p:nvPr/>
            </p:nvSpPr>
            <p:spPr bwMode="auto">
              <a:xfrm>
                <a:off x="2208" y="1930"/>
                <a:ext cx="518" cy="1"/>
              </a:xfrm>
              <a:prstGeom prst="line">
                <a:avLst/>
              </a:prstGeom>
              <a:noFill/>
              <a:ln w="38100" cap="rnd">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695" name="Group 134">
                <a:extLst>
                  <a:ext uri="{FF2B5EF4-FFF2-40B4-BE49-F238E27FC236}">
                    <a16:creationId xmlns:a16="http://schemas.microsoft.com/office/drawing/2014/main" id="{7D69EC6A-9CE8-4B7C-ABAA-E0CECAE46815}"/>
                  </a:ext>
                </a:extLst>
              </p:cNvPr>
              <p:cNvGrpSpPr>
                <a:grpSpLocks/>
              </p:cNvGrpSpPr>
              <p:nvPr/>
            </p:nvGrpSpPr>
            <p:grpSpPr bwMode="auto">
              <a:xfrm>
                <a:off x="2430" y="1906"/>
                <a:ext cx="59" cy="59"/>
                <a:chOff x="2316" y="1278"/>
                <a:chExt cx="59" cy="59"/>
              </a:xfrm>
            </p:grpSpPr>
            <p:sp>
              <p:nvSpPr>
                <p:cNvPr id="26696" name="Rectangle 135">
                  <a:extLst>
                    <a:ext uri="{FF2B5EF4-FFF2-40B4-BE49-F238E27FC236}">
                      <a16:creationId xmlns:a16="http://schemas.microsoft.com/office/drawing/2014/main" id="{A6788959-7FBA-4BB1-94FC-816037F03558}"/>
                    </a:ext>
                  </a:extLst>
                </p:cNvPr>
                <p:cNvSpPr>
                  <a:spLocks noChangeArrowheads="1"/>
                </p:cNvSpPr>
                <p:nvPr/>
              </p:nvSpPr>
              <p:spPr bwMode="auto">
                <a:xfrm>
                  <a:off x="2316" y="1278"/>
                  <a:ext cx="59" cy="59"/>
                </a:xfrm>
                <a:prstGeom prst="rect">
                  <a:avLst/>
                </a:prstGeom>
                <a:solidFill>
                  <a:srgbClr val="FFBC31"/>
                </a:solidFill>
                <a:ln w="38100">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697" name="Rectangle 136">
                  <a:extLst>
                    <a:ext uri="{FF2B5EF4-FFF2-40B4-BE49-F238E27FC236}">
                      <a16:creationId xmlns:a16="http://schemas.microsoft.com/office/drawing/2014/main" id="{69529D79-9CB1-4A73-A87A-D7391D39CDDE}"/>
                    </a:ext>
                  </a:extLst>
                </p:cNvPr>
                <p:cNvSpPr>
                  <a:spLocks noChangeArrowheads="1"/>
                </p:cNvSpPr>
                <p:nvPr/>
              </p:nvSpPr>
              <p:spPr bwMode="auto">
                <a:xfrm>
                  <a:off x="2316" y="1278"/>
                  <a:ext cx="59" cy="59"/>
                </a:xfrm>
                <a:prstGeom prst="rect">
                  <a:avLst/>
                </a:prstGeom>
                <a:solidFill>
                  <a:srgbClr val="FFBC31"/>
                </a:solidFill>
                <a:ln w="38100"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grpSp>
          <p:nvGrpSpPr>
            <p:cNvPr id="26680" name="Group 178">
              <a:extLst>
                <a:ext uri="{FF2B5EF4-FFF2-40B4-BE49-F238E27FC236}">
                  <a16:creationId xmlns:a16="http://schemas.microsoft.com/office/drawing/2014/main" id="{C331313F-C248-46B9-B217-B31911AD80EF}"/>
                </a:ext>
              </a:extLst>
            </p:cNvPr>
            <p:cNvGrpSpPr>
              <a:grpSpLocks/>
            </p:cNvGrpSpPr>
            <p:nvPr/>
          </p:nvGrpSpPr>
          <p:grpSpPr bwMode="auto">
            <a:xfrm>
              <a:off x="2112" y="1920"/>
              <a:ext cx="2256" cy="231"/>
              <a:chOff x="2112" y="2121"/>
              <a:chExt cx="2256" cy="231"/>
            </a:xfrm>
          </p:grpSpPr>
          <p:sp>
            <p:nvSpPr>
              <p:cNvPr id="26688" name="Text Box 111">
                <a:extLst>
                  <a:ext uri="{FF2B5EF4-FFF2-40B4-BE49-F238E27FC236}">
                    <a16:creationId xmlns:a16="http://schemas.microsoft.com/office/drawing/2014/main" id="{E2562E96-6680-4DF9-B661-89E0224B6BDA}"/>
                  </a:ext>
                </a:extLst>
              </p:cNvPr>
              <p:cNvSpPr txBox="1">
                <a:spLocks noChangeArrowheads="1"/>
              </p:cNvSpPr>
              <p:nvPr/>
            </p:nvSpPr>
            <p:spPr bwMode="auto">
              <a:xfrm>
                <a:off x="3264" y="2121"/>
                <a:ext cx="1104"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4351" cap="rnd" algn="ctr">
                    <a:solidFill>
                      <a:srgbClr val="FFBC31"/>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PARAGON A</a:t>
                </a:r>
              </a:p>
            </p:txBody>
          </p:sp>
          <p:sp>
            <p:nvSpPr>
              <p:cNvPr id="26689" name="Line 137">
                <a:extLst>
                  <a:ext uri="{FF2B5EF4-FFF2-40B4-BE49-F238E27FC236}">
                    <a16:creationId xmlns:a16="http://schemas.microsoft.com/office/drawing/2014/main" id="{FEE9F56E-12BD-4104-A3C6-CDC7C60B41F9}"/>
                  </a:ext>
                </a:extLst>
              </p:cNvPr>
              <p:cNvSpPr>
                <a:spLocks noChangeShapeType="1"/>
              </p:cNvSpPr>
              <p:nvPr/>
            </p:nvSpPr>
            <p:spPr bwMode="auto">
              <a:xfrm>
                <a:off x="2112" y="2241"/>
                <a:ext cx="814" cy="2"/>
              </a:xfrm>
              <a:prstGeom prst="line">
                <a:avLst/>
              </a:prstGeom>
              <a:noFill/>
              <a:ln w="38100" cap="rnd">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690" name="Group 138">
                <a:extLst>
                  <a:ext uri="{FF2B5EF4-FFF2-40B4-BE49-F238E27FC236}">
                    <a16:creationId xmlns:a16="http://schemas.microsoft.com/office/drawing/2014/main" id="{F95B62DA-EC22-49E2-8132-D48F021C7B74}"/>
                  </a:ext>
                </a:extLst>
              </p:cNvPr>
              <p:cNvGrpSpPr>
                <a:grpSpLocks/>
              </p:cNvGrpSpPr>
              <p:nvPr/>
            </p:nvGrpSpPr>
            <p:grpSpPr bwMode="auto">
              <a:xfrm>
                <a:off x="2484" y="2212"/>
                <a:ext cx="59" cy="59"/>
                <a:chOff x="2316" y="1278"/>
                <a:chExt cx="59" cy="59"/>
              </a:xfrm>
            </p:grpSpPr>
            <p:sp>
              <p:nvSpPr>
                <p:cNvPr id="26691" name="Rectangle 139">
                  <a:extLst>
                    <a:ext uri="{FF2B5EF4-FFF2-40B4-BE49-F238E27FC236}">
                      <a16:creationId xmlns:a16="http://schemas.microsoft.com/office/drawing/2014/main" id="{42EC7647-B3E8-4E16-B819-5EA13E7A31D5}"/>
                    </a:ext>
                  </a:extLst>
                </p:cNvPr>
                <p:cNvSpPr>
                  <a:spLocks noChangeArrowheads="1"/>
                </p:cNvSpPr>
                <p:nvPr/>
              </p:nvSpPr>
              <p:spPr bwMode="auto">
                <a:xfrm>
                  <a:off x="2316" y="1278"/>
                  <a:ext cx="59" cy="59"/>
                </a:xfrm>
                <a:prstGeom prst="rect">
                  <a:avLst/>
                </a:prstGeom>
                <a:solidFill>
                  <a:srgbClr val="FFBC31"/>
                </a:solidFill>
                <a:ln w="28575">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692" name="Rectangle 140">
                  <a:extLst>
                    <a:ext uri="{FF2B5EF4-FFF2-40B4-BE49-F238E27FC236}">
                      <a16:creationId xmlns:a16="http://schemas.microsoft.com/office/drawing/2014/main" id="{CE1BE73C-D0A4-45E1-9FD9-89D9D2F8F5E9}"/>
                    </a:ext>
                  </a:extLst>
                </p:cNvPr>
                <p:cNvSpPr>
                  <a:spLocks noChangeArrowheads="1"/>
                </p:cNvSpPr>
                <p:nvPr/>
              </p:nvSpPr>
              <p:spPr bwMode="auto">
                <a:xfrm>
                  <a:off x="2316" y="1278"/>
                  <a:ext cx="59" cy="59"/>
                </a:xfrm>
                <a:prstGeom prst="rect">
                  <a:avLst/>
                </a:prstGeom>
                <a:solidFill>
                  <a:srgbClr val="FFBC31"/>
                </a:solidFill>
                <a:ln w="28575"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grpSp>
          <p:nvGrpSpPr>
            <p:cNvPr id="26681" name="Group 176">
              <a:extLst>
                <a:ext uri="{FF2B5EF4-FFF2-40B4-BE49-F238E27FC236}">
                  <a16:creationId xmlns:a16="http://schemas.microsoft.com/office/drawing/2014/main" id="{C66AEF4B-9FB0-4CF5-8191-730A3CE066B1}"/>
                </a:ext>
              </a:extLst>
            </p:cNvPr>
            <p:cNvGrpSpPr>
              <a:grpSpLocks/>
            </p:cNvGrpSpPr>
            <p:nvPr/>
          </p:nvGrpSpPr>
          <p:grpSpPr bwMode="auto">
            <a:xfrm>
              <a:off x="480" y="1344"/>
              <a:ext cx="3888" cy="231"/>
              <a:chOff x="480" y="1392"/>
              <a:chExt cx="3888" cy="231"/>
            </a:xfrm>
          </p:grpSpPr>
          <p:sp>
            <p:nvSpPr>
              <p:cNvPr id="26682" name="Text Box 113">
                <a:extLst>
                  <a:ext uri="{FF2B5EF4-FFF2-40B4-BE49-F238E27FC236}">
                    <a16:creationId xmlns:a16="http://schemas.microsoft.com/office/drawing/2014/main" id="{BB68CDF5-3771-4072-8498-222C75C3DF58}"/>
                  </a:ext>
                </a:extLst>
              </p:cNvPr>
              <p:cNvSpPr txBox="1">
                <a:spLocks noChangeArrowheads="1"/>
              </p:cNvSpPr>
              <p:nvPr/>
            </p:nvSpPr>
            <p:spPr bwMode="auto">
              <a:xfrm>
                <a:off x="3264" y="1392"/>
                <a:ext cx="1104"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4351" cap="rnd" algn="ctr">
                    <a:solidFill>
                      <a:srgbClr val="FFBC31"/>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Theroux</a:t>
                </a:r>
              </a:p>
            </p:txBody>
          </p:sp>
          <p:grpSp>
            <p:nvGrpSpPr>
              <p:cNvPr id="26683" name="Group 141">
                <a:extLst>
                  <a:ext uri="{FF2B5EF4-FFF2-40B4-BE49-F238E27FC236}">
                    <a16:creationId xmlns:a16="http://schemas.microsoft.com/office/drawing/2014/main" id="{D3E8F347-D020-4C1E-BA56-638F3AFB5F32}"/>
                  </a:ext>
                </a:extLst>
              </p:cNvPr>
              <p:cNvGrpSpPr>
                <a:grpSpLocks/>
              </p:cNvGrpSpPr>
              <p:nvPr/>
            </p:nvGrpSpPr>
            <p:grpSpPr bwMode="auto">
              <a:xfrm>
                <a:off x="480" y="1475"/>
                <a:ext cx="2254" cy="67"/>
                <a:chOff x="960" y="1523"/>
                <a:chExt cx="2254" cy="67"/>
              </a:xfrm>
            </p:grpSpPr>
            <p:sp>
              <p:nvSpPr>
                <p:cNvPr id="26684" name="Line 142">
                  <a:extLst>
                    <a:ext uri="{FF2B5EF4-FFF2-40B4-BE49-F238E27FC236}">
                      <a16:creationId xmlns:a16="http://schemas.microsoft.com/office/drawing/2014/main" id="{0FF41CD2-4C35-4DFE-B844-690600200E45}"/>
                    </a:ext>
                  </a:extLst>
                </p:cNvPr>
                <p:cNvSpPr>
                  <a:spLocks noChangeShapeType="1"/>
                </p:cNvSpPr>
                <p:nvPr/>
              </p:nvSpPr>
              <p:spPr bwMode="auto">
                <a:xfrm>
                  <a:off x="960" y="1555"/>
                  <a:ext cx="2254" cy="1"/>
                </a:xfrm>
                <a:prstGeom prst="line">
                  <a:avLst/>
                </a:prstGeom>
                <a:noFill/>
                <a:ln w="38100" cap="rnd">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685" name="Group 143">
                  <a:extLst>
                    <a:ext uri="{FF2B5EF4-FFF2-40B4-BE49-F238E27FC236}">
                      <a16:creationId xmlns:a16="http://schemas.microsoft.com/office/drawing/2014/main" id="{501C1DEB-59AF-47D8-9368-A2C8AB5AEEDF}"/>
                    </a:ext>
                  </a:extLst>
                </p:cNvPr>
                <p:cNvGrpSpPr>
                  <a:grpSpLocks/>
                </p:cNvGrpSpPr>
                <p:nvPr/>
              </p:nvGrpSpPr>
              <p:grpSpPr bwMode="auto">
                <a:xfrm>
                  <a:off x="1809" y="1523"/>
                  <a:ext cx="50" cy="67"/>
                  <a:chOff x="2316" y="1278"/>
                  <a:chExt cx="59" cy="59"/>
                </a:xfrm>
              </p:grpSpPr>
              <p:sp>
                <p:nvSpPr>
                  <p:cNvPr id="26686" name="Rectangle 144">
                    <a:extLst>
                      <a:ext uri="{FF2B5EF4-FFF2-40B4-BE49-F238E27FC236}">
                        <a16:creationId xmlns:a16="http://schemas.microsoft.com/office/drawing/2014/main" id="{538A7015-04B0-4FAF-9952-F92E23F65225}"/>
                      </a:ext>
                    </a:extLst>
                  </p:cNvPr>
                  <p:cNvSpPr>
                    <a:spLocks noChangeArrowheads="1"/>
                  </p:cNvSpPr>
                  <p:nvPr/>
                </p:nvSpPr>
                <p:spPr bwMode="auto">
                  <a:xfrm>
                    <a:off x="2316" y="1278"/>
                    <a:ext cx="59" cy="59"/>
                  </a:xfrm>
                  <a:prstGeom prst="rect">
                    <a:avLst/>
                  </a:prstGeom>
                  <a:solidFill>
                    <a:srgbClr val="FFBC31"/>
                  </a:solidFill>
                  <a:ln w="12700">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687" name="Rectangle 145">
                    <a:extLst>
                      <a:ext uri="{FF2B5EF4-FFF2-40B4-BE49-F238E27FC236}">
                        <a16:creationId xmlns:a16="http://schemas.microsoft.com/office/drawing/2014/main" id="{14028256-EA97-4216-AA66-91105BB80701}"/>
                      </a:ext>
                    </a:extLst>
                  </p:cNvPr>
                  <p:cNvSpPr>
                    <a:spLocks noChangeArrowheads="1"/>
                  </p:cNvSpPr>
                  <p:nvPr/>
                </p:nvSpPr>
                <p:spPr bwMode="auto">
                  <a:xfrm>
                    <a:off x="2316" y="1278"/>
                    <a:ext cx="59" cy="59"/>
                  </a:xfrm>
                  <a:prstGeom prst="rect">
                    <a:avLst/>
                  </a:prstGeom>
                  <a:solidFill>
                    <a:srgbClr val="FFBC31"/>
                  </a:solidFill>
                  <a:ln w="9525"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grpSp>
      </p:grpSp>
      <p:sp>
        <p:nvSpPr>
          <p:cNvPr id="26629" name="Text Box 105">
            <a:extLst>
              <a:ext uri="{FF2B5EF4-FFF2-40B4-BE49-F238E27FC236}">
                <a16:creationId xmlns:a16="http://schemas.microsoft.com/office/drawing/2014/main" id="{278B5A85-B5D5-44C3-93E2-F7F774BAED52}"/>
              </a:ext>
            </a:extLst>
          </p:cNvPr>
          <p:cNvSpPr txBox="1">
            <a:spLocks noChangeArrowheads="1"/>
          </p:cNvSpPr>
          <p:nvPr/>
        </p:nvSpPr>
        <p:spPr bwMode="auto">
          <a:xfrm>
            <a:off x="609600" y="5857875"/>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0.25</a:t>
            </a:r>
          </a:p>
        </p:txBody>
      </p:sp>
      <p:sp>
        <p:nvSpPr>
          <p:cNvPr id="26630" name="Text Box 106">
            <a:extLst>
              <a:ext uri="{FF2B5EF4-FFF2-40B4-BE49-F238E27FC236}">
                <a16:creationId xmlns:a16="http://schemas.microsoft.com/office/drawing/2014/main" id="{8C839162-516D-4E66-9BC0-6B52C842D832}"/>
              </a:ext>
            </a:extLst>
          </p:cNvPr>
          <p:cNvSpPr txBox="1">
            <a:spLocks noChangeArrowheads="1"/>
          </p:cNvSpPr>
          <p:nvPr/>
        </p:nvSpPr>
        <p:spPr bwMode="auto">
          <a:xfrm>
            <a:off x="2163763" y="5857875"/>
            <a:ext cx="579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0.50</a:t>
            </a:r>
          </a:p>
        </p:txBody>
      </p:sp>
      <p:sp>
        <p:nvSpPr>
          <p:cNvPr id="26631" name="Text Box 107">
            <a:extLst>
              <a:ext uri="{FF2B5EF4-FFF2-40B4-BE49-F238E27FC236}">
                <a16:creationId xmlns:a16="http://schemas.microsoft.com/office/drawing/2014/main" id="{FA7FB2F6-DC6F-4B39-9E0A-C65F63F9B02E}"/>
              </a:ext>
            </a:extLst>
          </p:cNvPr>
          <p:cNvSpPr txBox="1">
            <a:spLocks noChangeArrowheads="1"/>
          </p:cNvSpPr>
          <p:nvPr/>
        </p:nvSpPr>
        <p:spPr bwMode="auto">
          <a:xfrm>
            <a:off x="3886200" y="5857875"/>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1.0</a:t>
            </a:r>
          </a:p>
        </p:txBody>
      </p:sp>
      <p:sp>
        <p:nvSpPr>
          <p:cNvPr id="26632" name="Text Box 108">
            <a:extLst>
              <a:ext uri="{FF2B5EF4-FFF2-40B4-BE49-F238E27FC236}">
                <a16:creationId xmlns:a16="http://schemas.microsoft.com/office/drawing/2014/main" id="{83F6DBD0-8AD9-4CD8-ABC0-E429C60C48C4}"/>
              </a:ext>
            </a:extLst>
          </p:cNvPr>
          <p:cNvSpPr txBox="1">
            <a:spLocks noChangeArrowheads="1"/>
          </p:cNvSpPr>
          <p:nvPr/>
        </p:nvSpPr>
        <p:spPr bwMode="auto">
          <a:xfrm>
            <a:off x="5400675" y="5857875"/>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2.0</a:t>
            </a:r>
          </a:p>
        </p:txBody>
      </p:sp>
      <p:sp>
        <p:nvSpPr>
          <p:cNvPr id="26633" name="Text Box 109">
            <a:extLst>
              <a:ext uri="{FF2B5EF4-FFF2-40B4-BE49-F238E27FC236}">
                <a16:creationId xmlns:a16="http://schemas.microsoft.com/office/drawing/2014/main" id="{9E73282F-28DF-4E52-B419-32B91D341001}"/>
              </a:ext>
            </a:extLst>
          </p:cNvPr>
          <p:cNvSpPr txBox="1">
            <a:spLocks noChangeArrowheads="1"/>
          </p:cNvSpPr>
          <p:nvPr/>
        </p:nvSpPr>
        <p:spPr bwMode="auto">
          <a:xfrm>
            <a:off x="7239000" y="5857875"/>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4.0</a:t>
            </a:r>
          </a:p>
        </p:txBody>
      </p:sp>
      <p:sp>
        <p:nvSpPr>
          <p:cNvPr id="26634" name="Text Box 110">
            <a:extLst>
              <a:ext uri="{FF2B5EF4-FFF2-40B4-BE49-F238E27FC236}">
                <a16:creationId xmlns:a16="http://schemas.microsoft.com/office/drawing/2014/main" id="{C1C9DCAB-DA85-4069-96FD-D3D573F11132}"/>
              </a:ext>
            </a:extLst>
          </p:cNvPr>
          <p:cNvSpPr txBox="1">
            <a:spLocks noChangeArrowheads="1"/>
          </p:cNvSpPr>
          <p:nvPr/>
        </p:nvSpPr>
        <p:spPr bwMode="auto">
          <a:xfrm>
            <a:off x="1225550" y="6156325"/>
            <a:ext cx="5962650" cy="3667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800">
                <a:solidFill>
                  <a:schemeClr val="bg1"/>
                </a:solidFill>
                <a:latin typeface="Arial" panose="020B0604020202020204" pitchFamily="34" charset="0"/>
              </a:rPr>
              <a:t>Odds Ratio for 30-day Death or MI Relative to Control</a:t>
            </a:r>
          </a:p>
        </p:txBody>
      </p:sp>
      <p:sp>
        <p:nvSpPr>
          <p:cNvPr id="26635" name="Line 117">
            <a:extLst>
              <a:ext uri="{FF2B5EF4-FFF2-40B4-BE49-F238E27FC236}">
                <a16:creationId xmlns:a16="http://schemas.microsoft.com/office/drawing/2014/main" id="{8C797FA1-B496-4D08-B012-BCDECE05106D}"/>
              </a:ext>
            </a:extLst>
          </p:cNvPr>
          <p:cNvSpPr>
            <a:spLocks noChangeShapeType="1"/>
          </p:cNvSpPr>
          <p:nvPr/>
        </p:nvSpPr>
        <p:spPr bwMode="auto">
          <a:xfrm>
            <a:off x="774700" y="5715000"/>
            <a:ext cx="0" cy="152400"/>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26636" name="Line 118">
            <a:extLst>
              <a:ext uri="{FF2B5EF4-FFF2-40B4-BE49-F238E27FC236}">
                <a16:creationId xmlns:a16="http://schemas.microsoft.com/office/drawing/2014/main" id="{E13CE200-F02C-4733-9AFB-3029F768991A}"/>
              </a:ext>
            </a:extLst>
          </p:cNvPr>
          <p:cNvSpPr>
            <a:spLocks noChangeShapeType="1"/>
          </p:cNvSpPr>
          <p:nvPr/>
        </p:nvSpPr>
        <p:spPr bwMode="auto">
          <a:xfrm>
            <a:off x="2438400" y="5715000"/>
            <a:ext cx="0" cy="152400"/>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26637" name="Line 119">
            <a:extLst>
              <a:ext uri="{FF2B5EF4-FFF2-40B4-BE49-F238E27FC236}">
                <a16:creationId xmlns:a16="http://schemas.microsoft.com/office/drawing/2014/main" id="{333B8DEF-5905-47BB-8796-5DC76833BD7A}"/>
              </a:ext>
            </a:extLst>
          </p:cNvPr>
          <p:cNvSpPr>
            <a:spLocks noChangeShapeType="1"/>
          </p:cNvSpPr>
          <p:nvPr/>
        </p:nvSpPr>
        <p:spPr bwMode="auto">
          <a:xfrm>
            <a:off x="5627688" y="5715000"/>
            <a:ext cx="0" cy="152400"/>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26638" name="Line 120">
            <a:extLst>
              <a:ext uri="{FF2B5EF4-FFF2-40B4-BE49-F238E27FC236}">
                <a16:creationId xmlns:a16="http://schemas.microsoft.com/office/drawing/2014/main" id="{48435133-3BCB-492E-9B67-A0523E052331}"/>
              </a:ext>
            </a:extLst>
          </p:cNvPr>
          <p:cNvSpPr>
            <a:spLocks noChangeShapeType="1"/>
          </p:cNvSpPr>
          <p:nvPr/>
        </p:nvSpPr>
        <p:spPr bwMode="auto">
          <a:xfrm>
            <a:off x="7454900" y="5715000"/>
            <a:ext cx="0" cy="152400"/>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26639" name="Line 157">
            <a:extLst>
              <a:ext uri="{FF2B5EF4-FFF2-40B4-BE49-F238E27FC236}">
                <a16:creationId xmlns:a16="http://schemas.microsoft.com/office/drawing/2014/main" id="{EEFE8FFD-2A73-4DB7-8A42-F3585799E03C}"/>
              </a:ext>
            </a:extLst>
          </p:cNvPr>
          <p:cNvSpPr>
            <a:spLocks noChangeShapeType="1"/>
          </p:cNvSpPr>
          <p:nvPr/>
        </p:nvSpPr>
        <p:spPr bwMode="auto">
          <a:xfrm>
            <a:off x="4090988" y="5715000"/>
            <a:ext cx="0" cy="152400"/>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sp>
        <p:nvSpPr>
          <p:cNvPr id="26640" name="Line 116">
            <a:extLst>
              <a:ext uri="{FF2B5EF4-FFF2-40B4-BE49-F238E27FC236}">
                <a16:creationId xmlns:a16="http://schemas.microsoft.com/office/drawing/2014/main" id="{728BD991-08C8-402D-9888-90251C39D78D}"/>
              </a:ext>
            </a:extLst>
          </p:cNvPr>
          <p:cNvSpPr>
            <a:spLocks noChangeShapeType="1"/>
          </p:cNvSpPr>
          <p:nvPr/>
        </p:nvSpPr>
        <p:spPr bwMode="auto">
          <a:xfrm>
            <a:off x="762000" y="5713413"/>
            <a:ext cx="6705600" cy="1587"/>
          </a:xfrm>
          <a:prstGeom prst="line">
            <a:avLst/>
          </a:prstGeom>
          <a:noFill/>
          <a:ln w="42926">
            <a:solidFill>
              <a:srgbClr val="CCCCCC"/>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310466" name="Group 194">
            <a:extLst>
              <a:ext uri="{FF2B5EF4-FFF2-40B4-BE49-F238E27FC236}">
                <a16:creationId xmlns:a16="http://schemas.microsoft.com/office/drawing/2014/main" id="{946D3D71-4FE5-4A3D-BAD1-2516442A5FD0}"/>
              </a:ext>
            </a:extLst>
          </p:cNvPr>
          <p:cNvGrpSpPr>
            <a:grpSpLocks/>
          </p:cNvGrpSpPr>
          <p:nvPr/>
        </p:nvGrpSpPr>
        <p:grpSpPr bwMode="auto">
          <a:xfrm>
            <a:off x="1143000" y="5256213"/>
            <a:ext cx="7086600" cy="381000"/>
            <a:chOff x="720" y="3311"/>
            <a:chExt cx="4464" cy="240"/>
          </a:xfrm>
        </p:grpSpPr>
        <p:grpSp>
          <p:nvGrpSpPr>
            <p:cNvPr id="26669" name="Group 158">
              <a:extLst>
                <a:ext uri="{FF2B5EF4-FFF2-40B4-BE49-F238E27FC236}">
                  <a16:creationId xmlns:a16="http://schemas.microsoft.com/office/drawing/2014/main" id="{8D75350D-418D-4786-9B92-3D057C97A86A}"/>
                </a:ext>
              </a:extLst>
            </p:cNvPr>
            <p:cNvGrpSpPr>
              <a:grpSpLocks/>
            </p:cNvGrpSpPr>
            <p:nvPr/>
          </p:nvGrpSpPr>
          <p:grpSpPr bwMode="auto">
            <a:xfrm>
              <a:off x="2318" y="3311"/>
              <a:ext cx="2866" cy="231"/>
              <a:chOff x="2798" y="3216"/>
              <a:chExt cx="2866" cy="231"/>
            </a:xfrm>
          </p:grpSpPr>
          <p:sp>
            <p:nvSpPr>
              <p:cNvPr id="26671" name="Text Box 159">
                <a:extLst>
                  <a:ext uri="{FF2B5EF4-FFF2-40B4-BE49-F238E27FC236}">
                    <a16:creationId xmlns:a16="http://schemas.microsoft.com/office/drawing/2014/main" id="{1C6F775B-CF13-49DF-8D7F-210334AEA15D}"/>
                  </a:ext>
                </a:extLst>
              </p:cNvPr>
              <p:cNvSpPr txBox="1">
                <a:spLocks noChangeArrowheads="1"/>
              </p:cNvSpPr>
              <p:nvPr/>
            </p:nvSpPr>
            <p:spPr bwMode="auto">
              <a:xfrm>
                <a:off x="3744" y="3216"/>
                <a:ext cx="1920" cy="231"/>
              </a:xfrm>
              <a:prstGeom prst="rect">
                <a:avLst/>
              </a:prstGeom>
              <a:noFill/>
              <a:ln w="14351" cap="rnd" algn="ctr">
                <a:solidFill>
                  <a:srgbClr val="CC0000"/>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COMBINED 2009 (n = 42,666)</a:t>
                </a:r>
              </a:p>
            </p:txBody>
          </p:sp>
          <p:sp>
            <p:nvSpPr>
              <p:cNvPr id="26672" name="Line 160">
                <a:extLst>
                  <a:ext uri="{FF2B5EF4-FFF2-40B4-BE49-F238E27FC236}">
                    <a16:creationId xmlns:a16="http://schemas.microsoft.com/office/drawing/2014/main" id="{7F8FA708-085D-45FC-BA9C-E02BBA0FE21F}"/>
                  </a:ext>
                </a:extLst>
              </p:cNvPr>
              <p:cNvSpPr>
                <a:spLocks noChangeShapeType="1"/>
              </p:cNvSpPr>
              <p:nvPr/>
            </p:nvSpPr>
            <p:spPr bwMode="auto">
              <a:xfrm>
                <a:off x="2798" y="3332"/>
                <a:ext cx="178" cy="0"/>
              </a:xfrm>
              <a:prstGeom prst="line">
                <a:avLst/>
              </a:prstGeom>
              <a:noFill/>
              <a:ln w="38100" cap="rnd">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673" name="Group 161">
                <a:extLst>
                  <a:ext uri="{FF2B5EF4-FFF2-40B4-BE49-F238E27FC236}">
                    <a16:creationId xmlns:a16="http://schemas.microsoft.com/office/drawing/2014/main" id="{C93572E7-CEC4-411B-A917-05A6EEBCC974}"/>
                  </a:ext>
                </a:extLst>
              </p:cNvPr>
              <p:cNvGrpSpPr>
                <a:grpSpLocks/>
              </p:cNvGrpSpPr>
              <p:nvPr/>
            </p:nvGrpSpPr>
            <p:grpSpPr bwMode="auto">
              <a:xfrm>
                <a:off x="2870" y="3301"/>
                <a:ext cx="59" cy="59"/>
                <a:chOff x="2316" y="1278"/>
                <a:chExt cx="59" cy="59"/>
              </a:xfrm>
            </p:grpSpPr>
            <p:sp>
              <p:nvSpPr>
                <p:cNvPr id="26674" name="Rectangle 162">
                  <a:extLst>
                    <a:ext uri="{FF2B5EF4-FFF2-40B4-BE49-F238E27FC236}">
                      <a16:creationId xmlns:a16="http://schemas.microsoft.com/office/drawing/2014/main" id="{AB1C9576-3EEE-42F2-9D89-B5A3AFA93AE6}"/>
                    </a:ext>
                  </a:extLst>
                </p:cNvPr>
                <p:cNvSpPr>
                  <a:spLocks noChangeArrowheads="1"/>
                </p:cNvSpPr>
                <p:nvPr/>
              </p:nvSpPr>
              <p:spPr bwMode="auto">
                <a:xfrm>
                  <a:off x="2316" y="1278"/>
                  <a:ext cx="59" cy="59"/>
                </a:xfrm>
                <a:prstGeom prst="rect">
                  <a:avLst/>
                </a:prstGeom>
                <a:solidFill>
                  <a:srgbClr val="CA1D11"/>
                </a:solidFill>
                <a:ln w="76200" cap="rnd" algn="ctr">
                  <a:solidFill>
                    <a:srgbClr val="CA1D1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675" name="Rectangle 163">
                  <a:extLst>
                    <a:ext uri="{FF2B5EF4-FFF2-40B4-BE49-F238E27FC236}">
                      <a16:creationId xmlns:a16="http://schemas.microsoft.com/office/drawing/2014/main" id="{B942FC9F-84A6-4471-8554-EDC4FFD9DF51}"/>
                    </a:ext>
                  </a:extLst>
                </p:cNvPr>
                <p:cNvSpPr>
                  <a:spLocks noChangeArrowheads="1"/>
                </p:cNvSpPr>
                <p:nvPr/>
              </p:nvSpPr>
              <p:spPr bwMode="auto">
                <a:xfrm>
                  <a:off x="2316" y="1278"/>
                  <a:ext cx="59" cy="59"/>
                </a:xfrm>
                <a:prstGeom prst="rect">
                  <a:avLst/>
                </a:prstGeom>
                <a:solidFill>
                  <a:srgbClr val="CA1D11"/>
                </a:solidFill>
                <a:ln w="76200" cap="rnd" algn="ctr">
                  <a:solidFill>
                    <a:srgbClr val="CA1D1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sp>
          <p:nvSpPr>
            <p:cNvPr id="26670" name="Text Box 171">
              <a:extLst>
                <a:ext uri="{FF2B5EF4-FFF2-40B4-BE49-F238E27FC236}">
                  <a16:creationId xmlns:a16="http://schemas.microsoft.com/office/drawing/2014/main" id="{D6EBAE55-93E1-4345-B512-C497D9777D4D}"/>
                </a:ext>
              </a:extLst>
            </p:cNvPr>
            <p:cNvSpPr txBox="1">
              <a:spLocks noChangeArrowheads="1"/>
            </p:cNvSpPr>
            <p:nvPr/>
          </p:nvSpPr>
          <p:spPr bwMode="auto">
            <a:xfrm>
              <a:off x="720" y="3320"/>
              <a:ext cx="1140"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l-GR" sz="1800">
                  <a:solidFill>
                    <a:schemeClr val="bg1"/>
                  </a:solidFill>
                  <a:latin typeface="Arial" panose="020B0604020202020204" pitchFamily="34" charset="0"/>
                </a:rPr>
                <a:t>0.89 (0.84-0.95)</a:t>
              </a:r>
            </a:p>
          </p:txBody>
        </p:sp>
      </p:grpSp>
      <p:grpSp>
        <p:nvGrpSpPr>
          <p:cNvPr id="310468" name="Group 196">
            <a:extLst>
              <a:ext uri="{FF2B5EF4-FFF2-40B4-BE49-F238E27FC236}">
                <a16:creationId xmlns:a16="http://schemas.microsoft.com/office/drawing/2014/main" id="{1020DB5A-AC13-4697-B168-15CFBAA5ACF0}"/>
              </a:ext>
            </a:extLst>
          </p:cNvPr>
          <p:cNvGrpSpPr>
            <a:grpSpLocks/>
          </p:cNvGrpSpPr>
          <p:nvPr/>
        </p:nvGrpSpPr>
        <p:grpSpPr bwMode="auto">
          <a:xfrm>
            <a:off x="1162050" y="3505200"/>
            <a:ext cx="7067550" cy="366713"/>
            <a:chOff x="732" y="2208"/>
            <a:chExt cx="4452" cy="231"/>
          </a:xfrm>
        </p:grpSpPr>
        <p:grpSp>
          <p:nvGrpSpPr>
            <p:cNvPr id="26662" name="Group 170">
              <a:extLst>
                <a:ext uri="{FF2B5EF4-FFF2-40B4-BE49-F238E27FC236}">
                  <a16:creationId xmlns:a16="http://schemas.microsoft.com/office/drawing/2014/main" id="{454E94FA-BB98-46B6-8293-146DD1DD64D8}"/>
                </a:ext>
              </a:extLst>
            </p:cNvPr>
            <p:cNvGrpSpPr>
              <a:grpSpLocks/>
            </p:cNvGrpSpPr>
            <p:nvPr/>
          </p:nvGrpSpPr>
          <p:grpSpPr bwMode="auto">
            <a:xfrm>
              <a:off x="2304" y="2208"/>
              <a:ext cx="2880" cy="231"/>
              <a:chOff x="2304" y="2409"/>
              <a:chExt cx="2880" cy="231"/>
            </a:xfrm>
          </p:grpSpPr>
          <p:sp>
            <p:nvSpPr>
              <p:cNvPr id="26664" name="Line 102">
                <a:extLst>
                  <a:ext uri="{FF2B5EF4-FFF2-40B4-BE49-F238E27FC236}">
                    <a16:creationId xmlns:a16="http://schemas.microsoft.com/office/drawing/2014/main" id="{FBF020B3-0789-4CAA-847C-8A06013DE479}"/>
                  </a:ext>
                </a:extLst>
              </p:cNvPr>
              <p:cNvSpPr>
                <a:spLocks noChangeShapeType="1"/>
              </p:cNvSpPr>
              <p:nvPr/>
            </p:nvSpPr>
            <p:spPr bwMode="auto">
              <a:xfrm>
                <a:off x="2304" y="2544"/>
                <a:ext cx="240" cy="0"/>
              </a:xfrm>
              <a:prstGeom prst="line">
                <a:avLst/>
              </a:prstGeom>
              <a:noFill/>
              <a:ln w="38100">
                <a:solidFill>
                  <a:schemeClr val="folHlink"/>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665" name="Group 164">
                <a:extLst>
                  <a:ext uri="{FF2B5EF4-FFF2-40B4-BE49-F238E27FC236}">
                    <a16:creationId xmlns:a16="http://schemas.microsoft.com/office/drawing/2014/main" id="{4FEBDE2D-6D6E-4E8D-94F2-904BD4F67DD9}"/>
                  </a:ext>
                </a:extLst>
              </p:cNvPr>
              <p:cNvGrpSpPr>
                <a:grpSpLocks/>
              </p:cNvGrpSpPr>
              <p:nvPr/>
            </p:nvGrpSpPr>
            <p:grpSpPr bwMode="auto">
              <a:xfrm>
                <a:off x="2390" y="2496"/>
                <a:ext cx="59" cy="59"/>
                <a:chOff x="2316" y="1278"/>
                <a:chExt cx="59" cy="59"/>
              </a:xfrm>
            </p:grpSpPr>
            <p:sp>
              <p:nvSpPr>
                <p:cNvPr id="26667" name="Rectangle 165">
                  <a:extLst>
                    <a:ext uri="{FF2B5EF4-FFF2-40B4-BE49-F238E27FC236}">
                      <a16:creationId xmlns:a16="http://schemas.microsoft.com/office/drawing/2014/main" id="{D8655AF0-F624-45B0-950C-E606DAE9A06F}"/>
                    </a:ext>
                  </a:extLst>
                </p:cNvPr>
                <p:cNvSpPr>
                  <a:spLocks noChangeArrowheads="1"/>
                </p:cNvSpPr>
                <p:nvPr/>
              </p:nvSpPr>
              <p:spPr bwMode="auto">
                <a:xfrm>
                  <a:off x="2316" y="1278"/>
                  <a:ext cx="59" cy="59"/>
                </a:xfrm>
                <a:prstGeom prst="rect">
                  <a:avLst/>
                </a:prstGeom>
                <a:solidFill>
                  <a:schemeClr val="folHlink"/>
                </a:solidFill>
                <a:ln w="76200" cap="rnd" algn="ctr">
                  <a:solidFill>
                    <a:schemeClr val="folHlink"/>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668" name="Rectangle 166">
                  <a:extLst>
                    <a:ext uri="{FF2B5EF4-FFF2-40B4-BE49-F238E27FC236}">
                      <a16:creationId xmlns:a16="http://schemas.microsoft.com/office/drawing/2014/main" id="{843EA2A5-892C-407F-97AD-B8FBC983FFC7}"/>
                    </a:ext>
                  </a:extLst>
                </p:cNvPr>
                <p:cNvSpPr>
                  <a:spLocks noChangeArrowheads="1"/>
                </p:cNvSpPr>
                <p:nvPr/>
              </p:nvSpPr>
              <p:spPr bwMode="auto">
                <a:xfrm>
                  <a:off x="2316" y="1278"/>
                  <a:ext cx="59" cy="59"/>
                </a:xfrm>
                <a:prstGeom prst="rect">
                  <a:avLst/>
                </a:prstGeom>
                <a:solidFill>
                  <a:schemeClr val="folHlink"/>
                </a:solidFill>
                <a:ln w="76200" cap="rnd" algn="ctr">
                  <a:solidFill>
                    <a:schemeClr val="folHlink"/>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sp>
            <p:nvSpPr>
              <p:cNvPr id="26666" name="Text Box 167">
                <a:extLst>
                  <a:ext uri="{FF2B5EF4-FFF2-40B4-BE49-F238E27FC236}">
                    <a16:creationId xmlns:a16="http://schemas.microsoft.com/office/drawing/2014/main" id="{48C21904-D6F9-42A9-8EEE-1F0DB0943596}"/>
                  </a:ext>
                </a:extLst>
              </p:cNvPr>
              <p:cNvSpPr txBox="1">
                <a:spLocks noChangeArrowheads="1"/>
              </p:cNvSpPr>
              <p:nvPr/>
            </p:nvSpPr>
            <p:spPr bwMode="auto">
              <a:xfrm>
                <a:off x="3264" y="2409"/>
                <a:ext cx="1920" cy="231"/>
              </a:xfrm>
              <a:prstGeom prst="rect">
                <a:avLst/>
              </a:prstGeom>
              <a:noFill/>
              <a:ln w="14351" cap="rnd" algn="ctr">
                <a:solidFill>
                  <a:schemeClr val="folHlink"/>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COMBINED 1998 (n = 23,967)</a:t>
                </a:r>
              </a:p>
            </p:txBody>
          </p:sp>
        </p:grpSp>
        <p:sp>
          <p:nvSpPr>
            <p:cNvPr id="26663" name="Text Box 172">
              <a:extLst>
                <a:ext uri="{FF2B5EF4-FFF2-40B4-BE49-F238E27FC236}">
                  <a16:creationId xmlns:a16="http://schemas.microsoft.com/office/drawing/2014/main" id="{CAD64B09-FDB7-47AF-9B46-DB29440F87E7}"/>
                </a:ext>
              </a:extLst>
            </p:cNvPr>
            <p:cNvSpPr txBox="1">
              <a:spLocks noChangeArrowheads="1"/>
            </p:cNvSpPr>
            <p:nvPr/>
          </p:nvSpPr>
          <p:spPr bwMode="auto">
            <a:xfrm>
              <a:off x="732" y="2208"/>
              <a:ext cx="1140"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l-GR" sz="1800">
                  <a:solidFill>
                    <a:schemeClr val="bg1"/>
                  </a:solidFill>
                  <a:latin typeface="Arial" panose="020B0604020202020204" pitchFamily="34" charset="0"/>
                </a:rPr>
                <a:t>0.88 (0.79-0.97)</a:t>
              </a:r>
            </a:p>
          </p:txBody>
        </p:sp>
      </p:grpSp>
      <p:grpSp>
        <p:nvGrpSpPr>
          <p:cNvPr id="310465" name="Group 193">
            <a:extLst>
              <a:ext uri="{FF2B5EF4-FFF2-40B4-BE49-F238E27FC236}">
                <a16:creationId xmlns:a16="http://schemas.microsoft.com/office/drawing/2014/main" id="{37D7063E-4C90-474D-9C95-99332425F222}"/>
              </a:ext>
            </a:extLst>
          </p:cNvPr>
          <p:cNvGrpSpPr>
            <a:grpSpLocks/>
          </p:cNvGrpSpPr>
          <p:nvPr/>
        </p:nvGrpSpPr>
        <p:grpSpPr bwMode="auto">
          <a:xfrm>
            <a:off x="3429000" y="3962400"/>
            <a:ext cx="4094163" cy="1174750"/>
            <a:chOff x="2160" y="2496"/>
            <a:chExt cx="2579" cy="740"/>
          </a:xfrm>
        </p:grpSpPr>
        <p:grpSp>
          <p:nvGrpSpPr>
            <p:cNvPr id="26645" name="Group 192">
              <a:extLst>
                <a:ext uri="{FF2B5EF4-FFF2-40B4-BE49-F238E27FC236}">
                  <a16:creationId xmlns:a16="http://schemas.microsoft.com/office/drawing/2014/main" id="{61672148-4585-4FC8-8882-52F7F8F25982}"/>
                </a:ext>
              </a:extLst>
            </p:cNvPr>
            <p:cNvGrpSpPr>
              <a:grpSpLocks/>
            </p:cNvGrpSpPr>
            <p:nvPr/>
          </p:nvGrpSpPr>
          <p:grpSpPr bwMode="auto">
            <a:xfrm>
              <a:off x="2160" y="2496"/>
              <a:ext cx="2400" cy="480"/>
              <a:chOff x="2160" y="2496"/>
              <a:chExt cx="2400" cy="480"/>
            </a:xfrm>
          </p:grpSpPr>
          <p:sp>
            <p:nvSpPr>
              <p:cNvPr id="26652" name="Text Box 147">
                <a:extLst>
                  <a:ext uri="{FF2B5EF4-FFF2-40B4-BE49-F238E27FC236}">
                    <a16:creationId xmlns:a16="http://schemas.microsoft.com/office/drawing/2014/main" id="{18511571-E120-4F0D-B62B-251587C28419}"/>
                  </a:ext>
                </a:extLst>
              </p:cNvPr>
              <p:cNvSpPr txBox="1">
                <a:spLocks noChangeArrowheads="1"/>
              </p:cNvSpPr>
              <p:nvPr/>
            </p:nvSpPr>
            <p:spPr bwMode="auto">
              <a:xfrm>
                <a:off x="3264" y="2745"/>
                <a:ext cx="1200"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4351" cap="rnd" algn="ctr">
                    <a:solidFill>
                      <a:srgbClr val="FFBC31"/>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EARLY ACS</a:t>
                </a:r>
              </a:p>
            </p:txBody>
          </p:sp>
          <p:sp>
            <p:nvSpPr>
              <p:cNvPr id="26653" name="Text Box 148">
                <a:extLst>
                  <a:ext uri="{FF2B5EF4-FFF2-40B4-BE49-F238E27FC236}">
                    <a16:creationId xmlns:a16="http://schemas.microsoft.com/office/drawing/2014/main" id="{5067BA17-A656-4CC5-A534-777EE6D9BA81}"/>
                  </a:ext>
                </a:extLst>
              </p:cNvPr>
              <p:cNvSpPr txBox="1">
                <a:spLocks noChangeArrowheads="1"/>
              </p:cNvSpPr>
              <p:nvPr/>
            </p:nvSpPr>
            <p:spPr bwMode="auto">
              <a:xfrm>
                <a:off x="3264" y="2496"/>
                <a:ext cx="1296" cy="23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4351" cap="rnd" algn="ctr">
                    <a:solidFill>
                      <a:srgbClr val="FFBC31"/>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ACUITY Timing</a:t>
                </a:r>
              </a:p>
            </p:txBody>
          </p:sp>
          <p:sp>
            <p:nvSpPr>
              <p:cNvPr id="26654" name="Line 149">
                <a:extLst>
                  <a:ext uri="{FF2B5EF4-FFF2-40B4-BE49-F238E27FC236}">
                    <a16:creationId xmlns:a16="http://schemas.microsoft.com/office/drawing/2014/main" id="{B20F0EC4-234D-4B31-B32F-683474205D69}"/>
                  </a:ext>
                </a:extLst>
              </p:cNvPr>
              <p:cNvSpPr>
                <a:spLocks noChangeShapeType="1"/>
              </p:cNvSpPr>
              <p:nvPr/>
            </p:nvSpPr>
            <p:spPr bwMode="auto">
              <a:xfrm>
                <a:off x="2160" y="2885"/>
                <a:ext cx="452" cy="8"/>
              </a:xfrm>
              <a:prstGeom prst="line">
                <a:avLst/>
              </a:prstGeom>
              <a:noFill/>
              <a:ln w="38100" cap="rnd">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655" name="Group 150">
                <a:extLst>
                  <a:ext uri="{FF2B5EF4-FFF2-40B4-BE49-F238E27FC236}">
                    <a16:creationId xmlns:a16="http://schemas.microsoft.com/office/drawing/2014/main" id="{34379C59-B98E-4367-BC5B-BFA1E527C50F}"/>
                  </a:ext>
                </a:extLst>
              </p:cNvPr>
              <p:cNvGrpSpPr>
                <a:grpSpLocks/>
              </p:cNvGrpSpPr>
              <p:nvPr/>
            </p:nvGrpSpPr>
            <p:grpSpPr bwMode="auto">
              <a:xfrm>
                <a:off x="2352" y="2863"/>
                <a:ext cx="59" cy="59"/>
                <a:chOff x="2316" y="1278"/>
                <a:chExt cx="59" cy="59"/>
              </a:xfrm>
            </p:grpSpPr>
            <p:sp>
              <p:nvSpPr>
                <p:cNvPr id="26660" name="Rectangle 151">
                  <a:extLst>
                    <a:ext uri="{FF2B5EF4-FFF2-40B4-BE49-F238E27FC236}">
                      <a16:creationId xmlns:a16="http://schemas.microsoft.com/office/drawing/2014/main" id="{801701D5-114E-40D9-8FE3-4F039EF52FD7}"/>
                    </a:ext>
                  </a:extLst>
                </p:cNvPr>
                <p:cNvSpPr>
                  <a:spLocks noChangeArrowheads="1"/>
                </p:cNvSpPr>
                <p:nvPr/>
              </p:nvSpPr>
              <p:spPr bwMode="auto">
                <a:xfrm>
                  <a:off x="2316" y="1278"/>
                  <a:ext cx="59" cy="59"/>
                </a:xfrm>
                <a:prstGeom prst="rect">
                  <a:avLst/>
                </a:prstGeom>
                <a:solidFill>
                  <a:srgbClr val="FFBC31"/>
                </a:solidFill>
                <a:ln w="57150">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661" name="Rectangle 152">
                  <a:extLst>
                    <a:ext uri="{FF2B5EF4-FFF2-40B4-BE49-F238E27FC236}">
                      <a16:creationId xmlns:a16="http://schemas.microsoft.com/office/drawing/2014/main" id="{8C9F0F8D-0138-45EE-80AC-547A8C96C10C}"/>
                    </a:ext>
                  </a:extLst>
                </p:cNvPr>
                <p:cNvSpPr>
                  <a:spLocks noChangeArrowheads="1"/>
                </p:cNvSpPr>
                <p:nvPr/>
              </p:nvSpPr>
              <p:spPr bwMode="auto">
                <a:xfrm>
                  <a:off x="2316" y="1278"/>
                  <a:ext cx="59" cy="59"/>
                </a:xfrm>
                <a:prstGeom prst="rect">
                  <a:avLst/>
                </a:prstGeom>
                <a:solidFill>
                  <a:srgbClr val="FFBC31"/>
                </a:solidFill>
                <a:ln w="57150"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sp>
            <p:nvSpPr>
              <p:cNvPr id="26656" name="Line 153">
                <a:extLst>
                  <a:ext uri="{FF2B5EF4-FFF2-40B4-BE49-F238E27FC236}">
                    <a16:creationId xmlns:a16="http://schemas.microsoft.com/office/drawing/2014/main" id="{A182847D-C26F-4F0E-8B50-3E59CC53C83C}"/>
                  </a:ext>
                </a:extLst>
              </p:cNvPr>
              <p:cNvSpPr>
                <a:spLocks noChangeShapeType="1"/>
              </p:cNvSpPr>
              <p:nvPr/>
            </p:nvSpPr>
            <p:spPr bwMode="auto">
              <a:xfrm>
                <a:off x="2160" y="2604"/>
                <a:ext cx="614" cy="1"/>
              </a:xfrm>
              <a:prstGeom prst="line">
                <a:avLst/>
              </a:prstGeom>
              <a:noFill/>
              <a:ln w="38100" cap="rnd">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657" name="Group 154">
                <a:extLst>
                  <a:ext uri="{FF2B5EF4-FFF2-40B4-BE49-F238E27FC236}">
                    <a16:creationId xmlns:a16="http://schemas.microsoft.com/office/drawing/2014/main" id="{7C736484-416A-48E3-B2CF-30068CCD5A14}"/>
                  </a:ext>
                </a:extLst>
              </p:cNvPr>
              <p:cNvGrpSpPr>
                <a:grpSpLocks/>
              </p:cNvGrpSpPr>
              <p:nvPr/>
            </p:nvGrpSpPr>
            <p:grpSpPr bwMode="auto">
              <a:xfrm>
                <a:off x="2450" y="2581"/>
                <a:ext cx="73" cy="59"/>
                <a:chOff x="2316" y="1278"/>
                <a:chExt cx="59" cy="59"/>
              </a:xfrm>
            </p:grpSpPr>
            <p:sp>
              <p:nvSpPr>
                <p:cNvPr id="26658" name="Rectangle 155">
                  <a:extLst>
                    <a:ext uri="{FF2B5EF4-FFF2-40B4-BE49-F238E27FC236}">
                      <a16:creationId xmlns:a16="http://schemas.microsoft.com/office/drawing/2014/main" id="{7BE4A1D2-2B65-410F-9F2D-F347FA2D497E}"/>
                    </a:ext>
                  </a:extLst>
                </p:cNvPr>
                <p:cNvSpPr>
                  <a:spLocks noChangeArrowheads="1"/>
                </p:cNvSpPr>
                <p:nvPr/>
              </p:nvSpPr>
              <p:spPr bwMode="auto">
                <a:xfrm>
                  <a:off x="2316" y="1278"/>
                  <a:ext cx="59" cy="59"/>
                </a:xfrm>
                <a:prstGeom prst="rect">
                  <a:avLst/>
                </a:prstGeom>
                <a:solidFill>
                  <a:srgbClr val="FFBC31"/>
                </a:solidFill>
                <a:ln w="57150">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659" name="Rectangle 156">
                  <a:extLst>
                    <a:ext uri="{FF2B5EF4-FFF2-40B4-BE49-F238E27FC236}">
                      <a16:creationId xmlns:a16="http://schemas.microsoft.com/office/drawing/2014/main" id="{EBF55B65-052C-4ED8-9BFA-B56924447625}"/>
                    </a:ext>
                  </a:extLst>
                </p:cNvPr>
                <p:cNvSpPr>
                  <a:spLocks noChangeArrowheads="1"/>
                </p:cNvSpPr>
                <p:nvPr/>
              </p:nvSpPr>
              <p:spPr bwMode="auto">
                <a:xfrm>
                  <a:off x="2316" y="1278"/>
                  <a:ext cx="59" cy="59"/>
                </a:xfrm>
                <a:prstGeom prst="rect">
                  <a:avLst/>
                </a:prstGeom>
                <a:solidFill>
                  <a:srgbClr val="FFBC31"/>
                </a:solidFill>
                <a:ln w="57150"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grpSp>
          <p:nvGrpSpPr>
            <p:cNvPr id="26646" name="Group 189">
              <a:extLst>
                <a:ext uri="{FF2B5EF4-FFF2-40B4-BE49-F238E27FC236}">
                  <a16:creationId xmlns:a16="http://schemas.microsoft.com/office/drawing/2014/main" id="{79587BD2-B989-4FA4-A5BD-C5BEA048ECAA}"/>
                </a:ext>
              </a:extLst>
            </p:cNvPr>
            <p:cNvGrpSpPr>
              <a:grpSpLocks/>
            </p:cNvGrpSpPr>
            <p:nvPr/>
          </p:nvGrpSpPr>
          <p:grpSpPr bwMode="auto">
            <a:xfrm>
              <a:off x="2304" y="3024"/>
              <a:ext cx="2435" cy="212"/>
              <a:chOff x="2304" y="3024"/>
              <a:chExt cx="2435" cy="212"/>
            </a:xfrm>
          </p:grpSpPr>
          <p:sp>
            <p:nvSpPr>
              <p:cNvPr id="26647" name="Text Box 182">
                <a:extLst>
                  <a:ext uri="{FF2B5EF4-FFF2-40B4-BE49-F238E27FC236}">
                    <a16:creationId xmlns:a16="http://schemas.microsoft.com/office/drawing/2014/main" id="{E0895AE8-C7D4-4DE6-B132-F33CA7A06455}"/>
                  </a:ext>
                </a:extLst>
              </p:cNvPr>
              <p:cNvSpPr txBox="1">
                <a:spLocks noChangeArrowheads="1"/>
              </p:cNvSpPr>
              <p:nvPr/>
            </p:nvSpPr>
            <p:spPr bwMode="auto">
              <a:xfrm>
                <a:off x="3264" y="3024"/>
                <a:ext cx="1475" cy="2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600">
                    <a:solidFill>
                      <a:schemeClr val="bg1"/>
                    </a:solidFill>
                    <a:latin typeface="Arial" panose="020B0604020202020204" pitchFamily="34" charset="0"/>
                  </a:rPr>
                  <a:t>EARLY ACS + ACUITY</a:t>
                </a:r>
              </a:p>
            </p:txBody>
          </p:sp>
          <p:sp>
            <p:nvSpPr>
              <p:cNvPr id="26648" name="Line 184">
                <a:extLst>
                  <a:ext uri="{FF2B5EF4-FFF2-40B4-BE49-F238E27FC236}">
                    <a16:creationId xmlns:a16="http://schemas.microsoft.com/office/drawing/2014/main" id="{623E2813-16B8-4BB9-9961-5ED7CBF4EDE0}"/>
                  </a:ext>
                </a:extLst>
              </p:cNvPr>
              <p:cNvSpPr>
                <a:spLocks noChangeShapeType="1"/>
              </p:cNvSpPr>
              <p:nvPr/>
            </p:nvSpPr>
            <p:spPr bwMode="auto">
              <a:xfrm>
                <a:off x="2304" y="3168"/>
                <a:ext cx="288" cy="0"/>
              </a:xfrm>
              <a:prstGeom prst="line">
                <a:avLst/>
              </a:prstGeom>
              <a:noFill/>
              <a:ln w="38100">
                <a:solidFill>
                  <a:srgbClr val="FFBC3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l-GR"/>
              </a:p>
            </p:txBody>
          </p:sp>
          <p:grpSp>
            <p:nvGrpSpPr>
              <p:cNvPr id="26649" name="Group 185">
                <a:extLst>
                  <a:ext uri="{FF2B5EF4-FFF2-40B4-BE49-F238E27FC236}">
                    <a16:creationId xmlns:a16="http://schemas.microsoft.com/office/drawing/2014/main" id="{060CD67D-8636-471F-89BA-31EAE713C4BE}"/>
                  </a:ext>
                </a:extLst>
              </p:cNvPr>
              <p:cNvGrpSpPr>
                <a:grpSpLocks/>
              </p:cNvGrpSpPr>
              <p:nvPr/>
            </p:nvGrpSpPr>
            <p:grpSpPr bwMode="auto">
              <a:xfrm>
                <a:off x="2400" y="3120"/>
                <a:ext cx="59" cy="59"/>
                <a:chOff x="2316" y="1278"/>
                <a:chExt cx="59" cy="59"/>
              </a:xfrm>
            </p:grpSpPr>
            <p:sp>
              <p:nvSpPr>
                <p:cNvPr id="26650" name="Rectangle 186">
                  <a:extLst>
                    <a:ext uri="{FF2B5EF4-FFF2-40B4-BE49-F238E27FC236}">
                      <a16:creationId xmlns:a16="http://schemas.microsoft.com/office/drawing/2014/main" id="{2BF8F427-F7B9-40E4-94F0-F611567FC449}"/>
                    </a:ext>
                  </a:extLst>
                </p:cNvPr>
                <p:cNvSpPr>
                  <a:spLocks noChangeArrowheads="1"/>
                </p:cNvSpPr>
                <p:nvPr/>
              </p:nvSpPr>
              <p:spPr bwMode="auto">
                <a:xfrm>
                  <a:off x="2316" y="1278"/>
                  <a:ext cx="59" cy="59"/>
                </a:xfrm>
                <a:prstGeom prst="rect">
                  <a:avLst/>
                </a:prstGeom>
                <a:solidFill>
                  <a:srgbClr val="FFBC31"/>
                </a:solidFill>
                <a:ln w="57150">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sp>
              <p:nvSpPr>
                <p:cNvPr id="26651" name="Rectangle 187">
                  <a:extLst>
                    <a:ext uri="{FF2B5EF4-FFF2-40B4-BE49-F238E27FC236}">
                      <a16:creationId xmlns:a16="http://schemas.microsoft.com/office/drawing/2014/main" id="{EECB5B8F-5966-4013-9C1A-1532517A238A}"/>
                    </a:ext>
                  </a:extLst>
                </p:cNvPr>
                <p:cNvSpPr>
                  <a:spLocks noChangeArrowheads="1"/>
                </p:cNvSpPr>
                <p:nvPr/>
              </p:nvSpPr>
              <p:spPr bwMode="auto">
                <a:xfrm>
                  <a:off x="2316" y="1278"/>
                  <a:ext cx="59" cy="59"/>
                </a:xfrm>
                <a:prstGeom prst="rect">
                  <a:avLst/>
                </a:prstGeom>
                <a:solidFill>
                  <a:srgbClr val="FFBC31"/>
                </a:solidFill>
                <a:ln w="57150" cap="rnd">
                  <a:solidFill>
                    <a:srgbClr val="FFBC31"/>
                  </a:solidFill>
                  <a:miter lim="800000"/>
                  <a:headEnd/>
                  <a:tailEnd/>
                </a:ln>
                <a:effectLst>
                  <a:outerShdw dist="35921" dir="2700000" algn="ctr" rotWithShape="0">
                    <a:schemeClr val="tx1"/>
                  </a:outerShdw>
                </a:effec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l-GR" altLang="el-GR"/>
                </a:p>
              </p:txBody>
            </p:sp>
          </p:grpSp>
        </p:grpSp>
      </p:grpSp>
      <p:sp>
        <p:nvSpPr>
          <p:cNvPr id="26644" name="Text Box 195">
            <a:extLst>
              <a:ext uri="{FF2B5EF4-FFF2-40B4-BE49-F238E27FC236}">
                <a16:creationId xmlns:a16="http://schemas.microsoft.com/office/drawing/2014/main" id="{8E38962F-01F6-4BFE-AF56-4BB5E6779DAB}"/>
              </a:ext>
            </a:extLst>
          </p:cNvPr>
          <p:cNvSpPr txBox="1">
            <a:spLocks noChangeArrowheads="1"/>
          </p:cNvSpPr>
          <p:nvPr/>
        </p:nvSpPr>
        <p:spPr bwMode="auto">
          <a:xfrm>
            <a:off x="1162050" y="481488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l-GR" sz="1800">
                <a:solidFill>
                  <a:schemeClr val="bg1"/>
                </a:solidFill>
                <a:latin typeface="Arial" panose="020B0604020202020204" pitchFamily="34" charset="0"/>
              </a:rPr>
              <a:t>0.92 (0.82-1.01)</a:t>
            </a:r>
          </a:p>
        </p:txBody>
      </p:sp>
    </p:spTree>
    <p:extLst>
      <p:ext uri="{BB962C8B-B14F-4D97-AF65-F5344CB8AC3E}">
        <p14:creationId xmlns:p14="http://schemas.microsoft.com/office/powerpoint/2010/main" val="238560097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0468"/>
                                        </p:tgtEl>
                                        <p:attrNameLst>
                                          <p:attrName>style.visibility</p:attrName>
                                        </p:attrNameLst>
                                      </p:cBhvr>
                                      <p:to>
                                        <p:strVal val="visible"/>
                                      </p:to>
                                    </p:set>
                                    <p:anim calcmode="lin" valueType="num">
                                      <p:cBhvr additive="base">
                                        <p:cTn id="7" dur="500" fill="hold"/>
                                        <p:tgtEl>
                                          <p:spTgt spid="310468"/>
                                        </p:tgtEl>
                                        <p:attrNameLst>
                                          <p:attrName>ppt_x</p:attrName>
                                        </p:attrNameLst>
                                      </p:cBhvr>
                                      <p:tavLst>
                                        <p:tav tm="0">
                                          <p:val>
                                            <p:strVal val="#ppt_x"/>
                                          </p:val>
                                        </p:tav>
                                        <p:tav tm="100000">
                                          <p:val>
                                            <p:strVal val="#ppt_x"/>
                                          </p:val>
                                        </p:tav>
                                      </p:tavLst>
                                    </p:anim>
                                    <p:anim calcmode="lin" valueType="num">
                                      <p:cBhvr additive="base">
                                        <p:cTn id="8" dur="500" fill="hold"/>
                                        <p:tgtEl>
                                          <p:spTgt spid="3104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10465"/>
                                        </p:tgtEl>
                                        <p:attrNameLst>
                                          <p:attrName>style.visibility</p:attrName>
                                        </p:attrNameLst>
                                      </p:cBhvr>
                                      <p:to>
                                        <p:strVal val="visible"/>
                                      </p:to>
                                    </p:set>
                                    <p:anim calcmode="lin" valueType="num">
                                      <p:cBhvr additive="base">
                                        <p:cTn id="13" dur="500" fill="hold"/>
                                        <p:tgtEl>
                                          <p:spTgt spid="310465"/>
                                        </p:tgtEl>
                                        <p:attrNameLst>
                                          <p:attrName>ppt_x</p:attrName>
                                        </p:attrNameLst>
                                      </p:cBhvr>
                                      <p:tavLst>
                                        <p:tav tm="0">
                                          <p:val>
                                            <p:strVal val="1+#ppt_w/2"/>
                                          </p:val>
                                        </p:tav>
                                        <p:tav tm="100000">
                                          <p:val>
                                            <p:strVal val="#ppt_x"/>
                                          </p:val>
                                        </p:tav>
                                      </p:tavLst>
                                    </p:anim>
                                    <p:anim calcmode="lin" valueType="num">
                                      <p:cBhvr additive="base">
                                        <p:cTn id="14" dur="500" fill="hold"/>
                                        <p:tgtEl>
                                          <p:spTgt spid="3104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0466"/>
                                        </p:tgtEl>
                                        <p:attrNameLst>
                                          <p:attrName>style.visibility</p:attrName>
                                        </p:attrNameLst>
                                      </p:cBhvr>
                                      <p:to>
                                        <p:strVal val="visible"/>
                                      </p:to>
                                    </p:set>
                                    <p:anim calcmode="lin" valueType="num">
                                      <p:cBhvr additive="base">
                                        <p:cTn id="19" dur="500" fill="hold"/>
                                        <p:tgtEl>
                                          <p:spTgt spid="310466"/>
                                        </p:tgtEl>
                                        <p:attrNameLst>
                                          <p:attrName>ppt_x</p:attrName>
                                        </p:attrNameLst>
                                      </p:cBhvr>
                                      <p:tavLst>
                                        <p:tav tm="0">
                                          <p:val>
                                            <p:strVal val="#ppt_x"/>
                                          </p:val>
                                        </p:tav>
                                        <p:tav tm="100000">
                                          <p:val>
                                            <p:strVal val="#ppt_x"/>
                                          </p:val>
                                        </p:tav>
                                      </p:tavLst>
                                    </p:anim>
                                    <p:anim calcmode="lin" valueType="num">
                                      <p:cBhvr additive="base">
                                        <p:cTn id="20" dur="500" fill="hold"/>
                                        <p:tgtEl>
                                          <p:spTgt spid="310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32</a:t>
            </a:fld>
            <a:endParaRPr lang="en-US"/>
          </a:p>
        </p:txBody>
      </p:sp>
      <p:sp>
        <p:nvSpPr>
          <p:cNvPr id="18435" name="Rectangle 2"/>
          <p:cNvSpPr>
            <a:spLocks noGrp="1" noChangeArrowheads="1"/>
          </p:cNvSpPr>
          <p:nvPr>
            <p:ph type="title"/>
          </p:nvPr>
        </p:nvSpPr>
        <p:spPr>
          <a:xfrm>
            <a:off x="381000" y="304800"/>
            <a:ext cx="8534400" cy="838200"/>
          </a:xfrm>
        </p:spPr>
        <p:txBody>
          <a:bodyPr/>
          <a:lstStyle/>
          <a:p>
            <a:pPr eaLnBrk="1" hangingPunct="1"/>
            <a:r>
              <a:rPr lang="en-US" sz="3600" dirty="0"/>
              <a:t>Current Status of </a:t>
            </a:r>
            <a:r>
              <a:rPr lang="en-US" sz="3600" dirty="0" err="1"/>
              <a:t>GPIIbIIIa</a:t>
            </a:r>
            <a:r>
              <a:rPr lang="en-US" sz="3600" dirty="0"/>
              <a:t> antagonists</a:t>
            </a:r>
          </a:p>
        </p:txBody>
      </p:sp>
      <p:sp>
        <p:nvSpPr>
          <p:cNvPr id="18436" name="Rectangle 3"/>
          <p:cNvSpPr>
            <a:spLocks noGrp="1" noChangeArrowheads="1"/>
          </p:cNvSpPr>
          <p:nvPr>
            <p:ph type="body" idx="1"/>
          </p:nvPr>
        </p:nvSpPr>
        <p:spPr>
          <a:xfrm>
            <a:off x="642910" y="1285860"/>
            <a:ext cx="8143932" cy="4857784"/>
          </a:xfrm>
        </p:spPr>
        <p:txBody>
          <a:bodyPr/>
          <a:lstStyle/>
          <a:p>
            <a:pPr eaLnBrk="1" hangingPunct="1"/>
            <a:r>
              <a:rPr lang="en-US" sz="2800" dirty="0">
                <a:solidFill>
                  <a:srgbClr val="FF0000"/>
                </a:solidFill>
              </a:rPr>
              <a:t>Newer oral agents (</a:t>
            </a:r>
            <a:r>
              <a:rPr lang="en-US" sz="2800" dirty="0" err="1">
                <a:solidFill>
                  <a:srgbClr val="FF0000"/>
                </a:solidFill>
              </a:rPr>
              <a:t>prasugrel</a:t>
            </a:r>
            <a:r>
              <a:rPr lang="en-US" sz="2800" dirty="0">
                <a:solidFill>
                  <a:srgbClr val="FF0000"/>
                </a:solidFill>
              </a:rPr>
              <a:t>, </a:t>
            </a:r>
            <a:r>
              <a:rPr lang="en-US" sz="2800" dirty="0" err="1">
                <a:solidFill>
                  <a:srgbClr val="FF0000"/>
                </a:solidFill>
              </a:rPr>
              <a:t>ticagrelor</a:t>
            </a:r>
            <a:r>
              <a:rPr lang="en-US" sz="2800" dirty="0">
                <a:solidFill>
                  <a:srgbClr val="FF0000"/>
                </a:solidFill>
              </a:rPr>
              <a:t>) with more rapid and reversible action</a:t>
            </a:r>
          </a:p>
          <a:p>
            <a:pPr eaLnBrk="1" hangingPunct="1"/>
            <a:r>
              <a:rPr lang="en-US" sz="2800" dirty="0">
                <a:solidFill>
                  <a:srgbClr val="FF0000"/>
                </a:solidFill>
              </a:rPr>
              <a:t>Aggressive interventional treatment of ACS</a:t>
            </a:r>
          </a:p>
          <a:p>
            <a:pPr eaLnBrk="1" hangingPunct="1"/>
            <a:r>
              <a:rPr lang="en-US" sz="2800" dirty="0">
                <a:solidFill>
                  <a:schemeClr val="tx2"/>
                </a:solidFill>
              </a:rPr>
              <a:t>STEMI</a:t>
            </a:r>
            <a:r>
              <a:rPr lang="en-US" sz="2800" dirty="0"/>
              <a:t>: No Class I (ESC, ACC)-Bailout Rx if no reflow, thrombus or thrombotic complication (</a:t>
            </a:r>
            <a:r>
              <a:rPr lang="en-US" sz="2800" dirty="0" err="1"/>
              <a:t>IIa</a:t>
            </a:r>
            <a:r>
              <a:rPr lang="en-US" sz="2800" dirty="0"/>
              <a:t>)-Routine or upstream use in high risk transfer patients (</a:t>
            </a:r>
            <a:r>
              <a:rPr lang="en-US" sz="2800" dirty="0" err="1"/>
              <a:t>IIb</a:t>
            </a:r>
            <a:r>
              <a:rPr lang="en-US" sz="2800" dirty="0"/>
              <a:t>)-Not recommended if PCI is not intended (III)</a:t>
            </a:r>
          </a:p>
          <a:p>
            <a:pPr eaLnBrk="1" hangingPunct="1"/>
            <a:r>
              <a:rPr lang="en-US" sz="2800" dirty="0">
                <a:solidFill>
                  <a:schemeClr val="tx2"/>
                </a:solidFill>
              </a:rPr>
              <a:t>NSTEMI</a:t>
            </a:r>
            <a:r>
              <a:rPr lang="en-US" sz="2800" dirty="0"/>
              <a:t>: In high risk patients, not adequately Rx with oral agents Class I (ACC), otherwise </a:t>
            </a:r>
            <a:r>
              <a:rPr lang="en-US" sz="2800" dirty="0" err="1"/>
              <a:t>IIb</a:t>
            </a:r>
            <a:r>
              <a:rPr lang="en-US" sz="2800" dirty="0"/>
              <a:t>.</a:t>
            </a:r>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33</a:t>
            </a:fld>
            <a:endParaRPr lang="en-US"/>
          </a:p>
        </p:txBody>
      </p:sp>
      <p:sp>
        <p:nvSpPr>
          <p:cNvPr id="18435" name="Rectangle 2"/>
          <p:cNvSpPr>
            <a:spLocks noGrp="1" noChangeArrowheads="1"/>
          </p:cNvSpPr>
          <p:nvPr>
            <p:ph type="title"/>
          </p:nvPr>
        </p:nvSpPr>
        <p:spPr>
          <a:xfrm>
            <a:off x="381000" y="304800"/>
            <a:ext cx="8534400" cy="838200"/>
          </a:xfrm>
        </p:spPr>
        <p:txBody>
          <a:bodyPr/>
          <a:lstStyle/>
          <a:p>
            <a:pPr eaLnBrk="1" hangingPunct="1"/>
            <a:r>
              <a:rPr lang="en-US"/>
              <a:t>Objectives</a:t>
            </a:r>
          </a:p>
        </p:txBody>
      </p:sp>
      <p:sp>
        <p:nvSpPr>
          <p:cNvPr id="18436" name="Rectangle 3"/>
          <p:cNvSpPr>
            <a:spLocks noGrp="1" noChangeArrowheads="1"/>
          </p:cNvSpPr>
          <p:nvPr>
            <p:ph type="body" idx="1"/>
          </p:nvPr>
        </p:nvSpPr>
        <p:spPr>
          <a:xfrm>
            <a:off x="1219200" y="1357313"/>
            <a:ext cx="6705600" cy="4572000"/>
          </a:xfrm>
        </p:spPr>
        <p:txBody>
          <a:bodyPr/>
          <a:lstStyle/>
          <a:p>
            <a:pPr eaLnBrk="1" hangingPunct="1"/>
            <a:r>
              <a:rPr lang="en-US" sz="2800" dirty="0"/>
              <a:t>Platelet function and inhibition</a:t>
            </a:r>
          </a:p>
          <a:p>
            <a:pPr eaLnBrk="1" hangingPunct="1"/>
            <a:r>
              <a:rPr lang="en-US" sz="2800" dirty="0"/>
              <a:t>Current intravenous antiplatelet agents</a:t>
            </a:r>
          </a:p>
          <a:p>
            <a:pPr lvl="1" eaLnBrk="1" hangingPunct="1"/>
            <a:r>
              <a:rPr lang="en-US" sz="2400" dirty="0"/>
              <a:t>Abciximab</a:t>
            </a:r>
          </a:p>
          <a:p>
            <a:pPr lvl="1" eaLnBrk="1" hangingPunct="1"/>
            <a:r>
              <a:rPr lang="en-US" sz="2400" dirty="0"/>
              <a:t>Eptifibatide</a:t>
            </a:r>
          </a:p>
          <a:p>
            <a:pPr lvl="1" eaLnBrk="1" hangingPunct="1"/>
            <a:r>
              <a:rPr lang="en-US" sz="2400" dirty="0"/>
              <a:t>Tirofiban</a:t>
            </a:r>
          </a:p>
          <a:p>
            <a:pPr lvl="1" eaLnBrk="1" hangingPunct="1"/>
            <a:r>
              <a:rPr lang="en-US" sz="2400" dirty="0" err="1">
                <a:solidFill>
                  <a:schemeClr val="tx2"/>
                </a:solidFill>
              </a:rPr>
              <a:t>Cangrelor</a:t>
            </a:r>
            <a:endParaRPr lang="en-US" sz="2400" dirty="0">
              <a:solidFill>
                <a:schemeClr val="tx2"/>
              </a:solidFill>
            </a:endParaRPr>
          </a:p>
          <a:p>
            <a:pPr eaLnBrk="1" hangingPunct="1"/>
            <a:r>
              <a:rPr lang="en-US" sz="2800" dirty="0"/>
              <a:t>Key Notes</a:t>
            </a:r>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a:stretch>
            <a:fillRect/>
          </a:stretch>
        </p:blipFill>
        <p:spPr bwMode="auto">
          <a:xfrm>
            <a:off x="6643688" y="6446838"/>
            <a:ext cx="2322512" cy="349250"/>
          </a:xfrm>
          <a:prstGeom prst="rect">
            <a:avLst/>
          </a:prstGeom>
          <a:noFill/>
          <a:ln w="9525">
            <a:noFill/>
            <a:round/>
            <a:headEnd/>
            <a:tailEnd/>
          </a:ln>
        </p:spPr>
      </p:pic>
      <p:sp>
        <p:nvSpPr>
          <p:cNvPr id="19459" name="Rectangle 2"/>
          <p:cNvSpPr>
            <a:spLocks noGrp="1" noChangeArrowheads="1"/>
          </p:cNvSpPr>
          <p:nvPr>
            <p:ph type="title"/>
          </p:nvPr>
        </p:nvSpPr>
        <p:spPr>
          <a:xfrm>
            <a:off x="163513" y="6429375"/>
            <a:ext cx="6381750" cy="320675"/>
          </a:xfrm>
          <a:noFill/>
        </p:spPr>
        <p:txBody>
          <a:bodyPr lIns="0" tIns="12211" rIns="0" bIns="0"/>
          <a:lstStyle/>
          <a:p>
            <a:pPr algn="l">
              <a:tabLst>
                <a:tab pos="649288" algn="l"/>
                <a:tab pos="1298575" algn="l"/>
                <a:tab pos="1947863" algn="l"/>
                <a:tab pos="2597150" algn="l"/>
                <a:tab pos="3248025" algn="l"/>
                <a:tab pos="3897313" algn="l"/>
                <a:tab pos="4546600" algn="l"/>
                <a:tab pos="5195888" algn="l"/>
                <a:tab pos="5845175" algn="l"/>
              </a:tabLst>
            </a:pPr>
            <a:r>
              <a:rPr lang="en-US" sz="1100" b="1">
                <a:ea typeface="Arial Unicode MS" pitchFamily="34" charset="-128"/>
                <a:cs typeface="Arial Unicode MS" pitchFamily="34" charset="-128"/>
              </a:rPr>
              <a:t>Schömig A. N Engl J Med 2009;361:1108-1111.</a:t>
            </a:r>
          </a:p>
        </p:txBody>
      </p:sp>
      <p:pic>
        <p:nvPicPr>
          <p:cNvPr id="19460" name="Picture 3"/>
          <p:cNvPicPr>
            <a:picLocks noChangeAspect="1" noChangeArrowheads="1"/>
          </p:cNvPicPr>
          <p:nvPr/>
        </p:nvPicPr>
        <p:blipFill>
          <a:blip r:embed="rId4" cstate="print"/>
          <a:srcRect/>
          <a:stretch>
            <a:fillRect/>
          </a:stretch>
        </p:blipFill>
        <p:spPr bwMode="auto">
          <a:xfrm>
            <a:off x="1704801" y="980728"/>
            <a:ext cx="5734397" cy="4330693"/>
          </a:xfrm>
          <a:prstGeom prst="rect">
            <a:avLst/>
          </a:prstGeom>
          <a:noFill/>
          <a:ln w="9525">
            <a:noFill/>
            <a:round/>
            <a:headEnd/>
            <a:tailEnd/>
          </a:ln>
        </p:spPr>
      </p:pic>
      <p:sp>
        <p:nvSpPr>
          <p:cNvPr id="19461" name="AutoShape 4"/>
          <p:cNvSpPr>
            <a:spLocks noChangeArrowheads="1"/>
          </p:cNvSpPr>
          <p:nvPr/>
        </p:nvSpPr>
        <p:spPr bwMode="auto">
          <a:xfrm>
            <a:off x="415925" y="160338"/>
            <a:ext cx="8312150" cy="646112"/>
          </a:xfrm>
          <a:custGeom>
            <a:avLst/>
            <a:gdLst>
              <a:gd name="T0" fmla="*/ 2147483647 w 21600"/>
              <a:gd name="T1" fmla="*/ 9657879 h 21600"/>
              <a:gd name="T2" fmla="*/ 1599459113 w 21600"/>
              <a:gd name="T3" fmla="*/ 19315728 h 21600"/>
              <a:gd name="T4" fmla="*/ 0 w 21600"/>
              <a:gd name="T5" fmla="*/ 9657879 h 21600"/>
              <a:gd name="T6" fmla="*/ 1599459113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0" tIns="0" rIns="0" bIns="0" anchor="ctr" anchorCtr="1"/>
          <a:lstStyle/>
          <a:p>
            <a:pPr algn="ctr">
              <a:lnSpc>
                <a:spcPct val="97000"/>
              </a:lnSpc>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b="1">
                <a:solidFill>
                  <a:srgbClr val="FFC000"/>
                </a:solidFill>
                <a:ea typeface="Arial Unicode MS" pitchFamily="34" charset="-128"/>
                <a:cs typeface="Arial Unicode MS" pitchFamily="34" charset="-128"/>
              </a:rPr>
              <a:t>Biotransformation and Mode of Action of Clopidogrel, Prasugrel, and Ticagrelor: </a:t>
            </a:r>
            <a:r>
              <a:rPr lang="en-US" b="1">
                <a:solidFill>
                  <a:srgbClr val="FF0000"/>
                </a:solidFill>
                <a:ea typeface="Arial Unicode MS" pitchFamily="34" charset="-128"/>
                <a:cs typeface="Arial Unicode MS" pitchFamily="34" charset="-128"/>
              </a:rPr>
              <a:t>P2Y12 Receptor</a:t>
            </a:r>
          </a:p>
        </p:txBody>
      </p:sp>
      <p:sp>
        <p:nvSpPr>
          <p:cNvPr id="2" name="TextBox 1">
            <a:extLst>
              <a:ext uri="{FF2B5EF4-FFF2-40B4-BE49-F238E27FC236}">
                <a16:creationId xmlns:a16="http://schemas.microsoft.com/office/drawing/2014/main" id="{397DA830-91C5-4254-A476-ACB8DE8D6C88}"/>
              </a:ext>
            </a:extLst>
          </p:cNvPr>
          <p:cNvSpPr txBox="1"/>
          <p:nvPr/>
        </p:nvSpPr>
        <p:spPr>
          <a:xfrm>
            <a:off x="163513" y="5517232"/>
            <a:ext cx="8872983" cy="707886"/>
          </a:xfrm>
          <a:prstGeom prst="rect">
            <a:avLst/>
          </a:prstGeom>
          <a:noFill/>
        </p:spPr>
        <p:txBody>
          <a:bodyPr wrap="square" rtlCol="0">
            <a:spAutoFit/>
          </a:bodyPr>
          <a:lstStyle/>
          <a:p>
            <a:r>
              <a:rPr lang="en-GB" sz="2000" dirty="0" err="1">
                <a:solidFill>
                  <a:schemeClr val="tx2"/>
                </a:solidFill>
              </a:rPr>
              <a:t>Cangrelor</a:t>
            </a:r>
            <a:r>
              <a:rPr lang="en-GB" sz="2000" dirty="0"/>
              <a:t>: IV P2Y12 Antagonist-No conversion to active metabolite, ½ life 2.9-5.5 min-onset within 2 min-offset 60 min after infusion cessation-dose dependent action</a:t>
            </a:r>
            <a:endParaRPr lang="el-GR"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35</a:t>
            </a:fld>
            <a:endParaRPr lang="en-US"/>
          </a:p>
        </p:txBody>
      </p:sp>
      <p:sp>
        <p:nvSpPr>
          <p:cNvPr id="18435" name="Rectangle 2"/>
          <p:cNvSpPr>
            <a:spLocks noGrp="1" noChangeArrowheads="1"/>
          </p:cNvSpPr>
          <p:nvPr>
            <p:ph type="title"/>
          </p:nvPr>
        </p:nvSpPr>
        <p:spPr>
          <a:xfrm>
            <a:off x="381000" y="304800"/>
            <a:ext cx="8534400" cy="838200"/>
          </a:xfrm>
        </p:spPr>
        <p:txBody>
          <a:bodyPr/>
          <a:lstStyle/>
          <a:p>
            <a:pPr eaLnBrk="1" hangingPunct="1"/>
            <a:r>
              <a:rPr lang="en-US" dirty="0" err="1"/>
              <a:t>Cangrelor</a:t>
            </a:r>
            <a:endParaRPr lang="en-US" dirty="0"/>
          </a:p>
        </p:txBody>
      </p:sp>
      <p:sp>
        <p:nvSpPr>
          <p:cNvPr id="18436" name="Rectangle 3"/>
          <p:cNvSpPr>
            <a:spLocks noGrp="1" noChangeArrowheads="1"/>
          </p:cNvSpPr>
          <p:nvPr>
            <p:ph type="body" idx="1"/>
          </p:nvPr>
        </p:nvSpPr>
        <p:spPr>
          <a:xfrm>
            <a:off x="611560" y="1357312"/>
            <a:ext cx="7920880" cy="4735983"/>
          </a:xfrm>
        </p:spPr>
        <p:txBody>
          <a:bodyPr/>
          <a:lstStyle/>
          <a:p>
            <a:pPr eaLnBrk="1" hangingPunct="1"/>
            <a:r>
              <a:rPr lang="en-US" sz="2800" dirty="0"/>
              <a:t>Greater inhibition than </a:t>
            </a:r>
            <a:r>
              <a:rPr lang="en-US" sz="2800" dirty="0" err="1"/>
              <a:t>clopidogrel</a:t>
            </a:r>
            <a:endParaRPr lang="en-US" sz="2800" dirty="0"/>
          </a:p>
          <a:p>
            <a:pPr eaLnBrk="1" hangingPunct="1"/>
            <a:r>
              <a:rPr lang="en-US" sz="2800" dirty="0"/>
              <a:t>Phase II dose ranging study 4 mcg/</a:t>
            </a:r>
            <a:r>
              <a:rPr lang="en-US" sz="2800" dirty="0" err="1"/>
              <a:t>kgr</a:t>
            </a:r>
            <a:r>
              <a:rPr lang="en-US" sz="2800" dirty="0"/>
              <a:t> produce 100% platelet inhibition within 15 min, similar to abciximab</a:t>
            </a:r>
          </a:p>
          <a:p>
            <a:pPr eaLnBrk="1" hangingPunct="1"/>
            <a:r>
              <a:rPr lang="en-US" sz="2800" dirty="0">
                <a:solidFill>
                  <a:srgbClr val="FF0000"/>
                </a:solidFill>
              </a:rPr>
              <a:t>Simultaneous administration of </a:t>
            </a:r>
            <a:r>
              <a:rPr lang="en-US" sz="2800" dirty="0" err="1">
                <a:solidFill>
                  <a:srgbClr val="FF0000"/>
                </a:solidFill>
              </a:rPr>
              <a:t>cangrelor</a:t>
            </a:r>
            <a:r>
              <a:rPr lang="en-US" sz="2800" dirty="0">
                <a:solidFill>
                  <a:srgbClr val="FF0000"/>
                </a:solidFill>
              </a:rPr>
              <a:t> and </a:t>
            </a:r>
            <a:r>
              <a:rPr lang="en-US" sz="2800" dirty="0" err="1">
                <a:solidFill>
                  <a:srgbClr val="FF0000"/>
                </a:solidFill>
              </a:rPr>
              <a:t>clopidogrel</a:t>
            </a:r>
            <a:r>
              <a:rPr lang="en-US" sz="2800" dirty="0">
                <a:solidFill>
                  <a:srgbClr val="FF0000"/>
                </a:solidFill>
              </a:rPr>
              <a:t> prevents </a:t>
            </a:r>
            <a:r>
              <a:rPr lang="en-US" sz="2800" dirty="0" err="1">
                <a:solidFill>
                  <a:srgbClr val="FF0000"/>
                </a:solidFill>
              </a:rPr>
              <a:t>clopidogrel</a:t>
            </a:r>
            <a:r>
              <a:rPr lang="en-US" sz="2800" dirty="0">
                <a:solidFill>
                  <a:srgbClr val="FF0000"/>
                </a:solidFill>
              </a:rPr>
              <a:t> from inhibiting P2Y12 receptor – to maintain inhibition after </a:t>
            </a:r>
            <a:r>
              <a:rPr lang="en-US" sz="2800" dirty="0" err="1">
                <a:solidFill>
                  <a:srgbClr val="FF0000"/>
                </a:solidFill>
              </a:rPr>
              <a:t>cangrelor</a:t>
            </a:r>
            <a:r>
              <a:rPr lang="en-US" sz="2800" dirty="0">
                <a:solidFill>
                  <a:srgbClr val="FF0000"/>
                </a:solidFill>
              </a:rPr>
              <a:t>, </a:t>
            </a:r>
            <a:r>
              <a:rPr lang="en-US" sz="2800" dirty="0" err="1">
                <a:solidFill>
                  <a:srgbClr val="FF0000"/>
                </a:solidFill>
              </a:rPr>
              <a:t>clopidogrel</a:t>
            </a:r>
            <a:r>
              <a:rPr lang="en-US" sz="2800" dirty="0">
                <a:solidFill>
                  <a:srgbClr val="FF0000"/>
                </a:solidFill>
              </a:rPr>
              <a:t> must be administered after cessation of </a:t>
            </a:r>
            <a:r>
              <a:rPr lang="en-US" sz="2800" dirty="0" err="1">
                <a:solidFill>
                  <a:srgbClr val="FF0000"/>
                </a:solidFill>
              </a:rPr>
              <a:t>cangrelor</a:t>
            </a:r>
            <a:endParaRPr lang="en-US" sz="2800" dirty="0">
              <a:solidFill>
                <a:srgbClr val="FF0000"/>
              </a:solidFill>
            </a:endParaRPr>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spTree>
    <p:extLst>
      <p:ext uri="{BB962C8B-B14F-4D97-AF65-F5344CB8AC3E}">
        <p14:creationId xmlns:p14="http://schemas.microsoft.com/office/powerpoint/2010/main" val="830877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36</a:t>
            </a:fld>
            <a:endParaRPr lang="en-US"/>
          </a:p>
        </p:txBody>
      </p:sp>
      <p:sp>
        <p:nvSpPr>
          <p:cNvPr id="18435" name="Rectangle 2"/>
          <p:cNvSpPr>
            <a:spLocks noGrp="1" noChangeArrowheads="1"/>
          </p:cNvSpPr>
          <p:nvPr>
            <p:ph type="title"/>
          </p:nvPr>
        </p:nvSpPr>
        <p:spPr>
          <a:xfrm>
            <a:off x="381000" y="304800"/>
            <a:ext cx="8534400" cy="838200"/>
          </a:xfrm>
        </p:spPr>
        <p:txBody>
          <a:bodyPr/>
          <a:lstStyle/>
          <a:p>
            <a:pPr eaLnBrk="1" hangingPunct="1"/>
            <a:r>
              <a:rPr lang="en-US" sz="3200" dirty="0"/>
              <a:t>CHAMPION PCI-CHAMPION PLATFORM</a:t>
            </a:r>
          </a:p>
        </p:txBody>
      </p:sp>
      <p:sp>
        <p:nvSpPr>
          <p:cNvPr id="18436" name="Rectangle 3"/>
          <p:cNvSpPr>
            <a:spLocks noGrp="1" noChangeArrowheads="1"/>
          </p:cNvSpPr>
          <p:nvPr>
            <p:ph type="body" idx="1"/>
          </p:nvPr>
        </p:nvSpPr>
        <p:spPr>
          <a:xfrm>
            <a:off x="179512" y="1143000"/>
            <a:ext cx="8964488" cy="1868771"/>
          </a:xfrm>
        </p:spPr>
        <p:txBody>
          <a:bodyPr/>
          <a:lstStyle/>
          <a:p>
            <a:pPr eaLnBrk="1" hangingPunct="1"/>
            <a:r>
              <a:rPr lang="en-US" sz="2000" dirty="0"/>
              <a:t>Phase III studies to test </a:t>
            </a:r>
            <a:r>
              <a:rPr lang="en-US" sz="2000" dirty="0" err="1"/>
              <a:t>Cangrelor</a:t>
            </a:r>
            <a:r>
              <a:rPr lang="en-US" sz="2000" dirty="0"/>
              <a:t> vs </a:t>
            </a:r>
            <a:r>
              <a:rPr lang="en-US" sz="2000" dirty="0" err="1"/>
              <a:t>Clopidogrel</a:t>
            </a:r>
            <a:r>
              <a:rPr lang="en-US" sz="2000" dirty="0"/>
              <a:t> during PCI-Early termination (8882 Pts)  due to low likelihood to achieve superiority in the primary end point</a:t>
            </a:r>
          </a:p>
          <a:p>
            <a:pPr eaLnBrk="1" hangingPunct="1"/>
            <a:r>
              <a:rPr lang="en-US" sz="2000" dirty="0"/>
              <a:t>No difference in the combined endpoint, but mainly driven by a raise in CPK MB-Troponin</a:t>
            </a:r>
          </a:p>
          <a:p>
            <a:pPr eaLnBrk="1" hangingPunct="1"/>
            <a:r>
              <a:rPr lang="en-US" sz="2000" dirty="0"/>
              <a:t>Pooled data from both suggest some benefit of </a:t>
            </a:r>
            <a:r>
              <a:rPr lang="en-US" sz="2000" dirty="0" err="1"/>
              <a:t>cangrelor</a:t>
            </a:r>
            <a:r>
              <a:rPr lang="en-US" sz="2000" dirty="0"/>
              <a:t> over </a:t>
            </a:r>
            <a:r>
              <a:rPr lang="en-US" sz="2000" dirty="0" err="1"/>
              <a:t>clopidogrel</a:t>
            </a:r>
            <a:endParaRPr lang="en-US" sz="2000" dirty="0"/>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graphicFrame>
        <p:nvGraphicFramePr>
          <p:cNvPr id="8" name="Chart 7">
            <a:extLst>
              <a:ext uri="{FF2B5EF4-FFF2-40B4-BE49-F238E27FC236}">
                <a16:creationId xmlns:a16="http://schemas.microsoft.com/office/drawing/2014/main" id="{35DE5CC8-494C-473C-8F6E-8D72B98005AF}"/>
              </a:ext>
            </a:extLst>
          </p:cNvPr>
          <p:cNvGraphicFramePr/>
          <p:nvPr>
            <p:extLst>
              <p:ext uri="{D42A27DB-BD31-4B8C-83A1-F6EECF244321}">
                <p14:modId xmlns:p14="http://schemas.microsoft.com/office/powerpoint/2010/main" val="2112193565"/>
              </p:ext>
            </p:extLst>
          </p:nvPr>
        </p:nvGraphicFramePr>
        <p:xfrm>
          <a:off x="381000" y="3155788"/>
          <a:ext cx="4118992" cy="3441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6C99D57E-1107-418A-9A4A-E73012380B20}"/>
              </a:ext>
            </a:extLst>
          </p:cNvPr>
          <p:cNvGraphicFramePr/>
          <p:nvPr>
            <p:extLst>
              <p:ext uri="{D42A27DB-BD31-4B8C-83A1-F6EECF244321}">
                <p14:modId xmlns:p14="http://schemas.microsoft.com/office/powerpoint/2010/main" val="2291877850"/>
              </p:ext>
            </p:extLst>
          </p:nvPr>
        </p:nvGraphicFramePr>
        <p:xfrm>
          <a:off x="4661756" y="3155788"/>
          <a:ext cx="3960440" cy="33123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slide01">
            <a:extLst>
              <a:ext uri="{FF2B5EF4-FFF2-40B4-BE49-F238E27FC236}">
                <a16:creationId xmlns:a16="http://schemas.microsoft.com/office/drawing/2014/main" id="{C76D37FF-A0C5-49D7-A817-494CED26AA7E}"/>
              </a:ext>
            </a:extLst>
          </p:cNvPr>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722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slide02">
            <a:extLst>
              <a:ext uri="{FF2B5EF4-FFF2-40B4-BE49-F238E27FC236}">
                <a16:creationId xmlns:a16="http://schemas.microsoft.com/office/drawing/2014/main" id="{59D2AD28-3EF3-472F-899C-CFCB0E3CBB85}"/>
              </a:ext>
            </a:extLst>
          </p:cNvPr>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946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slide03">
            <a:extLst>
              <a:ext uri="{FF2B5EF4-FFF2-40B4-BE49-F238E27FC236}">
                <a16:creationId xmlns:a16="http://schemas.microsoft.com/office/drawing/2014/main" id="{E64BDD34-7BE4-4300-9F8D-2B8FD6C7ADFE}"/>
              </a:ext>
            </a:extLst>
          </p:cNvPr>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16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4</a:t>
            </a:fld>
            <a:endParaRPr lang="en-US"/>
          </a:p>
        </p:txBody>
      </p:sp>
      <p:sp>
        <p:nvSpPr>
          <p:cNvPr id="18435" name="Rectangle 2"/>
          <p:cNvSpPr>
            <a:spLocks noGrp="1" noChangeArrowheads="1"/>
          </p:cNvSpPr>
          <p:nvPr>
            <p:ph type="title"/>
          </p:nvPr>
        </p:nvSpPr>
        <p:spPr>
          <a:xfrm>
            <a:off x="381000" y="404663"/>
            <a:ext cx="8534400" cy="977055"/>
          </a:xfrm>
        </p:spPr>
        <p:txBody>
          <a:bodyPr/>
          <a:lstStyle/>
          <a:p>
            <a:pPr eaLnBrk="1" hangingPunct="1"/>
            <a:r>
              <a:rPr lang="en-US" dirty="0" err="1"/>
              <a:t>Theurapeutic</a:t>
            </a:r>
            <a:r>
              <a:rPr lang="en-US" dirty="0"/>
              <a:t> Targets</a:t>
            </a:r>
          </a:p>
        </p:txBody>
      </p:sp>
      <p:sp>
        <p:nvSpPr>
          <p:cNvPr id="18436" name="Rectangle 3"/>
          <p:cNvSpPr>
            <a:spLocks noGrp="1" noChangeArrowheads="1"/>
          </p:cNvSpPr>
          <p:nvPr>
            <p:ph type="body" idx="1"/>
          </p:nvPr>
        </p:nvSpPr>
        <p:spPr>
          <a:xfrm>
            <a:off x="381000" y="1500175"/>
            <a:ext cx="8655496" cy="4643470"/>
          </a:xfrm>
        </p:spPr>
        <p:txBody>
          <a:bodyPr/>
          <a:lstStyle/>
          <a:p>
            <a:pPr eaLnBrk="1" hangingPunct="1"/>
            <a:r>
              <a:rPr lang="en-US" sz="2800" b="1" i="1" u="sng" dirty="0">
                <a:solidFill>
                  <a:srgbClr val="FFFFFF"/>
                </a:solidFill>
              </a:rPr>
              <a:t>Cyclooxygenase</a:t>
            </a:r>
            <a:r>
              <a:rPr lang="en-US" sz="2800" b="1" dirty="0">
                <a:solidFill>
                  <a:srgbClr val="FFFFFF"/>
                </a:solidFill>
              </a:rPr>
              <a:t> 1</a:t>
            </a:r>
            <a:r>
              <a:rPr lang="en-US" sz="2800" dirty="0">
                <a:solidFill>
                  <a:srgbClr val="FFFFFF"/>
                </a:solidFill>
              </a:rPr>
              <a:t> (prevents TXA2) - Aspirin</a:t>
            </a:r>
          </a:p>
          <a:p>
            <a:pPr eaLnBrk="1" hangingPunct="1"/>
            <a:r>
              <a:rPr lang="en-US" sz="2800" b="1" i="1" u="sng" dirty="0">
                <a:solidFill>
                  <a:srgbClr val="FFFFFF"/>
                </a:solidFill>
              </a:rPr>
              <a:t>ADP Receptor P2Y12 </a:t>
            </a:r>
            <a:r>
              <a:rPr lang="en-US" sz="2800" dirty="0">
                <a:solidFill>
                  <a:srgbClr val="FFFFFF"/>
                </a:solidFill>
              </a:rPr>
              <a:t>- </a:t>
            </a:r>
            <a:r>
              <a:rPr lang="en-US" sz="2800" dirty="0" err="1">
                <a:solidFill>
                  <a:srgbClr val="FFFFFF"/>
                </a:solidFill>
              </a:rPr>
              <a:t>Clopidogrel</a:t>
            </a:r>
            <a:r>
              <a:rPr lang="en-US" sz="2800" dirty="0">
                <a:solidFill>
                  <a:srgbClr val="FFFFFF"/>
                </a:solidFill>
              </a:rPr>
              <a:t>, Prasugrel, Ticagrelor, </a:t>
            </a:r>
            <a:r>
              <a:rPr lang="en-US" sz="2800" dirty="0" err="1">
                <a:solidFill>
                  <a:schemeClr val="tx2"/>
                </a:solidFill>
              </a:rPr>
              <a:t>Cangrelor</a:t>
            </a:r>
            <a:endParaRPr lang="en-US" sz="2400" dirty="0">
              <a:solidFill>
                <a:schemeClr val="tx2"/>
              </a:solidFill>
            </a:endParaRPr>
          </a:p>
          <a:p>
            <a:pPr eaLnBrk="1" hangingPunct="1"/>
            <a:r>
              <a:rPr lang="en-US" sz="2800" b="1" i="1" u="sng" dirty="0">
                <a:solidFill>
                  <a:srgbClr val="FFFFFF"/>
                </a:solidFill>
              </a:rPr>
              <a:t>GP </a:t>
            </a:r>
            <a:r>
              <a:rPr lang="en-US" sz="2800" b="1" i="1" u="sng" dirty="0" err="1">
                <a:solidFill>
                  <a:srgbClr val="FFFFFF"/>
                </a:solidFill>
              </a:rPr>
              <a:t>IIb-IIIa</a:t>
            </a:r>
            <a:r>
              <a:rPr lang="en-US" sz="2800" b="1" i="1" u="sng" dirty="0">
                <a:solidFill>
                  <a:srgbClr val="FFFFFF"/>
                </a:solidFill>
              </a:rPr>
              <a:t>  Antagonists</a:t>
            </a:r>
            <a:r>
              <a:rPr lang="en-US" sz="2800" dirty="0">
                <a:solidFill>
                  <a:srgbClr val="FFFFFF"/>
                </a:solidFill>
              </a:rPr>
              <a:t>– </a:t>
            </a:r>
            <a:r>
              <a:rPr lang="en-US" sz="2800" dirty="0">
                <a:solidFill>
                  <a:schemeClr val="tx2"/>
                </a:solidFill>
              </a:rPr>
              <a:t>abciximab</a:t>
            </a:r>
            <a:r>
              <a:rPr lang="en-US" sz="2800" dirty="0">
                <a:solidFill>
                  <a:srgbClr val="FFFFFF"/>
                </a:solidFill>
              </a:rPr>
              <a:t>, </a:t>
            </a:r>
            <a:r>
              <a:rPr lang="en-US" sz="2800" dirty="0">
                <a:solidFill>
                  <a:schemeClr val="tx2"/>
                </a:solidFill>
              </a:rPr>
              <a:t>eptifibatide</a:t>
            </a:r>
            <a:r>
              <a:rPr lang="en-US" sz="2800" dirty="0">
                <a:solidFill>
                  <a:srgbClr val="FFFFFF"/>
                </a:solidFill>
              </a:rPr>
              <a:t>, </a:t>
            </a:r>
            <a:r>
              <a:rPr lang="en-US" sz="2800" dirty="0">
                <a:solidFill>
                  <a:schemeClr val="tx2"/>
                </a:solidFill>
              </a:rPr>
              <a:t>tirofiban</a:t>
            </a:r>
          </a:p>
          <a:p>
            <a:pPr eaLnBrk="1" hangingPunct="1"/>
            <a:r>
              <a:rPr lang="en-US" sz="2800" b="1" i="1" u="sng" dirty="0">
                <a:solidFill>
                  <a:srgbClr val="FFFFFF"/>
                </a:solidFill>
              </a:rPr>
              <a:t>Thrombin receptor-Protease activated receptor 1 (PAR-1)</a:t>
            </a:r>
            <a:r>
              <a:rPr lang="en-US" sz="2800" dirty="0">
                <a:solidFill>
                  <a:srgbClr val="FFFFFF"/>
                </a:solidFill>
              </a:rPr>
              <a:t> (</a:t>
            </a:r>
            <a:r>
              <a:rPr lang="en-US" sz="2800" dirty="0" err="1">
                <a:solidFill>
                  <a:srgbClr val="FFFFFF"/>
                </a:solidFill>
              </a:rPr>
              <a:t>Inhibites</a:t>
            </a:r>
            <a:r>
              <a:rPr lang="en-US" sz="2800" dirty="0">
                <a:solidFill>
                  <a:srgbClr val="FFFFFF"/>
                </a:solidFill>
              </a:rPr>
              <a:t> thrombin-mediated platelet aggregation) - Vorapaxar, </a:t>
            </a:r>
            <a:r>
              <a:rPr lang="en-US" sz="2800" dirty="0" err="1">
                <a:solidFill>
                  <a:srgbClr val="FFFFFF"/>
                </a:solidFill>
              </a:rPr>
              <a:t>Atopaxar</a:t>
            </a:r>
            <a:endParaRPr lang="en-US" sz="2800" dirty="0">
              <a:solidFill>
                <a:srgbClr val="FFFFFF"/>
              </a:solidFill>
            </a:endParaRPr>
          </a:p>
          <a:p>
            <a:pPr eaLnBrk="1" hangingPunct="1"/>
            <a:r>
              <a:rPr lang="en-US" sz="2800" dirty="0">
                <a:solidFill>
                  <a:srgbClr val="FFFFFF"/>
                </a:solidFill>
              </a:rPr>
              <a:t>Novel agents </a:t>
            </a:r>
            <a:r>
              <a:rPr lang="en-US" sz="2800" dirty="0" err="1">
                <a:solidFill>
                  <a:srgbClr val="FFFFFF"/>
                </a:solidFill>
              </a:rPr>
              <a:t>e.g</a:t>
            </a:r>
            <a:r>
              <a:rPr lang="en-US" sz="2800" dirty="0">
                <a:solidFill>
                  <a:srgbClr val="FFFFFF"/>
                </a:solidFill>
              </a:rPr>
              <a:t> </a:t>
            </a:r>
            <a:r>
              <a:rPr lang="en-US" sz="2800" b="1" i="1" u="sng" dirty="0">
                <a:solidFill>
                  <a:srgbClr val="FFFFFF"/>
                </a:solidFill>
              </a:rPr>
              <a:t>Ab targeting </a:t>
            </a:r>
            <a:r>
              <a:rPr lang="en-US" sz="2800" b="1" i="1" u="sng" dirty="0" err="1">
                <a:solidFill>
                  <a:srgbClr val="FFFFFF"/>
                </a:solidFill>
              </a:rPr>
              <a:t>vWf</a:t>
            </a:r>
            <a:r>
              <a:rPr lang="en-US" sz="2800" dirty="0">
                <a:solidFill>
                  <a:srgbClr val="FFFFFF"/>
                </a:solidFill>
              </a:rPr>
              <a:t>, </a:t>
            </a:r>
            <a:r>
              <a:rPr lang="en-US" sz="2800" b="1" i="1" u="sng" dirty="0" err="1">
                <a:solidFill>
                  <a:srgbClr val="FFFFFF"/>
                </a:solidFill>
              </a:rPr>
              <a:t>GPIba</a:t>
            </a:r>
            <a:r>
              <a:rPr lang="en-US" sz="2800" b="1" i="1" u="sng" dirty="0">
                <a:solidFill>
                  <a:srgbClr val="FFFFFF"/>
                </a:solidFill>
              </a:rPr>
              <a:t> receptor</a:t>
            </a:r>
          </a:p>
        </p:txBody>
      </p:sp>
      <p:sp>
        <p:nvSpPr>
          <p:cNvPr id="5" name="Footer Placeholder 4"/>
          <p:cNvSpPr>
            <a:spLocks noGrp="1"/>
          </p:cNvSpPr>
          <p:nvPr>
            <p:ph type="ftr" sz="quarter" idx="11"/>
          </p:nvPr>
        </p:nvSpPr>
        <p:spPr/>
        <p:txBody>
          <a:bodyPr/>
          <a:lstStyle/>
          <a:p>
            <a:pPr>
              <a:defRPr/>
            </a:pPr>
            <a:r>
              <a:rPr lang="el-GR"/>
              <a:t>ΙΜΕΘΑ 2017</a:t>
            </a:r>
            <a:endParaRPr lang="en-US"/>
          </a:p>
        </p:txBody>
      </p:sp>
    </p:spTree>
    <p:extLst>
      <p:ext uri="{BB962C8B-B14F-4D97-AF65-F5344CB8AC3E}">
        <p14:creationId xmlns:p14="http://schemas.microsoft.com/office/powerpoint/2010/main" val="3105887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40</a:t>
            </a:fld>
            <a:endParaRPr lang="en-US"/>
          </a:p>
        </p:txBody>
      </p:sp>
      <p:sp>
        <p:nvSpPr>
          <p:cNvPr id="18435" name="Rectangle 2"/>
          <p:cNvSpPr>
            <a:spLocks noGrp="1" noChangeArrowheads="1"/>
          </p:cNvSpPr>
          <p:nvPr>
            <p:ph type="title"/>
          </p:nvPr>
        </p:nvSpPr>
        <p:spPr>
          <a:xfrm>
            <a:off x="381000" y="304800"/>
            <a:ext cx="8534400" cy="838200"/>
          </a:xfrm>
        </p:spPr>
        <p:txBody>
          <a:bodyPr/>
          <a:lstStyle/>
          <a:p>
            <a:pPr eaLnBrk="1" hangingPunct="1"/>
            <a:r>
              <a:rPr lang="en-US" sz="3600" dirty="0"/>
              <a:t>CHAMPION PHOENIX</a:t>
            </a:r>
          </a:p>
        </p:txBody>
      </p:sp>
      <p:sp>
        <p:nvSpPr>
          <p:cNvPr id="18436" name="Rectangle 3"/>
          <p:cNvSpPr>
            <a:spLocks noGrp="1" noChangeArrowheads="1"/>
          </p:cNvSpPr>
          <p:nvPr>
            <p:ph type="body" idx="1"/>
          </p:nvPr>
        </p:nvSpPr>
        <p:spPr>
          <a:xfrm>
            <a:off x="179512" y="1357313"/>
            <a:ext cx="8735888" cy="4572000"/>
          </a:xfrm>
        </p:spPr>
        <p:txBody>
          <a:bodyPr/>
          <a:lstStyle/>
          <a:p>
            <a:pPr eaLnBrk="1" hangingPunct="1"/>
            <a:r>
              <a:rPr lang="en-US" sz="2800" dirty="0"/>
              <a:t>Intravenous </a:t>
            </a:r>
            <a:r>
              <a:rPr lang="en-US" sz="2800" dirty="0" err="1"/>
              <a:t>cangrelor</a:t>
            </a:r>
            <a:r>
              <a:rPr lang="en-US" sz="2800" dirty="0"/>
              <a:t> reduces risk of ischemic events due to potent platelet inhibition, rapid onset and offset and there is no need for pretreatment with other antiplatelet agents</a:t>
            </a:r>
          </a:p>
          <a:p>
            <a:pPr eaLnBrk="1" hangingPunct="1"/>
            <a:r>
              <a:rPr lang="en-US" sz="2800" dirty="0"/>
              <a:t>Tested only against </a:t>
            </a:r>
            <a:r>
              <a:rPr lang="en-US" sz="2800" dirty="0" err="1"/>
              <a:t>clopidogrel</a:t>
            </a:r>
            <a:endParaRPr lang="en-US" sz="2800" dirty="0"/>
          </a:p>
          <a:p>
            <a:pPr eaLnBrk="1" hangingPunct="1"/>
            <a:r>
              <a:rPr lang="en-US" sz="2800" dirty="0"/>
              <a:t>Transition strategies to </a:t>
            </a:r>
            <a:r>
              <a:rPr lang="en-US" sz="2800" dirty="0" err="1"/>
              <a:t>clopidogrel</a:t>
            </a:r>
            <a:r>
              <a:rPr lang="en-US" sz="2800" dirty="0"/>
              <a:t> (after), prasugrel (after) and ticagrelor (pre) makes Rx more complicated</a:t>
            </a:r>
          </a:p>
          <a:p>
            <a:pPr eaLnBrk="1" hangingPunct="1"/>
            <a:r>
              <a:rPr lang="en-US" sz="2800" dirty="0"/>
              <a:t>Once coronary anatomy is known both PCI and CABG can be performed without delay</a:t>
            </a:r>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41</a:t>
            </a:fld>
            <a:endParaRPr lang="en-US"/>
          </a:p>
        </p:txBody>
      </p:sp>
      <p:sp>
        <p:nvSpPr>
          <p:cNvPr id="18435" name="Rectangle 2"/>
          <p:cNvSpPr>
            <a:spLocks noGrp="1" noChangeArrowheads="1"/>
          </p:cNvSpPr>
          <p:nvPr>
            <p:ph type="title"/>
          </p:nvPr>
        </p:nvSpPr>
        <p:spPr>
          <a:xfrm>
            <a:off x="381000" y="304800"/>
            <a:ext cx="8534400" cy="838200"/>
          </a:xfrm>
        </p:spPr>
        <p:txBody>
          <a:bodyPr/>
          <a:lstStyle/>
          <a:p>
            <a:pPr eaLnBrk="1" hangingPunct="1"/>
            <a:r>
              <a:rPr lang="en-US"/>
              <a:t>Objectives</a:t>
            </a:r>
          </a:p>
        </p:txBody>
      </p:sp>
      <p:sp>
        <p:nvSpPr>
          <p:cNvPr id="18436" name="Rectangle 3"/>
          <p:cNvSpPr>
            <a:spLocks noGrp="1" noChangeArrowheads="1"/>
          </p:cNvSpPr>
          <p:nvPr>
            <p:ph type="body" idx="1"/>
          </p:nvPr>
        </p:nvSpPr>
        <p:spPr>
          <a:xfrm>
            <a:off x="1219200" y="1357313"/>
            <a:ext cx="6705600" cy="4572000"/>
          </a:xfrm>
        </p:spPr>
        <p:txBody>
          <a:bodyPr/>
          <a:lstStyle/>
          <a:p>
            <a:pPr eaLnBrk="1" hangingPunct="1"/>
            <a:r>
              <a:rPr lang="en-US" sz="2800" dirty="0"/>
              <a:t>Platelet function and inhibition</a:t>
            </a:r>
          </a:p>
          <a:p>
            <a:pPr eaLnBrk="1" hangingPunct="1"/>
            <a:r>
              <a:rPr lang="en-US" sz="2800" dirty="0"/>
              <a:t>Current intravenous antiplatelet agents</a:t>
            </a:r>
          </a:p>
          <a:p>
            <a:pPr lvl="1" eaLnBrk="1" hangingPunct="1"/>
            <a:r>
              <a:rPr lang="en-US" sz="2400" dirty="0"/>
              <a:t>Abciximab</a:t>
            </a:r>
          </a:p>
          <a:p>
            <a:pPr lvl="1" eaLnBrk="1" hangingPunct="1"/>
            <a:r>
              <a:rPr lang="en-US" sz="2400" dirty="0"/>
              <a:t>Eptifibatide</a:t>
            </a:r>
          </a:p>
          <a:p>
            <a:pPr lvl="1" eaLnBrk="1" hangingPunct="1"/>
            <a:r>
              <a:rPr lang="en-US" sz="2400" dirty="0"/>
              <a:t>Tirofiban</a:t>
            </a:r>
          </a:p>
          <a:p>
            <a:pPr lvl="1" eaLnBrk="1" hangingPunct="1"/>
            <a:r>
              <a:rPr lang="en-US" sz="2400" dirty="0" err="1"/>
              <a:t>Cangrelor</a:t>
            </a:r>
            <a:endParaRPr lang="en-US" sz="2400" dirty="0"/>
          </a:p>
          <a:p>
            <a:pPr eaLnBrk="1" hangingPunct="1"/>
            <a:r>
              <a:rPr lang="en-US" sz="2800" dirty="0">
                <a:solidFill>
                  <a:schemeClr val="tx2"/>
                </a:solidFill>
              </a:rPr>
              <a:t>Key Notes</a:t>
            </a:r>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42</a:t>
            </a:fld>
            <a:endParaRPr lang="en-US"/>
          </a:p>
        </p:txBody>
      </p:sp>
      <p:sp>
        <p:nvSpPr>
          <p:cNvPr id="18435" name="Rectangle 2"/>
          <p:cNvSpPr>
            <a:spLocks noGrp="1" noChangeArrowheads="1"/>
          </p:cNvSpPr>
          <p:nvPr>
            <p:ph type="title"/>
          </p:nvPr>
        </p:nvSpPr>
        <p:spPr>
          <a:xfrm>
            <a:off x="0" y="188640"/>
            <a:ext cx="9144000" cy="954360"/>
          </a:xfrm>
        </p:spPr>
        <p:txBody>
          <a:bodyPr/>
          <a:lstStyle/>
          <a:p>
            <a:pPr eaLnBrk="1" hangingPunct="1"/>
            <a:r>
              <a:rPr lang="en-US" sz="3200" dirty="0"/>
              <a:t>Is there still a role for IV antiplatelet agents in ACS</a:t>
            </a:r>
          </a:p>
        </p:txBody>
      </p:sp>
      <p:sp>
        <p:nvSpPr>
          <p:cNvPr id="18436" name="Rectangle 3"/>
          <p:cNvSpPr>
            <a:spLocks noGrp="1" noChangeArrowheads="1"/>
          </p:cNvSpPr>
          <p:nvPr>
            <p:ph type="body" idx="1"/>
          </p:nvPr>
        </p:nvSpPr>
        <p:spPr>
          <a:xfrm>
            <a:off x="539552" y="1556792"/>
            <a:ext cx="8208912" cy="4104456"/>
          </a:xfrm>
        </p:spPr>
        <p:txBody>
          <a:bodyPr/>
          <a:lstStyle/>
          <a:p>
            <a:pPr eaLnBrk="1" hangingPunct="1"/>
            <a:r>
              <a:rPr lang="en-US" sz="2400" dirty="0">
                <a:solidFill>
                  <a:srgbClr val="FF0000"/>
                </a:solidFill>
              </a:rPr>
              <a:t>YES!</a:t>
            </a:r>
          </a:p>
          <a:p>
            <a:pPr eaLnBrk="1" hangingPunct="1"/>
            <a:r>
              <a:rPr lang="en-US" sz="2400" dirty="0"/>
              <a:t>Advantages of IV route</a:t>
            </a:r>
          </a:p>
          <a:p>
            <a:pPr eaLnBrk="1" hangingPunct="1"/>
            <a:r>
              <a:rPr lang="en-US" sz="2400" dirty="0" err="1">
                <a:solidFill>
                  <a:srgbClr val="FFC000"/>
                </a:solidFill>
              </a:rPr>
              <a:t>GPIIbIIIa</a:t>
            </a:r>
            <a:r>
              <a:rPr lang="en-US" sz="2400" dirty="0">
                <a:solidFill>
                  <a:srgbClr val="FFC000"/>
                </a:solidFill>
              </a:rPr>
              <a:t> Inhibitors </a:t>
            </a:r>
            <a:r>
              <a:rPr lang="en-US" sz="2400" dirty="0"/>
              <a:t>still needed during PCI (provisionally) in patients with high thrombotic risk, low bleeding risk and those without effective DAPT (2 </a:t>
            </a:r>
            <a:r>
              <a:rPr lang="en-US" sz="2400" dirty="0" err="1"/>
              <a:t>hr</a:t>
            </a:r>
            <a:r>
              <a:rPr lang="en-US" sz="2400" dirty="0"/>
              <a:t> onset of ticagrelor, prasugrel)</a:t>
            </a:r>
          </a:p>
          <a:p>
            <a:pPr eaLnBrk="1" hangingPunct="1"/>
            <a:r>
              <a:rPr lang="en-US" sz="2400" dirty="0" err="1">
                <a:solidFill>
                  <a:srgbClr val="FFC000"/>
                </a:solidFill>
              </a:rPr>
              <a:t>Cangrelor</a:t>
            </a:r>
            <a:r>
              <a:rPr lang="en-US" sz="2400" dirty="0"/>
              <a:t> is the only P2Y12 IV antagonist with favorable results currently approved in patients undergoing PCI who have not been pretreated with an oral P2Y12 receptor inhibitor and not receiving a </a:t>
            </a:r>
            <a:r>
              <a:rPr lang="en-US" sz="2400" dirty="0" err="1"/>
              <a:t>GPIIbIIIa</a:t>
            </a:r>
            <a:r>
              <a:rPr lang="en-US" sz="2400" dirty="0"/>
              <a:t> inhibitor</a:t>
            </a:r>
          </a:p>
          <a:p>
            <a:pPr marL="0" indent="0" eaLnBrk="1" hangingPunct="1">
              <a:buNone/>
            </a:pPr>
            <a:endParaRPr lang="en-US" sz="2400" dirty="0"/>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49E08A4-4BD5-4A0F-B1D7-2FC68A0AB45E}" type="slidenum">
              <a:rPr lang="en-US" smtClean="0"/>
              <a:pPr/>
              <a:t>5</a:t>
            </a:fld>
            <a:endParaRPr lang="en-US"/>
          </a:p>
        </p:txBody>
      </p:sp>
      <p:sp>
        <p:nvSpPr>
          <p:cNvPr id="18435" name="Rectangle 2"/>
          <p:cNvSpPr>
            <a:spLocks noGrp="1" noChangeArrowheads="1"/>
          </p:cNvSpPr>
          <p:nvPr>
            <p:ph type="title"/>
          </p:nvPr>
        </p:nvSpPr>
        <p:spPr>
          <a:xfrm>
            <a:off x="381000" y="304800"/>
            <a:ext cx="8534400" cy="838200"/>
          </a:xfrm>
        </p:spPr>
        <p:txBody>
          <a:bodyPr/>
          <a:lstStyle/>
          <a:p>
            <a:pPr eaLnBrk="1" hangingPunct="1"/>
            <a:r>
              <a:rPr lang="en-US"/>
              <a:t>Objectives</a:t>
            </a:r>
          </a:p>
        </p:txBody>
      </p:sp>
      <p:sp>
        <p:nvSpPr>
          <p:cNvPr id="18436" name="Rectangle 3"/>
          <p:cNvSpPr>
            <a:spLocks noGrp="1" noChangeArrowheads="1"/>
          </p:cNvSpPr>
          <p:nvPr>
            <p:ph type="body" idx="1"/>
          </p:nvPr>
        </p:nvSpPr>
        <p:spPr>
          <a:xfrm>
            <a:off x="1219200" y="1357313"/>
            <a:ext cx="6705600" cy="4572000"/>
          </a:xfrm>
        </p:spPr>
        <p:txBody>
          <a:bodyPr/>
          <a:lstStyle/>
          <a:p>
            <a:pPr eaLnBrk="1" hangingPunct="1"/>
            <a:r>
              <a:rPr lang="en-US" sz="2800" dirty="0"/>
              <a:t>Platelet function and inhibition</a:t>
            </a:r>
          </a:p>
          <a:p>
            <a:pPr eaLnBrk="1" hangingPunct="1"/>
            <a:r>
              <a:rPr lang="en-US" sz="2800" dirty="0">
                <a:solidFill>
                  <a:schemeClr val="tx2"/>
                </a:solidFill>
              </a:rPr>
              <a:t>Current intravenous antiplatelet agents</a:t>
            </a:r>
          </a:p>
          <a:p>
            <a:pPr lvl="1" eaLnBrk="1" hangingPunct="1"/>
            <a:r>
              <a:rPr lang="en-US" sz="2400" dirty="0">
                <a:solidFill>
                  <a:schemeClr val="tx2"/>
                </a:solidFill>
              </a:rPr>
              <a:t>Abciximab</a:t>
            </a:r>
          </a:p>
          <a:p>
            <a:pPr lvl="1" eaLnBrk="1" hangingPunct="1"/>
            <a:r>
              <a:rPr lang="en-US" sz="2400" dirty="0">
                <a:solidFill>
                  <a:schemeClr val="tx2"/>
                </a:solidFill>
              </a:rPr>
              <a:t>Eptifibatide</a:t>
            </a:r>
          </a:p>
          <a:p>
            <a:pPr lvl="1" eaLnBrk="1" hangingPunct="1"/>
            <a:r>
              <a:rPr lang="en-US" sz="2400" dirty="0">
                <a:solidFill>
                  <a:schemeClr val="tx2"/>
                </a:solidFill>
              </a:rPr>
              <a:t>Tirofiban</a:t>
            </a:r>
          </a:p>
          <a:p>
            <a:pPr lvl="1" eaLnBrk="1" hangingPunct="1"/>
            <a:r>
              <a:rPr lang="en-US" sz="2400" dirty="0" err="1"/>
              <a:t>Cangrelor</a:t>
            </a:r>
            <a:endParaRPr lang="en-US" sz="2400" dirty="0"/>
          </a:p>
          <a:p>
            <a:pPr eaLnBrk="1" hangingPunct="1"/>
            <a:r>
              <a:rPr lang="en-US" sz="2800" dirty="0"/>
              <a:t>Key Notes</a:t>
            </a:r>
          </a:p>
        </p:txBody>
      </p:sp>
      <p:sp>
        <p:nvSpPr>
          <p:cNvPr id="5" name="Footer Placeholder 4"/>
          <p:cNvSpPr>
            <a:spLocks noGrp="1"/>
          </p:cNvSpPr>
          <p:nvPr>
            <p:ph type="ftr" sz="quarter" idx="11"/>
          </p:nvPr>
        </p:nvSpPr>
        <p:spPr>
          <a:xfrm>
            <a:off x="3124200" y="6284168"/>
            <a:ext cx="2895600" cy="457200"/>
          </a:xfrm>
        </p:spPr>
        <p:txBody>
          <a:bodyPr/>
          <a:lstStyle/>
          <a:p>
            <a:pPr>
              <a:defRPr/>
            </a:pPr>
            <a:r>
              <a:rPr lang="el-GR" dirty="0"/>
              <a:t>ΙΜΕΘΑ 2017</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31C2F20-E3C9-4774-92F9-1422B1AD01B6}" type="slidenum">
              <a:rPr lang="en-US"/>
              <a:pPr/>
              <a:t>6</a:t>
            </a:fld>
            <a:endParaRPr lang="en-US"/>
          </a:p>
        </p:txBody>
      </p:sp>
      <p:sp>
        <p:nvSpPr>
          <p:cNvPr id="14338" name="Rectangle 2"/>
          <p:cNvSpPr>
            <a:spLocks noGrp="1" noChangeArrowheads="1"/>
          </p:cNvSpPr>
          <p:nvPr>
            <p:ph type="title"/>
          </p:nvPr>
        </p:nvSpPr>
        <p:spPr>
          <a:xfrm>
            <a:off x="685800" y="228600"/>
            <a:ext cx="7772400" cy="990600"/>
          </a:xfrm>
        </p:spPr>
        <p:txBody>
          <a:bodyPr/>
          <a:lstStyle/>
          <a:p>
            <a:r>
              <a:rPr lang="en-US" sz="3600"/>
              <a:t>GP IIb/IIIa Antagonists</a:t>
            </a:r>
          </a:p>
        </p:txBody>
      </p:sp>
      <p:sp>
        <p:nvSpPr>
          <p:cNvPr id="14339" name="Rectangle 3"/>
          <p:cNvSpPr>
            <a:spLocks noGrp="1" noChangeArrowheads="1"/>
          </p:cNvSpPr>
          <p:nvPr>
            <p:ph type="body" sz="half" idx="1"/>
          </p:nvPr>
        </p:nvSpPr>
        <p:spPr>
          <a:xfrm>
            <a:off x="228600" y="1524000"/>
            <a:ext cx="4267200" cy="4572000"/>
          </a:xfrm>
        </p:spPr>
        <p:txBody>
          <a:bodyPr/>
          <a:lstStyle/>
          <a:p>
            <a:pPr algn="ctr">
              <a:lnSpc>
                <a:spcPct val="90000"/>
              </a:lnSpc>
            </a:pPr>
            <a:r>
              <a:rPr lang="en-US">
                <a:solidFill>
                  <a:schemeClr val="tx2"/>
                </a:solidFill>
              </a:rPr>
              <a:t>Abciximab</a:t>
            </a:r>
          </a:p>
          <a:p>
            <a:pPr lvl="1">
              <a:lnSpc>
                <a:spcPct val="90000"/>
              </a:lnSpc>
            </a:pPr>
            <a:r>
              <a:rPr lang="en-US"/>
              <a:t>Murine Monoclonal Antibody</a:t>
            </a:r>
          </a:p>
          <a:p>
            <a:pPr lvl="1">
              <a:lnSpc>
                <a:spcPct val="90000"/>
              </a:lnSpc>
            </a:pPr>
            <a:r>
              <a:rPr lang="en-US"/>
              <a:t>Binds rapidly – dissociates slowly</a:t>
            </a:r>
          </a:p>
          <a:p>
            <a:pPr lvl="1">
              <a:lnSpc>
                <a:spcPct val="90000"/>
              </a:lnSpc>
            </a:pPr>
            <a:r>
              <a:rPr lang="en-US"/>
              <a:t>Not IIb/IIIa integrin-specific (Mac-1, Vitronectin)</a:t>
            </a:r>
          </a:p>
          <a:p>
            <a:pPr lvl="1">
              <a:lnSpc>
                <a:spcPct val="90000"/>
              </a:lnSpc>
            </a:pPr>
            <a:r>
              <a:rPr lang="en-US"/>
              <a:t>Inhibits Thrombin generation</a:t>
            </a:r>
          </a:p>
          <a:p>
            <a:pPr lvl="1">
              <a:lnSpc>
                <a:spcPct val="90000"/>
              </a:lnSpc>
            </a:pPr>
            <a:r>
              <a:rPr lang="en-US"/>
              <a:t>6% anti-abciximab antibodies</a:t>
            </a:r>
          </a:p>
        </p:txBody>
      </p:sp>
      <p:sp>
        <p:nvSpPr>
          <p:cNvPr id="14341" name="Rectangle 5"/>
          <p:cNvSpPr>
            <a:spLocks noGrp="1" noChangeArrowheads="1"/>
          </p:cNvSpPr>
          <p:nvPr>
            <p:ph type="body" sz="half" idx="2"/>
          </p:nvPr>
        </p:nvSpPr>
        <p:spPr>
          <a:xfrm>
            <a:off x="4648200" y="1524000"/>
            <a:ext cx="4191000" cy="4114800"/>
          </a:xfrm>
        </p:spPr>
        <p:txBody>
          <a:bodyPr/>
          <a:lstStyle/>
          <a:p>
            <a:pPr algn="ctr"/>
            <a:r>
              <a:rPr lang="en-US">
                <a:solidFill>
                  <a:schemeClr val="tx2"/>
                </a:solidFill>
              </a:rPr>
              <a:t>Eptifibatide - Tirofiban</a:t>
            </a:r>
          </a:p>
          <a:p>
            <a:pPr lvl="1"/>
            <a:r>
              <a:rPr lang="en-US"/>
              <a:t>Synthetic peptide (Sistrurus M. Barbouri - Echistatin)</a:t>
            </a:r>
          </a:p>
          <a:p>
            <a:pPr lvl="1"/>
            <a:r>
              <a:rPr lang="en-US"/>
              <a:t>Binds and dissociates rapidly</a:t>
            </a:r>
          </a:p>
          <a:p>
            <a:pPr lvl="1"/>
            <a:r>
              <a:rPr lang="en-US"/>
              <a:t>GP IIb/IIIa Integrin specific</a:t>
            </a:r>
          </a:p>
          <a:p>
            <a:pPr lvl="1"/>
            <a:r>
              <a:rPr lang="en-US"/>
              <a:t>Not immunogenic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p:cTn id="7" dur="1000" fill="hold"/>
                                        <p:tgtEl>
                                          <p:spTgt spid="1434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4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4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4341">
                                            <p:txEl>
                                              <p:pRg st="1" end="1"/>
                                            </p:txEl>
                                          </p:spTgt>
                                        </p:tgtEl>
                                        <p:attrNameLst>
                                          <p:attrName>style.visibility</p:attrName>
                                        </p:attrNameLst>
                                      </p:cBhvr>
                                      <p:to>
                                        <p:strVal val="visible"/>
                                      </p:to>
                                    </p:set>
                                    <p:anim calcmode="lin" valueType="num">
                                      <p:cBhvr>
                                        <p:cTn id="13" dur="1000" fill="hold"/>
                                        <p:tgtEl>
                                          <p:spTgt spid="1434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434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434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341">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4341">
                                            <p:txEl>
                                              <p:pRg st="2" end="2"/>
                                            </p:txEl>
                                          </p:spTgt>
                                        </p:tgtEl>
                                        <p:attrNameLst>
                                          <p:attrName>style.visibility</p:attrName>
                                        </p:attrNameLst>
                                      </p:cBhvr>
                                      <p:to>
                                        <p:strVal val="visible"/>
                                      </p:to>
                                    </p:set>
                                    <p:anim calcmode="lin" valueType="num">
                                      <p:cBhvr>
                                        <p:cTn id="19" dur="1000" fill="hold"/>
                                        <p:tgtEl>
                                          <p:spTgt spid="1434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434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434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4341">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4341">
                                            <p:txEl>
                                              <p:pRg st="3" end="3"/>
                                            </p:txEl>
                                          </p:spTgt>
                                        </p:tgtEl>
                                        <p:attrNameLst>
                                          <p:attrName>style.visibility</p:attrName>
                                        </p:attrNameLst>
                                      </p:cBhvr>
                                      <p:to>
                                        <p:strVal val="visible"/>
                                      </p:to>
                                    </p:set>
                                    <p:anim calcmode="lin" valueType="num">
                                      <p:cBhvr>
                                        <p:cTn id="25" dur="1000" fill="hold"/>
                                        <p:tgtEl>
                                          <p:spTgt spid="1434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434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434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341">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4341">
                                            <p:txEl>
                                              <p:pRg st="4" end="4"/>
                                            </p:txEl>
                                          </p:spTgt>
                                        </p:tgtEl>
                                        <p:attrNameLst>
                                          <p:attrName>style.visibility</p:attrName>
                                        </p:attrNameLst>
                                      </p:cBhvr>
                                      <p:to>
                                        <p:strVal val="visible"/>
                                      </p:to>
                                    </p:set>
                                    <p:anim calcmode="lin" valueType="num">
                                      <p:cBhvr>
                                        <p:cTn id="31" dur="1000" fill="hold"/>
                                        <p:tgtEl>
                                          <p:spTgt spid="1434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434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434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34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AAAEBC-BFD1-49B8-AFF8-768D16CB2D0B}" type="slidenum">
              <a:rPr lang="en-US"/>
              <a:pPr/>
              <a:t>7</a:t>
            </a:fld>
            <a:endParaRPr lang="en-US"/>
          </a:p>
        </p:txBody>
      </p:sp>
      <p:sp>
        <p:nvSpPr>
          <p:cNvPr id="16386" name="Rectangle 2"/>
          <p:cNvSpPr>
            <a:spLocks noGrp="1" noChangeArrowheads="1"/>
          </p:cNvSpPr>
          <p:nvPr>
            <p:ph type="title"/>
          </p:nvPr>
        </p:nvSpPr>
        <p:spPr>
          <a:xfrm>
            <a:off x="228600" y="457200"/>
            <a:ext cx="8534400" cy="533400"/>
          </a:xfrm>
        </p:spPr>
        <p:txBody>
          <a:bodyPr/>
          <a:lstStyle/>
          <a:p>
            <a:r>
              <a:rPr lang="en-US" sz="3600"/>
              <a:t>Platelet Aggregation Inhibition Essays</a:t>
            </a:r>
          </a:p>
        </p:txBody>
      </p:sp>
      <p:sp>
        <p:nvSpPr>
          <p:cNvPr id="16387" name="Rectangle 3"/>
          <p:cNvSpPr>
            <a:spLocks noGrp="1" noChangeArrowheads="1"/>
          </p:cNvSpPr>
          <p:nvPr>
            <p:ph type="body" sz="half" idx="1"/>
          </p:nvPr>
        </p:nvSpPr>
        <p:spPr>
          <a:xfrm>
            <a:off x="228600" y="1752600"/>
            <a:ext cx="4267200" cy="4343400"/>
          </a:xfrm>
        </p:spPr>
        <p:txBody>
          <a:bodyPr/>
          <a:lstStyle/>
          <a:p>
            <a:pPr algn="ctr"/>
            <a:r>
              <a:rPr lang="en-US" sz="2400" b="1">
                <a:solidFill>
                  <a:schemeClr val="tx2"/>
                </a:solidFill>
              </a:rPr>
              <a:t>Light Transmission Aggregometry (LTA)</a:t>
            </a:r>
          </a:p>
          <a:p>
            <a:pPr lvl="1"/>
            <a:r>
              <a:rPr lang="en-US" sz="2000" b="1"/>
              <a:t>Time consuming</a:t>
            </a:r>
          </a:p>
          <a:p>
            <a:pPr lvl="1"/>
            <a:r>
              <a:rPr lang="en-US" sz="2000" b="1"/>
              <a:t>Linear relationship</a:t>
            </a:r>
          </a:p>
          <a:p>
            <a:pPr lvl="1"/>
            <a:r>
              <a:rPr lang="en-US" sz="2000" b="1"/>
              <a:t>Anticoagulants (Sodium citrate, PPACK, UFH, EDTA)</a:t>
            </a:r>
          </a:p>
          <a:p>
            <a:pPr lvl="1"/>
            <a:r>
              <a:rPr lang="en-US" sz="2000" b="1"/>
              <a:t>Platelet agonists (ADP, thrombin)</a:t>
            </a:r>
          </a:p>
          <a:p>
            <a:pPr lvl="1"/>
            <a:r>
              <a:rPr lang="en-US" sz="2000" b="1"/>
              <a:t>Tirofiban (3.4-5 </a:t>
            </a:r>
            <a:r>
              <a:rPr lang="en-US" sz="2000" b="1">
                <a:sym typeface="Symbol" pitchFamily="18" charset="2"/>
              </a:rPr>
              <a:t>M ADP) vs. abciximab/eptifibatide (20 M)</a:t>
            </a:r>
          </a:p>
          <a:p>
            <a:pPr lvl="1"/>
            <a:r>
              <a:rPr lang="en-US" sz="2000" b="1">
                <a:solidFill>
                  <a:schemeClr val="folHlink"/>
                </a:solidFill>
                <a:sym typeface="Symbol" pitchFamily="18" charset="2"/>
              </a:rPr>
              <a:t>&gt;80%: surrogate inhibition</a:t>
            </a:r>
          </a:p>
        </p:txBody>
      </p:sp>
      <p:sp>
        <p:nvSpPr>
          <p:cNvPr id="16388" name="Rectangle 4"/>
          <p:cNvSpPr>
            <a:spLocks noGrp="1" noChangeArrowheads="1"/>
          </p:cNvSpPr>
          <p:nvPr>
            <p:ph type="body" sz="half" idx="2"/>
          </p:nvPr>
        </p:nvSpPr>
        <p:spPr>
          <a:xfrm>
            <a:off x="4648200" y="1752600"/>
            <a:ext cx="4191000" cy="4343400"/>
          </a:xfrm>
        </p:spPr>
        <p:txBody>
          <a:bodyPr/>
          <a:lstStyle/>
          <a:p>
            <a:pPr algn="ctr"/>
            <a:r>
              <a:rPr lang="en-US">
                <a:solidFill>
                  <a:schemeClr val="tx2"/>
                </a:solidFill>
              </a:rPr>
              <a:t>Rapid Platelet Function Essay (RPFA)</a:t>
            </a:r>
          </a:p>
          <a:p>
            <a:pPr lvl="1"/>
            <a:r>
              <a:rPr lang="en-US" sz="2000" b="1"/>
              <a:t>Bedside monitoring</a:t>
            </a:r>
          </a:p>
          <a:p>
            <a:pPr lvl="1"/>
            <a:r>
              <a:rPr lang="en-US" sz="2000" b="1"/>
              <a:t>Iso-TRAP agonist</a:t>
            </a:r>
          </a:p>
          <a:p>
            <a:pPr lvl="1"/>
            <a:r>
              <a:rPr lang="en-US" sz="2000" b="1"/>
              <a:t>Correlation with LTA not ideal</a:t>
            </a:r>
          </a:p>
          <a:p>
            <a:pPr lvl="1"/>
            <a:r>
              <a:rPr lang="en-US" sz="2000" b="1"/>
              <a:t>&gt;80% target inhibition</a:t>
            </a:r>
          </a:p>
          <a:p>
            <a:pPr lvl="1"/>
            <a:r>
              <a:rPr lang="en-US" sz="2000" b="1">
                <a:solidFill>
                  <a:schemeClr val="folHlink"/>
                </a:solidFill>
              </a:rPr>
              <a:t>&gt;95% clinically tested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p:cTn id="7" dur="500" fill="hold"/>
                                        <p:tgtEl>
                                          <p:spTgt spid="163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anim calcmode="lin" valueType="num">
                                      <p:cBhvr>
                                        <p:cTn id="11" dur="500" fill="hold"/>
                                        <p:tgtEl>
                                          <p:spTgt spid="1638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6388">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anim calcmode="lin" valueType="num">
                                      <p:cBhvr>
                                        <p:cTn id="15" dur="500" fill="hold"/>
                                        <p:tgtEl>
                                          <p:spTgt spid="1638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6388">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6388">
                                            <p:txEl>
                                              <p:pRg st="3" end="3"/>
                                            </p:txEl>
                                          </p:spTgt>
                                        </p:tgtEl>
                                        <p:attrNameLst>
                                          <p:attrName>style.visibility</p:attrName>
                                        </p:attrNameLst>
                                      </p:cBhvr>
                                      <p:to>
                                        <p:strVal val="visible"/>
                                      </p:to>
                                    </p:set>
                                    <p:anim calcmode="lin" valueType="num">
                                      <p:cBhvr>
                                        <p:cTn id="19" dur="500" fill="hold"/>
                                        <p:tgtEl>
                                          <p:spTgt spid="1638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6388">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6388">
                                            <p:txEl>
                                              <p:pRg st="4" end="4"/>
                                            </p:txEl>
                                          </p:spTgt>
                                        </p:tgtEl>
                                        <p:attrNameLst>
                                          <p:attrName>style.visibility</p:attrName>
                                        </p:attrNameLst>
                                      </p:cBhvr>
                                      <p:to>
                                        <p:strVal val="visible"/>
                                      </p:to>
                                    </p:set>
                                    <p:anim calcmode="lin" valueType="num">
                                      <p:cBhvr>
                                        <p:cTn id="23" dur="500" fill="hold"/>
                                        <p:tgtEl>
                                          <p:spTgt spid="16388">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6388">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6388">
                                            <p:txEl>
                                              <p:pRg st="5" end="5"/>
                                            </p:txEl>
                                          </p:spTgt>
                                        </p:tgtEl>
                                        <p:attrNameLst>
                                          <p:attrName>style.visibility</p:attrName>
                                        </p:attrNameLst>
                                      </p:cBhvr>
                                      <p:to>
                                        <p:strVal val="visible"/>
                                      </p:to>
                                    </p:set>
                                    <p:anim calcmode="lin" valueType="num">
                                      <p:cBhvr>
                                        <p:cTn id="27" dur="500" fill="hold"/>
                                        <p:tgtEl>
                                          <p:spTgt spid="16388">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6388">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BF6ABF55-6982-4BEC-B39A-A08F8B5BFEBE}" type="slidenum">
              <a:rPr lang="en-US"/>
              <a:pPr/>
              <a:t>8</a:t>
            </a:fld>
            <a:endParaRPr lang="en-US"/>
          </a:p>
        </p:txBody>
      </p:sp>
      <p:sp>
        <p:nvSpPr>
          <p:cNvPr id="29698" name="Rectangle 1026"/>
          <p:cNvSpPr>
            <a:spLocks noGrp="1" noChangeArrowheads="1"/>
          </p:cNvSpPr>
          <p:nvPr>
            <p:ph type="title"/>
          </p:nvPr>
        </p:nvSpPr>
        <p:spPr>
          <a:xfrm>
            <a:off x="0" y="0"/>
            <a:ext cx="9144000" cy="990600"/>
          </a:xfrm>
        </p:spPr>
        <p:txBody>
          <a:bodyPr/>
          <a:lstStyle/>
          <a:p>
            <a:r>
              <a:rPr lang="en-US" sz="2400" b="1"/>
              <a:t>Prolonged exposure to low levels of platelet inhibition (&lt;80%), enables paradoxical expression of GP IIb/IIIa pro-thrombotic effect</a:t>
            </a:r>
          </a:p>
        </p:txBody>
      </p:sp>
      <p:sp>
        <p:nvSpPr>
          <p:cNvPr id="29699" name="Text Box 1027"/>
          <p:cNvSpPr txBox="1">
            <a:spLocks noChangeArrowheads="1"/>
          </p:cNvSpPr>
          <p:nvPr/>
        </p:nvSpPr>
        <p:spPr bwMode="auto">
          <a:xfrm>
            <a:off x="381000" y="6248400"/>
            <a:ext cx="6172200" cy="396875"/>
          </a:xfrm>
          <a:prstGeom prst="rect">
            <a:avLst/>
          </a:prstGeom>
          <a:noFill/>
          <a:ln w="9525">
            <a:noFill/>
            <a:miter lim="800000"/>
            <a:headEnd/>
            <a:tailEnd/>
          </a:ln>
          <a:effectLst/>
        </p:spPr>
        <p:txBody>
          <a:bodyPr>
            <a:spAutoFit/>
          </a:bodyPr>
          <a:lstStyle/>
          <a:p>
            <a:pPr>
              <a:spcBef>
                <a:spcPct val="50000"/>
              </a:spcBef>
            </a:pPr>
            <a:r>
              <a:rPr lang="en-US" sz="2000" b="1"/>
              <a:t>Quinn et al. </a:t>
            </a:r>
            <a:r>
              <a:rPr lang="en-US" sz="2000" b="1" i="1"/>
              <a:t>Circulation 2002;106:379-85.</a:t>
            </a:r>
          </a:p>
        </p:txBody>
      </p:sp>
      <p:pic>
        <p:nvPicPr>
          <p:cNvPr id="29703" name="Picture 1031" descr="Graphic"/>
          <p:cNvPicPr>
            <a:picLocks noChangeAspect="1" noChangeArrowheads="1"/>
          </p:cNvPicPr>
          <p:nvPr/>
        </p:nvPicPr>
        <p:blipFill>
          <a:blip r:embed="rId2" cstate="print"/>
          <a:srcRect/>
          <a:stretch>
            <a:fillRect/>
          </a:stretch>
        </p:blipFill>
        <p:spPr bwMode="auto">
          <a:xfrm>
            <a:off x="990600" y="990600"/>
            <a:ext cx="7323138" cy="51990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056C7DE8-6F7E-4BA6-9927-3D0507606B2A}" type="slidenum">
              <a:rPr lang="en-US"/>
              <a:pPr/>
              <a:t>9</a:t>
            </a:fld>
            <a:endParaRPr lang="en-US"/>
          </a:p>
        </p:txBody>
      </p:sp>
      <p:sp>
        <p:nvSpPr>
          <p:cNvPr id="36866" name="Rectangle 2"/>
          <p:cNvSpPr>
            <a:spLocks noGrp="1" noChangeArrowheads="1"/>
          </p:cNvSpPr>
          <p:nvPr>
            <p:ph type="title"/>
          </p:nvPr>
        </p:nvSpPr>
        <p:spPr>
          <a:xfrm>
            <a:off x="304800" y="228600"/>
            <a:ext cx="8610600" cy="914400"/>
          </a:xfrm>
        </p:spPr>
        <p:txBody>
          <a:bodyPr/>
          <a:lstStyle/>
          <a:p>
            <a:r>
              <a:rPr lang="en-US" sz="3600"/>
              <a:t>MACE Versus Platelet Inhibition by RPFA</a:t>
            </a:r>
          </a:p>
        </p:txBody>
      </p:sp>
      <p:graphicFrame>
        <p:nvGraphicFramePr>
          <p:cNvPr id="105472" name="Object 2048"/>
          <p:cNvGraphicFramePr>
            <a:graphicFrameLocks noChangeAspect="1"/>
          </p:cNvGraphicFramePr>
          <p:nvPr/>
        </p:nvGraphicFramePr>
        <p:xfrm>
          <a:off x="1990725" y="1139825"/>
          <a:ext cx="5611813" cy="3889375"/>
        </p:xfrm>
        <a:graphic>
          <a:graphicData uri="http://schemas.openxmlformats.org/presentationml/2006/ole">
            <mc:AlternateContent xmlns:mc="http://schemas.openxmlformats.org/markup-compatibility/2006">
              <mc:Choice xmlns:v="urn:schemas-microsoft-com:vml" Requires="v">
                <p:oleObj spid="_x0000_s101397" name="Chart" r:id="rId4" imgW="5928446" imgH="4152816" progId="MSGraph.Chart.8">
                  <p:embed followColorScheme="full"/>
                </p:oleObj>
              </mc:Choice>
              <mc:Fallback>
                <p:oleObj name="Chart" r:id="rId4" imgW="5928446" imgH="415281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725" y="1139825"/>
                        <a:ext cx="5611813" cy="388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8" name="Text Box 4"/>
          <p:cNvSpPr txBox="1">
            <a:spLocks noChangeArrowheads="1"/>
          </p:cNvSpPr>
          <p:nvPr/>
        </p:nvSpPr>
        <p:spPr bwMode="auto">
          <a:xfrm>
            <a:off x="838200" y="2819400"/>
            <a:ext cx="990600" cy="396875"/>
          </a:xfrm>
          <a:prstGeom prst="rect">
            <a:avLst/>
          </a:prstGeom>
          <a:noFill/>
          <a:ln w="9525">
            <a:noFill/>
            <a:miter lim="800000"/>
            <a:headEnd/>
            <a:tailEnd/>
          </a:ln>
          <a:effectLst/>
        </p:spPr>
        <p:txBody>
          <a:bodyPr>
            <a:spAutoFit/>
          </a:bodyPr>
          <a:lstStyle/>
          <a:p>
            <a:pPr>
              <a:spcBef>
                <a:spcPct val="50000"/>
              </a:spcBef>
            </a:pPr>
            <a:r>
              <a:rPr lang="en-US" sz="2000" b="1"/>
              <a:t>MACE</a:t>
            </a:r>
          </a:p>
        </p:txBody>
      </p:sp>
      <p:sp>
        <p:nvSpPr>
          <p:cNvPr id="36869" name="Text Box 5"/>
          <p:cNvSpPr txBox="1">
            <a:spLocks noChangeArrowheads="1"/>
          </p:cNvSpPr>
          <p:nvPr/>
        </p:nvSpPr>
        <p:spPr bwMode="auto">
          <a:xfrm>
            <a:off x="3200400" y="1295400"/>
            <a:ext cx="990600" cy="366713"/>
          </a:xfrm>
          <a:prstGeom prst="rect">
            <a:avLst/>
          </a:prstGeom>
          <a:noFill/>
          <a:ln w="9525">
            <a:noFill/>
            <a:miter lim="800000"/>
            <a:headEnd/>
            <a:tailEnd/>
          </a:ln>
          <a:effectLst/>
        </p:spPr>
        <p:txBody>
          <a:bodyPr>
            <a:spAutoFit/>
          </a:bodyPr>
          <a:lstStyle/>
          <a:p>
            <a:pPr>
              <a:spcBef>
                <a:spcPct val="50000"/>
              </a:spcBef>
            </a:pPr>
            <a:r>
              <a:rPr lang="en-US" sz="1800" b="1"/>
              <a:t>14.4%</a:t>
            </a:r>
          </a:p>
        </p:txBody>
      </p:sp>
      <p:sp>
        <p:nvSpPr>
          <p:cNvPr id="36870" name="Text Box 6"/>
          <p:cNvSpPr txBox="1">
            <a:spLocks noChangeArrowheads="1"/>
          </p:cNvSpPr>
          <p:nvPr/>
        </p:nvSpPr>
        <p:spPr bwMode="auto">
          <a:xfrm>
            <a:off x="4343400" y="2819400"/>
            <a:ext cx="1143000" cy="366713"/>
          </a:xfrm>
          <a:prstGeom prst="rect">
            <a:avLst/>
          </a:prstGeom>
          <a:noFill/>
          <a:ln w="9525">
            <a:noFill/>
            <a:miter lim="800000"/>
            <a:headEnd/>
            <a:tailEnd/>
          </a:ln>
          <a:effectLst/>
        </p:spPr>
        <p:txBody>
          <a:bodyPr>
            <a:spAutoFit/>
          </a:bodyPr>
          <a:lstStyle/>
          <a:p>
            <a:pPr>
              <a:spcBef>
                <a:spcPct val="50000"/>
              </a:spcBef>
            </a:pPr>
            <a:r>
              <a:rPr lang="en-US" sz="1800" b="1"/>
              <a:t>6.4%</a:t>
            </a:r>
          </a:p>
        </p:txBody>
      </p:sp>
      <p:sp>
        <p:nvSpPr>
          <p:cNvPr id="36873" name="Text Box 9"/>
          <p:cNvSpPr txBox="1">
            <a:spLocks noChangeArrowheads="1"/>
          </p:cNvSpPr>
          <p:nvPr/>
        </p:nvSpPr>
        <p:spPr bwMode="auto">
          <a:xfrm>
            <a:off x="6019800" y="1905000"/>
            <a:ext cx="1524000" cy="779463"/>
          </a:xfrm>
          <a:prstGeom prst="rect">
            <a:avLst/>
          </a:prstGeom>
          <a:noFill/>
          <a:ln w="9525">
            <a:noFill/>
            <a:miter lim="800000"/>
            <a:headEnd/>
            <a:tailEnd/>
          </a:ln>
          <a:effectLst/>
        </p:spPr>
        <p:txBody>
          <a:bodyPr>
            <a:spAutoFit/>
          </a:bodyPr>
          <a:lstStyle/>
          <a:p>
            <a:pPr>
              <a:spcBef>
                <a:spcPct val="50000"/>
              </a:spcBef>
            </a:pPr>
            <a:r>
              <a:rPr lang="en-US" sz="1800" b="1"/>
              <a:t>RRR 55%</a:t>
            </a:r>
          </a:p>
          <a:p>
            <a:pPr>
              <a:spcBef>
                <a:spcPct val="50000"/>
              </a:spcBef>
            </a:pPr>
            <a:r>
              <a:rPr lang="en-US" sz="1800" b="1"/>
              <a:t>P=0.006</a:t>
            </a:r>
          </a:p>
        </p:txBody>
      </p:sp>
      <p:sp>
        <p:nvSpPr>
          <p:cNvPr id="36874" name="Text Box 10"/>
          <p:cNvSpPr txBox="1">
            <a:spLocks noChangeArrowheads="1"/>
          </p:cNvSpPr>
          <p:nvPr/>
        </p:nvSpPr>
        <p:spPr bwMode="auto">
          <a:xfrm>
            <a:off x="609600" y="5791200"/>
            <a:ext cx="6934200" cy="396875"/>
          </a:xfrm>
          <a:prstGeom prst="rect">
            <a:avLst/>
          </a:prstGeom>
          <a:noFill/>
          <a:ln w="9525">
            <a:noFill/>
            <a:miter lim="800000"/>
            <a:headEnd/>
            <a:tailEnd/>
          </a:ln>
          <a:effectLst/>
        </p:spPr>
        <p:txBody>
          <a:bodyPr>
            <a:spAutoFit/>
          </a:bodyPr>
          <a:lstStyle/>
          <a:p>
            <a:pPr>
              <a:spcBef>
                <a:spcPct val="50000"/>
              </a:spcBef>
            </a:pPr>
            <a:r>
              <a:rPr lang="en-US" sz="2000" b="1"/>
              <a:t>The GOLD Trial. </a:t>
            </a:r>
            <a:r>
              <a:rPr lang="en-US" sz="2000" b="1" i="1"/>
              <a:t>Circulation 2001;103:2572-78.</a:t>
            </a:r>
          </a:p>
        </p:txBody>
      </p:sp>
      <p:sp>
        <p:nvSpPr>
          <p:cNvPr id="36875" name="Text Box 11"/>
          <p:cNvSpPr txBox="1">
            <a:spLocks noChangeArrowheads="1"/>
          </p:cNvSpPr>
          <p:nvPr/>
        </p:nvSpPr>
        <p:spPr bwMode="auto">
          <a:xfrm>
            <a:off x="4876800" y="4419600"/>
            <a:ext cx="3429000" cy="366713"/>
          </a:xfrm>
          <a:prstGeom prst="rect">
            <a:avLst/>
          </a:prstGeom>
          <a:noFill/>
          <a:ln w="9525">
            <a:noFill/>
            <a:miter lim="800000"/>
            <a:headEnd/>
            <a:tailEnd/>
          </a:ln>
          <a:effectLst/>
        </p:spPr>
        <p:txBody>
          <a:bodyPr>
            <a:spAutoFit/>
          </a:bodyPr>
          <a:lstStyle/>
          <a:p>
            <a:pPr>
              <a:spcBef>
                <a:spcPct val="50000"/>
              </a:spcBef>
            </a:pPr>
            <a:r>
              <a:rPr lang="en-US" sz="1800"/>
              <a:t>%  inhibition at 10 minutes</a:t>
            </a:r>
          </a:p>
        </p:txBody>
      </p:sp>
    </p:spTree>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uityfinal">
  <a:themeElements>
    <a:clrScheme name="acuityfinal 13">
      <a:dk1>
        <a:srgbClr val="000000"/>
      </a:dk1>
      <a:lt1>
        <a:srgbClr val="FFFFFF"/>
      </a:lt1>
      <a:dk2>
        <a:srgbClr val="000000"/>
      </a:dk2>
      <a:lt2>
        <a:srgbClr val="000000"/>
      </a:lt2>
      <a:accent1>
        <a:srgbClr val="4C8DC1"/>
      </a:accent1>
      <a:accent2>
        <a:srgbClr val="54C14C"/>
      </a:accent2>
      <a:accent3>
        <a:srgbClr val="FFFFFF"/>
      </a:accent3>
      <a:accent4>
        <a:srgbClr val="000000"/>
      </a:accent4>
      <a:accent5>
        <a:srgbClr val="B2C5DD"/>
      </a:accent5>
      <a:accent6>
        <a:srgbClr val="4BAF44"/>
      </a:accent6>
      <a:hlink>
        <a:srgbClr val="C1B74C"/>
      </a:hlink>
      <a:folHlink>
        <a:srgbClr val="C14C4C"/>
      </a:folHlink>
    </a:clrScheme>
    <a:fontScheme name="acuity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cuity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uity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uity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uity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uity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uity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uity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uity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uity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uity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uity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uity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cuityfinal 13">
        <a:dk1>
          <a:srgbClr val="000000"/>
        </a:dk1>
        <a:lt1>
          <a:srgbClr val="FFFFFF"/>
        </a:lt1>
        <a:dk2>
          <a:srgbClr val="000000"/>
        </a:dk2>
        <a:lt2>
          <a:srgbClr val="000000"/>
        </a:lt2>
        <a:accent1>
          <a:srgbClr val="4C8DC1"/>
        </a:accent1>
        <a:accent2>
          <a:srgbClr val="54C14C"/>
        </a:accent2>
        <a:accent3>
          <a:srgbClr val="FFFFFF"/>
        </a:accent3>
        <a:accent4>
          <a:srgbClr val="000000"/>
        </a:accent4>
        <a:accent5>
          <a:srgbClr val="B2C5DD"/>
        </a:accent5>
        <a:accent6>
          <a:srgbClr val="4BAF44"/>
        </a:accent6>
        <a:hlink>
          <a:srgbClr val="C1B74C"/>
        </a:hlink>
        <a:folHlink>
          <a:srgbClr val="C14C4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3115</TotalTime>
  <Words>2237</Words>
  <Application>Microsoft Office PowerPoint</Application>
  <PresentationFormat>On-screen Show (4:3)</PresentationFormat>
  <Paragraphs>410</Paragraphs>
  <Slides>42</Slides>
  <Notes>13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3</vt:i4>
      </vt:variant>
      <vt:variant>
        <vt:lpstr>Slide Titles</vt:lpstr>
      </vt:variant>
      <vt:variant>
        <vt:i4>42</vt:i4>
      </vt:variant>
    </vt:vector>
  </HeadingPairs>
  <TitlesOfParts>
    <vt:vector size="55" baseType="lpstr">
      <vt:lpstr>Arial</vt:lpstr>
      <vt:lpstr>Arial Narrow</vt:lpstr>
      <vt:lpstr>Arial Unicode MS</vt:lpstr>
      <vt:lpstr>Calibri</vt:lpstr>
      <vt:lpstr>Helvetica</vt:lpstr>
      <vt:lpstr>Symbol</vt:lpstr>
      <vt:lpstr>Times New Roman</vt:lpstr>
      <vt:lpstr>Wingdings</vt:lpstr>
      <vt:lpstr>Ribbons</vt:lpstr>
      <vt:lpstr>acuityfinal</vt:lpstr>
      <vt:lpstr>ClipArt</vt:lpstr>
      <vt:lpstr>Chart</vt:lpstr>
      <vt:lpstr>MS Org Chart</vt:lpstr>
      <vt:lpstr>Intravenous Antiplatelet Therapy in Coronary Artery Disease</vt:lpstr>
      <vt:lpstr>Objectives</vt:lpstr>
      <vt:lpstr>Platelet activation and aggregation</vt:lpstr>
      <vt:lpstr>Theurapeutic Targets</vt:lpstr>
      <vt:lpstr>Objectives</vt:lpstr>
      <vt:lpstr>GP IIb/IIIa Antagonists</vt:lpstr>
      <vt:lpstr>Platelet Aggregation Inhibition Essays</vt:lpstr>
      <vt:lpstr>Prolonged exposure to low levels of platelet inhibition (&lt;80%), enables paradoxical expression of GP IIb/IIIa pro-thrombotic effect</vt:lpstr>
      <vt:lpstr>MACE Versus Platelet Inhibition by RPFA</vt:lpstr>
      <vt:lpstr>Clinical Implications: GUSTO IV-ACS</vt:lpstr>
      <vt:lpstr>Clinical Implications: PURSUIT (ACS)</vt:lpstr>
      <vt:lpstr>Initial Trials with GP IIb/IIIa Inhibitors during PCI</vt:lpstr>
      <vt:lpstr>3-year EPIC Results</vt:lpstr>
      <vt:lpstr>CAPTURE 30-days Results</vt:lpstr>
      <vt:lpstr>Results based on the Troponin Status in the CAPTURE Trial</vt:lpstr>
      <vt:lpstr>GP IIb/IIIa Inhibitors during Elective PCI: EPILOG</vt:lpstr>
      <vt:lpstr>EPILOG 30-days Results</vt:lpstr>
      <vt:lpstr>EPILOG 1-year Results: The higher the risk the greater the benefit of Abciximab during PCI</vt:lpstr>
      <vt:lpstr>EPISTENT 6 months</vt:lpstr>
      <vt:lpstr>EPISTENT DM Subgroup (n=491, 20%)</vt:lpstr>
      <vt:lpstr>EPIC, EPILOG, EPISTENT DM Subgroups</vt:lpstr>
      <vt:lpstr>Following IMPACT-II: The ESPRIT Trial (“non-urgent PCI”)</vt:lpstr>
      <vt:lpstr>GP IIb/IIIa Inhibitors during STEMI + PTCA:  RAPPORT</vt:lpstr>
      <vt:lpstr>GP IIb/IIIa Inhibitors during STEMI + Stenting: ADMIRAL</vt:lpstr>
      <vt:lpstr>GP IIb/IIIa Inhibitors during STEMI: CADILAC</vt:lpstr>
      <vt:lpstr>ACUITY Study (ACC, March 2006)</vt:lpstr>
      <vt:lpstr>Study Design – Second Randomization</vt:lpstr>
      <vt:lpstr>Summary Conclusions ACUITY Timing Trial </vt:lpstr>
      <vt:lpstr>Study Design</vt:lpstr>
      <vt:lpstr>Kaplan-Meier Curves for Primary Endpoint</vt:lpstr>
      <vt:lpstr>Small Molecule GP IIb/IIIa Inhibition in NSTE ACS</vt:lpstr>
      <vt:lpstr>Current Status of GPIIbIIIa antagonists</vt:lpstr>
      <vt:lpstr>Objectives</vt:lpstr>
      <vt:lpstr>Schömig A. N Engl J Med 2009;361:1108-1111.</vt:lpstr>
      <vt:lpstr>Cangrelor</vt:lpstr>
      <vt:lpstr>CHAMPION PCI-CHAMPION PLATFORM</vt:lpstr>
      <vt:lpstr>PowerPoint Presentation</vt:lpstr>
      <vt:lpstr>PowerPoint Presentation</vt:lpstr>
      <vt:lpstr>PowerPoint Presentation</vt:lpstr>
      <vt:lpstr>CHAMPION PHOENIX</vt:lpstr>
      <vt:lpstr>Objectives</vt:lpstr>
      <vt:lpstr>Is there still a role for IV antiplatelet agents in ACS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Antiplatelet therapy and Coronary Interventions</dc:title>
  <dc:creator>GIP</dc:creator>
  <cp:lastModifiedBy>Γιώργος Παπαϊωάννου</cp:lastModifiedBy>
  <cp:revision>362</cp:revision>
  <cp:lastPrinted>2003-04-21T16:26:54Z</cp:lastPrinted>
  <dcterms:created xsi:type="dcterms:W3CDTF">2003-04-05T17:22:09Z</dcterms:created>
  <dcterms:modified xsi:type="dcterms:W3CDTF">2017-09-22T08:35:10Z</dcterms:modified>
</cp:coreProperties>
</file>