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425" r:id="rId2"/>
    <p:sldId id="426" r:id="rId3"/>
    <p:sldId id="370" r:id="rId4"/>
    <p:sldId id="395" r:id="rId5"/>
    <p:sldId id="376" r:id="rId6"/>
    <p:sldId id="371" r:id="rId7"/>
    <p:sldId id="372" r:id="rId8"/>
    <p:sldId id="407" r:id="rId9"/>
    <p:sldId id="410" r:id="rId10"/>
    <p:sldId id="369" r:id="rId11"/>
    <p:sldId id="368" r:id="rId12"/>
    <p:sldId id="380" r:id="rId13"/>
    <p:sldId id="388" r:id="rId14"/>
    <p:sldId id="389" r:id="rId15"/>
    <p:sldId id="408" r:id="rId16"/>
    <p:sldId id="409" r:id="rId17"/>
    <p:sldId id="396" r:id="rId18"/>
    <p:sldId id="361" r:id="rId19"/>
    <p:sldId id="362" r:id="rId20"/>
    <p:sldId id="366" r:id="rId21"/>
    <p:sldId id="373" r:id="rId22"/>
    <p:sldId id="390" r:id="rId23"/>
    <p:sldId id="391" r:id="rId24"/>
    <p:sldId id="392" r:id="rId25"/>
    <p:sldId id="394" r:id="rId26"/>
    <p:sldId id="374" r:id="rId27"/>
    <p:sldId id="375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98" r:id="rId38"/>
    <p:sldId id="399" r:id="rId39"/>
    <p:sldId id="400" r:id="rId40"/>
    <p:sldId id="401" r:id="rId41"/>
    <p:sldId id="402" r:id="rId42"/>
    <p:sldId id="403" r:id="rId43"/>
    <p:sldId id="422" r:id="rId44"/>
    <p:sldId id="423" r:id="rId45"/>
    <p:sldId id="424" r:id="rId46"/>
    <p:sldId id="420" r:id="rId47"/>
    <p:sldId id="421" r:id="rId48"/>
    <p:sldId id="381" r:id="rId49"/>
    <p:sldId id="411" r:id="rId50"/>
    <p:sldId id="414" r:id="rId51"/>
    <p:sldId id="415" r:id="rId52"/>
    <p:sldId id="416" r:id="rId53"/>
    <p:sldId id="382" r:id="rId54"/>
    <p:sldId id="384" r:id="rId55"/>
    <p:sldId id="385" r:id="rId56"/>
    <p:sldId id="412" r:id="rId57"/>
    <p:sldId id="413" r:id="rId58"/>
    <p:sldId id="417" r:id="rId59"/>
    <p:sldId id="386" r:id="rId60"/>
    <p:sldId id="383" r:id="rId61"/>
    <p:sldId id="427" r:id="rId62"/>
    <p:sldId id="431" r:id="rId63"/>
    <p:sldId id="428" r:id="rId64"/>
    <p:sldId id="429" r:id="rId65"/>
    <p:sldId id="430" r:id="rId66"/>
    <p:sldId id="418" r:id="rId67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Euroscore-STS Score</a:t>
            </a:r>
            <a:endParaRPr lang="en-US"/>
          </a:p>
        </c:rich>
      </c:tx>
      <c:overlay val="0"/>
      <c:spPr>
        <a:noFill/>
        <a:ln w="2540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Euroscore</c:v>
                </c:pt>
                <c:pt idx="1">
                  <c:v>STS Score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27.42</c:v>
                </c:pt>
                <c:pt idx="1">
                  <c:v>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F-481D-830E-EA91F904EF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  <a:ln w="25402">
              <a:noFill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Euroscore</c:v>
                </c:pt>
                <c:pt idx="1">
                  <c:v>STS Score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0FF-481D-830E-EA91F904EF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9BBB59"/>
            </a:solidFill>
            <a:ln w="25402">
              <a:noFill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Euroscore</c:v>
                </c:pt>
                <c:pt idx="1">
                  <c:v>STS Score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0FF-481D-830E-EA91F904E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634920"/>
        <c:axId val="1"/>
      </c:barChart>
      <c:catAx>
        <c:axId val="16963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963492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solidFill>
      <a:schemeClr val="bg1"/>
    </a:solidFill>
    <a:ln w="952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Τεχνικά</a:t>
            </a:r>
            <a:r>
              <a:rPr lang="el-GR" baseline="0"/>
              <a:t> χαρακτηριστικά </a:t>
            </a:r>
            <a:r>
              <a:rPr lang="en-GB" baseline="0"/>
              <a:t>TAVI</a:t>
            </a:r>
            <a:endParaRPr lang="en-US"/>
          </a:p>
        </c:rich>
      </c:tx>
      <c:overlay val="0"/>
      <c:spPr>
        <a:noFill/>
        <a:ln w="2540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Διαδερμική προσπέλαση</c:v>
                </c:pt>
              </c:strCache>
            </c:strRef>
          </c:tx>
          <c:spPr>
            <a:solidFill>
              <a:srgbClr val="4F81BD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0.78200000000000003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D-47BC-940A-C06E25B24A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Ανοιχτή Τομή</c:v>
                </c:pt>
              </c:strCache>
            </c:strRef>
          </c:tx>
          <c:spPr>
            <a:solidFill>
              <a:srgbClr val="C0504D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D-47BC-940A-C06E25B24A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Ήπια καταστολή</c:v>
                </c:pt>
              </c:strCache>
            </c:strRef>
          </c:tx>
          <c:spPr>
            <a:solidFill>
              <a:srgbClr val="9BBB59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D-47BC-940A-C06E25B24A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Γενική νάρκωση</c:v>
                </c:pt>
              </c:strCache>
            </c:strRef>
          </c:tx>
          <c:spPr>
            <a:solidFill>
              <a:srgbClr val="8064A2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D-47BC-940A-C06E25B24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15216"/>
        <c:axId val="1"/>
      </c:barChart>
      <c:catAx>
        <c:axId val="1694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941521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22337962962962962"/>
          <c:y val="0.93697478991596639"/>
          <c:w val="0.55439814814814814"/>
          <c:h val="4.6218487394957986E-2"/>
        </c:manualLayout>
      </c:layout>
      <c:overlay val="0"/>
      <c:spPr>
        <a:noFill/>
        <a:ln w="25402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Αποτελέσματα</a:t>
            </a:r>
            <a:r>
              <a:rPr lang="el-GR" baseline="0"/>
              <a:t> 30 ημερών (%)</a:t>
            </a:r>
            <a:endParaRPr lang="en-US"/>
          </a:p>
        </c:rich>
      </c:tx>
      <c:overlay val="0"/>
      <c:spPr>
        <a:noFill/>
        <a:ln w="2540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Θνητότητα (0%)</c:v>
                </c:pt>
              </c:strCache>
            </c:strRef>
          </c:tx>
          <c:spPr>
            <a:solidFill>
              <a:srgbClr val="4F81BD"/>
            </a:solidFill>
            <a:ln w="25402">
              <a:noFill/>
            </a:ln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D-4699-915F-1C2CC3EDE9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Βηματοδότης</c:v>
                </c:pt>
              </c:strCache>
            </c:strRef>
          </c:tx>
          <c:spPr>
            <a:solidFill>
              <a:srgbClr val="C0504D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D-4699-915F-1C2CC3EDE9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Μείζωνα Αιμορραγία</c:v>
                </c:pt>
              </c:strCache>
            </c:strRef>
          </c:tx>
          <c:spPr>
            <a:solidFill>
              <a:srgbClr val="9BBB59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D-4699-915F-1C2CC3EDE9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Μετάγγιση</c:v>
                </c:pt>
              </c:strCache>
            </c:strRef>
          </c:tx>
          <c:spPr>
            <a:solidFill>
              <a:srgbClr val="8064A2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8D-4699-915F-1C2CC3EDE9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Αγγειακό Εγεφαλικό Επεισόδιο</c:v>
                </c:pt>
              </c:strCache>
            </c:strRef>
          </c:tx>
          <c:spPr>
            <a:solidFill>
              <a:srgbClr val="4BACC6"/>
            </a:solidFill>
            <a:ln w="25402">
              <a:noFill/>
            </a:ln>
          </c:spPr>
          <c:invertIfNegative val="0"/>
          <c:dLbls>
            <c:dLbl>
              <c:idx val="0"/>
              <c:layout>
                <c:manualLayout>
                  <c:x val="7.2236937153864781E-3"/>
                  <c:y val="1.9900497512437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8D-4699-915F-1C2CC3EDE9D9}"/>
                </c:ext>
              </c:extLst>
            </c:dLbl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8D-4699-915F-1C2CC3EDE9D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Νεφρική Ανεπάρκεια</c:v>
                </c:pt>
              </c:strCache>
            </c:strRef>
          </c:tx>
          <c:spPr>
            <a:solidFill>
              <a:srgbClr val="F79646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8D-4699-915F-1C2CC3EDE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14232"/>
        <c:axId val="1"/>
      </c:barChart>
      <c:catAx>
        <c:axId val="169414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9414232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5.6712962962962965E-2"/>
          <c:y val="0.93697478991596639"/>
          <c:w val="0.8842592592592593"/>
          <c:h val="4.6218487394957986E-2"/>
        </c:manualLayout>
      </c:layout>
      <c:overlay val="0"/>
      <c:spPr>
        <a:noFill/>
        <a:ln w="25402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Αποτελέσματα</a:t>
            </a:r>
            <a:r>
              <a:rPr lang="el-GR" baseline="0"/>
              <a:t> 1 έτους (%)</a:t>
            </a:r>
            <a:endParaRPr lang="en-US"/>
          </a:p>
        </c:rich>
      </c:tx>
      <c:overlay val="0"/>
      <c:spPr>
        <a:noFill/>
        <a:ln w="2540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Θνητότητα (0%)</c:v>
                </c:pt>
              </c:strCache>
            </c:strRef>
          </c:tx>
          <c:spPr>
            <a:solidFill>
              <a:srgbClr val="4F81BD"/>
            </a:solidFill>
            <a:ln w="25402">
              <a:noFill/>
            </a:ln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A-4222-9BF3-13BF83016A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Βηματοδότης</c:v>
                </c:pt>
              </c:strCache>
            </c:strRef>
          </c:tx>
          <c:spPr>
            <a:solidFill>
              <a:srgbClr val="C0504D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A-4222-9BF3-13BF83016A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Μείζωνα Αιμορραγία</c:v>
                </c:pt>
              </c:strCache>
            </c:strRef>
          </c:tx>
          <c:spPr>
            <a:solidFill>
              <a:srgbClr val="9BBB59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A-4222-9BF3-13BF83016A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Μετάγγιση</c:v>
                </c:pt>
              </c:strCache>
            </c:strRef>
          </c:tx>
          <c:spPr>
            <a:solidFill>
              <a:srgbClr val="8064A2"/>
            </a:solidFill>
            <a:ln w="25402">
              <a:noFill/>
            </a:ln>
          </c:spPr>
          <c:invertIfNegative val="0"/>
          <c:dLbls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A-4222-9BF3-13BF83016A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Αγγειακό Εγεφαλικό Επεισόδιο</c:v>
                </c:pt>
              </c:strCache>
            </c:strRef>
          </c:tx>
          <c:spPr>
            <a:solidFill>
              <a:srgbClr val="4BACC6"/>
            </a:solidFill>
            <a:ln w="25402">
              <a:noFill/>
            </a:ln>
          </c:spPr>
          <c:invertIfNegative val="0"/>
          <c:dLbls>
            <c:dLbl>
              <c:idx val="0"/>
              <c:layout>
                <c:manualLayout>
                  <c:x val="7.2236937153864781E-3"/>
                  <c:y val="1.9900497512437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2A-4222-9BF3-13BF83016A84}"/>
                </c:ext>
              </c:extLst>
            </c:dLbl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2A-4222-9BF3-13BF83016A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Νεφρική Ανεπάρκεια</c:v>
                </c:pt>
              </c:strCache>
            </c:strRef>
          </c:tx>
          <c:spPr>
            <a:solidFill>
              <a:srgbClr val="F79646"/>
            </a:solidFill>
            <a:ln w="25402">
              <a:noFill/>
            </a:ln>
          </c:spPr>
          <c:invertIfNegative val="0"/>
          <c:dLbls>
            <c:dLbl>
              <c:idx val="0"/>
              <c:layout>
                <c:manualLayout>
                  <c:x val="2.7690825908981462E-2"/>
                  <c:y val="3.1840796019900551E-2"/>
                </c:manualLayout>
              </c:layout>
              <c:spPr>
                <a:noFill/>
                <a:ln w="25402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2A-4222-9BF3-13BF83016A84}"/>
                </c:ext>
              </c:extLst>
            </c:dLbl>
            <c:spPr>
              <a:noFill/>
              <a:ln w="254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2A-4222-9BF3-13BF83016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16856"/>
        <c:axId val="1"/>
      </c:barChart>
      <c:catAx>
        <c:axId val="169416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941685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5.6712962962962965E-2"/>
          <c:y val="0.93697478991596639"/>
          <c:w val="0.8842592592592593"/>
          <c:h val="4.6218487394957986E-2"/>
        </c:manualLayout>
      </c:layout>
      <c:overlay val="0"/>
      <c:spPr>
        <a:noFill/>
        <a:ln w="25402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8A05AF-8F28-4034-8787-4725D3741A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DE540-27D4-4929-A4C5-ECA4F3C298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A598C6-95E4-4C21-AC8B-B2581196DDC0}" type="datetimeFigureOut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4AA985-D38C-4F74-AB42-916C70414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8F6216-2E04-4C38-87C9-B5714C559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3CB7F-DE07-46A7-B495-AB609377C5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1347A-C91C-4B5E-804B-DFA6B0954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8125E2-417F-498C-8CEB-C08B05A76B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εικόνας διαφάνειας">
            <a:extLst>
              <a:ext uri="{FF2B5EF4-FFF2-40B4-BE49-F238E27FC236}">
                <a16:creationId xmlns:a16="http://schemas.microsoft.com/office/drawing/2014/main" id="{5E3E4136-DA9C-46E0-90D8-3F2151625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- Θέση σημειώσεων">
            <a:extLst>
              <a:ext uri="{FF2B5EF4-FFF2-40B4-BE49-F238E27FC236}">
                <a16:creationId xmlns:a16="http://schemas.microsoft.com/office/drawing/2014/main" id="{7B93803E-6B2F-4B7E-AD85-0C10A6E9A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100" name="3 - Θέση αριθμού διαφάνειας">
            <a:extLst>
              <a:ext uri="{FF2B5EF4-FFF2-40B4-BE49-F238E27FC236}">
                <a16:creationId xmlns:a16="http://schemas.microsoft.com/office/drawing/2014/main" id="{031FA58D-AF4E-4FB8-8DC5-9F31DEC28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7D006-FB1F-45B5-83BD-181B3245B4BE}" type="slidenum">
              <a:rPr lang="en-US" altLang="el-GR" smtClean="0"/>
              <a:pPr/>
              <a:t>1</a:t>
            </a:fld>
            <a:endParaRPr lang="en-US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9AE0370-9E76-4A51-AFCB-9BFB44F2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2BAD-53DF-4386-959A-255E6544616F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1C51EE56-1C3A-45D7-BFBB-494CDBEE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D5D75F5-E253-4853-BDC9-9F597FF5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CBAE-C01A-4E80-8634-50BEA79D9F3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282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C9EC301-954C-49C8-87EB-EA698609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AEFC-A2D1-4C12-960C-919080C047EB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4B82B5B0-B4AC-4120-8B1B-90E7242D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35B786DA-0628-4D62-ADAE-05C57EC5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886C-DA3E-4C43-8920-72C02889DA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192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541D1E7-AAD6-4593-8DF8-B9261CD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9529-12D0-4B85-AB9A-C75B49BD87B6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9B3B69A-B90C-4E3E-8871-4F7A2956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DCB10A2-361C-40EC-BD17-3E0638C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678B-7B52-48CC-8EF2-E386160AA1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261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9E17916C-FD31-4082-BDB1-91247DDE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3B20-7ED7-4777-9408-215D21219F2E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224073CF-7F9C-4C3A-88A9-20B81BE2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4E1508C0-FF9A-4C89-AE06-8D1E3348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2644-8F13-4DD1-90DF-6A51B34FD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89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C26443B-FFAC-4001-BB4F-670D01E5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736F-6100-4049-91D5-AC6CA0EFD064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498E9E9-592A-4431-A3DD-9BA6C37F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36421C9B-CC56-4A98-9D0E-62D354F3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87CF-6428-4643-B37F-EF52258A84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70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B98B3895-4D13-450B-9D96-12E2F34A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F29A-1F54-419B-AB06-F0188C9092B2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0495D4C5-059F-46AA-9846-1EDB5FFC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D02F9586-98F0-4126-9903-E65DA6EB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B1C2-A7EC-4CF9-AD8D-AF83611257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37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409947E6-3D82-43EA-9EC9-3FA257A6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494B-D83B-462F-9460-FD13CBF31A04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3157F17E-C985-465D-9C14-95C72531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F3C903D1-B5B0-41D2-A398-D145D090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7402-0311-4D03-946D-2CB2EADADAE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58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2EF4C49-A591-40F3-99CF-427AEBFB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8573-1A93-43A8-B3CF-56FA2A94DEA2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E5C92D88-F788-4ED0-A93D-1FA2A22C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77E38F1E-BA83-4DD5-8C17-B730012D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30D3-D5EA-41FE-8B83-5E2F89E479A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564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C3C0FF15-1FBA-4290-A50B-360FB030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9671-1674-4B93-A248-BB15119BB472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F7A22E6C-4FE5-4547-B2B6-FEC0ECB5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8DD2CA9A-412B-41F2-85ED-831E2E41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8E9B-DD92-4E35-BDE1-6F39BB4BF9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80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13D80836-88EF-4299-A206-9788CE0F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9209-41FF-4406-9C0D-681E3C61D9D5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EA70899-7090-4937-96C1-8C9CA0AD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0EFB8390-2BD6-430B-8226-7A654378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F560-83E9-488F-B532-7CC8A22507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6849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0ED76EA5-AE14-4D22-8CC5-3FACD4B3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66C1-459B-4A67-AAC0-F0528A630A47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33CDD35-254D-4514-82E9-81BABF24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A8B5E44-81F4-447B-BE9C-F3EC280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E26C-D0E1-455E-A0A9-C9994F9D665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2133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1404A0FD-0232-497B-9C3A-07F17D2117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ED0B89D6-30BC-48E0-9C65-A5D9E9D53C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3AE39E3B-16C7-4014-BA35-8A77CD411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2C284-0C31-49BA-AC14-4D46A35B97ED}" type="datetime1">
              <a:rPr lang="el-GR"/>
              <a:pPr>
                <a:defRPr/>
              </a:pPr>
              <a:t>10/4/2019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90BB4FFA-8C37-4F41-B867-DDE6FE427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C06748E-F56F-4E55-85B2-C38C5F88B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47E012-6BA7-4856-B569-4E132B2D09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.avi" TargetMode="External"/><Relationship Id="rId1" Type="http://schemas.microsoft.com/office/2007/relationships/media" Target="file:///C:\Users\user\Documents\Presentations\My%20PowerPoint%20Presentations\TAVI_AMC_2019\Videos\1.avi" TargetMode="Externa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2.avi" TargetMode="External"/><Relationship Id="rId1" Type="http://schemas.microsoft.com/office/2007/relationships/media" Target="file:///C:\Users\user\Documents\Presentations\My%20PowerPoint%20Presentations\TAVI_AMC_2019\Videos\2.avi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3.avi" TargetMode="External"/><Relationship Id="rId1" Type="http://schemas.microsoft.com/office/2007/relationships/media" Target="file:///C:\Users\user\Documents\Presentations\My%20PowerPoint%20Presentations\TAVI_AMC_2019\Videos\3.avi" TargetMode="Externa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4.avi" TargetMode="External"/><Relationship Id="rId1" Type="http://schemas.microsoft.com/office/2007/relationships/media" Target="file:///C:\Users\user\Documents\Presentations\My%20PowerPoint%20Presentations\TAVI_AMC_2019\Videos\4.avi" TargetMode="Externa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5.avi" TargetMode="External"/><Relationship Id="rId1" Type="http://schemas.microsoft.com/office/2007/relationships/media" Target="file:///C:\Users\user\Documents\Presentations\My%20PowerPoint%20Presentations\TAVI_AMC_2019\Videos\5.avi" TargetMode="Externa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6.avi" TargetMode="External"/><Relationship Id="rId1" Type="http://schemas.microsoft.com/office/2007/relationships/media" Target="file:///C:\Users\user\Documents\Presentations\My%20PowerPoint%20Presentations\TAVI_AMC_2019\Videos\6.avi" TargetMode="Externa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7.avi" TargetMode="External"/><Relationship Id="rId1" Type="http://schemas.microsoft.com/office/2007/relationships/media" Target="file:///C:\Users\user\Documents\Presentations\My%20PowerPoint%20Presentations\TAVI_AMC_2019\Videos\7.avi" TargetMode="Externa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8.avi" TargetMode="External"/><Relationship Id="rId1" Type="http://schemas.microsoft.com/office/2007/relationships/media" Target="file:///C:\Users\user\Documents\Presentations\My%20PowerPoint%20Presentations\TAVI_AMC_2019\Videos\8.avi" TargetMode="Externa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9.avi" TargetMode="External"/><Relationship Id="rId1" Type="http://schemas.microsoft.com/office/2007/relationships/media" Target="file:///C:\Users\user\Documents\Presentations\My%20PowerPoint%20Presentations\TAVI_AMC_2019\Videos\9.avi" TargetMode="Externa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0.avi" TargetMode="External"/><Relationship Id="rId1" Type="http://schemas.microsoft.com/office/2007/relationships/media" Target="file:///C:\Users\user\Documents\Presentations\My%20PowerPoint%20Presentations\TAVI_AMC_2019\Videos\10.avi" TargetMode="Externa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1.avi" TargetMode="External"/><Relationship Id="rId1" Type="http://schemas.microsoft.com/office/2007/relationships/media" Target="file:///C:\Users\user\Documents\Presentations\My%20PowerPoint%20Presentations\TAVI_AMC_2019\Videos\11.avi" TargetMode="Externa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2.avi" TargetMode="External"/><Relationship Id="rId1" Type="http://schemas.microsoft.com/office/2007/relationships/media" Target="file:///C:\Users\user\Documents\Presentations\My%20PowerPoint%20Presentations\TAVI_AMC_2019\Videos\12.avi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3.avi" TargetMode="External"/><Relationship Id="rId1" Type="http://schemas.microsoft.com/office/2007/relationships/media" Target="file:///C:\Users\user\Documents\Presentations\My%20PowerPoint%20Presentations\TAVI_AMC_2019\Videos\13.avi" TargetMode="Externa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4.avi" TargetMode="External"/><Relationship Id="rId1" Type="http://schemas.microsoft.com/office/2007/relationships/media" Target="file:///C:\Users\user\Documents\Presentations\My%20PowerPoint%20Presentations\TAVI_AMC_2019\Videos\14.avi" TargetMode="Externa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5.avi" TargetMode="External"/><Relationship Id="rId1" Type="http://schemas.microsoft.com/office/2007/relationships/media" Target="file:///C:\Users\user\Documents\Presentations\My%20PowerPoint%20Presentations\TAVI_AMC_2019\Videos\15.avi" TargetMode="Externa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TAVI_pre_23.avi" TargetMode="External"/><Relationship Id="rId1" Type="http://schemas.microsoft.com/office/2007/relationships/media" Target="file:///C:\Users\user\Documents\Presentations\My%20PowerPoint%20Presentations\TAVI_AMC_2019\Videos\TAVI_pre_23.avi" TargetMode="Externa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TAVI_pre_Sizing_24.avi" TargetMode="External"/><Relationship Id="rId1" Type="http://schemas.microsoft.com/office/2007/relationships/media" Target="file:///C:\Users\user\Documents\Presentations\My%20PowerPoint%20Presentations\TAVI_AMC_2019\Videos\TAVI_pre_Sizing_24.avi" TargetMode="Externa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TAVI_post_Initial_25.avi" TargetMode="External"/><Relationship Id="rId1" Type="http://schemas.microsoft.com/office/2007/relationships/media" Target="file:///C:\Users\user\Documents\Presentations\My%20PowerPoint%20Presentations\TAVI_AMC_2019\Videos\TAVI_post_Initial_25.avi" TargetMode="Externa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TAVI_post_Balloon_26.avi" TargetMode="External"/><Relationship Id="rId1" Type="http://schemas.microsoft.com/office/2007/relationships/media" Target="file:///C:\Users\user\Documents\Presentations\My%20PowerPoint%20Presentations\TAVI_AMC_2019\Videos\TAVI_post_Balloon_26.avi" TargetMode="Externa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TAVI_post_Final_27.avi" TargetMode="External"/><Relationship Id="rId1" Type="http://schemas.microsoft.com/office/2007/relationships/media" Target="file:///C:\Users\user\Documents\Presentations\My%20PowerPoint%20Presentations\TAVI_AMC_2019\Videos\TAVI_post_Final_27.avi" TargetMode="Externa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6.avi" TargetMode="External"/><Relationship Id="rId1" Type="http://schemas.microsoft.com/office/2007/relationships/media" Target="file:///C:\Users\user\Documents\Presentations\My%20PowerPoint%20Presentations\TAVI_AMC_2019\Videos\16.avi" TargetMode="Externa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7.avi" TargetMode="External"/><Relationship Id="rId1" Type="http://schemas.microsoft.com/office/2007/relationships/media" Target="file:///C:\Users\user\Documents\Presentations\My%20PowerPoint%20Presentations\TAVI_AMC_2019\Videos\17.avi" TargetMode="Externa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8.avi" TargetMode="External"/><Relationship Id="rId1" Type="http://schemas.microsoft.com/office/2007/relationships/media" Target="file:///C:\Users\user\Documents\Presentations\My%20PowerPoint%20Presentations\TAVI_AMC_2019\Videos\18.avi" TargetMode="Externa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19.avi" TargetMode="External"/><Relationship Id="rId1" Type="http://schemas.microsoft.com/office/2007/relationships/media" Target="file:///C:\Users\user\Documents\Presentations\My%20PowerPoint%20Presentations\TAVI_AMC_2019\Videos\19.avi" TargetMode="Externa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20.avi" TargetMode="External"/><Relationship Id="rId1" Type="http://schemas.microsoft.com/office/2007/relationships/media" Target="file:///C:\Users\user\Documents\Presentations\My%20PowerPoint%20Presentations\TAVI_AMC_2019\Videos\20.avi" TargetMode="Externa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21.avi" TargetMode="External"/><Relationship Id="rId1" Type="http://schemas.microsoft.com/office/2007/relationships/media" Target="file:///C:\Users\user\Documents\Presentations\My%20PowerPoint%20Presentations\TAVI_AMC_2019\Videos\21.avi" TargetMode="Externa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ocuments\Presentations\My%20PowerPoint%20Presentations\TAVI_AMC_2019\Videos\22.avi" TargetMode="External"/><Relationship Id="rId1" Type="http://schemas.microsoft.com/office/2007/relationships/media" Target="file:///C:\Users\user\Documents\Presentations\My%20PowerPoint%20Presentations\TAVI_AMC_2019\Videos\22.avi" TargetMode="Externa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7">
            <a:extLst>
              <a:ext uri="{FF2B5EF4-FFF2-40B4-BE49-F238E27FC236}">
                <a16:creationId xmlns:a16="http://schemas.microsoft.com/office/drawing/2014/main" id="{4D610C62-05FF-4D15-8A3D-A214EBFF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72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l-GR" sz="1800">
              <a:latin typeface="Arial" panose="020B0604020202020204" pitchFamily="34" charset="0"/>
            </a:endParaRPr>
          </a:p>
        </p:txBody>
      </p:sp>
      <p:sp>
        <p:nvSpPr>
          <p:cNvPr id="3075" name="Text Box 1028">
            <a:extLst>
              <a:ext uri="{FF2B5EF4-FFF2-40B4-BE49-F238E27FC236}">
                <a16:creationId xmlns:a16="http://schemas.microsoft.com/office/drawing/2014/main" id="{3B442F94-D864-4F09-BD0A-F28464E72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500063"/>
            <a:ext cx="49291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4000" u="sng">
                <a:solidFill>
                  <a:srgbClr val="FF3300"/>
                </a:solidFill>
                <a:latin typeface="Arial" panose="020B0604020202020204" pitchFamily="34" charset="0"/>
              </a:rPr>
              <a:t>Trancatheter Aortic Valve Implantation (TAVI)</a:t>
            </a:r>
            <a:endParaRPr lang="en-US" altLang="el-GR" sz="4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l-GR" sz="3600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Text Box 1030">
            <a:extLst>
              <a:ext uri="{FF2B5EF4-FFF2-40B4-BE49-F238E27FC236}">
                <a16:creationId xmlns:a16="http://schemas.microsoft.com/office/drawing/2014/main" id="{224BA1E0-0995-41B0-A0E8-26236C31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14688"/>
            <a:ext cx="830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l-GR" sz="2800">
                <a:latin typeface="Arial" panose="020B0604020202020204" pitchFamily="34" charset="0"/>
              </a:rPr>
              <a:t>Georgios I. Papaioannou, MD</a:t>
            </a:r>
            <a:r>
              <a:rPr lang="el-GR" altLang="el-GR" sz="2800">
                <a:latin typeface="Arial" panose="020B0604020202020204" pitchFamily="34" charset="0"/>
              </a:rPr>
              <a:t>, </a:t>
            </a:r>
            <a:r>
              <a:rPr lang="en-US" altLang="el-GR" sz="2800">
                <a:latin typeface="Arial" panose="020B0604020202020204" pitchFamily="34" charset="0"/>
              </a:rPr>
              <a:t>MPH</a:t>
            </a:r>
            <a:r>
              <a:rPr lang="el-GR" altLang="el-GR" sz="2800">
                <a:latin typeface="Arial" panose="020B0604020202020204" pitchFamily="34" charset="0"/>
              </a:rPr>
              <a:t>, </a:t>
            </a:r>
            <a:r>
              <a:rPr lang="en-US" altLang="el-GR" sz="2800">
                <a:latin typeface="Arial" panose="020B0604020202020204" pitchFamily="34" charset="0"/>
              </a:rPr>
              <a:t>FACC, FSCAI</a:t>
            </a:r>
            <a:endParaRPr lang="el-GR" altLang="el-GR" sz="2800"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l-GR" sz="2800">
                <a:latin typeface="Arial" panose="020B0604020202020204" pitchFamily="34" charset="0"/>
              </a:rPr>
              <a:t>Director, Interventional Cardiologist</a:t>
            </a:r>
          </a:p>
          <a:p>
            <a:pPr algn="ctr">
              <a:buFontTx/>
              <a:buNone/>
            </a:pPr>
            <a:r>
              <a:rPr lang="en-US" altLang="el-GR" sz="2800">
                <a:latin typeface="Arial" panose="020B0604020202020204" pitchFamily="34" charset="0"/>
              </a:rPr>
              <a:t>Athens Medical Center</a:t>
            </a:r>
          </a:p>
          <a:p>
            <a:pPr algn="ctr">
              <a:buFontTx/>
              <a:buNone/>
            </a:pPr>
            <a:r>
              <a:rPr lang="en-US" altLang="el-GR" sz="2800">
                <a:latin typeface="Arial" panose="020B0604020202020204" pitchFamily="34" charset="0"/>
              </a:rPr>
              <a:t>Cardiac Catheterization Laboratory</a:t>
            </a:r>
          </a:p>
          <a:p>
            <a:pPr algn="ctr">
              <a:buFontTx/>
              <a:buNone/>
            </a:pPr>
            <a:r>
              <a:rPr lang="en-US" altLang="el-GR" sz="2800">
                <a:latin typeface="Arial" panose="020B0604020202020204" pitchFamily="34" charset="0"/>
              </a:rPr>
              <a:t>10/4/2019</a:t>
            </a:r>
            <a:endParaRPr lang="en-US" altLang="el-GR" sz="1800">
              <a:latin typeface="Arial" panose="020B0604020202020204" pitchFamily="34" charset="0"/>
            </a:endParaRPr>
          </a:p>
        </p:txBody>
      </p:sp>
      <p:sp>
        <p:nvSpPr>
          <p:cNvPr id="3077" name="5 - TextBox">
            <a:extLst>
              <a:ext uri="{FF2B5EF4-FFF2-40B4-BE49-F238E27FC236}">
                <a16:creationId xmlns:a16="http://schemas.microsoft.com/office/drawing/2014/main" id="{FF99A6C0-A4D5-41A3-8D45-79CEECCC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072188"/>
            <a:ext cx="407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www.epemvatikikardiolgia.gr</a:t>
            </a:r>
            <a:endParaRPr lang="el-GR" altLang="el-GR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344B4E57-D3FE-4133-8C75-A3E91A87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7038"/>
            <a:ext cx="44354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E8CF2-06DE-4ECE-9CFD-452BED3D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>
            <a:extLst>
              <a:ext uri="{FF2B5EF4-FFF2-40B4-BE49-F238E27FC236}">
                <a16:creationId xmlns:a16="http://schemas.microsoft.com/office/drawing/2014/main" id="{3A114C20-12E5-49EE-A37F-1AFE3E26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785813"/>
          </a:xfrm>
        </p:spPr>
        <p:txBody>
          <a:bodyPr/>
          <a:lstStyle/>
          <a:p>
            <a:r>
              <a:rPr lang="en-US" altLang="el-GR"/>
              <a:t>PARTNER 1A-2 year Results</a:t>
            </a:r>
            <a:endParaRPr lang="el-GR" altLang="el-GR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2EA9E4F1-064F-45BE-8424-3B71598D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836613"/>
            <a:ext cx="594836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2BA8A-D833-415D-A81F-D2D4F5F6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>
            <a:extLst>
              <a:ext uri="{FF2B5EF4-FFF2-40B4-BE49-F238E27FC236}">
                <a16:creationId xmlns:a16="http://schemas.microsoft.com/office/drawing/2014/main" id="{3ABC9833-53A1-475D-B213-52DD8D8F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785813"/>
          </a:xfrm>
        </p:spPr>
        <p:txBody>
          <a:bodyPr/>
          <a:lstStyle/>
          <a:p>
            <a:r>
              <a:rPr lang="en-US" altLang="el-GR"/>
              <a:t>PARTNER 1B-Extremely High Risk Pts</a:t>
            </a:r>
            <a:endParaRPr lang="el-GR" altLang="el-GR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B87B9445-6945-474B-B130-884B6083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573405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4A87-A795-4950-9040-094378C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>
            <a:extLst>
              <a:ext uri="{FF2B5EF4-FFF2-40B4-BE49-F238E27FC236}">
                <a16:creationId xmlns:a16="http://schemas.microsoft.com/office/drawing/2014/main" id="{29E84E4E-453B-40CD-9548-CA802609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85813"/>
          </a:xfrm>
        </p:spPr>
        <p:txBody>
          <a:bodyPr/>
          <a:lstStyle/>
          <a:p>
            <a:r>
              <a:rPr lang="en-US" altLang="el-GR"/>
              <a:t>US CoreValve Trial</a:t>
            </a:r>
            <a:endParaRPr lang="el-GR" altLang="el-GR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96458A84-54A5-480B-A7B3-F0D13D630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1913" y="785813"/>
            <a:ext cx="4130675" cy="526415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8EF0-FDE9-4ECF-A47B-D5DAEFF8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>
            <a:extLst>
              <a:ext uri="{FF2B5EF4-FFF2-40B4-BE49-F238E27FC236}">
                <a16:creationId xmlns:a16="http://schemas.microsoft.com/office/drawing/2014/main" id="{BCF36597-5496-417F-9826-F93A67EF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r>
              <a:rPr lang="en-US" altLang="el-GR"/>
              <a:t>US CoreValve Trial</a:t>
            </a:r>
            <a:endParaRPr lang="el-GR" altLang="el-GR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E654A58-BE78-498E-95D8-497A733BC5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08050"/>
            <a:ext cx="5305425" cy="508635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99D0-F021-416C-9CF2-5E070B67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>
            <a:extLst>
              <a:ext uri="{FF2B5EF4-FFF2-40B4-BE49-F238E27FC236}">
                <a16:creationId xmlns:a16="http://schemas.microsoft.com/office/drawing/2014/main" id="{3F2C2277-246E-4880-AFF5-4CE94291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928687"/>
          </a:xfrm>
        </p:spPr>
        <p:txBody>
          <a:bodyPr/>
          <a:lstStyle/>
          <a:p>
            <a:r>
              <a:rPr lang="en-US" altLang="el-GR"/>
              <a:t>US CoreValve Trial-Complications</a:t>
            </a:r>
            <a:endParaRPr lang="el-GR" altLang="el-GR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69C97384-858C-4CD6-B533-5BA92EF21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85938"/>
            <a:ext cx="8589963" cy="375126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19E32-1B34-4020-AD75-C7FF357B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DE27C26-555B-4937-98CA-F6B8FAE6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1012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  <a:latin typeface="Albany AMT"/>
              </a:rPr>
              <a:t>1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9">
            <a:extLst>
              <a:ext uri="{FF2B5EF4-FFF2-40B4-BE49-F238E27FC236}">
                <a16:creationId xmlns:a16="http://schemas.microsoft.com/office/drawing/2014/main" id="{5CBC66B9-9335-47F9-9EA0-F334149CA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62484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994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10">
            <a:extLst>
              <a:ext uri="{FF2B5EF4-FFF2-40B4-BE49-F238E27FC236}">
                <a16:creationId xmlns:a16="http://schemas.microsoft.com/office/drawing/2014/main" id="{6FE7C6F0-222F-44C3-9E11-736D9AA1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6248400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917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11">
            <a:extLst>
              <a:ext uri="{FF2B5EF4-FFF2-40B4-BE49-F238E27FC236}">
                <a16:creationId xmlns:a16="http://schemas.microsoft.com/office/drawing/2014/main" id="{933BBA9E-81D8-4543-B6F2-876B62B4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6248400"/>
            <a:ext cx="255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900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12">
            <a:extLst>
              <a:ext uri="{FF2B5EF4-FFF2-40B4-BE49-F238E27FC236}">
                <a16:creationId xmlns:a16="http://schemas.microsoft.com/office/drawing/2014/main" id="{C930BCF7-CB09-4F8D-BE17-36AF02D7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62484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870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Rectangle 13">
            <a:extLst>
              <a:ext uri="{FF2B5EF4-FFF2-40B4-BE49-F238E27FC236}">
                <a16:creationId xmlns:a16="http://schemas.microsoft.com/office/drawing/2014/main" id="{5652A641-0F8E-44FE-8F3D-802CA1B3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6248400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842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Rectangle 14">
            <a:extLst>
              <a:ext uri="{FF2B5EF4-FFF2-40B4-BE49-F238E27FC236}">
                <a16:creationId xmlns:a16="http://schemas.microsoft.com/office/drawing/2014/main" id="{9DDB9280-604D-4DAD-8345-55D7951D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62484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825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Rectangle 15">
            <a:extLst>
              <a:ext uri="{FF2B5EF4-FFF2-40B4-BE49-F238E27FC236}">
                <a16:creationId xmlns:a16="http://schemas.microsoft.com/office/drawing/2014/main" id="{328C4231-30FB-4F25-BC64-C8002CE7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6248400"/>
            <a:ext cx="246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811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Rectangle 16">
            <a:extLst>
              <a:ext uri="{FF2B5EF4-FFF2-40B4-BE49-F238E27FC236}">
                <a16:creationId xmlns:a16="http://schemas.microsoft.com/office/drawing/2014/main" id="{04D65CAE-43AB-4235-B2AB-6234EF26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62484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801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Rectangle 17">
            <a:extLst>
              <a:ext uri="{FF2B5EF4-FFF2-40B4-BE49-F238E27FC236}">
                <a16:creationId xmlns:a16="http://schemas.microsoft.com/office/drawing/2014/main" id="{8C652EF0-5B7D-4F3F-85FC-065DA96E7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0" y="6248400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774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Rectangle 18">
            <a:extLst>
              <a:ext uri="{FF2B5EF4-FFF2-40B4-BE49-F238E27FC236}">
                <a16:creationId xmlns:a16="http://schemas.microsoft.com/office/drawing/2014/main" id="{F57EE94C-8B02-47EF-81D7-D8C91DC5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60198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944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Rectangle 19">
            <a:extLst>
              <a:ext uri="{FF2B5EF4-FFF2-40B4-BE49-F238E27FC236}">
                <a16:creationId xmlns:a16="http://schemas.microsoft.com/office/drawing/2014/main" id="{7FF8E2F4-80FA-417B-BDCA-54C7DCE6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6019800"/>
            <a:ext cx="255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826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Rectangle 20">
            <a:extLst>
              <a:ext uri="{FF2B5EF4-FFF2-40B4-BE49-F238E27FC236}">
                <a16:creationId xmlns:a16="http://schemas.microsoft.com/office/drawing/2014/main" id="{2CE6AE94-57D5-45F1-917C-1DE065780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6019800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807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47" name="Rectangle 21">
            <a:extLst>
              <a:ext uri="{FF2B5EF4-FFF2-40B4-BE49-F238E27FC236}">
                <a16:creationId xmlns:a16="http://schemas.microsoft.com/office/drawing/2014/main" id="{630ADABB-82E0-4129-ACEF-6BCD0F26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60198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779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Rectangle 22">
            <a:extLst>
              <a:ext uri="{FF2B5EF4-FFF2-40B4-BE49-F238E27FC236}">
                <a16:creationId xmlns:a16="http://schemas.microsoft.com/office/drawing/2014/main" id="{2AD8ED85-3D58-4D96-AAE2-7504E8A50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6019800"/>
            <a:ext cx="255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766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49" name="Rectangle 23">
            <a:extLst>
              <a:ext uri="{FF2B5EF4-FFF2-40B4-BE49-F238E27FC236}">
                <a16:creationId xmlns:a16="http://schemas.microsoft.com/office/drawing/2014/main" id="{BD5F6250-1F6B-4A2E-BC8E-16E3F2D9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6019800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743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Rectangle 24">
            <a:extLst>
              <a:ext uri="{FF2B5EF4-FFF2-40B4-BE49-F238E27FC236}">
                <a16:creationId xmlns:a16="http://schemas.microsoft.com/office/drawing/2014/main" id="{3033A6E1-33C0-4C57-950D-DE25E0DC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60198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731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51" name="Rectangle 25">
            <a:extLst>
              <a:ext uri="{FF2B5EF4-FFF2-40B4-BE49-F238E27FC236}">
                <a16:creationId xmlns:a16="http://schemas.microsoft.com/office/drawing/2014/main" id="{A0EA0F29-201B-4F23-A201-31DCCE40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6019800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715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52" name="Rectangle 26">
            <a:extLst>
              <a:ext uri="{FF2B5EF4-FFF2-40B4-BE49-F238E27FC236}">
                <a16:creationId xmlns:a16="http://schemas.microsoft.com/office/drawing/2014/main" id="{1DAB75C5-6B6D-4994-A5B0-C3DDDAA64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0" y="6019800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694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53" name="Rectangle 28">
            <a:extLst>
              <a:ext uri="{FF2B5EF4-FFF2-40B4-BE49-F238E27FC236}">
                <a16:creationId xmlns:a16="http://schemas.microsoft.com/office/drawing/2014/main" id="{BA3C8514-6745-499A-9E02-9B237F5BF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251575"/>
            <a:ext cx="395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TAVR</a:t>
            </a:r>
            <a:endParaRPr lang="en-US" altLang="en-US" sz="1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8454" name="Rectangle 29">
            <a:extLst>
              <a:ext uri="{FF2B5EF4-FFF2-40B4-BE49-F238E27FC236}">
                <a16:creationId xmlns:a16="http://schemas.microsoft.com/office/drawing/2014/main" id="{7402352D-3EB1-4A37-88E8-BE87D8327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21388"/>
            <a:ext cx="581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Surgery</a:t>
            </a:r>
            <a:endParaRPr lang="en-US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8455" name="Group 2">
            <a:extLst>
              <a:ext uri="{FF2B5EF4-FFF2-40B4-BE49-F238E27FC236}">
                <a16:creationId xmlns:a16="http://schemas.microsoft.com/office/drawing/2014/main" id="{D6B61DD4-8572-4582-8C35-8618048D7030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1566863"/>
            <a:ext cx="2592387" cy="482600"/>
            <a:chOff x="7533009" y="1984715"/>
            <a:chExt cx="2593511" cy="481895"/>
          </a:xfrm>
        </p:grpSpPr>
        <p:sp>
          <p:nvSpPr>
            <p:cNvPr id="18525" name="Rectangle 30">
              <a:extLst>
                <a:ext uri="{FF2B5EF4-FFF2-40B4-BE49-F238E27FC236}">
                  <a16:creationId xmlns:a16="http://schemas.microsoft.com/office/drawing/2014/main" id="{C04EB97E-B63F-4FFE-A6F3-E315F68A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904" y="2251166"/>
              <a:ext cx="16238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66"/>
                  </a:solidFill>
                  <a:latin typeface="Arial" panose="020B0604020202020204" pitchFamily="34" charset="0"/>
                </a:rPr>
                <a:t>p (log rank) = 0.180</a:t>
              </a:r>
              <a:endParaRPr lang="en-US" altLang="en-US" sz="1400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26" name="Rectangle 31">
              <a:extLst>
                <a:ext uri="{FF2B5EF4-FFF2-40B4-BE49-F238E27FC236}">
                  <a16:creationId xmlns:a16="http://schemas.microsoft.com/office/drawing/2014/main" id="{FFD6B7FA-229C-459D-AF48-06CD9FF51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3009" y="1984715"/>
              <a:ext cx="25935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HR [95% CI] = 0.87 [0.71, 1.07]</a:t>
              </a: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56" name="Rectangle 45">
            <a:extLst>
              <a:ext uri="{FF2B5EF4-FFF2-40B4-BE49-F238E27FC236}">
                <a16:creationId xmlns:a16="http://schemas.microsoft.com/office/drawing/2014/main" id="{ADFD4602-B294-4F96-BFCF-4FCD1CB7DF5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297781" y="3280569"/>
            <a:ext cx="417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" panose="020B0604020202020204" pitchFamily="34" charset="0"/>
              </a:rPr>
              <a:t>All-Cause Mortality or Disabling Stroke (%)</a:t>
            </a:r>
            <a:endParaRPr lang="en-US" altLang="en-US" sz="1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7" name="Rectangle 78">
            <a:extLst>
              <a:ext uri="{FF2B5EF4-FFF2-40B4-BE49-F238E27FC236}">
                <a16:creationId xmlns:a16="http://schemas.microsoft.com/office/drawing/2014/main" id="{40679822-752F-4BD3-94BB-755A98E7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5681663"/>
            <a:ext cx="2314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" panose="020B0604020202020204" pitchFamily="34" charset="0"/>
              </a:rPr>
              <a:t>Months from Procedure</a:t>
            </a:r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8458" name="Group 4">
            <a:extLst>
              <a:ext uri="{FF2B5EF4-FFF2-40B4-BE49-F238E27FC236}">
                <a16:creationId xmlns:a16="http://schemas.microsoft.com/office/drawing/2014/main" id="{93CB5780-8F11-499A-BC19-536919D32675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1314450"/>
            <a:ext cx="7392988" cy="4262438"/>
            <a:chOff x="1621836" y="1634490"/>
            <a:chExt cx="5945893" cy="3636652"/>
          </a:xfrm>
        </p:grpSpPr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D7F621DD-D0DC-426F-A099-BF5C8DFD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905" y="3857114"/>
              <a:ext cx="409842" cy="1869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18.9%</a:t>
              </a:r>
              <a:endParaRPr lang="en-US" altLang="en-U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B13DD3BF-77B9-4944-BE4A-58BB08773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754" y="3320759"/>
              <a:ext cx="409841" cy="1869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21.0%</a:t>
              </a:r>
              <a:endParaRPr lang="en-US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271BC005-2CA9-4A68-92CC-14E92DE6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852" y="4182178"/>
              <a:ext cx="409841" cy="1869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14.0%</a:t>
              </a:r>
              <a:endParaRPr lang="en-US" altLang="en-U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2111EC4F-72C3-4E5E-97EA-174C372FF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852" y="3613316"/>
              <a:ext cx="409841" cy="1869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16.6%</a:t>
              </a:r>
              <a:endParaRPr lang="en-US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472" name="Freeform 92">
              <a:extLst>
                <a:ext uri="{FF2B5EF4-FFF2-40B4-BE49-F238E27FC236}">
                  <a16:creationId xmlns:a16="http://schemas.microsoft.com/office/drawing/2014/main" id="{6EB5B2DF-3300-47F0-A821-889C5F7C4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179" y="3733549"/>
              <a:ext cx="5564271" cy="1207210"/>
            </a:xfrm>
            <a:custGeom>
              <a:avLst/>
              <a:gdLst>
                <a:gd name="T0" fmla="*/ 2147483646 w 513"/>
                <a:gd name="T1" fmla="*/ 2147483646 h 114"/>
                <a:gd name="T2" fmla="*/ 2147483646 w 513"/>
                <a:gd name="T3" fmla="*/ 2147483646 h 114"/>
                <a:gd name="T4" fmla="*/ 2147483646 w 513"/>
                <a:gd name="T5" fmla="*/ 2147483646 h 114"/>
                <a:gd name="T6" fmla="*/ 2147483646 w 513"/>
                <a:gd name="T7" fmla="*/ 2147483646 h 114"/>
                <a:gd name="T8" fmla="*/ 2147483646 w 513"/>
                <a:gd name="T9" fmla="*/ 2147483646 h 114"/>
                <a:gd name="T10" fmla="*/ 2147483646 w 513"/>
                <a:gd name="T11" fmla="*/ 2147483646 h 114"/>
                <a:gd name="T12" fmla="*/ 2147483646 w 513"/>
                <a:gd name="T13" fmla="*/ 2147483646 h 114"/>
                <a:gd name="T14" fmla="*/ 2147483646 w 513"/>
                <a:gd name="T15" fmla="*/ 2147483646 h 114"/>
                <a:gd name="T16" fmla="*/ 2147483646 w 513"/>
                <a:gd name="T17" fmla="*/ 2147483646 h 114"/>
                <a:gd name="T18" fmla="*/ 2147483646 w 513"/>
                <a:gd name="T19" fmla="*/ 2147483646 h 114"/>
                <a:gd name="T20" fmla="*/ 2147483646 w 513"/>
                <a:gd name="T21" fmla="*/ 2147483646 h 114"/>
                <a:gd name="T22" fmla="*/ 2147483646 w 513"/>
                <a:gd name="T23" fmla="*/ 2147483646 h 114"/>
                <a:gd name="T24" fmla="*/ 2147483646 w 513"/>
                <a:gd name="T25" fmla="*/ 2147483646 h 114"/>
                <a:gd name="T26" fmla="*/ 2147483646 w 513"/>
                <a:gd name="T27" fmla="*/ 2147483646 h 114"/>
                <a:gd name="T28" fmla="*/ 2147483646 w 513"/>
                <a:gd name="T29" fmla="*/ 2147483646 h 114"/>
                <a:gd name="T30" fmla="*/ 2147483646 w 513"/>
                <a:gd name="T31" fmla="*/ 2147483646 h 114"/>
                <a:gd name="T32" fmla="*/ 2147483646 w 513"/>
                <a:gd name="T33" fmla="*/ 2147483646 h 114"/>
                <a:gd name="T34" fmla="*/ 2147483646 w 513"/>
                <a:gd name="T35" fmla="*/ 2147483646 h 114"/>
                <a:gd name="T36" fmla="*/ 2147483646 w 513"/>
                <a:gd name="T37" fmla="*/ 2147483646 h 114"/>
                <a:gd name="T38" fmla="*/ 2147483646 w 513"/>
                <a:gd name="T39" fmla="*/ 2147483646 h 114"/>
                <a:gd name="T40" fmla="*/ 2147483646 w 513"/>
                <a:gd name="T41" fmla="*/ 2147483646 h 114"/>
                <a:gd name="T42" fmla="*/ 2147483646 w 513"/>
                <a:gd name="T43" fmla="*/ 2147483646 h 114"/>
                <a:gd name="T44" fmla="*/ 2147483646 w 513"/>
                <a:gd name="T45" fmla="*/ 2147483646 h 114"/>
                <a:gd name="T46" fmla="*/ 2147483646 w 513"/>
                <a:gd name="T47" fmla="*/ 2147483646 h 114"/>
                <a:gd name="T48" fmla="*/ 2147483646 w 513"/>
                <a:gd name="T49" fmla="*/ 2147483646 h 114"/>
                <a:gd name="T50" fmla="*/ 2147483646 w 513"/>
                <a:gd name="T51" fmla="*/ 2147483646 h 114"/>
                <a:gd name="T52" fmla="*/ 2147483646 w 513"/>
                <a:gd name="T53" fmla="*/ 2147483646 h 114"/>
                <a:gd name="T54" fmla="*/ 2147483646 w 513"/>
                <a:gd name="T55" fmla="*/ 2147483646 h 114"/>
                <a:gd name="T56" fmla="*/ 2147483646 w 513"/>
                <a:gd name="T57" fmla="*/ 2147483646 h 114"/>
                <a:gd name="T58" fmla="*/ 2147483646 w 513"/>
                <a:gd name="T59" fmla="*/ 2147483646 h 114"/>
                <a:gd name="T60" fmla="*/ 2147483646 w 513"/>
                <a:gd name="T61" fmla="*/ 2147483646 h 114"/>
                <a:gd name="T62" fmla="*/ 2147483646 w 513"/>
                <a:gd name="T63" fmla="*/ 2147483646 h 114"/>
                <a:gd name="T64" fmla="*/ 2147483646 w 513"/>
                <a:gd name="T65" fmla="*/ 2147483646 h 114"/>
                <a:gd name="T66" fmla="*/ 2147483646 w 513"/>
                <a:gd name="T67" fmla="*/ 2147483646 h 114"/>
                <a:gd name="T68" fmla="*/ 2147483646 w 513"/>
                <a:gd name="T69" fmla="*/ 2147483646 h 114"/>
                <a:gd name="T70" fmla="*/ 2147483646 w 513"/>
                <a:gd name="T71" fmla="*/ 2147483646 h 114"/>
                <a:gd name="T72" fmla="*/ 2147483646 w 513"/>
                <a:gd name="T73" fmla="*/ 2147483646 h 114"/>
                <a:gd name="T74" fmla="*/ 2147483646 w 513"/>
                <a:gd name="T75" fmla="*/ 2147483646 h 114"/>
                <a:gd name="T76" fmla="*/ 2147483646 w 513"/>
                <a:gd name="T77" fmla="*/ 2147483646 h 114"/>
                <a:gd name="T78" fmla="*/ 2147483646 w 513"/>
                <a:gd name="T79" fmla="*/ 2147483646 h 114"/>
                <a:gd name="T80" fmla="*/ 2147483646 w 513"/>
                <a:gd name="T81" fmla="*/ 2147483646 h 114"/>
                <a:gd name="T82" fmla="*/ 2147483646 w 513"/>
                <a:gd name="T83" fmla="*/ 2147483646 h 114"/>
                <a:gd name="T84" fmla="*/ 2147483646 w 513"/>
                <a:gd name="T85" fmla="*/ 2147483646 h 114"/>
                <a:gd name="T86" fmla="*/ 2147483646 w 513"/>
                <a:gd name="T87" fmla="*/ 2147483646 h 114"/>
                <a:gd name="T88" fmla="*/ 2147483646 w 513"/>
                <a:gd name="T89" fmla="*/ 2147483646 h 114"/>
                <a:gd name="T90" fmla="*/ 2147483646 w 513"/>
                <a:gd name="T91" fmla="*/ 2147483646 h 114"/>
                <a:gd name="T92" fmla="*/ 2147483646 w 513"/>
                <a:gd name="T93" fmla="*/ 2147483646 h 114"/>
                <a:gd name="T94" fmla="*/ 2147483646 w 513"/>
                <a:gd name="T95" fmla="*/ 2147483646 h 114"/>
                <a:gd name="T96" fmla="*/ 2147483646 w 513"/>
                <a:gd name="T97" fmla="*/ 2147483646 h 114"/>
                <a:gd name="T98" fmla="*/ 2147483646 w 513"/>
                <a:gd name="T99" fmla="*/ 2147483646 h 114"/>
                <a:gd name="T100" fmla="*/ 2147483646 w 513"/>
                <a:gd name="T101" fmla="*/ 2147483646 h 114"/>
                <a:gd name="T102" fmla="*/ 2147483646 w 513"/>
                <a:gd name="T103" fmla="*/ 2147483646 h 114"/>
                <a:gd name="T104" fmla="*/ 2147483646 w 513"/>
                <a:gd name="T105" fmla="*/ 2147483646 h 114"/>
                <a:gd name="T106" fmla="*/ 2147483646 w 513"/>
                <a:gd name="T107" fmla="*/ 2147483646 h 114"/>
                <a:gd name="T108" fmla="*/ 2147483646 w 513"/>
                <a:gd name="T109" fmla="*/ 2147483646 h 114"/>
                <a:gd name="T110" fmla="*/ 2147483646 w 513"/>
                <a:gd name="T111" fmla="*/ 0 h 114"/>
                <a:gd name="T112" fmla="*/ 2147483646 w 513"/>
                <a:gd name="T113" fmla="*/ 0 h 1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3"/>
                <a:gd name="T172" fmla="*/ 0 h 114"/>
                <a:gd name="T173" fmla="*/ 513 w 513"/>
                <a:gd name="T174" fmla="*/ 114 h 1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3" h="114">
                  <a:moveTo>
                    <a:pt x="0" y="114"/>
                  </a:moveTo>
                  <a:lnTo>
                    <a:pt x="0" y="114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6" y="82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30" y="77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9" y="76"/>
                  </a:lnTo>
                  <a:lnTo>
                    <a:pt x="39" y="75"/>
                  </a:lnTo>
                  <a:lnTo>
                    <a:pt x="46" y="75"/>
                  </a:lnTo>
                  <a:lnTo>
                    <a:pt x="46" y="74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0" y="73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9" y="72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9" y="69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85" y="66"/>
                  </a:lnTo>
                  <a:lnTo>
                    <a:pt x="86" y="66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103" y="64"/>
                  </a:lnTo>
                  <a:lnTo>
                    <a:pt x="103" y="63"/>
                  </a:lnTo>
                  <a:lnTo>
                    <a:pt x="106" y="63"/>
                  </a:lnTo>
                  <a:lnTo>
                    <a:pt x="110" y="63"/>
                  </a:lnTo>
                  <a:lnTo>
                    <a:pt x="110" y="62"/>
                  </a:lnTo>
                  <a:lnTo>
                    <a:pt x="115" y="62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27" y="60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31" y="59"/>
                  </a:lnTo>
                  <a:lnTo>
                    <a:pt x="131" y="58"/>
                  </a:lnTo>
                  <a:lnTo>
                    <a:pt x="133" y="58"/>
                  </a:lnTo>
                  <a:lnTo>
                    <a:pt x="139" y="58"/>
                  </a:lnTo>
                  <a:lnTo>
                    <a:pt x="139" y="57"/>
                  </a:lnTo>
                  <a:lnTo>
                    <a:pt x="155" y="57"/>
                  </a:lnTo>
                  <a:lnTo>
                    <a:pt x="156" y="57"/>
                  </a:lnTo>
                  <a:lnTo>
                    <a:pt x="156" y="56"/>
                  </a:lnTo>
                  <a:lnTo>
                    <a:pt x="158" y="56"/>
                  </a:lnTo>
                  <a:lnTo>
                    <a:pt x="158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4"/>
                  </a:lnTo>
                  <a:lnTo>
                    <a:pt x="162" y="54"/>
                  </a:lnTo>
                  <a:lnTo>
                    <a:pt x="167" y="54"/>
                  </a:lnTo>
                  <a:lnTo>
                    <a:pt x="167" y="53"/>
                  </a:lnTo>
                  <a:lnTo>
                    <a:pt x="167" y="52"/>
                  </a:lnTo>
                  <a:lnTo>
                    <a:pt x="168" y="52"/>
                  </a:lnTo>
                  <a:lnTo>
                    <a:pt x="175" y="52"/>
                  </a:lnTo>
                  <a:lnTo>
                    <a:pt x="175" y="51"/>
                  </a:lnTo>
                  <a:lnTo>
                    <a:pt x="176" y="51"/>
                  </a:lnTo>
                  <a:lnTo>
                    <a:pt x="176" y="50"/>
                  </a:lnTo>
                  <a:lnTo>
                    <a:pt x="179" y="50"/>
                  </a:lnTo>
                  <a:lnTo>
                    <a:pt x="179" y="49"/>
                  </a:lnTo>
                  <a:lnTo>
                    <a:pt x="181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3" y="48"/>
                  </a:lnTo>
                  <a:lnTo>
                    <a:pt x="183" y="47"/>
                  </a:lnTo>
                  <a:lnTo>
                    <a:pt x="184" y="47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87" y="46"/>
                  </a:lnTo>
                  <a:lnTo>
                    <a:pt x="189" y="46"/>
                  </a:lnTo>
                  <a:lnTo>
                    <a:pt x="189" y="45"/>
                  </a:lnTo>
                  <a:lnTo>
                    <a:pt x="190" y="45"/>
                  </a:lnTo>
                  <a:lnTo>
                    <a:pt x="190" y="43"/>
                  </a:lnTo>
                  <a:lnTo>
                    <a:pt x="192" y="43"/>
                  </a:lnTo>
                  <a:lnTo>
                    <a:pt x="195" y="43"/>
                  </a:lnTo>
                  <a:lnTo>
                    <a:pt x="207" y="43"/>
                  </a:lnTo>
                  <a:lnTo>
                    <a:pt x="207" y="41"/>
                  </a:lnTo>
                  <a:lnTo>
                    <a:pt x="209" y="41"/>
                  </a:lnTo>
                  <a:lnTo>
                    <a:pt x="209" y="40"/>
                  </a:lnTo>
                  <a:lnTo>
                    <a:pt x="216" y="40"/>
                  </a:lnTo>
                  <a:lnTo>
                    <a:pt x="216" y="39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21" y="38"/>
                  </a:lnTo>
                  <a:lnTo>
                    <a:pt x="221" y="37"/>
                  </a:lnTo>
                  <a:lnTo>
                    <a:pt x="222" y="37"/>
                  </a:lnTo>
                  <a:lnTo>
                    <a:pt x="222" y="36"/>
                  </a:lnTo>
                  <a:lnTo>
                    <a:pt x="223" y="36"/>
                  </a:lnTo>
                  <a:lnTo>
                    <a:pt x="224" y="36"/>
                  </a:lnTo>
                  <a:lnTo>
                    <a:pt x="224" y="35"/>
                  </a:lnTo>
                  <a:lnTo>
                    <a:pt x="228" y="35"/>
                  </a:lnTo>
                  <a:lnTo>
                    <a:pt x="228" y="33"/>
                  </a:lnTo>
                  <a:lnTo>
                    <a:pt x="233" y="33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40" y="32"/>
                  </a:lnTo>
                  <a:lnTo>
                    <a:pt x="240" y="31"/>
                  </a:lnTo>
                  <a:lnTo>
                    <a:pt x="244" y="31"/>
                  </a:lnTo>
                  <a:lnTo>
                    <a:pt x="251" y="31"/>
                  </a:lnTo>
                  <a:lnTo>
                    <a:pt x="251" y="30"/>
                  </a:lnTo>
                  <a:lnTo>
                    <a:pt x="252" y="30"/>
                  </a:lnTo>
                  <a:lnTo>
                    <a:pt x="253" y="30"/>
                  </a:lnTo>
                  <a:lnTo>
                    <a:pt x="253" y="29"/>
                  </a:lnTo>
                  <a:lnTo>
                    <a:pt x="256" y="29"/>
                  </a:lnTo>
                  <a:lnTo>
                    <a:pt x="261" y="29"/>
                  </a:lnTo>
                  <a:lnTo>
                    <a:pt x="261" y="28"/>
                  </a:lnTo>
                  <a:lnTo>
                    <a:pt x="268" y="28"/>
                  </a:lnTo>
                  <a:lnTo>
                    <a:pt x="274" y="28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80" y="27"/>
                  </a:lnTo>
                  <a:lnTo>
                    <a:pt x="280" y="26"/>
                  </a:lnTo>
                  <a:lnTo>
                    <a:pt x="282" y="26"/>
                  </a:lnTo>
                  <a:lnTo>
                    <a:pt x="282" y="25"/>
                  </a:lnTo>
                  <a:lnTo>
                    <a:pt x="285" y="25"/>
                  </a:lnTo>
                  <a:lnTo>
                    <a:pt x="300" y="25"/>
                  </a:lnTo>
                  <a:lnTo>
                    <a:pt x="300" y="24"/>
                  </a:lnTo>
                  <a:lnTo>
                    <a:pt x="304" y="24"/>
                  </a:lnTo>
                  <a:lnTo>
                    <a:pt x="304" y="23"/>
                  </a:lnTo>
                  <a:lnTo>
                    <a:pt x="318" y="23"/>
                  </a:lnTo>
                  <a:lnTo>
                    <a:pt x="320" y="23"/>
                  </a:lnTo>
                  <a:lnTo>
                    <a:pt x="320" y="22"/>
                  </a:lnTo>
                  <a:lnTo>
                    <a:pt x="322" y="22"/>
                  </a:lnTo>
                  <a:lnTo>
                    <a:pt x="329" y="22"/>
                  </a:lnTo>
                  <a:lnTo>
                    <a:pt x="329" y="21"/>
                  </a:lnTo>
                  <a:lnTo>
                    <a:pt x="329" y="20"/>
                  </a:lnTo>
                  <a:lnTo>
                    <a:pt x="331" y="20"/>
                  </a:lnTo>
                  <a:lnTo>
                    <a:pt x="348" y="20"/>
                  </a:lnTo>
                  <a:lnTo>
                    <a:pt x="348" y="19"/>
                  </a:lnTo>
                  <a:lnTo>
                    <a:pt x="351" y="19"/>
                  </a:lnTo>
                  <a:lnTo>
                    <a:pt x="351" y="18"/>
                  </a:lnTo>
                  <a:lnTo>
                    <a:pt x="358" y="18"/>
                  </a:lnTo>
                  <a:lnTo>
                    <a:pt x="358" y="17"/>
                  </a:lnTo>
                  <a:lnTo>
                    <a:pt x="374" y="17"/>
                  </a:lnTo>
                  <a:lnTo>
                    <a:pt x="379" y="17"/>
                  </a:lnTo>
                  <a:lnTo>
                    <a:pt x="379" y="16"/>
                  </a:lnTo>
                  <a:lnTo>
                    <a:pt x="381" y="16"/>
                  </a:lnTo>
                  <a:lnTo>
                    <a:pt x="381" y="15"/>
                  </a:lnTo>
                  <a:lnTo>
                    <a:pt x="385" y="15"/>
                  </a:lnTo>
                  <a:lnTo>
                    <a:pt x="389" y="15"/>
                  </a:lnTo>
                  <a:lnTo>
                    <a:pt x="400" y="15"/>
                  </a:lnTo>
                  <a:lnTo>
                    <a:pt x="400" y="14"/>
                  </a:lnTo>
                  <a:lnTo>
                    <a:pt x="405" y="14"/>
                  </a:lnTo>
                  <a:lnTo>
                    <a:pt x="407" y="14"/>
                  </a:lnTo>
                  <a:lnTo>
                    <a:pt x="407" y="13"/>
                  </a:lnTo>
                  <a:lnTo>
                    <a:pt x="408" y="13"/>
                  </a:lnTo>
                  <a:lnTo>
                    <a:pt x="408" y="12"/>
                  </a:lnTo>
                  <a:lnTo>
                    <a:pt x="412" y="12"/>
                  </a:lnTo>
                  <a:lnTo>
                    <a:pt x="424" y="12"/>
                  </a:lnTo>
                  <a:lnTo>
                    <a:pt x="424" y="11"/>
                  </a:lnTo>
                  <a:lnTo>
                    <a:pt x="429" y="11"/>
                  </a:lnTo>
                  <a:lnTo>
                    <a:pt x="429" y="10"/>
                  </a:lnTo>
                  <a:lnTo>
                    <a:pt x="445" y="10"/>
                  </a:lnTo>
                  <a:lnTo>
                    <a:pt x="445" y="9"/>
                  </a:lnTo>
                  <a:lnTo>
                    <a:pt x="449" y="9"/>
                  </a:lnTo>
                  <a:lnTo>
                    <a:pt x="450" y="9"/>
                  </a:lnTo>
                  <a:lnTo>
                    <a:pt x="461" y="9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3" y="7"/>
                  </a:lnTo>
                  <a:lnTo>
                    <a:pt x="468" y="7"/>
                  </a:lnTo>
                  <a:lnTo>
                    <a:pt x="473" y="7"/>
                  </a:lnTo>
                  <a:lnTo>
                    <a:pt x="473" y="6"/>
                  </a:lnTo>
                  <a:lnTo>
                    <a:pt x="474" y="6"/>
                  </a:lnTo>
                  <a:lnTo>
                    <a:pt x="474" y="5"/>
                  </a:lnTo>
                  <a:lnTo>
                    <a:pt x="477" y="5"/>
                  </a:lnTo>
                  <a:lnTo>
                    <a:pt x="478" y="5"/>
                  </a:lnTo>
                  <a:lnTo>
                    <a:pt x="478" y="4"/>
                  </a:lnTo>
                  <a:lnTo>
                    <a:pt x="481" y="4"/>
                  </a:lnTo>
                  <a:lnTo>
                    <a:pt x="485" y="4"/>
                  </a:lnTo>
                  <a:lnTo>
                    <a:pt x="485" y="3"/>
                  </a:lnTo>
                  <a:lnTo>
                    <a:pt x="493" y="3"/>
                  </a:lnTo>
                  <a:lnTo>
                    <a:pt x="493" y="2"/>
                  </a:lnTo>
                  <a:lnTo>
                    <a:pt x="497" y="2"/>
                  </a:lnTo>
                  <a:lnTo>
                    <a:pt x="501" y="2"/>
                  </a:lnTo>
                  <a:lnTo>
                    <a:pt x="501" y="1"/>
                  </a:lnTo>
                  <a:lnTo>
                    <a:pt x="504" y="1"/>
                  </a:lnTo>
                  <a:lnTo>
                    <a:pt x="504" y="0"/>
                  </a:lnTo>
                  <a:lnTo>
                    <a:pt x="507" y="0"/>
                  </a:lnTo>
                  <a:lnTo>
                    <a:pt x="513" y="0"/>
                  </a:lnTo>
                </a:path>
              </a:pathLst>
            </a:custGeom>
            <a:noFill/>
            <a:ln w="38100" cap="rnd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73" name="Freeform 93">
              <a:extLst>
                <a:ext uri="{FF2B5EF4-FFF2-40B4-BE49-F238E27FC236}">
                  <a16:creationId xmlns:a16="http://schemas.microsoft.com/office/drawing/2014/main" id="{BF91AEDA-9786-4404-AF7A-D3E0B05B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179" y="3596085"/>
              <a:ext cx="5564271" cy="1344673"/>
            </a:xfrm>
            <a:custGeom>
              <a:avLst/>
              <a:gdLst>
                <a:gd name="T0" fmla="*/ 2147483646 w 513"/>
                <a:gd name="T1" fmla="*/ 2147483646 h 127"/>
                <a:gd name="T2" fmla="*/ 2147483646 w 513"/>
                <a:gd name="T3" fmla="*/ 2147483646 h 127"/>
                <a:gd name="T4" fmla="*/ 2147483646 w 513"/>
                <a:gd name="T5" fmla="*/ 2147483646 h 127"/>
                <a:gd name="T6" fmla="*/ 2147483646 w 513"/>
                <a:gd name="T7" fmla="*/ 2147483646 h 127"/>
                <a:gd name="T8" fmla="*/ 2147483646 w 513"/>
                <a:gd name="T9" fmla="*/ 2147483646 h 127"/>
                <a:gd name="T10" fmla="*/ 2147483646 w 513"/>
                <a:gd name="T11" fmla="*/ 2147483646 h 127"/>
                <a:gd name="T12" fmla="*/ 2147483646 w 513"/>
                <a:gd name="T13" fmla="*/ 2147483646 h 127"/>
                <a:gd name="T14" fmla="*/ 2147483646 w 513"/>
                <a:gd name="T15" fmla="*/ 2147483646 h 127"/>
                <a:gd name="T16" fmla="*/ 2147483646 w 513"/>
                <a:gd name="T17" fmla="*/ 2147483646 h 127"/>
                <a:gd name="T18" fmla="*/ 2147483646 w 513"/>
                <a:gd name="T19" fmla="*/ 2147483646 h 127"/>
                <a:gd name="T20" fmla="*/ 2147483646 w 513"/>
                <a:gd name="T21" fmla="*/ 2147483646 h 127"/>
                <a:gd name="T22" fmla="*/ 2147483646 w 513"/>
                <a:gd name="T23" fmla="*/ 2147483646 h 127"/>
                <a:gd name="T24" fmla="*/ 2147483646 w 513"/>
                <a:gd name="T25" fmla="*/ 2147483646 h 127"/>
                <a:gd name="T26" fmla="*/ 2147483646 w 513"/>
                <a:gd name="T27" fmla="*/ 2147483646 h 127"/>
                <a:gd name="T28" fmla="*/ 2147483646 w 513"/>
                <a:gd name="T29" fmla="*/ 2147483646 h 127"/>
                <a:gd name="T30" fmla="*/ 2147483646 w 513"/>
                <a:gd name="T31" fmla="*/ 2147483646 h 127"/>
                <a:gd name="T32" fmla="*/ 2147483646 w 513"/>
                <a:gd name="T33" fmla="*/ 2147483646 h 127"/>
                <a:gd name="T34" fmla="*/ 2147483646 w 513"/>
                <a:gd name="T35" fmla="*/ 2147483646 h 127"/>
                <a:gd name="T36" fmla="*/ 2147483646 w 513"/>
                <a:gd name="T37" fmla="*/ 2147483646 h 127"/>
                <a:gd name="T38" fmla="*/ 2147483646 w 513"/>
                <a:gd name="T39" fmla="*/ 2147483646 h 127"/>
                <a:gd name="T40" fmla="*/ 2147483646 w 513"/>
                <a:gd name="T41" fmla="*/ 2147483646 h 127"/>
                <a:gd name="T42" fmla="*/ 2147483646 w 513"/>
                <a:gd name="T43" fmla="*/ 2147483646 h 127"/>
                <a:gd name="T44" fmla="*/ 2147483646 w 513"/>
                <a:gd name="T45" fmla="*/ 2147483646 h 127"/>
                <a:gd name="T46" fmla="*/ 2147483646 w 513"/>
                <a:gd name="T47" fmla="*/ 2147483646 h 127"/>
                <a:gd name="T48" fmla="*/ 2147483646 w 513"/>
                <a:gd name="T49" fmla="*/ 2147483646 h 127"/>
                <a:gd name="T50" fmla="*/ 2147483646 w 513"/>
                <a:gd name="T51" fmla="*/ 2147483646 h 127"/>
                <a:gd name="T52" fmla="*/ 2147483646 w 513"/>
                <a:gd name="T53" fmla="*/ 2147483646 h 127"/>
                <a:gd name="T54" fmla="*/ 2147483646 w 513"/>
                <a:gd name="T55" fmla="*/ 2147483646 h 127"/>
                <a:gd name="T56" fmla="*/ 2147483646 w 513"/>
                <a:gd name="T57" fmla="*/ 2147483646 h 127"/>
                <a:gd name="T58" fmla="*/ 2147483646 w 513"/>
                <a:gd name="T59" fmla="*/ 2147483646 h 127"/>
                <a:gd name="T60" fmla="*/ 2147483646 w 513"/>
                <a:gd name="T61" fmla="*/ 2147483646 h 127"/>
                <a:gd name="T62" fmla="*/ 2147483646 w 513"/>
                <a:gd name="T63" fmla="*/ 2147483646 h 127"/>
                <a:gd name="T64" fmla="*/ 2147483646 w 513"/>
                <a:gd name="T65" fmla="*/ 2147483646 h 127"/>
                <a:gd name="T66" fmla="*/ 2147483646 w 513"/>
                <a:gd name="T67" fmla="*/ 2147483646 h 127"/>
                <a:gd name="T68" fmla="*/ 2147483646 w 513"/>
                <a:gd name="T69" fmla="*/ 2147483646 h 127"/>
                <a:gd name="T70" fmla="*/ 2147483646 w 513"/>
                <a:gd name="T71" fmla="*/ 2147483646 h 127"/>
                <a:gd name="T72" fmla="*/ 2147483646 w 513"/>
                <a:gd name="T73" fmla="*/ 2147483646 h 127"/>
                <a:gd name="T74" fmla="*/ 2147483646 w 513"/>
                <a:gd name="T75" fmla="*/ 2147483646 h 127"/>
                <a:gd name="T76" fmla="*/ 2147483646 w 513"/>
                <a:gd name="T77" fmla="*/ 2147483646 h 127"/>
                <a:gd name="T78" fmla="*/ 2147483646 w 513"/>
                <a:gd name="T79" fmla="*/ 2147483646 h 127"/>
                <a:gd name="T80" fmla="*/ 2147483646 w 513"/>
                <a:gd name="T81" fmla="*/ 2147483646 h 127"/>
                <a:gd name="T82" fmla="*/ 2147483646 w 513"/>
                <a:gd name="T83" fmla="*/ 2147483646 h 127"/>
                <a:gd name="T84" fmla="*/ 2147483646 w 513"/>
                <a:gd name="T85" fmla="*/ 2147483646 h 127"/>
                <a:gd name="T86" fmla="*/ 2147483646 w 513"/>
                <a:gd name="T87" fmla="*/ 2147483646 h 127"/>
                <a:gd name="T88" fmla="*/ 2147483646 w 513"/>
                <a:gd name="T89" fmla="*/ 2147483646 h 127"/>
                <a:gd name="T90" fmla="*/ 2147483646 w 513"/>
                <a:gd name="T91" fmla="*/ 2147483646 h 127"/>
                <a:gd name="T92" fmla="*/ 2147483646 w 513"/>
                <a:gd name="T93" fmla="*/ 2147483646 h 127"/>
                <a:gd name="T94" fmla="*/ 2147483646 w 513"/>
                <a:gd name="T95" fmla="*/ 2147483646 h 127"/>
                <a:gd name="T96" fmla="*/ 2147483646 w 513"/>
                <a:gd name="T97" fmla="*/ 2147483646 h 127"/>
                <a:gd name="T98" fmla="*/ 2147483646 w 513"/>
                <a:gd name="T99" fmla="*/ 2147483646 h 127"/>
                <a:gd name="T100" fmla="*/ 2147483646 w 513"/>
                <a:gd name="T101" fmla="*/ 2147483646 h 127"/>
                <a:gd name="T102" fmla="*/ 2147483646 w 513"/>
                <a:gd name="T103" fmla="*/ 2147483646 h 127"/>
                <a:gd name="T104" fmla="*/ 2147483646 w 513"/>
                <a:gd name="T105" fmla="*/ 2147483646 h 127"/>
                <a:gd name="T106" fmla="*/ 2147483646 w 513"/>
                <a:gd name="T107" fmla="*/ 2147483646 h 127"/>
                <a:gd name="T108" fmla="*/ 2147483646 w 513"/>
                <a:gd name="T109" fmla="*/ 0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3"/>
                <a:gd name="T166" fmla="*/ 0 h 127"/>
                <a:gd name="T167" fmla="*/ 513 w 513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3" h="127">
                  <a:moveTo>
                    <a:pt x="0" y="127"/>
                  </a:moveTo>
                  <a:lnTo>
                    <a:pt x="0" y="127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06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3" y="99"/>
                  </a:lnTo>
                  <a:lnTo>
                    <a:pt x="4" y="99"/>
                  </a:lnTo>
                  <a:lnTo>
                    <a:pt x="4" y="97"/>
                  </a:lnTo>
                  <a:lnTo>
                    <a:pt x="5" y="97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9" y="91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1" y="88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6" y="75"/>
                  </a:lnTo>
                  <a:lnTo>
                    <a:pt x="26" y="74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40" y="69"/>
                  </a:lnTo>
                  <a:lnTo>
                    <a:pt x="40" y="68"/>
                  </a:lnTo>
                  <a:lnTo>
                    <a:pt x="42" y="68"/>
                  </a:lnTo>
                  <a:lnTo>
                    <a:pt x="42" y="67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7" y="66"/>
                  </a:lnTo>
                  <a:lnTo>
                    <a:pt x="47" y="65"/>
                  </a:lnTo>
                  <a:lnTo>
                    <a:pt x="48" y="65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6" y="60"/>
                  </a:lnTo>
                  <a:lnTo>
                    <a:pt x="59" y="60"/>
                  </a:lnTo>
                  <a:lnTo>
                    <a:pt x="59" y="59"/>
                  </a:lnTo>
                  <a:lnTo>
                    <a:pt x="62" y="59"/>
                  </a:lnTo>
                  <a:lnTo>
                    <a:pt x="63" y="59"/>
                  </a:lnTo>
                  <a:lnTo>
                    <a:pt x="63" y="58"/>
                  </a:lnTo>
                  <a:lnTo>
                    <a:pt x="64" y="58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9" y="57"/>
                  </a:lnTo>
                  <a:lnTo>
                    <a:pt x="69" y="56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1" y="55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80" y="54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97" y="53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7" y="51"/>
                  </a:lnTo>
                  <a:lnTo>
                    <a:pt x="117" y="50"/>
                  </a:lnTo>
                  <a:lnTo>
                    <a:pt x="120" y="50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1" y="47"/>
                  </a:lnTo>
                  <a:lnTo>
                    <a:pt x="139" y="47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8" y="46"/>
                  </a:lnTo>
                  <a:lnTo>
                    <a:pt x="148" y="45"/>
                  </a:lnTo>
                  <a:lnTo>
                    <a:pt x="149" y="45"/>
                  </a:lnTo>
                  <a:lnTo>
                    <a:pt x="149" y="44"/>
                  </a:lnTo>
                  <a:lnTo>
                    <a:pt x="150" y="44"/>
                  </a:lnTo>
                  <a:lnTo>
                    <a:pt x="150" y="43"/>
                  </a:lnTo>
                  <a:lnTo>
                    <a:pt x="157" y="43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1"/>
                  </a:lnTo>
                  <a:lnTo>
                    <a:pt x="167" y="41"/>
                  </a:lnTo>
                  <a:lnTo>
                    <a:pt x="167" y="40"/>
                  </a:lnTo>
                  <a:lnTo>
                    <a:pt x="167" y="39"/>
                  </a:lnTo>
                  <a:lnTo>
                    <a:pt x="170" y="39"/>
                  </a:lnTo>
                  <a:lnTo>
                    <a:pt x="172" y="39"/>
                  </a:lnTo>
                  <a:lnTo>
                    <a:pt x="172" y="38"/>
                  </a:lnTo>
                  <a:lnTo>
                    <a:pt x="173" y="38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7"/>
                  </a:lnTo>
                  <a:lnTo>
                    <a:pt x="176" y="36"/>
                  </a:lnTo>
                  <a:lnTo>
                    <a:pt x="178" y="36"/>
                  </a:lnTo>
                  <a:lnTo>
                    <a:pt x="178" y="35"/>
                  </a:lnTo>
                  <a:lnTo>
                    <a:pt x="184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4" y="33"/>
                  </a:lnTo>
                  <a:lnTo>
                    <a:pt x="202" y="33"/>
                  </a:lnTo>
                  <a:lnTo>
                    <a:pt x="202" y="32"/>
                  </a:lnTo>
                  <a:lnTo>
                    <a:pt x="205" y="32"/>
                  </a:lnTo>
                  <a:lnTo>
                    <a:pt x="205" y="31"/>
                  </a:lnTo>
                  <a:lnTo>
                    <a:pt x="212" y="31"/>
                  </a:lnTo>
                  <a:lnTo>
                    <a:pt x="214" y="31"/>
                  </a:lnTo>
                  <a:lnTo>
                    <a:pt x="214" y="30"/>
                  </a:lnTo>
                  <a:lnTo>
                    <a:pt x="228" y="30"/>
                  </a:lnTo>
                  <a:lnTo>
                    <a:pt x="245" y="30"/>
                  </a:lnTo>
                  <a:lnTo>
                    <a:pt x="245" y="28"/>
                  </a:lnTo>
                  <a:lnTo>
                    <a:pt x="246" y="28"/>
                  </a:lnTo>
                  <a:lnTo>
                    <a:pt x="253" y="28"/>
                  </a:lnTo>
                  <a:lnTo>
                    <a:pt x="253" y="27"/>
                  </a:lnTo>
                  <a:lnTo>
                    <a:pt x="256" y="27"/>
                  </a:lnTo>
                  <a:lnTo>
                    <a:pt x="272" y="27"/>
                  </a:lnTo>
                  <a:lnTo>
                    <a:pt x="272" y="26"/>
                  </a:lnTo>
                  <a:lnTo>
                    <a:pt x="273" y="26"/>
                  </a:lnTo>
                  <a:lnTo>
                    <a:pt x="275" y="26"/>
                  </a:lnTo>
                  <a:lnTo>
                    <a:pt x="275" y="25"/>
                  </a:lnTo>
                  <a:lnTo>
                    <a:pt x="279" y="25"/>
                  </a:lnTo>
                  <a:lnTo>
                    <a:pt x="279" y="24"/>
                  </a:lnTo>
                  <a:lnTo>
                    <a:pt x="300" y="24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2" y="22"/>
                  </a:lnTo>
                  <a:lnTo>
                    <a:pt x="322" y="21"/>
                  </a:lnTo>
                  <a:lnTo>
                    <a:pt x="325" y="21"/>
                  </a:lnTo>
                  <a:lnTo>
                    <a:pt x="325" y="20"/>
                  </a:lnTo>
                  <a:lnTo>
                    <a:pt x="335" y="20"/>
                  </a:lnTo>
                  <a:lnTo>
                    <a:pt x="338" y="20"/>
                  </a:lnTo>
                  <a:lnTo>
                    <a:pt x="338" y="19"/>
                  </a:lnTo>
                  <a:lnTo>
                    <a:pt x="361" y="19"/>
                  </a:lnTo>
                  <a:lnTo>
                    <a:pt x="361" y="18"/>
                  </a:lnTo>
                  <a:lnTo>
                    <a:pt x="363" y="18"/>
                  </a:lnTo>
                  <a:lnTo>
                    <a:pt x="372" y="18"/>
                  </a:lnTo>
                  <a:lnTo>
                    <a:pt x="372" y="17"/>
                  </a:lnTo>
                  <a:lnTo>
                    <a:pt x="376" y="17"/>
                  </a:lnTo>
                  <a:lnTo>
                    <a:pt x="376" y="16"/>
                  </a:lnTo>
                  <a:lnTo>
                    <a:pt x="382" y="16"/>
                  </a:lnTo>
                  <a:lnTo>
                    <a:pt x="385" y="16"/>
                  </a:lnTo>
                  <a:lnTo>
                    <a:pt x="385" y="15"/>
                  </a:lnTo>
                  <a:lnTo>
                    <a:pt x="391" y="15"/>
                  </a:lnTo>
                  <a:lnTo>
                    <a:pt x="391" y="14"/>
                  </a:lnTo>
                  <a:lnTo>
                    <a:pt x="393" y="14"/>
                  </a:lnTo>
                  <a:lnTo>
                    <a:pt x="393" y="12"/>
                  </a:lnTo>
                  <a:lnTo>
                    <a:pt x="401" y="12"/>
                  </a:lnTo>
                  <a:lnTo>
                    <a:pt x="401" y="11"/>
                  </a:lnTo>
                  <a:lnTo>
                    <a:pt x="416" y="11"/>
                  </a:lnTo>
                  <a:lnTo>
                    <a:pt x="416" y="10"/>
                  </a:lnTo>
                  <a:lnTo>
                    <a:pt x="419" y="10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2" y="8"/>
                  </a:lnTo>
                  <a:lnTo>
                    <a:pt x="426" y="8"/>
                  </a:lnTo>
                  <a:lnTo>
                    <a:pt x="426" y="7"/>
                  </a:lnTo>
                  <a:lnTo>
                    <a:pt x="433" y="7"/>
                  </a:lnTo>
                  <a:lnTo>
                    <a:pt x="433" y="6"/>
                  </a:lnTo>
                  <a:lnTo>
                    <a:pt x="445" y="6"/>
                  </a:lnTo>
                  <a:lnTo>
                    <a:pt x="445" y="5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62" y="5"/>
                  </a:lnTo>
                  <a:lnTo>
                    <a:pt x="462" y="4"/>
                  </a:lnTo>
                  <a:lnTo>
                    <a:pt x="463" y="4"/>
                  </a:lnTo>
                  <a:lnTo>
                    <a:pt x="463" y="3"/>
                  </a:lnTo>
                  <a:lnTo>
                    <a:pt x="475" y="3"/>
                  </a:lnTo>
                  <a:lnTo>
                    <a:pt x="476" y="3"/>
                  </a:lnTo>
                  <a:lnTo>
                    <a:pt x="476" y="2"/>
                  </a:lnTo>
                  <a:lnTo>
                    <a:pt x="478" y="2"/>
                  </a:lnTo>
                  <a:lnTo>
                    <a:pt x="478" y="1"/>
                  </a:lnTo>
                  <a:lnTo>
                    <a:pt x="484" y="1"/>
                  </a:lnTo>
                  <a:lnTo>
                    <a:pt x="490" y="1"/>
                  </a:lnTo>
                  <a:lnTo>
                    <a:pt x="490" y="0"/>
                  </a:lnTo>
                  <a:lnTo>
                    <a:pt x="513" y="0"/>
                  </a:lnTo>
                </a:path>
              </a:pathLst>
            </a:custGeom>
            <a:noFill/>
            <a:ln w="38100" cap="rnd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474" name="Group 110">
              <a:extLst>
                <a:ext uri="{FF2B5EF4-FFF2-40B4-BE49-F238E27FC236}">
                  <a16:creationId xmlns:a16="http://schemas.microsoft.com/office/drawing/2014/main" id="{9412A6FF-95FD-4A21-A486-8F8A8E794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772" y="4996615"/>
              <a:ext cx="5687957" cy="274527"/>
              <a:chOff x="1879772" y="4996615"/>
              <a:chExt cx="5687957" cy="274527"/>
            </a:xfrm>
          </p:grpSpPr>
          <p:sp>
            <p:nvSpPr>
              <p:cNvPr id="18490" name="Line 52">
                <a:extLst>
                  <a:ext uri="{FF2B5EF4-FFF2-40B4-BE49-F238E27FC236}">
                    <a16:creationId xmlns:a16="http://schemas.microsoft.com/office/drawing/2014/main" id="{E387DCA6-BDE5-4B2D-B99C-1E2C85748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3164" y="4996615"/>
                <a:ext cx="5650393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1" name="Line 53">
                <a:extLst>
                  <a:ext uri="{FF2B5EF4-FFF2-40B4-BE49-F238E27FC236}">
                    <a16:creationId xmlns:a16="http://schemas.microsoft.com/office/drawing/2014/main" id="{ED5479C5-5B62-4B6B-97A0-A10774090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773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2" name="Line 54">
                <a:extLst>
                  <a:ext uri="{FF2B5EF4-FFF2-40B4-BE49-F238E27FC236}">
                    <a16:creationId xmlns:a16="http://schemas.microsoft.com/office/drawing/2014/main" id="{460E9C03-4404-4E8D-87D2-A1D742607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4905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3" name="Line 55">
                <a:extLst>
                  <a:ext uri="{FF2B5EF4-FFF2-40B4-BE49-F238E27FC236}">
                    <a16:creationId xmlns:a16="http://schemas.microsoft.com/office/drawing/2014/main" id="{060CB203-B549-49DA-B91B-BD0F04DB8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3167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4" name="Line 56">
                <a:extLst>
                  <a:ext uri="{FF2B5EF4-FFF2-40B4-BE49-F238E27FC236}">
                    <a16:creationId xmlns:a16="http://schemas.microsoft.com/office/drawing/2014/main" id="{E61B0FA2-FF23-4D06-A12A-F68F0B190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1429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5" name="Line 57">
                <a:extLst>
                  <a:ext uri="{FF2B5EF4-FFF2-40B4-BE49-F238E27FC236}">
                    <a16:creationId xmlns:a16="http://schemas.microsoft.com/office/drawing/2014/main" id="{8AD1DA65-BC12-413F-96A2-BC5A71C0F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0561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6" name="Line 58">
                <a:extLst>
                  <a:ext uri="{FF2B5EF4-FFF2-40B4-BE49-F238E27FC236}">
                    <a16:creationId xmlns:a16="http://schemas.microsoft.com/office/drawing/2014/main" id="{612736BC-46F7-4D31-9B37-B5633CA16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635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7" name="Line 59">
                <a:extLst>
                  <a:ext uri="{FF2B5EF4-FFF2-40B4-BE49-F238E27FC236}">
                    <a16:creationId xmlns:a16="http://schemas.microsoft.com/office/drawing/2014/main" id="{C7005037-37EE-4C79-9A7F-BE1BE2353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8896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8" name="Line 60">
                <a:extLst>
                  <a:ext uri="{FF2B5EF4-FFF2-40B4-BE49-F238E27FC236}">
                    <a16:creationId xmlns:a16="http://schemas.microsoft.com/office/drawing/2014/main" id="{4C3EE9C8-AFC6-40FB-A030-63254AB5A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8028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99" name="Line 61">
                <a:extLst>
                  <a:ext uri="{FF2B5EF4-FFF2-40B4-BE49-F238E27FC236}">
                    <a16:creationId xmlns:a16="http://schemas.microsoft.com/office/drawing/2014/main" id="{0B7339AF-7DE0-4468-A65A-36480CD8A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291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0" name="Line 62">
                <a:extLst>
                  <a:ext uri="{FF2B5EF4-FFF2-40B4-BE49-F238E27FC236}">
                    <a16:creationId xmlns:a16="http://schemas.microsoft.com/office/drawing/2014/main" id="{8A09CE6A-D9BC-4D8C-96D4-76E86D1E0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365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1" name="Line 63">
                <a:extLst>
                  <a:ext uri="{FF2B5EF4-FFF2-40B4-BE49-F238E27FC236}">
                    <a16:creationId xmlns:a16="http://schemas.microsoft.com/office/drawing/2014/main" id="{088646F0-8978-44B6-A336-D5B403145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5496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2" name="Line 64">
                <a:extLst>
                  <a:ext uri="{FF2B5EF4-FFF2-40B4-BE49-F238E27FC236}">
                    <a16:creationId xmlns:a16="http://schemas.microsoft.com/office/drawing/2014/main" id="{EB55F908-39B2-49C1-9E3E-13DD81418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3759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3" name="Line 65">
                <a:extLst>
                  <a:ext uri="{FF2B5EF4-FFF2-40B4-BE49-F238E27FC236}">
                    <a16:creationId xmlns:a16="http://schemas.microsoft.com/office/drawing/2014/main" id="{F7590617-DE4B-4712-BFDB-F4412F2E3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021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4" name="Line 66">
                <a:extLst>
                  <a:ext uri="{FF2B5EF4-FFF2-40B4-BE49-F238E27FC236}">
                    <a16:creationId xmlns:a16="http://schemas.microsoft.com/office/drawing/2014/main" id="{CB82B155-7B33-4D2B-AF4F-24CEF41FE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1152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5" name="Line 67">
                <a:extLst>
                  <a:ext uri="{FF2B5EF4-FFF2-40B4-BE49-F238E27FC236}">
                    <a16:creationId xmlns:a16="http://schemas.microsoft.com/office/drawing/2014/main" id="{876DF5BD-9151-4DC8-B2C9-2FD20E8AC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1225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6" name="Line 68">
                <a:extLst>
                  <a:ext uri="{FF2B5EF4-FFF2-40B4-BE49-F238E27FC236}">
                    <a16:creationId xmlns:a16="http://schemas.microsoft.com/office/drawing/2014/main" id="{2EFD59CE-4936-4ADC-A869-60461D808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357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7" name="Line 69">
                <a:extLst>
                  <a:ext uri="{FF2B5EF4-FFF2-40B4-BE49-F238E27FC236}">
                    <a16:creationId xmlns:a16="http://schemas.microsoft.com/office/drawing/2014/main" id="{B2ACD2E9-4876-40C6-A1BA-99DD837E5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8621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8" name="Line 70">
                <a:extLst>
                  <a:ext uri="{FF2B5EF4-FFF2-40B4-BE49-F238E27FC236}">
                    <a16:creationId xmlns:a16="http://schemas.microsoft.com/office/drawing/2014/main" id="{082D0DC7-FB2E-4030-B9CA-2A8E3D0F4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6881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09" name="Line 71">
                <a:extLst>
                  <a:ext uri="{FF2B5EF4-FFF2-40B4-BE49-F238E27FC236}">
                    <a16:creationId xmlns:a16="http://schemas.microsoft.com/office/drawing/2014/main" id="{F7BF38AF-6BAA-41AD-96BE-B81D3DCE7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6013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0" name="Line 72">
                <a:extLst>
                  <a:ext uri="{FF2B5EF4-FFF2-40B4-BE49-F238E27FC236}">
                    <a16:creationId xmlns:a16="http://schemas.microsoft.com/office/drawing/2014/main" id="{EECB48F0-E8C4-496C-9606-45182A77E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6087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1" name="Line 73">
                <a:extLst>
                  <a:ext uri="{FF2B5EF4-FFF2-40B4-BE49-F238E27FC236}">
                    <a16:creationId xmlns:a16="http://schemas.microsoft.com/office/drawing/2014/main" id="{8122700D-4780-4563-A9CC-CF2E5D9D4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4350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2" name="Line 74">
                <a:extLst>
                  <a:ext uri="{FF2B5EF4-FFF2-40B4-BE49-F238E27FC236}">
                    <a16:creationId xmlns:a16="http://schemas.microsoft.com/office/drawing/2014/main" id="{FD642B11-FC49-4DB2-9455-16123B984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3482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3" name="Line 75">
                <a:extLst>
                  <a:ext uri="{FF2B5EF4-FFF2-40B4-BE49-F238E27FC236}">
                    <a16:creationId xmlns:a16="http://schemas.microsoft.com/office/drawing/2014/main" id="{32137D09-2563-4418-95DF-8030B35B0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1743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4" name="Line 76">
                <a:extLst>
                  <a:ext uri="{FF2B5EF4-FFF2-40B4-BE49-F238E27FC236}">
                    <a16:creationId xmlns:a16="http://schemas.microsoft.com/office/drawing/2014/main" id="{61B49E9A-7960-40E3-9D82-9DF2A6927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1818" y="4996615"/>
                <a:ext cx="0" cy="319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5" name="Line 77">
                <a:extLst>
                  <a:ext uri="{FF2B5EF4-FFF2-40B4-BE49-F238E27FC236}">
                    <a16:creationId xmlns:a16="http://schemas.microsoft.com/office/drawing/2014/main" id="{33A2BFFD-6ADD-40C3-A07C-8282A9D58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0950" y="4996615"/>
                <a:ext cx="0" cy="638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16" name="Rectangle 79">
                <a:extLst>
                  <a:ext uri="{FF2B5EF4-FFF2-40B4-BE49-F238E27FC236}">
                    <a16:creationId xmlns:a16="http://schemas.microsoft.com/office/drawing/2014/main" id="{2219AC42-3993-426D-B0A7-84F368ED2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772" y="5113612"/>
                <a:ext cx="68326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7" name="Rectangle 80">
                <a:extLst>
                  <a:ext uri="{FF2B5EF4-FFF2-40B4-BE49-F238E27FC236}">
                    <a16:creationId xmlns:a16="http://schemas.microsoft.com/office/drawing/2014/main" id="{5B33794F-DE0E-4EE6-8D35-1608E0B2C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428" y="5113612"/>
                <a:ext cx="68326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8" name="Rectangle 81">
                <a:extLst>
                  <a:ext uri="{FF2B5EF4-FFF2-40B4-BE49-F238E27FC236}">
                    <a16:creationId xmlns:a16="http://schemas.microsoft.com/office/drawing/2014/main" id="{1FB49B31-4E71-4FD6-9F5E-65F0A4E27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896" y="5113612"/>
                <a:ext cx="68326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9" name="Rectangle 82">
                <a:extLst>
                  <a:ext uri="{FF2B5EF4-FFF2-40B4-BE49-F238E27FC236}">
                    <a16:creationId xmlns:a16="http://schemas.microsoft.com/office/drawing/2014/main" id="{B6627B45-CE21-42DC-ABBC-32F77AB9C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363" y="5113612"/>
                <a:ext cx="68326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0" name="Rectangle 83">
                <a:extLst>
                  <a:ext uri="{FF2B5EF4-FFF2-40B4-BE49-F238E27FC236}">
                    <a16:creationId xmlns:a16="http://schemas.microsoft.com/office/drawing/2014/main" id="{7E217E8C-715C-4D9C-9751-DAA52C3F1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148" y="5113612"/>
                <a:ext cx="136650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12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1" name="Rectangle 84">
                <a:extLst>
                  <a:ext uri="{FF2B5EF4-FFF2-40B4-BE49-F238E27FC236}">
                    <a16:creationId xmlns:a16="http://schemas.microsoft.com/office/drawing/2014/main" id="{37D430AE-0137-407C-AEE5-C7BBFA85E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487" y="5113612"/>
                <a:ext cx="136650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15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2" name="Rectangle 85">
                <a:extLst>
                  <a:ext uri="{FF2B5EF4-FFF2-40B4-BE49-F238E27FC236}">
                    <a16:creationId xmlns:a16="http://schemas.microsoft.com/office/drawing/2014/main" id="{C113B68F-7997-4E2D-BD11-B5DD3F22F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6142" y="5113612"/>
                <a:ext cx="136650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18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3" name="Rectangle 86">
                <a:extLst>
                  <a:ext uri="{FF2B5EF4-FFF2-40B4-BE49-F238E27FC236}">
                    <a16:creationId xmlns:a16="http://schemas.microsoft.com/office/drawing/2014/main" id="{62588F4E-3C83-490A-9380-587779C2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3609" y="5113612"/>
                <a:ext cx="136650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21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4" name="Rectangle 87">
                <a:extLst>
                  <a:ext uri="{FF2B5EF4-FFF2-40B4-BE49-F238E27FC236}">
                    <a16:creationId xmlns:a16="http://schemas.microsoft.com/office/drawing/2014/main" id="{CE16120C-AF71-41B1-B1DA-D237ED542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1079" y="5113612"/>
                <a:ext cx="136650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24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75" name="Group 182">
              <a:extLst>
                <a:ext uri="{FF2B5EF4-FFF2-40B4-BE49-F238E27FC236}">
                  <a16:creationId xmlns:a16="http://schemas.microsoft.com/office/drawing/2014/main" id="{7EB8C736-BDCC-4AC2-BE57-42520E761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1836" y="1634490"/>
              <a:ext cx="269892" cy="3365474"/>
              <a:chOff x="1621836" y="1634490"/>
              <a:chExt cx="269892" cy="3365474"/>
            </a:xfrm>
          </p:grpSpPr>
          <p:sp>
            <p:nvSpPr>
              <p:cNvPr id="18477" name="Line 38">
                <a:extLst>
                  <a:ext uri="{FF2B5EF4-FFF2-40B4-BE49-F238E27FC236}">
                    <a16:creationId xmlns:a16="http://schemas.microsoft.com/office/drawing/2014/main" id="{3D2DF084-2558-47DE-ADE2-A3F79C405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728" y="1671556"/>
                <a:ext cx="0" cy="332004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78" name="Line 39">
                <a:extLst>
                  <a:ext uri="{FF2B5EF4-FFF2-40B4-BE49-F238E27FC236}">
                    <a16:creationId xmlns:a16="http://schemas.microsoft.com/office/drawing/2014/main" id="{7784BA40-E8C7-4E04-9F58-5BC02E598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3026" y="4938483"/>
                <a:ext cx="3259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79" name="Line 40">
                <a:extLst>
                  <a:ext uri="{FF2B5EF4-FFF2-40B4-BE49-F238E27FC236}">
                    <a16:creationId xmlns:a16="http://schemas.microsoft.com/office/drawing/2014/main" id="{86DC02C5-7F33-4A3F-923E-A4412A7C6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3026" y="4288638"/>
                <a:ext cx="3259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80" name="Line 41">
                <a:extLst>
                  <a:ext uri="{FF2B5EF4-FFF2-40B4-BE49-F238E27FC236}">
                    <a16:creationId xmlns:a16="http://schemas.microsoft.com/office/drawing/2014/main" id="{F3DFF1CB-65B0-409E-BEF7-E7A73A4D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3026" y="3651190"/>
                <a:ext cx="3259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81" name="Line 42">
                <a:extLst>
                  <a:ext uri="{FF2B5EF4-FFF2-40B4-BE49-F238E27FC236}">
                    <a16:creationId xmlns:a16="http://schemas.microsoft.com/office/drawing/2014/main" id="{3EAC1473-D0D2-4266-A48D-83FB644E2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3026" y="3011969"/>
                <a:ext cx="3259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82" name="Line 43">
                <a:extLst>
                  <a:ext uri="{FF2B5EF4-FFF2-40B4-BE49-F238E27FC236}">
                    <a16:creationId xmlns:a16="http://schemas.microsoft.com/office/drawing/2014/main" id="{4B8D6091-B6BB-4244-87ED-D764E81D9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3026" y="2374521"/>
                <a:ext cx="3259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83" name="Line 44">
                <a:extLst>
                  <a:ext uri="{FF2B5EF4-FFF2-40B4-BE49-F238E27FC236}">
                    <a16:creationId xmlns:a16="http://schemas.microsoft.com/office/drawing/2014/main" id="{756BA701-EFF7-4C1D-AB78-E81DEDA62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3026" y="1735300"/>
                <a:ext cx="3259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84" name="Rectangle 46">
                <a:extLst>
                  <a:ext uri="{FF2B5EF4-FFF2-40B4-BE49-F238E27FC236}">
                    <a16:creationId xmlns:a16="http://schemas.microsoft.com/office/drawing/2014/main" id="{FDC7D1EA-6113-4ECC-8245-38EFB82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1" y="4842434"/>
                <a:ext cx="68326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5" name="Rectangle 47">
                <a:extLst>
                  <a:ext uri="{FF2B5EF4-FFF2-40B4-BE49-F238E27FC236}">
                    <a16:creationId xmlns:a16="http://schemas.microsoft.com/office/drawing/2014/main" id="{68F1DCDC-1F49-41BD-9110-25D28BBE0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836" y="4200223"/>
                <a:ext cx="136651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6" name="Rectangle 48">
                <a:extLst>
                  <a:ext uri="{FF2B5EF4-FFF2-40B4-BE49-F238E27FC236}">
                    <a16:creationId xmlns:a16="http://schemas.microsoft.com/office/drawing/2014/main" id="{B30A8BA3-38E9-4B2D-B1CE-E73DD8C2F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836" y="3561002"/>
                <a:ext cx="136651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20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7" name="Rectangle 49">
                <a:extLst>
                  <a:ext uri="{FF2B5EF4-FFF2-40B4-BE49-F238E27FC236}">
                    <a16:creationId xmlns:a16="http://schemas.microsoft.com/office/drawing/2014/main" id="{DEA300AB-C46A-48A2-9455-CD0CFE9AD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836" y="2921783"/>
                <a:ext cx="136651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30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8" name="Rectangle 50">
                <a:extLst>
                  <a:ext uri="{FF2B5EF4-FFF2-40B4-BE49-F238E27FC236}">
                    <a16:creationId xmlns:a16="http://schemas.microsoft.com/office/drawing/2014/main" id="{F15A8776-EC1C-4E7D-97E3-9BEE5E704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836" y="2284334"/>
                <a:ext cx="136651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9" name="Rectangle 51">
                <a:extLst>
                  <a:ext uri="{FF2B5EF4-FFF2-40B4-BE49-F238E27FC236}">
                    <a16:creationId xmlns:a16="http://schemas.microsoft.com/office/drawing/2014/main" id="{ED13C78D-0406-4E4C-8DE0-76E9172A4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836" y="1634490"/>
                <a:ext cx="136651" cy="15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50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3" name="Rectangle 36">
              <a:extLst>
                <a:ext uri="{FF2B5EF4-FFF2-40B4-BE49-F238E27FC236}">
                  <a16:creationId xmlns:a16="http://schemas.microsoft.com/office/drawing/2014/main" id="{9BE258D7-7ED8-4187-9D5E-60363776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936" y="4672483"/>
              <a:ext cx="330682" cy="1869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5.7%</a:t>
              </a:r>
              <a:endParaRPr lang="en-US" altLang="en-U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96" name="Title 12">
            <a:extLst>
              <a:ext uri="{FF2B5EF4-FFF2-40B4-BE49-F238E27FC236}">
                <a16:creationId xmlns:a16="http://schemas.microsoft.com/office/drawing/2014/main" id="{5EE92AEF-1BED-41BE-ADAA-04BB223E6D7B}"/>
              </a:ext>
            </a:extLst>
          </p:cNvPr>
          <p:cNvSpPr txBox="1">
            <a:spLocks/>
          </p:cNvSpPr>
          <p:nvPr/>
        </p:nvSpPr>
        <p:spPr>
          <a:xfrm>
            <a:off x="107950" y="76200"/>
            <a:ext cx="8856663" cy="1133475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0" kern="1200" baseline="0">
                <a:solidFill>
                  <a:srgbClr val="FFFFFF"/>
                </a:solidFill>
                <a:latin typeface="Arial"/>
                <a:ea typeface="ＭＳ Ｐゴシック" pitchFamily="-80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-80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-80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-80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-80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6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6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6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64" charset="0"/>
                <a:ea typeface="ＭＳ Ｐゴシック" pitchFamily="64" charset="-128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Endpoint-PARTNER 2A-Intermediate Risk</a:t>
            </a:r>
            <a:b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All-Cause Mortality or Disabling Stroke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Med 2016;374:1609-20</a:t>
            </a:r>
          </a:p>
        </p:txBody>
      </p:sp>
      <p:grpSp>
        <p:nvGrpSpPr>
          <p:cNvPr id="18460" name="Group 93">
            <a:extLst>
              <a:ext uri="{FF2B5EF4-FFF2-40B4-BE49-F238E27FC236}">
                <a16:creationId xmlns:a16="http://schemas.microsoft.com/office/drawing/2014/main" id="{4BEF2CE5-0DC1-4EF4-BF94-9D1EB08133F3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1547813"/>
            <a:ext cx="1114425" cy="493712"/>
            <a:chOff x="1733948" y="1521290"/>
            <a:chExt cx="1114072" cy="493642"/>
          </a:xfrm>
        </p:grpSpPr>
        <p:sp>
          <p:nvSpPr>
            <p:cNvPr id="18464" name="Rectangle 88">
              <a:extLst>
                <a:ext uri="{FF2B5EF4-FFF2-40B4-BE49-F238E27FC236}">
                  <a16:creationId xmlns:a16="http://schemas.microsoft.com/office/drawing/2014/main" id="{7C7D055D-EE23-469D-8B17-8C9E191B4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949" y="1799488"/>
              <a:ext cx="4622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B0F0"/>
                  </a:solidFill>
                  <a:latin typeface="Arial" panose="020B0604020202020204" pitchFamily="34" charset="0"/>
                </a:rPr>
                <a:t>TAVR</a:t>
              </a:r>
              <a:endParaRPr lang="en-US" altLang="en-US" sz="140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5" name="Rectangle 89">
              <a:extLst>
                <a:ext uri="{FF2B5EF4-FFF2-40B4-BE49-F238E27FC236}">
                  <a16:creationId xmlns:a16="http://schemas.microsoft.com/office/drawing/2014/main" id="{89307635-7256-469F-8A13-A41BEE486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949" y="1521290"/>
              <a:ext cx="6780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Surgery</a:t>
              </a:r>
              <a:endParaRPr lang="en-US" altLang="en-US" sz="1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6" name="Line 90">
              <a:extLst>
                <a:ext uri="{FF2B5EF4-FFF2-40B4-BE49-F238E27FC236}">
                  <a16:creationId xmlns:a16="http://schemas.microsoft.com/office/drawing/2014/main" id="{79EEB048-25B7-431A-B201-FAE3063C5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3948" y="1907210"/>
              <a:ext cx="36333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67" name="Line 91">
              <a:extLst>
                <a:ext uri="{FF2B5EF4-FFF2-40B4-BE49-F238E27FC236}">
                  <a16:creationId xmlns:a16="http://schemas.microsoft.com/office/drawing/2014/main" id="{ED236137-2F13-4426-9CF0-D441B964E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3948" y="1629012"/>
              <a:ext cx="36333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61" name="Rectangle 27">
            <a:extLst>
              <a:ext uri="{FF2B5EF4-FFF2-40B4-BE49-F238E27FC236}">
                <a16:creationId xmlns:a16="http://schemas.microsoft.com/office/drawing/2014/main" id="{E6B880D3-AC14-40B2-90D7-70AF6A5A2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789613"/>
            <a:ext cx="1127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Number at risk:</a:t>
            </a:r>
            <a:endParaRPr lang="en-US" altLang="en-US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8" name="Rectangle 33">
            <a:extLst>
              <a:ext uri="{FF2B5EF4-FFF2-40B4-BE49-F238E27FC236}">
                <a16:creationId xmlns:a16="http://schemas.microsoft.com/office/drawing/2014/main" id="{7B0542A6-1A27-4E02-8344-CF4C04AC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10050"/>
            <a:ext cx="40957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8.0%</a:t>
            </a:r>
            <a:endParaRPr lang="en-US" alt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2F4C3B-6DE4-4052-A2A7-34104D3D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36035E6-67E8-4900-BB50-99DBA5E8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r>
              <a:rPr lang="en-US" altLang="el-GR" sz="2800" b="1"/>
              <a:t>SURTAVI-CoreValve Trial in Intermediate Risk Patients</a:t>
            </a:r>
            <a:br>
              <a:rPr lang="en-US" altLang="el-GR" sz="2800"/>
            </a:br>
            <a:r>
              <a:rPr lang="en-US" altLang="el-GR" sz="1800"/>
              <a:t>(J Am Coll Cardiol 2017;70:252-89)</a:t>
            </a:r>
            <a:endParaRPr lang="el-GR" altLang="el-GR" sz="1800"/>
          </a:p>
        </p:txBody>
      </p:sp>
      <p:pic>
        <p:nvPicPr>
          <p:cNvPr id="19459" name="Picture 2" descr="C:\Users\User\Documents\Georgios\Presentations\My Images\nejmoa1700456_f1_SURTAVI.jpeg">
            <a:extLst>
              <a:ext uri="{FF2B5EF4-FFF2-40B4-BE49-F238E27FC236}">
                <a16:creationId xmlns:a16="http://schemas.microsoft.com/office/drawing/2014/main" id="{FA26B44F-58A5-4154-A886-A1C135FFF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3" y="1341438"/>
            <a:ext cx="5337175" cy="51022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5DF61-A9F8-4420-B124-FBD2D2DA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>
            <a:extLst>
              <a:ext uri="{FF2B5EF4-FFF2-40B4-BE49-F238E27FC236}">
                <a16:creationId xmlns:a16="http://schemas.microsoft.com/office/drawing/2014/main" id="{E47A9AC1-566C-462C-B717-BF8DABC3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000125"/>
          </a:xfrm>
        </p:spPr>
        <p:txBody>
          <a:bodyPr/>
          <a:lstStyle/>
          <a:p>
            <a:r>
              <a:rPr lang="en-US" altLang="el-GR"/>
              <a:t>Choice of Surgival or Transcatheter Treatment of AS</a:t>
            </a:r>
            <a:endParaRPr lang="el-GR" altLang="el-GR"/>
          </a:p>
        </p:txBody>
      </p:sp>
      <p:graphicFrame>
        <p:nvGraphicFramePr>
          <p:cNvPr id="6" name="5 - Θέση περιεχομένου">
            <a:extLst>
              <a:ext uri="{FF2B5EF4-FFF2-40B4-BE49-F238E27FC236}">
                <a16:creationId xmlns:a16="http://schemas.microsoft.com/office/drawing/2014/main" id="{A5D4D9DC-B0C2-4A6D-B5A7-EC3FB17164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358188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89">
                <a:tc>
                  <a:txBody>
                    <a:bodyPr/>
                    <a:lstStyle/>
                    <a:p>
                      <a:r>
                        <a:rPr lang="en-US" sz="1800" dirty="0"/>
                        <a:t>Recommendations</a:t>
                      </a:r>
                      <a:endParaRPr lang="el-G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Class</a:t>
                      </a:r>
                      <a:endParaRPr lang="el-G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LOE</a:t>
                      </a:r>
                      <a:endParaRPr lang="el-G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22">
                <a:tc>
                  <a:txBody>
                    <a:bodyPr/>
                    <a:lstStyle/>
                    <a:p>
                      <a:r>
                        <a:rPr lang="en-US" sz="1000" b="1" dirty="0"/>
                        <a:t>Surgical AVR in low</a:t>
                      </a:r>
                      <a:r>
                        <a:rPr lang="en-US" sz="1000" b="1" baseline="0" dirty="0"/>
                        <a:t> risk patients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</a:t>
                      </a:r>
                      <a:endParaRPr lang="el-GR" sz="1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22">
                <a:tc>
                  <a:txBody>
                    <a:bodyPr/>
                    <a:lstStyle/>
                    <a:p>
                      <a:r>
                        <a:rPr lang="en-US" sz="1000" b="1" dirty="0"/>
                        <a:t>TAVI or high-risk Surgery should be</a:t>
                      </a:r>
                      <a:r>
                        <a:rPr lang="en-US" sz="1000" b="1" baseline="0" dirty="0"/>
                        <a:t> performed under Heart Team Guidance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</a:t>
                      </a:r>
                      <a:endParaRPr lang="el-GR" sz="1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22">
                <a:tc>
                  <a:txBody>
                    <a:bodyPr/>
                    <a:lstStyle/>
                    <a:p>
                      <a:r>
                        <a:rPr lang="en-US" sz="1000" b="1" dirty="0"/>
                        <a:t>TAVI for extremely high-risk patients + post TAVI</a:t>
                      </a:r>
                      <a:r>
                        <a:rPr lang="en-US" sz="1000" b="1" baseline="0" dirty="0"/>
                        <a:t> predicted survival &gt; 12 months</a:t>
                      </a:r>
                      <a:r>
                        <a:rPr lang="en-US" sz="1000" b="1" dirty="0"/>
                        <a:t> 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B</a:t>
                      </a:r>
                      <a:endParaRPr lang="el-GR" sz="1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22">
                <a:tc>
                  <a:txBody>
                    <a:bodyPr/>
                    <a:lstStyle/>
                    <a:p>
                      <a:r>
                        <a:rPr lang="en-US" sz="1000" b="1" dirty="0"/>
                        <a:t>TAVI for high-risk and intermediate-risk patients 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 (high-risk) – I (</a:t>
                      </a:r>
                      <a:r>
                        <a:rPr lang="en-US" sz="1000" b="1" dirty="0" err="1"/>
                        <a:t>Interm</a:t>
                      </a:r>
                      <a:r>
                        <a:rPr lang="en-US" sz="1000" b="1" baseline="0" dirty="0"/>
                        <a:t> risk ESC) –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IIa</a:t>
                      </a:r>
                      <a:r>
                        <a:rPr lang="en-US" sz="1000" b="1" dirty="0"/>
                        <a:t> (</a:t>
                      </a:r>
                      <a:r>
                        <a:rPr lang="en-US" sz="1000" b="1" dirty="0" err="1"/>
                        <a:t>Interm</a:t>
                      </a:r>
                      <a:r>
                        <a:rPr lang="en-US" sz="1000" b="1" dirty="0"/>
                        <a:t> Risk</a:t>
                      </a:r>
                      <a:r>
                        <a:rPr lang="en-US" sz="1000" b="1" baseline="0" dirty="0"/>
                        <a:t> ACC)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B</a:t>
                      </a:r>
                      <a:endParaRPr lang="el-GR" sz="1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603">
                <a:tc>
                  <a:txBody>
                    <a:bodyPr/>
                    <a:lstStyle/>
                    <a:p>
                      <a:r>
                        <a:rPr lang="en-US" sz="1000" b="1" dirty="0"/>
                        <a:t>BAV as a bridge to TAVI or SAVR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IIb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</a:t>
                      </a:r>
                      <a:endParaRPr lang="el-GR" sz="1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22">
                <a:tc>
                  <a:txBody>
                    <a:bodyPr/>
                    <a:lstStyle/>
                    <a:p>
                      <a:r>
                        <a:rPr lang="en-US" sz="1000" b="1" dirty="0"/>
                        <a:t>TAVI not recommended</a:t>
                      </a:r>
                      <a:r>
                        <a:rPr lang="en-US" sz="1000" b="1" baseline="0" dirty="0"/>
                        <a:t> in patients with </a:t>
                      </a:r>
                      <a:r>
                        <a:rPr lang="en-US" sz="1000" b="1" baseline="0" dirty="0" err="1"/>
                        <a:t>comorbidities</a:t>
                      </a:r>
                      <a:r>
                        <a:rPr lang="en-US" sz="1000" b="1" baseline="0" dirty="0"/>
                        <a:t> which preclude benefit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III</a:t>
                      </a:r>
                      <a:endParaRPr lang="el-GR" sz="1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B</a:t>
                      </a:r>
                      <a:endParaRPr lang="el-GR" sz="1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DE5C-92E6-420D-B865-FE8E5A39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>
            <a:extLst>
              <a:ext uri="{FF2B5EF4-FFF2-40B4-BE49-F238E27FC236}">
                <a16:creationId xmlns:a16="http://schemas.microsoft.com/office/drawing/2014/main" id="{AD8D84BD-2AFB-4740-84B0-BDE44A46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en-US" altLang="el-GR" sz="3200"/>
              <a:t>Edwards Sapien to Sapient XT to Sapien 3 and Centera self-expanding valveValve</a:t>
            </a:r>
            <a:endParaRPr lang="el-GR" altLang="el-GR" sz="3200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5AC3C6BA-A221-4D0F-9598-8D5C8F39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53276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>
            <a:extLst>
              <a:ext uri="{FF2B5EF4-FFF2-40B4-BE49-F238E27FC236}">
                <a16:creationId xmlns:a16="http://schemas.microsoft.com/office/drawing/2014/main" id="{857ACB91-5473-4A70-967D-A70A23CB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052513"/>
            <a:ext cx="347821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ÎÏÎ¿ÏÎ­Î»ÎµÏÎ¼Î± ÎµÎ¹ÎºÏÎ½Î±Ï Î³Î¹Î± sapien valve  evolution">
            <a:extLst>
              <a:ext uri="{FF2B5EF4-FFF2-40B4-BE49-F238E27FC236}">
                <a16:creationId xmlns:a16="http://schemas.microsoft.com/office/drawing/2014/main" id="{BD1FA539-7CF0-4070-9EA7-9779D16E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3296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8089C-A0B6-4153-BEEF-462626E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>
            <a:extLst>
              <a:ext uri="{FF2B5EF4-FFF2-40B4-BE49-F238E27FC236}">
                <a16:creationId xmlns:a16="http://schemas.microsoft.com/office/drawing/2014/main" id="{DF9F8AA1-D418-4D99-BC84-6961AF1E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079500"/>
          </a:xfrm>
        </p:spPr>
        <p:txBody>
          <a:bodyPr/>
          <a:lstStyle/>
          <a:p>
            <a:r>
              <a:rPr lang="en-US" altLang="el-GR"/>
              <a:t>CoreValve to Evolut R to Evolut Pro</a:t>
            </a:r>
            <a:endParaRPr lang="el-GR" altLang="el-GR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FF7604E-B30E-4D31-9ACA-83C06798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989138"/>
            <a:ext cx="83724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B5327-B690-4D89-ACF7-DF275C14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5F09361-8C33-4F81-908A-C2135ABD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620713"/>
            <a:ext cx="9036050" cy="1152525"/>
          </a:xfrm>
        </p:spPr>
        <p:txBody>
          <a:bodyPr/>
          <a:lstStyle/>
          <a:p>
            <a:r>
              <a:rPr lang="en-US" altLang="el-GR">
                <a:solidFill>
                  <a:srgbClr val="FF0000"/>
                </a:solidFill>
              </a:rPr>
              <a:t>Conflict of Interest</a:t>
            </a:r>
            <a:endParaRPr lang="el-GR" altLang="el-GR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4F7F1-9DBD-4346-9CD7-119B45B83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65400"/>
            <a:ext cx="9144000" cy="1150938"/>
          </a:xfrm>
        </p:spPr>
        <p:txBody>
          <a:bodyPr/>
          <a:lstStyle/>
          <a:p>
            <a:pPr>
              <a:defRPr/>
            </a:pPr>
            <a:r>
              <a:rPr lang="en-US" b="1" dirty="0"/>
              <a:t>None</a:t>
            </a:r>
            <a:endParaRPr lang="el-GR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3728E-1DF4-44D5-BE75-33D4A5C6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>
            <a:extLst>
              <a:ext uri="{FF2B5EF4-FFF2-40B4-BE49-F238E27FC236}">
                <a16:creationId xmlns:a16="http://schemas.microsoft.com/office/drawing/2014/main" id="{E13E73DB-9E9E-411E-AA1B-E0BBB4C7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r>
              <a:rPr lang="en-US" altLang="el-GR"/>
              <a:t>OtherValves</a:t>
            </a:r>
            <a:endParaRPr lang="el-GR" altLang="el-GR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9F00F08-95B3-4106-A4BD-BC1F04B7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711993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D3909-7478-40AC-A667-68D26786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>
            <a:extLst>
              <a:ext uri="{FF2B5EF4-FFF2-40B4-BE49-F238E27FC236}">
                <a16:creationId xmlns:a16="http://schemas.microsoft.com/office/drawing/2014/main" id="{6DB17F30-3A7A-44D8-8214-04AB7A08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TAVI Route</a:t>
            </a:r>
            <a:endParaRPr lang="el-GR" altLang="el-GR"/>
          </a:p>
        </p:txBody>
      </p:sp>
      <p:pic>
        <p:nvPicPr>
          <p:cNvPr id="24579" name="4 - Θέση περιεχομένου" descr="5.jpeg">
            <a:extLst>
              <a:ext uri="{FF2B5EF4-FFF2-40B4-BE49-F238E27FC236}">
                <a16:creationId xmlns:a16="http://schemas.microsoft.com/office/drawing/2014/main" id="{12D86824-39B8-4B89-B204-AE92B5414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161212" cy="440372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BA178-072F-4AEB-A176-38EA29C5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>
            <a:extLst>
              <a:ext uri="{FF2B5EF4-FFF2-40B4-BE49-F238E27FC236}">
                <a16:creationId xmlns:a16="http://schemas.microsoft.com/office/drawing/2014/main" id="{B0167B2C-F74A-437A-9F9A-1916EBC4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r>
              <a:rPr lang="en-US" altLang="el-GR"/>
              <a:t>TAVI Screening</a:t>
            </a:r>
            <a:endParaRPr lang="el-GR" altLang="el-GR"/>
          </a:p>
        </p:txBody>
      </p:sp>
      <p:sp>
        <p:nvSpPr>
          <p:cNvPr id="25603" name="2 - Θέση περιεχομένου">
            <a:extLst>
              <a:ext uri="{FF2B5EF4-FFF2-40B4-BE49-F238E27FC236}">
                <a16:creationId xmlns:a16="http://schemas.microsoft.com/office/drawing/2014/main" id="{1FEE73EC-6AE5-46B1-BC9A-91A48D8CB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014787"/>
          </a:xfrm>
        </p:spPr>
        <p:txBody>
          <a:bodyPr/>
          <a:lstStyle/>
          <a:p>
            <a:r>
              <a:rPr lang="en-US" altLang="el-GR"/>
              <a:t>Euroscore &gt; 20%</a:t>
            </a:r>
          </a:p>
          <a:p>
            <a:r>
              <a:rPr lang="en-US" altLang="el-GR"/>
              <a:t>Euroscore II &gt; 7% </a:t>
            </a:r>
          </a:p>
          <a:p>
            <a:r>
              <a:rPr lang="en-US" altLang="el-GR"/>
              <a:t>STS Score &gt; 8%</a:t>
            </a:r>
          </a:p>
          <a:p>
            <a:r>
              <a:rPr lang="en-US" altLang="el-GR"/>
              <a:t>Echocardiogram</a:t>
            </a:r>
          </a:p>
          <a:p>
            <a:r>
              <a:rPr lang="en-US" altLang="el-GR"/>
              <a:t>Coronary Angiography</a:t>
            </a:r>
          </a:p>
          <a:p>
            <a:r>
              <a:rPr lang="en-US" altLang="el-GR">
                <a:solidFill>
                  <a:srgbClr val="FF0000"/>
                </a:solidFill>
              </a:rPr>
              <a:t>CT Angiography (Aorta &amp; Peripherals)</a:t>
            </a:r>
            <a:endParaRPr lang="el-GR" altLang="el-GR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FDDFD-6105-4495-9E00-7AE75426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>
            <a:extLst>
              <a:ext uri="{FF2B5EF4-FFF2-40B4-BE49-F238E27FC236}">
                <a16:creationId xmlns:a16="http://schemas.microsoft.com/office/drawing/2014/main" id="{D596926A-2EAC-4E9D-9F32-38B7119B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r>
              <a:rPr lang="en-US" altLang="el-GR" sz="3600"/>
              <a:t>CT Angiography (LVOT-Annulus-SOV-Aorta)</a:t>
            </a:r>
            <a:endParaRPr lang="el-GR" altLang="el-GR" sz="36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577E589-3062-4FE1-8C28-28D6B8CC3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08050"/>
            <a:ext cx="6697663" cy="52197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9E924-1D63-4E59-B0B9-47F458FC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>
            <a:extLst>
              <a:ext uri="{FF2B5EF4-FFF2-40B4-BE49-F238E27FC236}">
                <a16:creationId xmlns:a16="http://schemas.microsoft.com/office/drawing/2014/main" id="{2B8B9686-0FCB-4D45-9AC5-987D54B5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r>
              <a:rPr lang="en-US" altLang="el-GR"/>
              <a:t>CT Angiography (Peripherals)</a:t>
            </a:r>
            <a:endParaRPr lang="el-GR" altLang="el-GR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3C59188B-5EEA-4A5E-BF5E-F77E7BBEB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974725"/>
            <a:ext cx="5307013" cy="507841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D0592-0A64-41E8-BF99-67299DD0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>
            <a:extLst>
              <a:ext uri="{FF2B5EF4-FFF2-40B4-BE49-F238E27FC236}">
                <a16:creationId xmlns:a16="http://schemas.microsoft.com/office/drawing/2014/main" id="{3E4F5662-A828-4EDF-B214-5D1E54D0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928688"/>
          </a:xfrm>
        </p:spPr>
        <p:txBody>
          <a:bodyPr/>
          <a:lstStyle/>
          <a:p>
            <a:r>
              <a:rPr lang="en-US" altLang="el-GR"/>
              <a:t>Screening Report</a:t>
            </a:r>
            <a:endParaRPr lang="el-GR" altLang="el-GR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0A3020F4-805A-4C3B-99E4-92A99272C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3" y="1143000"/>
            <a:ext cx="8961437" cy="490061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A725-992B-4E6D-A1E7-DDB541F9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>
            <a:extLst>
              <a:ext uri="{FF2B5EF4-FFF2-40B4-BE49-F238E27FC236}">
                <a16:creationId xmlns:a16="http://schemas.microsoft.com/office/drawing/2014/main" id="{17FF450B-E973-468C-9BD0-5F1B350C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l-GR" sz="3600"/>
              <a:t>Fluroscopic Image of Valve Release (CoreValve)</a:t>
            </a:r>
            <a:endParaRPr lang="el-GR" altLang="el-GR" sz="3600"/>
          </a:p>
        </p:txBody>
      </p:sp>
      <p:pic>
        <p:nvPicPr>
          <p:cNvPr id="29699" name="4 - Θέση περιεχομένου" descr="6A.jpeg">
            <a:extLst>
              <a:ext uri="{FF2B5EF4-FFF2-40B4-BE49-F238E27FC236}">
                <a16:creationId xmlns:a16="http://schemas.microsoft.com/office/drawing/2014/main" id="{9874961F-B51D-4FC8-93BD-D7F19A94E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286000"/>
            <a:ext cx="7739062" cy="37798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2E202-4C44-4803-A446-B92FF5E8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>
            <a:extLst>
              <a:ext uri="{FF2B5EF4-FFF2-40B4-BE49-F238E27FC236}">
                <a16:creationId xmlns:a16="http://schemas.microsoft.com/office/drawing/2014/main" id="{234A5929-BE0F-4A48-B7F8-6ECAB430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609600"/>
            <a:ext cx="9001125" cy="1143000"/>
          </a:xfrm>
        </p:spPr>
        <p:txBody>
          <a:bodyPr/>
          <a:lstStyle/>
          <a:p>
            <a:r>
              <a:rPr lang="en-US" altLang="el-GR" sz="3600"/>
              <a:t>Fluroscopic Image of Valve Release</a:t>
            </a:r>
            <a:br>
              <a:rPr lang="en-US" altLang="el-GR" sz="3600"/>
            </a:br>
            <a:r>
              <a:rPr lang="en-US" altLang="el-GR" sz="3600"/>
              <a:t>(Edwards-Sapien)</a:t>
            </a:r>
            <a:endParaRPr lang="el-GR" altLang="el-GR" sz="3600"/>
          </a:p>
        </p:txBody>
      </p:sp>
      <p:pic>
        <p:nvPicPr>
          <p:cNvPr id="30723" name="4 - Θέση περιεχομένου" descr="6B.jpg">
            <a:extLst>
              <a:ext uri="{FF2B5EF4-FFF2-40B4-BE49-F238E27FC236}">
                <a16:creationId xmlns:a16="http://schemas.microsoft.com/office/drawing/2014/main" id="{5DD0DC17-E869-412B-B052-D98F2CCA38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2060575"/>
            <a:ext cx="7880350" cy="358457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9BBAC-7F6D-4698-B24C-F5BAAB9E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>
            <a:extLst>
              <a:ext uri="{FF2B5EF4-FFF2-40B4-BE49-F238E27FC236}">
                <a16:creationId xmlns:a16="http://schemas.microsoft.com/office/drawing/2014/main" id="{81DDC4A9-E63E-4BF9-AC9B-E7F08B97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Femoral Arterial Puncture (1)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A8C27-0520-4FF6-B3F1-16072E7E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.avi">
            <a:hlinkClick r:id="" action="ppaction://media"/>
            <a:extLst>
              <a:ext uri="{FF2B5EF4-FFF2-40B4-BE49-F238E27FC236}">
                <a16:creationId xmlns:a16="http://schemas.microsoft.com/office/drawing/2014/main" id="{45B68CF4-6E47-4509-88F6-A151810F735D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268413"/>
            <a:ext cx="6348412" cy="4762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>
            <a:extLst>
              <a:ext uri="{FF2B5EF4-FFF2-40B4-BE49-F238E27FC236}">
                <a16:creationId xmlns:a16="http://schemas.microsoft.com/office/drawing/2014/main" id="{0CF64B87-35E3-4EC9-A49C-1F5E92F7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Femoral Arterial Puncture (2)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594F5-69F1-4500-932D-83A7EFDA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2.avi">
            <a:hlinkClick r:id="" action="ppaction://media"/>
            <a:extLst>
              <a:ext uri="{FF2B5EF4-FFF2-40B4-BE49-F238E27FC236}">
                <a16:creationId xmlns:a16="http://schemas.microsoft.com/office/drawing/2014/main" id="{C882D2FE-0105-48FD-89BD-2757E4ABED1E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97000"/>
            <a:ext cx="6307137" cy="4730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>
            <a:extLst>
              <a:ext uri="{FF2B5EF4-FFF2-40B4-BE49-F238E27FC236}">
                <a16:creationId xmlns:a16="http://schemas.microsoft.com/office/drawing/2014/main" id="{9EC8C6F8-EC2A-407E-8FDE-46C00F1F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Aortic Valve Anatomy</a:t>
            </a:r>
            <a:endParaRPr lang="el-GR" altLang="el-GR"/>
          </a:p>
        </p:txBody>
      </p:sp>
      <p:pic>
        <p:nvPicPr>
          <p:cNvPr id="6147" name="4 - Θέση περιεχομένου" descr="1.jpg">
            <a:extLst>
              <a:ext uri="{FF2B5EF4-FFF2-40B4-BE49-F238E27FC236}">
                <a16:creationId xmlns:a16="http://schemas.microsoft.com/office/drawing/2014/main" id="{E647E566-23CE-403A-93E7-0FC8AB415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43063"/>
            <a:ext cx="4498975" cy="4429125"/>
          </a:xfrm>
        </p:spPr>
      </p:pic>
      <p:pic>
        <p:nvPicPr>
          <p:cNvPr id="6148" name="5 - Εικόνα" descr="2.jpg">
            <a:extLst>
              <a:ext uri="{FF2B5EF4-FFF2-40B4-BE49-F238E27FC236}">
                <a16:creationId xmlns:a16="http://schemas.microsoft.com/office/drawing/2014/main" id="{22F72985-FEE4-45A8-9A3F-4884F78C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43063"/>
            <a:ext cx="1928812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A65167-40E3-4E88-90F8-34564667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>
            <a:extLst>
              <a:ext uri="{FF2B5EF4-FFF2-40B4-BE49-F238E27FC236}">
                <a16:creationId xmlns:a16="http://schemas.microsoft.com/office/drawing/2014/main" id="{957570BF-7C40-44DC-9D41-61891F5D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Sheath Insertion (3) (14-22 F)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16CA-6C51-45A6-9143-458C753C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3.avi">
            <a:hlinkClick r:id="" action="ppaction://media"/>
            <a:extLst>
              <a:ext uri="{FF2B5EF4-FFF2-40B4-BE49-F238E27FC236}">
                <a16:creationId xmlns:a16="http://schemas.microsoft.com/office/drawing/2014/main" id="{99ECDBED-70B4-4A45-94F6-33529D444C66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68413"/>
            <a:ext cx="61976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>
            <a:extLst>
              <a:ext uri="{FF2B5EF4-FFF2-40B4-BE49-F238E27FC236}">
                <a16:creationId xmlns:a16="http://schemas.microsoft.com/office/drawing/2014/main" id="{8ACD1948-4435-4B53-A649-63951900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Baseline Aortography (4)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D0053-3D3F-43A1-B16F-917D2301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4.avi">
            <a:hlinkClick r:id="" action="ppaction://media"/>
            <a:extLst>
              <a:ext uri="{FF2B5EF4-FFF2-40B4-BE49-F238E27FC236}">
                <a16:creationId xmlns:a16="http://schemas.microsoft.com/office/drawing/2014/main" id="{E3F375DC-7027-44C2-BD4D-0D2285832EB8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09700"/>
            <a:ext cx="6224587" cy="4668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>
            <a:extLst>
              <a:ext uri="{FF2B5EF4-FFF2-40B4-BE49-F238E27FC236}">
                <a16:creationId xmlns:a16="http://schemas.microsoft.com/office/drawing/2014/main" id="{C9D6096F-FA99-4319-8103-F18497A0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Aortic Valvuloplasty (5)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1E689-7D8A-4E85-BBCC-5AD51FD3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5.avi">
            <a:hlinkClick r:id="" action="ppaction://media"/>
            <a:extLst>
              <a:ext uri="{FF2B5EF4-FFF2-40B4-BE49-F238E27FC236}">
                <a16:creationId xmlns:a16="http://schemas.microsoft.com/office/drawing/2014/main" id="{6019E3B1-9E60-48C5-B9C6-12C1A20ABC2C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038" y="1268413"/>
            <a:ext cx="6511925" cy="4884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>
            <a:extLst>
              <a:ext uri="{FF2B5EF4-FFF2-40B4-BE49-F238E27FC236}">
                <a16:creationId xmlns:a16="http://schemas.microsoft.com/office/drawing/2014/main" id="{1D1BBEB4-062B-4C2B-B0A5-ED43BD36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Valve Delivery System (6)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288C9-8C0E-4E8E-A366-06CB1913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6.avi">
            <a:hlinkClick r:id="" action="ppaction://media"/>
            <a:extLst>
              <a:ext uri="{FF2B5EF4-FFF2-40B4-BE49-F238E27FC236}">
                <a16:creationId xmlns:a16="http://schemas.microsoft.com/office/drawing/2014/main" id="{C691F52E-6D18-4786-BE8F-D8CCE02BFB1B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6224587" cy="4667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>
            <a:extLst>
              <a:ext uri="{FF2B5EF4-FFF2-40B4-BE49-F238E27FC236}">
                <a16:creationId xmlns:a16="http://schemas.microsoft.com/office/drawing/2014/main" id="{DA6323DF-6582-44C9-8BEC-E580237C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09600"/>
            <a:ext cx="8497888" cy="1143000"/>
          </a:xfrm>
        </p:spPr>
        <p:txBody>
          <a:bodyPr/>
          <a:lstStyle/>
          <a:p>
            <a:r>
              <a:rPr lang="en-US" altLang="el-GR"/>
              <a:t>Initial Valve Release (CoreValve) (7)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2DF2-36F8-4FFC-9B90-A7D4CA21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7.avi">
            <a:hlinkClick r:id="" action="ppaction://media"/>
            <a:extLst>
              <a:ext uri="{FF2B5EF4-FFF2-40B4-BE49-F238E27FC236}">
                <a16:creationId xmlns:a16="http://schemas.microsoft.com/office/drawing/2014/main" id="{B9BF8C11-9BD8-4347-BEE0-EF3B85B50DB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1557338"/>
            <a:ext cx="6254750" cy="4691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>
            <a:extLst>
              <a:ext uri="{FF2B5EF4-FFF2-40B4-BE49-F238E27FC236}">
                <a16:creationId xmlns:a16="http://schemas.microsoft.com/office/drawing/2014/main" id="{75BB2C37-D5C1-4CAC-A4FA-8B74EA3C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Final Valve Release (CoreValve) (8)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E5A0A-C129-4744-A730-0864940A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8.avi">
            <a:hlinkClick r:id="" action="ppaction://media"/>
            <a:extLst>
              <a:ext uri="{FF2B5EF4-FFF2-40B4-BE49-F238E27FC236}">
                <a16:creationId xmlns:a16="http://schemas.microsoft.com/office/drawing/2014/main" id="{20CABD8D-E8B1-495C-A5E2-941E1DF44380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23963"/>
            <a:ext cx="6842125" cy="5132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>
            <a:extLst>
              <a:ext uri="{FF2B5EF4-FFF2-40B4-BE49-F238E27FC236}">
                <a16:creationId xmlns:a16="http://schemas.microsoft.com/office/drawing/2014/main" id="{EDF2E6D2-125F-4F46-B588-DDD34ED6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036050" cy="936625"/>
          </a:xfrm>
        </p:spPr>
        <p:txBody>
          <a:bodyPr/>
          <a:lstStyle/>
          <a:p>
            <a:r>
              <a:rPr lang="en-US" altLang="el-GR"/>
              <a:t>Femoral Angiography after closure (9)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CECDD-D098-4CDC-BC89-3C2B6B94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9.avi">
            <a:hlinkClick r:id="" action="ppaction://media"/>
            <a:extLst>
              <a:ext uri="{FF2B5EF4-FFF2-40B4-BE49-F238E27FC236}">
                <a16:creationId xmlns:a16="http://schemas.microsoft.com/office/drawing/2014/main" id="{BC741761-9BE4-4971-96D1-35C0A0FA0CC9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96975"/>
            <a:ext cx="6734175" cy="5049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>
            <a:extLst>
              <a:ext uri="{FF2B5EF4-FFF2-40B4-BE49-F238E27FC236}">
                <a16:creationId xmlns:a16="http://schemas.microsoft.com/office/drawing/2014/main" id="{781189A1-C2DB-4E8C-B1B4-843747BE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TAVI through Aortic Stent (10)</a:t>
            </a: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B61F-F5F8-4719-919E-86DC32F2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0.avi">
            <a:hlinkClick r:id="" action="ppaction://media"/>
            <a:extLst>
              <a:ext uri="{FF2B5EF4-FFF2-40B4-BE49-F238E27FC236}">
                <a16:creationId xmlns:a16="http://schemas.microsoft.com/office/drawing/2014/main" id="{A42FE539-A636-49A5-AF43-946D700BC791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17638"/>
            <a:ext cx="6321425" cy="4740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518F3AE-E34B-4665-BD52-CF9A1846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Final Evolut R Placement (11)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9DB7B-5541-4A0E-BBA0-C8DFBFAF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1.avi">
            <a:hlinkClick r:id="" action="ppaction://media"/>
            <a:extLst>
              <a:ext uri="{FF2B5EF4-FFF2-40B4-BE49-F238E27FC236}">
                <a16:creationId xmlns:a16="http://schemas.microsoft.com/office/drawing/2014/main" id="{6E94071C-5DC6-4746-BE9F-0D9749CF5082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390650"/>
            <a:ext cx="6515100" cy="4887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E6320DC-EBEA-4DBA-9D25-9FFA9D91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36525"/>
            <a:ext cx="8353425" cy="1060450"/>
          </a:xfrm>
        </p:spPr>
        <p:txBody>
          <a:bodyPr/>
          <a:lstStyle/>
          <a:p>
            <a:r>
              <a:rPr lang="en-US" altLang="el-GR"/>
              <a:t>AS - Lotus Valve – Aortography (12)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2336-A220-48A7-A573-E8E16E8E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2.avi">
            <a:hlinkClick r:id="" action="ppaction://media"/>
            <a:extLst>
              <a:ext uri="{FF2B5EF4-FFF2-40B4-BE49-F238E27FC236}">
                <a16:creationId xmlns:a16="http://schemas.microsoft.com/office/drawing/2014/main" id="{0FDD649E-7C22-462F-9029-A6D4BABA8A46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6878638" cy="515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>
            <a:extLst>
              <a:ext uri="{FF2B5EF4-FFF2-40B4-BE49-F238E27FC236}">
                <a16:creationId xmlns:a16="http://schemas.microsoft.com/office/drawing/2014/main" id="{CB17B038-DC85-4342-B78C-573D02EF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928688"/>
          </a:xfrm>
        </p:spPr>
        <p:txBody>
          <a:bodyPr/>
          <a:lstStyle/>
          <a:p>
            <a:r>
              <a:rPr lang="en-US" altLang="el-GR"/>
              <a:t>Aortic Root Anatomy</a:t>
            </a:r>
            <a:endParaRPr lang="el-GR" altLang="el-GR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9D90BFF3-BA99-4C1B-A1F4-9BDA8C1D8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3800"/>
            <a:ext cx="7850187" cy="4953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02080-62A2-4638-A612-E7E7E9AB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C817C5E-B6BA-42BC-B67E-68089B41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Final Placement of Lotus Valve (13)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18253-9808-4529-9845-5D336282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3.avi">
            <a:hlinkClick r:id="" action="ppaction://media"/>
            <a:extLst>
              <a:ext uri="{FF2B5EF4-FFF2-40B4-BE49-F238E27FC236}">
                <a16:creationId xmlns:a16="http://schemas.microsoft.com/office/drawing/2014/main" id="{12DD7407-C943-4389-ADC8-315C25ADD2A0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17638"/>
            <a:ext cx="6467475" cy="485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550A1B1D-E31B-4F59-A634-C59DEDEA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Valve in Valve CE Magna 21(14)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0F7E-B32F-4C59-9F00-533D4B36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4.avi">
            <a:hlinkClick r:id="" action="ppaction://media"/>
            <a:extLst>
              <a:ext uri="{FF2B5EF4-FFF2-40B4-BE49-F238E27FC236}">
                <a16:creationId xmlns:a16="http://schemas.microsoft.com/office/drawing/2014/main" id="{B6512237-A072-4382-A950-C64CDDB33322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650" y="1341438"/>
            <a:ext cx="6469063" cy="485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FE21D7B-C51F-40D9-8785-AA476BB0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Valve in Valve Evolut R (15)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B1571-DE81-4C34-8107-44F38C05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15.avi">
            <a:hlinkClick r:id="" action="ppaction://media"/>
            <a:extLst>
              <a:ext uri="{FF2B5EF4-FFF2-40B4-BE49-F238E27FC236}">
                <a16:creationId xmlns:a16="http://schemas.microsoft.com/office/drawing/2014/main" id="{1F9C4624-ED04-479F-A33A-D9F1EBACB53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341438"/>
            <a:ext cx="6273800" cy="4705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7E74F7A-C351-488F-B1F5-79B7D803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TAVI in Bicuspid AV (23)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18869-9393-4629-BC8D-B9F9957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TAVI_pre_23.avi">
            <a:hlinkClick r:id="" action="ppaction://media"/>
            <a:extLst>
              <a:ext uri="{FF2B5EF4-FFF2-40B4-BE49-F238E27FC236}">
                <a16:creationId xmlns:a16="http://schemas.microsoft.com/office/drawing/2014/main" id="{3E0AE32C-1DB6-49FF-B496-70FFE1951A4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688" y="1268413"/>
            <a:ext cx="6210300" cy="4657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9A1F1FA-92EE-4347-8DE3-75CBBC68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Sizing in Bicuspid AV (24)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A36AC-75A7-4D58-9653-B36D326C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TAVI_pre_Sizing_24.avi">
            <a:hlinkClick r:id="" action="ppaction://media"/>
            <a:extLst>
              <a:ext uri="{FF2B5EF4-FFF2-40B4-BE49-F238E27FC236}">
                <a16:creationId xmlns:a16="http://schemas.microsoft.com/office/drawing/2014/main" id="{77766C84-BDCF-4193-BDFD-76008675C33C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6505575" cy="4879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8627D96-DE28-4527-9A9E-E19FA72C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Initial Result (25)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8FA4E-B689-478D-8237-2845371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TAVI_post_Initial_25.avi">
            <a:hlinkClick r:id="" action="ppaction://media"/>
            <a:extLst>
              <a:ext uri="{FF2B5EF4-FFF2-40B4-BE49-F238E27FC236}">
                <a16:creationId xmlns:a16="http://schemas.microsoft.com/office/drawing/2014/main" id="{2B242417-A65D-41DE-841D-F05EB2C6AA4F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1125538"/>
            <a:ext cx="6642100" cy="4979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5520828B-FF39-43E1-A5FE-328CE42D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Balloon expansion (26)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AF6E-C656-46DD-91B9-0252F24C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TAVI_post_Balloon_26.avi">
            <a:hlinkClick r:id="" action="ppaction://media"/>
            <a:extLst>
              <a:ext uri="{FF2B5EF4-FFF2-40B4-BE49-F238E27FC236}">
                <a16:creationId xmlns:a16="http://schemas.microsoft.com/office/drawing/2014/main" id="{722B5675-2589-4566-828B-34FC080F401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1125538"/>
            <a:ext cx="7029450" cy="527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3556B890-2047-4F9C-817B-BED36BE2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Final Result (27)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10A57-D76E-4E25-A07D-5A5BF553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3" name="TAVI_post_Final_27.avi">
            <a:hlinkClick r:id="" action="ppaction://media"/>
            <a:extLst>
              <a:ext uri="{FF2B5EF4-FFF2-40B4-BE49-F238E27FC236}">
                <a16:creationId xmlns:a16="http://schemas.microsoft.com/office/drawing/2014/main" id="{F661EB80-1894-4D5F-AB47-7C3405A02E10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7638"/>
            <a:ext cx="6416675" cy="4811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>
            <a:extLst>
              <a:ext uri="{FF2B5EF4-FFF2-40B4-BE49-F238E27FC236}">
                <a16:creationId xmlns:a16="http://schemas.microsoft.com/office/drawing/2014/main" id="{2AA11672-E2FB-4673-931E-49547B39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609600"/>
            <a:ext cx="9001125" cy="1143000"/>
          </a:xfrm>
        </p:spPr>
        <p:txBody>
          <a:bodyPr/>
          <a:lstStyle/>
          <a:p>
            <a:r>
              <a:rPr lang="en-US" altLang="el-GR"/>
              <a:t>TAVI Vascular Arterial Complications</a:t>
            </a:r>
            <a:endParaRPr lang="el-GR" altLang="el-GR"/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14E89895-F8CE-4FA8-9FFD-DAE3B44DA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428875"/>
            <a:ext cx="5818187" cy="2965450"/>
          </a:xfrm>
        </p:spPr>
      </p:pic>
      <p:pic>
        <p:nvPicPr>
          <p:cNvPr id="52228" name="Picture 2">
            <a:extLst>
              <a:ext uri="{FF2B5EF4-FFF2-40B4-BE49-F238E27FC236}">
                <a16:creationId xmlns:a16="http://schemas.microsoft.com/office/drawing/2014/main" id="{B0496AE0-3AD7-4A2C-A2D8-0A281C83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857375"/>
            <a:ext cx="25193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531C-B77E-4270-9FF6-5BBF6BF7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1920F73-8511-45A1-9D82-D6AA723F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r>
              <a:rPr lang="en-US" altLang="el-GR" sz="3200"/>
              <a:t>Femoral bleeding after puncture (16)</a:t>
            </a:r>
            <a:endParaRPr lang="el-GR" altLang="el-GR" sz="3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41730-E351-4A70-9790-DB43DF94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16.avi">
            <a:hlinkClick r:id="" action="ppaction://media"/>
            <a:extLst>
              <a:ext uri="{FF2B5EF4-FFF2-40B4-BE49-F238E27FC236}">
                <a16:creationId xmlns:a16="http://schemas.microsoft.com/office/drawing/2014/main" id="{D8D865E5-EB3F-4FA3-9900-4D9FED3FCBFA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196975"/>
            <a:ext cx="6626225" cy="4968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>
            <a:extLst>
              <a:ext uri="{FF2B5EF4-FFF2-40B4-BE49-F238E27FC236}">
                <a16:creationId xmlns:a16="http://schemas.microsoft.com/office/drawing/2014/main" id="{198D4A2E-1DF9-4587-BA2C-3541DDC3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Causes of Aortic Stenosis</a:t>
            </a:r>
            <a:endParaRPr lang="el-GR" altLang="el-GR"/>
          </a:p>
        </p:txBody>
      </p:sp>
      <p:sp>
        <p:nvSpPr>
          <p:cNvPr id="8195" name="2 - Θέση περιεχομένου">
            <a:extLst>
              <a:ext uri="{FF2B5EF4-FFF2-40B4-BE49-F238E27FC236}">
                <a16:creationId xmlns:a16="http://schemas.microsoft.com/office/drawing/2014/main" id="{B462050A-CF9F-41BD-9521-1BEDA430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r>
              <a:rPr lang="en-US" altLang="el-GR"/>
              <a:t>Age related-Annular Calcification</a:t>
            </a:r>
          </a:p>
          <a:p>
            <a:r>
              <a:rPr lang="en-US" altLang="el-GR"/>
              <a:t>History of Rheumatic Fever</a:t>
            </a:r>
          </a:p>
          <a:p>
            <a:r>
              <a:rPr lang="en-US" altLang="el-GR"/>
              <a:t>Congenital Anomalies (Bicuspid Valve)</a:t>
            </a:r>
          </a:p>
          <a:p>
            <a:r>
              <a:rPr lang="en-US" altLang="el-GR"/>
              <a:t>History of Chest Radiation</a:t>
            </a:r>
          </a:p>
          <a:p>
            <a:r>
              <a:rPr lang="en-US" altLang="el-GR"/>
              <a:t>Autoimmune Diseases</a:t>
            </a:r>
          </a:p>
          <a:p>
            <a:r>
              <a:rPr lang="en-US" altLang="el-GR"/>
              <a:t>Congenital Hypercholesterolemia</a:t>
            </a:r>
          </a:p>
          <a:p>
            <a:r>
              <a:rPr lang="en-US" altLang="el-GR"/>
              <a:t>End-stage Renal Disease</a:t>
            </a: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8306-F225-4CCD-BC73-74F7ECA3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350E6EE-B110-40BC-9FF3-D43F1267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1152525"/>
          </a:xfrm>
        </p:spPr>
        <p:txBody>
          <a:bodyPr/>
          <a:lstStyle/>
          <a:p>
            <a:r>
              <a:rPr lang="en-US" altLang="el-GR" sz="3200"/>
              <a:t>Femoral bleeding after puncture (17) – Use of RA</a:t>
            </a:r>
            <a:endParaRPr lang="el-GR" altLang="el-GR" sz="3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20AEE-1086-4B51-B5AA-9CCF46C8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17.avi">
            <a:hlinkClick r:id="" action="ppaction://media"/>
            <a:extLst>
              <a:ext uri="{FF2B5EF4-FFF2-40B4-BE49-F238E27FC236}">
                <a16:creationId xmlns:a16="http://schemas.microsoft.com/office/drawing/2014/main" id="{32BAFFCF-7052-47C5-89BB-B145FB7691D2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52525"/>
            <a:ext cx="6975475" cy="523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8D09988-AB4A-419B-ACDA-D2C23659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225550"/>
          </a:xfrm>
        </p:spPr>
        <p:txBody>
          <a:bodyPr/>
          <a:lstStyle/>
          <a:p>
            <a:r>
              <a:rPr lang="en-US" altLang="el-GR" sz="3200"/>
              <a:t>Femoral bleeding after puncture (18) – LFA for valve delivery</a:t>
            </a:r>
            <a:endParaRPr lang="el-GR" altLang="el-GR" sz="3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88C41-E5AC-437A-836C-000C5D91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18.avi">
            <a:hlinkClick r:id="" action="ppaction://media"/>
            <a:extLst>
              <a:ext uri="{FF2B5EF4-FFF2-40B4-BE49-F238E27FC236}">
                <a16:creationId xmlns:a16="http://schemas.microsoft.com/office/drawing/2014/main" id="{0226636E-1945-4AB3-9081-6164F4F2ADF5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98588"/>
            <a:ext cx="6565900" cy="4922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7C87FD1-4DC7-4E16-8E84-C96D938A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92163"/>
          </a:xfrm>
        </p:spPr>
        <p:txBody>
          <a:bodyPr/>
          <a:lstStyle/>
          <a:p>
            <a:r>
              <a:rPr lang="en-US" altLang="el-GR"/>
              <a:t>Femoral bleeding after puncture (19) </a:t>
            </a:r>
            <a:endParaRPr lang="el-GR" alt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5D380-DF71-453A-A950-CDE49752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19.avi">
            <a:hlinkClick r:id="" action="ppaction://media"/>
            <a:extLst>
              <a:ext uri="{FF2B5EF4-FFF2-40B4-BE49-F238E27FC236}">
                <a16:creationId xmlns:a16="http://schemas.microsoft.com/office/drawing/2014/main" id="{3BF591F4-7FC0-4C17-BD0F-EEDF259A0F41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488" y="1268413"/>
            <a:ext cx="6423025" cy="4816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>
            <a:extLst>
              <a:ext uri="{FF2B5EF4-FFF2-40B4-BE49-F238E27FC236}">
                <a16:creationId xmlns:a16="http://schemas.microsoft.com/office/drawing/2014/main" id="{106652A5-BA7B-4E49-9EDC-CEFF5E74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r>
              <a:rPr lang="en-US" altLang="el-GR"/>
              <a:t>TAVI Transapical Complications</a:t>
            </a:r>
            <a:endParaRPr lang="el-GR" altLang="el-GR"/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D4377EBD-16E8-4228-ACA6-FF8D48519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0050" y="1052513"/>
            <a:ext cx="3079750" cy="505301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35BD9-2DA9-46B2-B1D3-16AF70EE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>
            <a:extLst>
              <a:ext uri="{FF2B5EF4-FFF2-40B4-BE49-F238E27FC236}">
                <a16:creationId xmlns:a16="http://schemas.microsoft.com/office/drawing/2014/main" id="{39C6FE66-C76B-4156-82D0-E57D5A00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642938"/>
          </a:xfrm>
        </p:spPr>
        <p:txBody>
          <a:bodyPr/>
          <a:lstStyle/>
          <a:p>
            <a:r>
              <a:rPr lang="en-US" altLang="el-GR"/>
              <a:t>TAVI Mitral Valve Injury</a:t>
            </a:r>
            <a:endParaRPr lang="el-GR" altLang="el-GR"/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8FEA2DFB-B9D2-402A-90AE-F6F445B30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000125"/>
            <a:ext cx="7197725" cy="513715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7C89-1527-4DC5-8F59-49A0E67C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>
            <a:extLst>
              <a:ext uri="{FF2B5EF4-FFF2-40B4-BE49-F238E27FC236}">
                <a16:creationId xmlns:a16="http://schemas.microsoft.com/office/drawing/2014/main" id="{E7189BAB-A404-4F11-A678-CADFDC9E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928687"/>
          </a:xfrm>
        </p:spPr>
        <p:txBody>
          <a:bodyPr/>
          <a:lstStyle/>
          <a:p>
            <a:r>
              <a:rPr lang="en-US" altLang="el-GR"/>
              <a:t>TAVI Paravalvular Regurgitation</a:t>
            </a:r>
            <a:endParaRPr lang="el-GR" altLang="el-GR"/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8AC82786-D6E9-4AD4-BDDE-216B70EB8A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8304213" cy="33480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7E79-3A3C-4E39-8273-E82DB157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A3350601-E55D-47B5-A43F-74E2C42F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en-US" altLang="el-GR" sz="2800"/>
              <a:t>Paravalvular leak due to inadequate stent expansion (20)</a:t>
            </a:r>
            <a:endParaRPr lang="el-GR" altLang="el-GR" sz="2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A6F0D-DDD5-47C3-B8FA-99BBCC23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20.avi">
            <a:hlinkClick r:id="" action="ppaction://media"/>
            <a:extLst>
              <a:ext uri="{FF2B5EF4-FFF2-40B4-BE49-F238E27FC236}">
                <a16:creationId xmlns:a16="http://schemas.microsoft.com/office/drawing/2014/main" id="{94F6EE68-D6BE-4BF7-8E40-3B14ECDBCD6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81075"/>
            <a:ext cx="6659562" cy="4995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E004B5E8-CCDA-4F80-8D65-A2088FEC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65188"/>
          </a:xfrm>
        </p:spPr>
        <p:txBody>
          <a:bodyPr/>
          <a:lstStyle/>
          <a:p>
            <a:r>
              <a:rPr lang="en-US" altLang="el-GR" sz="2800"/>
              <a:t>Paravalvular leak due to inadequate stent expansion (21)</a:t>
            </a:r>
            <a:endParaRPr lang="el-GR" altLang="el-GR" sz="2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6FC9C-43F3-494F-8F23-68EEC094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21.avi">
            <a:hlinkClick r:id="" action="ppaction://media"/>
            <a:extLst>
              <a:ext uri="{FF2B5EF4-FFF2-40B4-BE49-F238E27FC236}">
                <a16:creationId xmlns:a16="http://schemas.microsoft.com/office/drawing/2014/main" id="{7CD0F57D-8F75-416D-9654-0D2FD4CB4665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85875"/>
            <a:ext cx="6423025" cy="4818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65CD0C9-DAE9-434E-921D-37B84256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63600"/>
          </a:xfrm>
        </p:spPr>
        <p:txBody>
          <a:bodyPr/>
          <a:lstStyle/>
          <a:p>
            <a:r>
              <a:rPr lang="en-US" altLang="el-GR" sz="2800"/>
              <a:t>Paravalvular leak due to inadequate stent expansion (22)</a:t>
            </a:r>
            <a:endParaRPr lang="el-GR" altLang="el-GR" sz="2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0E82C-9082-4ACB-85A1-7FE1BC01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pic>
        <p:nvPicPr>
          <p:cNvPr id="4" name="22.avi">
            <a:hlinkClick r:id="" action="ppaction://media"/>
            <a:extLst>
              <a:ext uri="{FF2B5EF4-FFF2-40B4-BE49-F238E27FC236}">
                <a16:creationId xmlns:a16="http://schemas.microsoft.com/office/drawing/2014/main" id="{600140B3-6832-4243-BD7A-50233B58A3B0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12863"/>
            <a:ext cx="6665912" cy="4999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>
            <a:extLst>
              <a:ext uri="{FF2B5EF4-FFF2-40B4-BE49-F238E27FC236}">
                <a16:creationId xmlns:a16="http://schemas.microsoft.com/office/drawing/2014/main" id="{C7A9BA4A-693B-448D-BB0C-4D7371FC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000125"/>
          </a:xfrm>
        </p:spPr>
        <p:txBody>
          <a:bodyPr/>
          <a:lstStyle/>
          <a:p>
            <a:r>
              <a:rPr lang="en-US" altLang="el-GR"/>
              <a:t>TAVI Annulus Rupture</a:t>
            </a:r>
            <a:endParaRPr lang="el-GR" altLang="el-GR"/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185E74CB-2752-44D5-92A7-47AC26ADF5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25513"/>
            <a:ext cx="7361238" cy="516731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1D584-D5E9-4C0D-A97F-54FEFEC6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>
            <a:extLst>
              <a:ext uri="{FF2B5EF4-FFF2-40B4-BE49-F238E27FC236}">
                <a16:creationId xmlns:a16="http://schemas.microsoft.com/office/drawing/2014/main" id="{F543CBED-7A0C-4169-95A4-42EA82DF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l-GR" sz="3600"/>
              <a:t>Incidence of Aortic and Mitral Valve Disease</a:t>
            </a:r>
            <a:endParaRPr lang="el-GR" altLang="el-GR" sz="3600"/>
          </a:p>
        </p:txBody>
      </p:sp>
      <p:pic>
        <p:nvPicPr>
          <p:cNvPr id="9219" name="5 - Θέση περιεχομένου" descr="3.jpg">
            <a:extLst>
              <a:ext uri="{FF2B5EF4-FFF2-40B4-BE49-F238E27FC236}">
                <a16:creationId xmlns:a16="http://schemas.microsoft.com/office/drawing/2014/main" id="{54C264D1-4480-4066-881D-85F19C1CF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167562" cy="452437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3CA2-9C97-4319-A9B0-9FDEAF22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Τίτλος">
            <a:extLst>
              <a:ext uri="{FF2B5EF4-FFF2-40B4-BE49-F238E27FC236}">
                <a16:creationId xmlns:a16="http://schemas.microsoft.com/office/drawing/2014/main" id="{215A2B24-B2D3-42C7-B31E-7BA74E77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785812"/>
          </a:xfrm>
        </p:spPr>
        <p:txBody>
          <a:bodyPr/>
          <a:lstStyle/>
          <a:p>
            <a:r>
              <a:rPr lang="en-US" altLang="el-GR"/>
              <a:t>TAVI Coronary Obstruction</a:t>
            </a:r>
            <a:endParaRPr lang="el-GR" altLang="el-GR"/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A54789AA-8D4B-48B8-B027-254B0E36B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6551612" cy="51689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986B-B065-4099-AE97-12D43488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8F0E41D0-67C4-4F17-94B8-09555E1F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AMC TAVI Program</a:t>
            </a:r>
            <a:endParaRPr lang="el-GR" altLang="el-GR"/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0431CD85-9DBE-4E1A-9966-58B55EC5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887787"/>
          </a:xfrm>
        </p:spPr>
        <p:txBody>
          <a:bodyPr/>
          <a:lstStyle/>
          <a:p>
            <a:r>
              <a:rPr lang="en-US" altLang="el-GR" sz="2400"/>
              <a:t>2015-</a:t>
            </a:r>
            <a:r>
              <a:rPr lang="el-GR" altLang="el-GR" sz="2400"/>
              <a:t>Σήμερα</a:t>
            </a:r>
          </a:p>
          <a:p>
            <a:r>
              <a:rPr lang="el-GR" altLang="el-GR" sz="2400"/>
              <a:t>Επίσημη Πιστοποίηση από το ΚεΣΥ (2017)</a:t>
            </a:r>
          </a:p>
          <a:p>
            <a:r>
              <a:rPr lang="el-GR" altLang="el-GR" sz="2400"/>
              <a:t>Επιστημονικός Υπεύθυνος Κος Παπαϊωάννου Γεώργιος</a:t>
            </a:r>
          </a:p>
          <a:p>
            <a:r>
              <a:rPr lang="el-GR" altLang="el-GR" sz="2400"/>
              <a:t>Υποχρέωση ηλεκτρονικής αναφοράς περιστατικών και συμβαμάτων καθώς και ετήσιου ελέγχου κάθε τρίμηνο</a:t>
            </a:r>
          </a:p>
          <a:p>
            <a:r>
              <a:rPr lang="el-GR" altLang="el-GR" sz="2400"/>
              <a:t>Αναγκαιότητα στήριξης του προγράμματος (Υπ. Απόφαση 2018 – 40 περιστατικά ανά διετία με άριστα αποτελέσματα)</a:t>
            </a:r>
          </a:p>
          <a:p>
            <a:r>
              <a:rPr lang="el-GR" altLang="el-GR" sz="2400"/>
              <a:t>Πρόσφατη αδειοδότηση (2018) για </a:t>
            </a:r>
            <a:r>
              <a:rPr lang="en-US" altLang="el-GR" sz="2400"/>
              <a:t>MitraClip </a:t>
            </a:r>
            <a:endParaRPr lang="el-GR" altLang="el-GR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89D2A-E11A-4562-8489-ECB8EF93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00B0681E-B2A2-4830-8A0F-03062CB9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1143000"/>
          </a:xfrm>
        </p:spPr>
        <p:txBody>
          <a:bodyPr/>
          <a:lstStyle/>
          <a:p>
            <a:r>
              <a:rPr lang="en-US" altLang="el-GR"/>
              <a:t>AMC Cases n=42 - GP Cases n=32 (50)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8C8D-E767-4C47-B6AC-AFE83FD0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FBC01DF-690D-40A1-B04E-508B51E8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EEC3BB36-4B18-41D9-8794-1888A5E7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TAVI GP Cases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9911-3F41-4141-9629-D6CD9E56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53E6E26-4A6E-4480-BAE6-E131A2F794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76F492D-93C9-43E2-8029-1F5C7D72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TAVI GP Cases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0FE9E-6F6D-4D03-9242-6775BB24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F6E1E4AD-AB38-4B0F-B89E-17D5DCA527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6E6953D7-97B1-45D4-A082-55DBF859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TAVI GP Cases</a:t>
            </a:r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E3344-0967-470B-B92F-BE139D02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AAC3F15-304A-4117-8A36-BA6B543C82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B85E1111-B8A5-4447-84B4-2A3CF635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altLang="el-GR"/>
              <a:t>Conclusions</a:t>
            </a:r>
            <a:endParaRPr lang="el-GR" altLang="el-GR"/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9429EE3B-9979-4836-8DD6-AFB1201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GB" altLang="el-GR" sz="2800"/>
              <a:t>TAVI indication for severe aortic stenosis is currently for patients with high-risk and intermediate risk &gt;75 years for surgical aortic valve replacement</a:t>
            </a:r>
          </a:p>
          <a:p>
            <a:r>
              <a:rPr lang="en-GB" altLang="el-GR" sz="2800"/>
              <a:t>Technology is rapidly growing minimizing paravalvular leak and vascular complications due to reduced sheath size</a:t>
            </a:r>
          </a:p>
          <a:p>
            <a:r>
              <a:rPr lang="en-GB" altLang="el-GR" sz="2800"/>
              <a:t>It is anticipated over the next years to be implemented in the majority of intermediate risk patients provided proven duration of the bioprosthetic valve</a:t>
            </a:r>
            <a:endParaRPr lang="el-GR" altLang="el-GR" sz="2800"/>
          </a:p>
          <a:p>
            <a:endParaRPr lang="el-GR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F2F90-C735-47DD-85A8-F03D884A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>
            <a:extLst>
              <a:ext uri="{FF2B5EF4-FFF2-40B4-BE49-F238E27FC236}">
                <a16:creationId xmlns:a16="http://schemas.microsoft.com/office/drawing/2014/main" id="{A041A18F-21DF-4DEE-BE17-1EF2CAC2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r>
              <a:rPr lang="en-US" altLang="el-GR"/>
              <a:t>Natural History and Symptoms of Aortic Stenosis</a:t>
            </a:r>
            <a:endParaRPr lang="el-GR" altLang="el-GR"/>
          </a:p>
        </p:txBody>
      </p:sp>
      <p:pic>
        <p:nvPicPr>
          <p:cNvPr id="10243" name="4 - Θέση περιεχομένου" descr="4.jpg">
            <a:extLst>
              <a:ext uri="{FF2B5EF4-FFF2-40B4-BE49-F238E27FC236}">
                <a16:creationId xmlns:a16="http://schemas.microsoft.com/office/drawing/2014/main" id="{D03088DA-F8F0-4F64-9B7E-CEDC21FE9F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74800"/>
            <a:ext cx="7329488" cy="456882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11C65-311E-4628-9F87-D6339D70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8546C56-8352-4195-9305-51AE99EF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785225" cy="863600"/>
          </a:xfrm>
        </p:spPr>
        <p:txBody>
          <a:bodyPr/>
          <a:lstStyle/>
          <a:p>
            <a:r>
              <a:rPr lang="en-US" altLang="el-GR" sz="2800"/>
              <a:t>Risk Assessment (STS/Frailty/Comorbidities/Procedure specific issues)</a:t>
            </a:r>
            <a:endParaRPr lang="el-GR" altLang="el-GR" sz="280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FEF1742-BF03-43D0-B951-3E648979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1751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l-GR" sz="1600"/>
          </a:p>
          <a:p>
            <a:r>
              <a:rPr lang="en-US" altLang="el-GR" sz="2000" b="1"/>
              <a:t>1.</a:t>
            </a:r>
            <a:r>
              <a:rPr lang="en-US" altLang="el-GR" sz="2000"/>
              <a:t> </a:t>
            </a:r>
            <a:r>
              <a:rPr lang="en-US" altLang="el-GR" sz="2000" b="1">
                <a:solidFill>
                  <a:srgbClr val="FF0000"/>
                </a:solidFill>
              </a:rPr>
              <a:t>Low risk</a:t>
            </a:r>
            <a:r>
              <a:rPr lang="en-US" altLang="el-GR" sz="2000" b="1"/>
              <a:t>:</a:t>
            </a:r>
            <a:r>
              <a:rPr lang="en-US" altLang="el-GR" sz="2000"/>
              <a:t> STS &lt;4% with no frailty, no comorbidity, and no procedure-specific impediments.</a:t>
            </a:r>
          </a:p>
          <a:p>
            <a:r>
              <a:rPr lang="en-US" altLang="el-GR" sz="2000" b="1"/>
              <a:t>2.</a:t>
            </a:r>
            <a:r>
              <a:rPr lang="en-US" altLang="el-GR" sz="2000"/>
              <a:t> </a:t>
            </a:r>
            <a:r>
              <a:rPr lang="en-US" altLang="el-GR" sz="2000" b="1">
                <a:solidFill>
                  <a:srgbClr val="FF0000"/>
                </a:solidFill>
              </a:rPr>
              <a:t>Intermediate risk</a:t>
            </a:r>
            <a:r>
              <a:rPr lang="en-US" altLang="el-GR" sz="2000" b="1"/>
              <a:t>:</a:t>
            </a:r>
            <a:r>
              <a:rPr lang="en-US" altLang="el-GR" sz="2000"/>
              <a:t> STS 4% to 8% with no more than mild frailty or 1 major organ system compromise not to be improved postoperatively, and minimal procedure-specific impediments.</a:t>
            </a:r>
          </a:p>
          <a:p>
            <a:r>
              <a:rPr lang="en-US" altLang="el-GR" sz="2000" b="1"/>
              <a:t>3.</a:t>
            </a:r>
            <a:r>
              <a:rPr lang="en-US" altLang="el-GR" sz="2000"/>
              <a:t> </a:t>
            </a:r>
            <a:r>
              <a:rPr lang="en-US" altLang="el-GR" sz="2000" b="1">
                <a:solidFill>
                  <a:srgbClr val="FF0000"/>
                </a:solidFill>
              </a:rPr>
              <a:t>High risk</a:t>
            </a:r>
            <a:r>
              <a:rPr lang="en-US" altLang="el-GR" sz="2000" b="1"/>
              <a:t>:</a:t>
            </a:r>
            <a:r>
              <a:rPr lang="en-US" altLang="el-GR" sz="2000"/>
              <a:t> STS &gt;8%, or moderate-severe frailty, no more than 2 major organ system compromise not to be improved postoperatively, or a possible procedure-specific impediment.</a:t>
            </a:r>
          </a:p>
          <a:p>
            <a:r>
              <a:rPr lang="en-US" altLang="el-GR" sz="2000" b="1"/>
              <a:t>4.</a:t>
            </a:r>
            <a:r>
              <a:rPr lang="en-US" altLang="el-GR" sz="2000"/>
              <a:t> </a:t>
            </a:r>
            <a:r>
              <a:rPr lang="en-US" altLang="el-GR" sz="2000" b="1">
                <a:solidFill>
                  <a:srgbClr val="FF0000"/>
                </a:solidFill>
              </a:rPr>
              <a:t>Prohibitive risk</a:t>
            </a:r>
            <a:r>
              <a:rPr lang="en-US" altLang="el-GR" sz="2000" b="1"/>
              <a:t>:</a:t>
            </a:r>
            <a:r>
              <a:rPr lang="en-US" altLang="el-GR" sz="2000"/>
              <a:t> Preoperative risk of mortality and morbidity &gt;50% at 1 year, ≥3 major organ system compromise not to be improved postoperatively, severe frailty, or  severe procedure-specific impediments.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48787-3CC9-4AE4-A4F4-E997CAB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DCDFA7-E958-4A0D-A6D2-347BC8B3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647700"/>
          </a:xfrm>
        </p:spPr>
        <p:txBody>
          <a:bodyPr/>
          <a:lstStyle/>
          <a:p>
            <a:r>
              <a:rPr lang="en-US" altLang="el-GR"/>
              <a:t>Frailty Index</a:t>
            </a:r>
            <a:endParaRPr lang="el-GR" altLang="el-GR"/>
          </a:p>
        </p:txBody>
      </p:sp>
      <p:pic>
        <p:nvPicPr>
          <p:cNvPr id="12291" name="Picture 2" descr="C:\Users\User\Documents\Georgios\Presentations\My Images\F1.large (1)-Frailty.jpg">
            <a:extLst>
              <a:ext uri="{FF2B5EF4-FFF2-40B4-BE49-F238E27FC236}">
                <a16:creationId xmlns:a16="http://schemas.microsoft.com/office/drawing/2014/main" id="{D9207958-5BAA-48CC-A263-9D09BA529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836613"/>
            <a:ext cx="3551237" cy="5297487"/>
          </a:xfrm>
        </p:spPr>
      </p:pic>
      <p:sp>
        <p:nvSpPr>
          <p:cNvPr id="12292" name="TextBox 6">
            <a:extLst>
              <a:ext uri="{FF2B5EF4-FFF2-40B4-BE49-F238E27FC236}">
                <a16:creationId xmlns:a16="http://schemas.microsoft.com/office/drawing/2014/main" id="{BDDDDF6B-243B-423D-AAAB-404AC9F8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37288"/>
            <a:ext cx="374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400" b="1">
                <a:latin typeface="Arial" panose="020B0604020202020204" pitchFamily="34" charset="0"/>
              </a:rPr>
              <a:t>J Am Coll Cardiol 2017;70:689-700</a:t>
            </a:r>
            <a:endParaRPr lang="el-GR" altLang="el-GR" sz="1400" b="1"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B6D4B-C155-4071-8AEA-67D90916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AMC 10/4/2019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899</Words>
  <Application>Microsoft Office PowerPoint</Application>
  <PresentationFormat>On-screen Show (4:3)</PresentationFormat>
  <Paragraphs>242</Paragraphs>
  <Slides>66</Slides>
  <Notes>1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Albany AMT</vt:lpstr>
      <vt:lpstr>MS PGothic</vt:lpstr>
      <vt:lpstr>Θέμα του Office</vt:lpstr>
      <vt:lpstr>PowerPoint Presentation</vt:lpstr>
      <vt:lpstr>Conflict of Interest</vt:lpstr>
      <vt:lpstr>Aortic Valve Anatomy</vt:lpstr>
      <vt:lpstr>Aortic Root Anatomy</vt:lpstr>
      <vt:lpstr>Causes of Aortic Stenosis</vt:lpstr>
      <vt:lpstr>Incidence of Aortic and Mitral Valve Disease</vt:lpstr>
      <vt:lpstr>Natural History and Symptoms of Aortic Stenosis</vt:lpstr>
      <vt:lpstr>Risk Assessment (STS/Frailty/Comorbidities/Procedure specific issues)</vt:lpstr>
      <vt:lpstr>Frailty Index</vt:lpstr>
      <vt:lpstr>PARTNER 1A-2 year Results</vt:lpstr>
      <vt:lpstr>PARTNER 1B-Extremely High Risk Pts</vt:lpstr>
      <vt:lpstr>US CoreValve Trial</vt:lpstr>
      <vt:lpstr>US CoreValve Trial</vt:lpstr>
      <vt:lpstr>US CoreValve Trial-Complications</vt:lpstr>
      <vt:lpstr>PowerPoint Presentation</vt:lpstr>
      <vt:lpstr>SURTAVI-CoreValve Trial in Intermediate Risk Patients (J Am Coll Cardiol 2017;70:252-89)</vt:lpstr>
      <vt:lpstr>Choice of Surgival or Transcatheter Treatment of AS</vt:lpstr>
      <vt:lpstr>Edwards Sapien to Sapient XT to Sapien 3 and Centera self-expanding valveValve</vt:lpstr>
      <vt:lpstr>CoreValve to Evolut R to Evolut Pro</vt:lpstr>
      <vt:lpstr>OtherValves</vt:lpstr>
      <vt:lpstr>TAVI Route</vt:lpstr>
      <vt:lpstr>TAVI Screening</vt:lpstr>
      <vt:lpstr>CT Angiography (LVOT-Annulus-SOV-Aorta)</vt:lpstr>
      <vt:lpstr>CT Angiography (Peripherals)</vt:lpstr>
      <vt:lpstr>Screening Report</vt:lpstr>
      <vt:lpstr>Fluroscopic Image of Valve Release (CoreValve)</vt:lpstr>
      <vt:lpstr>Fluroscopic Image of Valve Release (Edwards-Sapien)</vt:lpstr>
      <vt:lpstr>Femoral Arterial Puncture (1)</vt:lpstr>
      <vt:lpstr>Femoral Arterial Puncture (2)</vt:lpstr>
      <vt:lpstr>Sheath Insertion (3) (14-22 F)</vt:lpstr>
      <vt:lpstr>Baseline Aortography (4)</vt:lpstr>
      <vt:lpstr>Aortic Valvuloplasty (5)</vt:lpstr>
      <vt:lpstr>Valve Delivery System (6)</vt:lpstr>
      <vt:lpstr>Initial Valve Release (CoreValve) (7)</vt:lpstr>
      <vt:lpstr>Final Valve Release (CoreValve) (8)</vt:lpstr>
      <vt:lpstr>Femoral Angiography after closure (9)</vt:lpstr>
      <vt:lpstr>TAVI through Aortic Stent (10)</vt:lpstr>
      <vt:lpstr>Final Evolut R Placement (11)</vt:lpstr>
      <vt:lpstr>AS - Lotus Valve – Aortography (12)</vt:lpstr>
      <vt:lpstr>Final Placement of Lotus Valve (13)</vt:lpstr>
      <vt:lpstr>Valve in Valve CE Magna 21(14)</vt:lpstr>
      <vt:lpstr>Valve in Valve Evolut R (15)</vt:lpstr>
      <vt:lpstr>TAVI in Bicuspid AV (23)</vt:lpstr>
      <vt:lpstr>Sizing in Bicuspid AV (24)</vt:lpstr>
      <vt:lpstr>Initial Result (25)</vt:lpstr>
      <vt:lpstr>Balloon expansion (26)</vt:lpstr>
      <vt:lpstr>Final Result (27)</vt:lpstr>
      <vt:lpstr>TAVI Vascular Arterial Complications</vt:lpstr>
      <vt:lpstr>Femoral bleeding after puncture (16)</vt:lpstr>
      <vt:lpstr>Femoral bleeding after puncture (17) – Use of RA</vt:lpstr>
      <vt:lpstr>Femoral bleeding after puncture (18) – LFA for valve delivery</vt:lpstr>
      <vt:lpstr>Femoral bleeding after puncture (19) </vt:lpstr>
      <vt:lpstr>TAVI Transapical Complications</vt:lpstr>
      <vt:lpstr>TAVI Mitral Valve Injury</vt:lpstr>
      <vt:lpstr>TAVI Paravalvular Regurgitation</vt:lpstr>
      <vt:lpstr>Paravalvular leak due to inadequate stent expansion (20)</vt:lpstr>
      <vt:lpstr>Paravalvular leak due to inadequate stent expansion (21)</vt:lpstr>
      <vt:lpstr>Paravalvular leak due to inadequate stent expansion (22)</vt:lpstr>
      <vt:lpstr>TAVI Annulus Rupture</vt:lpstr>
      <vt:lpstr>TAVI Coronary Obstruction</vt:lpstr>
      <vt:lpstr>AMC TAVI Program</vt:lpstr>
      <vt:lpstr>AMC Cases n=42 - GP Cases n=32 (50)</vt:lpstr>
      <vt:lpstr>TAVI GP Cases</vt:lpstr>
      <vt:lpstr>TAVI GP Cases</vt:lpstr>
      <vt:lpstr>TAVI GP Cases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ΙΝΙΕΕΚ</dc:creator>
  <cp:lastModifiedBy>Γιώργος Παπαϊωάννου</cp:lastModifiedBy>
  <cp:revision>80</cp:revision>
  <dcterms:created xsi:type="dcterms:W3CDTF">2018-11-14T10:21:15Z</dcterms:created>
  <dcterms:modified xsi:type="dcterms:W3CDTF">2019-04-10T09:24:38Z</dcterms:modified>
</cp:coreProperties>
</file>