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4" r:id="rId1"/>
  </p:sldMasterIdLst>
  <p:notesMasterIdLst>
    <p:notesMasterId r:id="rId6"/>
  </p:notesMasterIdLst>
  <p:sldIdLst>
    <p:sldId id="438" r:id="rId2"/>
    <p:sldId id="428" r:id="rId3"/>
    <p:sldId id="429" r:id="rId4"/>
    <p:sldId id="43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Type of Valve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5D0-4BD3-87A0-8F235BAA256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5D0-4BD3-87A0-8F235BAA256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5D0-4BD3-87A0-8F235BAA256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5D0-4BD3-87A0-8F235BAA2561}"/>
              </c:ext>
            </c:extLst>
          </c:dPt>
          <c:dLbls>
            <c:dLbl>
              <c:idx val="0"/>
              <c:layout>
                <c:manualLayout>
                  <c:x val="2.5580204648332085E-2"/>
                  <c:y val="1.196473369089742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723671497584541"/>
                      <c:h val="8.79338643648985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5D0-4BD3-87A0-8F235BAA2561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D0-4BD3-87A0-8F235BAA2561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5D0-4BD3-87A0-8F235BAA2561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5D0-4BD3-87A0-8F235BAA25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Evolut Platform</c:v>
                </c:pt>
                <c:pt idx="1">
                  <c:v>Other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0.93</c:v>
                </c:pt>
                <c:pt idx="1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4A-4698-8B28-FF256C21A8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60599490281106"/>
          <c:y val="3.2922295035015266E-2"/>
          <c:w val="0.86707033359960439"/>
          <c:h val="0.756225145942849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Χειρ. Τομη</c:v>
                </c:pt>
                <c:pt idx="1">
                  <c:v>Γεν. Αναισθησία</c:v>
                </c:pt>
                <c:pt idx="2">
                  <c:v>Διαμηριαία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0.24</c:v>
                </c:pt>
                <c:pt idx="1">
                  <c:v>0.39</c:v>
                </c:pt>
                <c:pt idx="2">
                  <c:v>0.93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5E-4AC6-AB07-570D4256BD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4127416"/>
        <c:axId val="734136272"/>
      </c:barChart>
      <c:catAx>
        <c:axId val="734127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734136272"/>
        <c:crosses val="autoZero"/>
        <c:auto val="1"/>
        <c:lblAlgn val="ctr"/>
        <c:lblOffset val="100"/>
        <c:noMultiLvlLbl val="0"/>
      </c:catAx>
      <c:valAx>
        <c:axId val="734136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734127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5722165164137093E-2"/>
          <c:y val="0.90521440220684024"/>
          <c:w val="6.3667237247517966E-2"/>
          <c:h val="7.26963234982917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Θνητότητα</c:v>
                </c:pt>
                <c:pt idx="1">
                  <c:v>Βηματοδότης</c:v>
                </c:pt>
                <c:pt idx="2">
                  <c:v>Μείζ. Αιμορραγία</c:v>
                </c:pt>
                <c:pt idx="3">
                  <c:v>Μετάγγιση</c:v>
                </c:pt>
                <c:pt idx="4">
                  <c:v>AEE</c:v>
                </c:pt>
                <c:pt idx="5">
                  <c:v>Νεφρ. Ανεπάρκεια</c:v>
                </c:pt>
                <c:pt idx="6">
                  <c:v>ΟΕΜ</c:v>
                </c:pt>
                <c:pt idx="7">
                  <c:v>Λοίμωξη</c:v>
                </c:pt>
              </c:strCache>
            </c:strRef>
          </c:cat>
          <c:val>
            <c:numRef>
              <c:f>Sheet1!$B$2:$B$9</c:f>
              <c:numCache>
                <c:formatCode>0.00%</c:formatCode>
                <c:ptCount val="8"/>
                <c:pt idx="0" formatCode="0%">
                  <c:v>0</c:v>
                </c:pt>
                <c:pt idx="1">
                  <c:v>0.06</c:v>
                </c:pt>
                <c:pt idx="2">
                  <c:v>0.04</c:v>
                </c:pt>
                <c:pt idx="3">
                  <c:v>0.09</c:v>
                </c:pt>
                <c:pt idx="4">
                  <c:v>0.03</c:v>
                </c:pt>
                <c:pt idx="5">
                  <c:v>0.03</c:v>
                </c:pt>
                <c:pt idx="6">
                  <c:v>0</c:v>
                </c:pt>
                <c:pt idx="7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6-4DED-BF04-EC45FB075D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1863616"/>
        <c:axId val="681861648"/>
      </c:barChart>
      <c:catAx>
        <c:axId val="68186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1648"/>
        <c:crosses val="autoZero"/>
        <c:auto val="1"/>
        <c:lblAlgn val="ctr"/>
        <c:lblOffset val="100"/>
        <c:noMultiLvlLbl val="0"/>
      </c:catAx>
      <c:valAx>
        <c:axId val="68186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3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Θνητότητα</c:v>
                </c:pt>
                <c:pt idx="1">
                  <c:v>Βηματοδότης</c:v>
                </c:pt>
                <c:pt idx="2">
                  <c:v>Μείζ. Αιμορραγία</c:v>
                </c:pt>
                <c:pt idx="3">
                  <c:v>AEE</c:v>
                </c:pt>
                <c:pt idx="4">
                  <c:v>Νεφρ. Ανεπάρκεια</c:v>
                </c:pt>
                <c:pt idx="5">
                  <c:v>ΟΕΜ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0.04</c:v>
                </c:pt>
                <c:pt idx="1">
                  <c:v>0.08</c:v>
                </c:pt>
                <c:pt idx="2">
                  <c:v>0.05</c:v>
                </c:pt>
                <c:pt idx="3">
                  <c:v>0.06</c:v>
                </c:pt>
                <c:pt idx="4">
                  <c:v>0.04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6-4DED-BF04-EC45FB075D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1863616"/>
        <c:axId val="681861648"/>
      </c:barChart>
      <c:catAx>
        <c:axId val="68186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1648"/>
        <c:crosses val="autoZero"/>
        <c:auto val="1"/>
        <c:lblAlgn val="ctr"/>
        <c:lblOffset val="100"/>
        <c:noMultiLvlLbl val="0"/>
      </c:catAx>
      <c:valAx>
        <c:axId val="68186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3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8A05AF-8F28-4034-8787-4725D3741A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EDE540-27D4-4929-A4C5-ECA4F3C298A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DA598C6-95E4-4C21-AC8B-B2581196DDC0}" type="datetimeFigureOut">
              <a:rPr lang="el-GR"/>
              <a:pPr>
                <a:defRPr/>
              </a:pPr>
              <a:t>21/2/2026</a:t>
            </a:fld>
            <a:endParaRPr lang="el-G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C4AA985-D38C-4F74-AB42-916C704141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38F6216-2E04-4C38-87C9-B5714C5598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l-GR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13CB7F-DE07-46A7-B495-AB609377C59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51347A-C91C-4B5E-804B-DFA6B09549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B8125E2-417F-498C-8CEB-C08B05A76B6E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6F3A23-C27D-4B2D-8CE4-74F5B3F50117}" type="datetime1">
              <a:rPr lang="el-GR" smtClean="0"/>
              <a:t>21/2/2026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70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A9EC53-2252-476C-8B4F-56F17690B0D8}" type="datetime1">
              <a:rPr lang="el-GR" smtClean="0"/>
              <a:t>21/2/2026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041865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6BC842-C6D4-4A7C-AF85-83DD23B95000}" type="datetime1">
              <a:rPr lang="el-GR" smtClean="0"/>
              <a:t>21/2/2026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694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13C94B-6B2A-4DA1-BECF-AA4C2D015A41}" type="datetime1">
              <a:rPr lang="el-GR" smtClean="0"/>
              <a:t>21/2/2026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98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405081-F0A9-4969-82D3-E6E522C9F059}" type="datetime1">
              <a:rPr lang="el-GR" smtClean="0"/>
              <a:t>21/2/2026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7571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EE74EA-1039-460C-9446-861E7CC20906}" type="datetime1">
              <a:rPr lang="el-GR" smtClean="0"/>
              <a:t>21/2/2026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965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AC14CD-2B74-4F87-8DD3-B800C6264841}" type="datetime1">
              <a:rPr lang="el-GR" smtClean="0"/>
              <a:t>21/2/2026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25300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8438B1-6DA0-4460-8663-29DD58BFEC97}" type="datetime1">
              <a:rPr lang="el-GR" smtClean="0"/>
              <a:t>21/2/2026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037755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34AB10-3FAC-4DA7-B591-4FC8AAB200A1}" type="datetime1">
              <a:rPr lang="el-GR" smtClean="0"/>
              <a:t>21/2/2026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77016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921222-9CC8-4DCE-8BF9-6E518A0C201F}" type="datetime1">
              <a:rPr lang="el-GR" smtClean="0"/>
              <a:t>21/2/2026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27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0769512-7B4B-4447-A640-D120369CD725}" type="datetime1">
              <a:rPr lang="el-GR" smtClean="0"/>
              <a:t>21/2/2026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66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2CBF85-81D5-40BB-BCE2-928EDDCDA994}" type="datetime1">
              <a:rPr lang="el-GR" smtClean="0"/>
              <a:t>21/2/2026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56920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E3BE4-4DB0-4B1B-AE7A-8612CCD98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04520"/>
            <a:ext cx="9143999" cy="1049235"/>
          </a:xfrm>
        </p:spPr>
        <p:txBody>
          <a:bodyPr/>
          <a:lstStyle/>
          <a:p>
            <a:pPr algn="ctr"/>
            <a:r>
              <a:rPr lang="en-US" dirty="0"/>
              <a:t>TAVI-</a:t>
            </a:r>
            <a:r>
              <a:rPr lang="el-GR" dirty="0"/>
              <a:t>ΤΥΠΟΣ ΒΑΛΒΙΔΑΣ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D67DD36-A3B4-4ED9-8F02-004E0D6A54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991985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228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>
            <a:extLst>
              <a:ext uri="{FF2B5EF4-FFF2-40B4-BE49-F238E27FC236}">
                <a16:creationId xmlns:a16="http://schemas.microsoft.com/office/drawing/2014/main" id="{EEC3BB36-4B18-41D9-8794-1888A5E71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13" y="764704"/>
            <a:ext cx="9107487" cy="1008111"/>
          </a:xfrm>
        </p:spPr>
        <p:txBody>
          <a:bodyPr/>
          <a:lstStyle/>
          <a:p>
            <a:pPr algn="ctr"/>
            <a:r>
              <a:rPr lang="en-US" altLang="el-GR" dirty="0"/>
              <a:t>TAVI-</a:t>
            </a:r>
            <a:r>
              <a:rPr lang="el-GR" altLang="el-GR" dirty="0"/>
              <a:t>ΤΕΧΝΙΚΑ ΧΑΡΑΚΤΗΡΙΣΤΙΚΑ</a:t>
            </a: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2AE1C245-5D97-45B0-996D-101BADD7A7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6845092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5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>
            <a:extLst>
              <a:ext uri="{FF2B5EF4-FFF2-40B4-BE49-F238E27FC236}">
                <a16:creationId xmlns:a16="http://schemas.microsoft.com/office/drawing/2014/main" id="{176F492D-93C9-43E2-8029-1F5C7D723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04520"/>
            <a:ext cx="9143999" cy="1049235"/>
          </a:xfrm>
        </p:spPr>
        <p:txBody>
          <a:bodyPr/>
          <a:lstStyle/>
          <a:p>
            <a:pPr algn="ctr"/>
            <a:r>
              <a:rPr lang="en-US" altLang="el-GR" dirty="0"/>
              <a:t>TAVI</a:t>
            </a:r>
            <a:r>
              <a:rPr lang="el-GR" altLang="el-GR" dirty="0"/>
              <a:t>-ΕΝΔΟΝΟΣΟΜΕΙΑΚΑ ΑΠΟΤΕΛΕΣΜΑΤΑ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6195650-C867-41E8-8F4B-32DF2DDA53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5327620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>
            <a:extLst>
              <a:ext uri="{FF2B5EF4-FFF2-40B4-BE49-F238E27FC236}">
                <a16:creationId xmlns:a16="http://schemas.microsoft.com/office/drawing/2014/main" id="{176F492D-93C9-43E2-8029-1F5C7D723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04520"/>
            <a:ext cx="9143999" cy="1049235"/>
          </a:xfrm>
        </p:spPr>
        <p:txBody>
          <a:bodyPr/>
          <a:lstStyle/>
          <a:p>
            <a:pPr algn="ctr"/>
            <a:r>
              <a:rPr lang="en-US" altLang="el-GR" dirty="0"/>
              <a:t>TAVI</a:t>
            </a:r>
            <a:r>
              <a:rPr lang="el-GR" altLang="el-GR" dirty="0"/>
              <a:t>-ΑΠΟΤΕΛΕΣΜΑΤΑ ΕΝΟΣ ΕΤΟΥΣ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6195650-C867-41E8-8F4B-32DF2DDA53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2033762"/>
              </p:ext>
            </p:extLst>
          </p:nvPr>
        </p:nvGraphicFramePr>
        <p:xfrm>
          <a:off x="140364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188890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325</TotalTime>
  <Words>17</Words>
  <Application>Microsoft Office PowerPoint</Application>
  <PresentationFormat>Προβολή στην οθόνη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Gallery</vt:lpstr>
      <vt:lpstr>TAVI-ΤΥΠΟΣ ΒΑΛΒΙΔΑΣ</vt:lpstr>
      <vt:lpstr>TAVI-ΤΕΧΝΙΚΑ ΧΑΡΑΚΤΗΡΙΣΤΙΚΑ</vt:lpstr>
      <vt:lpstr>TAVI-ΕΝΔΟΝΟΣΟΜΕΙΑΚΑ ΑΠΟΤΕΛΕΣΜΑΤΑ</vt:lpstr>
      <vt:lpstr>TAVI-ΑΠΟΤΕΛΕΣΜΑΤΑ ΕΝΟΣ ΕΤΟΥΣ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ΙΝΙΕΕΚ</dc:creator>
  <cp:lastModifiedBy>User</cp:lastModifiedBy>
  <cp:revision>110</cp:revision>
  <dcterms:created xsi:type="dcterms:W3CDTF">2018-11-14T10:21:15Z</dcterms:created>
  <dcterms:modified xsi:type="dcterms:W3CDTF">2026-02-21T15:20:29Z</dcterms:modified>
</cp:coreProperties>
</file>