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13"/>
  </p:notesMasterIdLst>
  <p:sldIdLst>
    <p:sldId id="431" r:id="rId2"/>
    <p:sldId id="432" r:id="rId3"/>
    <p:sldId id="439" r:id="rId4"/>
    <p:sldId id="440" r:id="rId5"/>
    <p:sldId id="442" r:id="rId6"/>
    <p:sldId id="441" r:id="rId7"/>
    <p:sldId id="436" r:id="rId8"/>
    <p:sldId id="433" r:id="rId9"/>
    <p:sldId id="437" r:id="rId10"/>
    <p:sldId id="434" r:id="rId11"/>
    <p:sldId id="43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1" autoAdjust="0"/>
    <p:restoredTop sz="86392" autoAdjust="0"/>
  </p:normalViewPr>
  <p:slideViewPr>
    <p:cSldViewPr>
      <p:cViewPr varScale="1">
        <p:scale>
          <a:sx n="54" d="100"/>
          <a:sy n="54" d="100"/>
        </p:scale>
        <p:origin x="93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ΣΤΕΦΑΝΙΟΓΡΑΦΙΕΣ</c:v>
                </c:pt>
                <c:pt idx="1">
                  <c:v>ΑΓΓΕΙΟΠΛΑΣΤΙΚΕΣ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5792</c:v>
                </c:pt>
                <c:pt idx="1">
                  <c:v>2402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D4-47F8-AE4A-BEF1D4746D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0994600"/>
        <c:axId val="520995256"/>
      </c:barChart>
      <c:catAx>
        <c:axId val="520994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20995256"/>
        <c:crosses val="autoZero"/>
        <c:auto val="1"/>
        <c:lblAlgn val="ctr"/>
        <c:lblOffset val="100"/>
        <c:noMultiLvlLbl val="0"/>
      </c:catAx>
      <c:valAx>
        <c:axId val="520995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20994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6"/>
                <c:pt idx="0">
                  <c:v>Θνητότητα*</c:v>
                </c:pt>
                <c:pt idx="1">
                  <c:v>ΟΕΜ*</c:v>
                </c:pt>
                <c:pt idx="2">
                  <c:v>ΑΕΕ*</c:v>
                </c:pt>
                <c:pt idx="3">
                  <c:v>Μείζ. Αιμορραγία*</c:v>
                </c:pt>
                <c:pt idx="4">
                  <c:v>Θρόμβωση Stent</c:v>
                </c:pt>
                <c:pt idx="5">
                  <c:v>Σύνολο*</c:v>
                </c:pt>
              </c:strCache>
            </c:strRef>
          </c:cat>
          <c:val>
            <c:numRef>
              <c:f>Sheet1!$B$2:$B$8</c:f>
              <c:numCache>
                <c:formatCode>0.0%</c:formatCode>
                <c:ptCount val="7"/>
                <c:pt idx="0">
                  <c:v>8.9999999999999993E-3</c:v>
                </c:pt>
                <c:pt idx="1">
                  <c:v>0.02</c:v>
                </c:pt>
                <c:pt idx="2">
                  <c:v>0</c:v>
                </c:pt>
                <c:pt idx="3">
                  <c:v>7.0000000000000001E-3</c:v>
                </c:pt>
                <c:pt idx="4">
                  <c:v>3.0000000000000001E-3</c:v>
                </c:pt>
                <c:pt idx="5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Θνητότητα*</c:v>
                </c:pt>
                <c:pt idx="1">
                  <c:v>ΟΕΜ*</c:v>
                </c:pt>
                <c:pt idx="2">
                  <c:v>ΑΕΕ*</c:v>
                </c:pt>
                <c:pt idx="3">
                  <c:v>Μείζ. Αιμορραγία*</c:v>
                </c:pt>
                <c:pt idx="4">
                  <c:v>Θρόμβωση Stent</c:v>
                </c:pt>
                <c:pt idx="5">
                  <c:v>Σύνολο*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</c:v>
                </c:pt>
                <c:pt idx="1">
                  <c:v>2.3E-2</c:v>
                </c:pt>
                <c:pt idx="2">
                  <c:v>2E-3</c:v>
                </c:pt>
                <c:pt idx="3">
                  <c:v>5.0000000000000001E-3</c:v>
                </c:pt>
                <c:pt idx="4">
                  <c:v>0</c:v>
                </c:pt>
                <c:pt idx="5">
                  <c:v>2.9499999999999998E-2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ΕΝΔΕΙΞΗ PCI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04-49F8-A024-3F313F2160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04-49F8-A024-3F313F2160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04-49F8-A024-3F313F216090}"/>
              </c:ext>
            </c:extLst>
          </c:dPt>
          <c:dLbls>
            <c:dLbl>
              <c:idx val="0"/>
              <c:layout>
                <c:manualLayout>
                  <c:x val="1.537616493590468E-2"/>
                  <c:y val="5.9079822288599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04-49F8-A024-3F313F216090}"/>
                </c:ext>
              </c:extLst>
            </c:dLbl>
            <c:dLbl>
              <c:idx val="1"/>
              <c:layout>
                <c:manualLayout>
                  <c:x val="3.223690516946251E-2"/>
                  <c:y val="-0.11749000909660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04-49F8-A024-3F313F216090}"/>
                </c:ext>
              </c:extLst>
            </c:dLbl>
            <c:dLbl>
              <c:idx val="2"/>
              <c:layout>
                <c:manualLayout>
                  <c:x val="2.6453421583171668E-2"/>
                  <c:y val="-6.915450258838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04-49F8-A024-3F313F216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ΟΕΜ με ΑΝΑΣΠΑΣΗ ST</c:v>
                </c:pt>
                <c:pt idx="1">
                  <c:v>ΑΣΤΑΘΗΣ ΣΤΗΘΑΓΧΗ-ΟΕΜ χωρίς ΑΝΑΣΠΑΣΗ ST</c:v>
                </c:pt>
                <c:pt idx="2">
                  <c:v>ΣΤΑΘ. ΣΤΗΘΑΓΧΗ-ΙΣΧΑΙΜΙΑ-ΑΛΛΟ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0.23</c:v>
                </c:pt>
                <c:pt idx="1">
                  <c:v>0.32300000000000001</c:v>
                </c:pt>
                <c:pt idx="2">
                  <c:v>0.44700000000000001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B-44FB-9A17-5EE53F0FC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Sheet1!$B$2:$B$16</c:f>
              <c:numCache>
                <c:formatCode>0%</c:formatCode>
                <c:ptCount val="15"/>
                <c:pt idx="0">
                  <c:v>0.48</c:v>
                </c:pt>
                <c:pt idx="1">
                  <c:v>0.52</c:v>
                </c:pt>
                <c:pt idx="2">
                  <c:v>0.54</c:v>
                </c:pt>
                <c:pt idx="3">
                  <c:v>0.61</c:v>
                </c:pt>
                <c:pt idx="4">
                  <c:v>0.63</c:v>
                </c:pt>
                <c:pt idx="5">
                  <c:v>0.67</c:v>
                </c:pt>
                <c:pt idx="6">
                  <c:v>0.73</c:v>
                </c:pt>
                <c:pt idx="7">
                  <c:v>0.78</c:v>
                </c:pt>
                <c:pt idx="8">
                  <c:v>0.73</c:v>
                </c:pt>
                <c:pt idx="9">
                  <c:v>0.86</c:v>
                </c:pt>
                <c:pt idx="10">
                  <c:v>0.86</c:v>
                </c:pt>
                <c:pt idx="11">
                  <c:v>0.88</c:v>
                </c:pt>
                <c:pt idx="12">
                  <c:v>0.88</c:v>
                </c:pt>
                <c:pt idx="13">
                  <c:v>0.9</c:v>
                </c:pt>
                <c:pt idx="14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Sheet1!$A$2:$A$17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Sheet1!$B$2:$B$17</c:f>
              <c:numCache>
                <c:formatCode>0%</c:formatCode>
                <c:ptCount val="16"/>
                <c:pt idx="0">
                  <c:v>0.19</c:v>
                </c:pt>
                <c:pt idx="1">
                  <c:v>0.39</c:v>
                </c:pt>
                <c:pt idx="2">
                  <c:v>0.34</c:v>
                </c:pt>
                <c:pt idx="3">
                  <c:v>0.43</c:v>
                </c:pt>
                <c:pt idx="4">
                  <c:v>0.56000000000000005</c:v>
                </c:pt>
                <c:pt idx="5">
                  <c:v>0.52</c:v>
                </c:pt>
                <c:pt idx="6">
                  <c:v>0.62</c:v>
                </c:pt>
                <c:pt idx="7">
                  <c:v>0.6</c:v>
                </c:pt>
                <c:pt idx="8">
                  <c:v>0.56999999999999995</c:v>
                </c:pt>
                <c:pt idx="9">
                  <c:v>0.65</c:v>
                </c:pt>
                <c:pt idx="10">
                  <c:v>0.61</c:v>
                </c:pt>
                <c:pt idx="11">
                  <c:v>0.62</c:v>
                </c:pt>
                <c:pt idx="12">
                  <c:v>0.78</c:v>
                </c:pt>
                <c:pt idx="13">
                  <c:v>0.78</c:v>
                </c:pt>
                <c:pt idx="14">
                  <c:v>0.82</c:v>
                </c:pt>
                <c:pt idx="15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1/DES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Αριθμός Αγγείων</c:v>
                </c:pt>
                <c:pt idx="1">
                  <c:v>DES/BMS Stent</c:v>
                </c:pt>
                <c:pt idx="2">
                  <c:v>Αριθμός Stents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0.78200000000000003</c:v>
                </c:pt>
                <c:pt idx="1">
                  <c:v>0.94899999999999995</c:v>
                </c:pt>
                <c:pt idx="2">
                  <c:v>0.59599999999999997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F2-4D7C-934D-D59A0DEA10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&gt;=2/BMS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Αριθμός Αγγείων</c:v>
                </c:pt>
                <c:pt idx="1">
                  <c:v>DES/BMS Stent</c:v>
                </c:pt>
                <c:pt idx="2">
                  <c:v>Αριθμός Stents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0.218</c:v>
                </c:pt>
                <c:pt idx="1">
                  <c:v>5.0999999999999997E-2</c:v>
                </c:pt>
                <c:pt idx="2">
                  <c:v>0.40400000000000003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F2-4D7C-934D-D59A0DEA10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Αριθμός Αγγείων</c:v>
                </c:pt>
                <c:pt idx="1">
                  <c:v>DES/BMS Stent</c:v>
                </c:pt>
                <c:pt idx="2">
                  <c:v>Αριθμός Stents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CDF2-4D7C-934D-D59A0DEA1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8021160"/>
        <c:axId val="308014928"/>
      </c:barChart>
      <c:catAx>
        <c:axId val="308021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08014928"/>
        <c:crosses val="autoZero"/>
        <c:auto val="1"/>
        <c:lblAlgn val="ctr"/>
        <c:lblOffset val="100"/>
        <c:noMultiLvlLbl val="0"/>
      </c:catAx>
      <c:valAx>
        <c:axId val="30801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08021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Θνητότητα*</c:v>
                </c:pt>
                <c:pt idx="1">
                  <c:v>ΟΕΜ*</c:v>
                </c:pt>
                <c:pt idx="2">
                  <c:v>ΑΕΕ*</c:v>
                </c:pt>
                <c:pt idx="3">
                  <c:v>Μείζ. Αιμορραγία*</c:v>
                </c:pt>
                <c:pt idx="4">
                  <c:v>Θρόμβωση stent</c:v>
                </c:pt>
                <c:pt idx="5">
                  <c:v>Σύνολο*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8.0000000000000002E-3</c:v>
                </c:pt>
                <c:pt idx="1">
                  <c:v>1.4999999999999999E-2</c:v>
                </c:pt>
                <c:pt idx="2">
                  <c:v>1E-3</c:v>
                </c:pt>
                <c:pt idx="3">
                  <c:v>1E-3</c:v>
                </c:pt>
                <c:pt idx="4">
                  <c:v>2E-3</c:v>
                </c:pt>
                <c:pt idx="5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ΕΝΔΕΙΞΗ PCI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04-49F8-A024-3F313F2160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04-49F8-A024-3F313F2160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04-49F8-A024-3F313F216090}"/>
              </c:ext>
            </c:extLst>
          </c:dPt>
          <c:dLbls>
            <c:dLbl>
              <c:idx val="0"/>
              <c:layout>
                <c:manualLayout>
                  <c:x val="1.537616493590468E-2"/>
                  <c:y val="5.9079822288599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04-49F8-A024-3F313F216090}"/>
                </c:ext>
              </c:extLst>
            </c:dLbl>
            <c:dLbl>
              <c:idx val="1"/>
              <c:layout>
                <c:manualLayout>
                  <c:x val="1.8710335121153335E-2"/>
                  <c:y val="-0.113808463380795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04-49F8-A024-3F313F216090}"/>
                </c:ext>
              </c:extLst>
            </c:dLbl>
            <c:dLbl>
              <c:idx val="2"/>
              <c:layout>
                <c:manualLayout>
                  <c:x val="3.4182966259652323E-2"/>
                  <c:y val="-2.865749971446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04-49F8-A024-3F313F216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&lt;12 ΩΡΕΣ</c:v>
                </c:pt>
                <c:pt idx="1">
                  <c:v>&gt;12 ΩΡΕΣ</c:v>
                </c:pt>
                <c:pt idx="2">
                  <c:v>ΔΙΑΣΩΣΗ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0.74299999999999999</c:v>
                </c:pt>
                <c:pt idx="1">
                  <c:v>0.186</c:v>
                </c:pt>
                <c:pt idx="2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B-44FB-9A17-5EE53F0FC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Θνητότητα*</c:v>
                </c:pt>
                <c:pt idx="1">
                  <c:v>ΟΕΜ*</c:v>
                </c:pt>
                <c:pt idx="2">
                  <c:v>ΑΕΕ*</c:v>
                </c:pt>
                <c:pt idx="3">
                  <c:v>Μείζ. Αιμορραγία*</c:v>
                </c:pt>
                <c:pt idx="4">
                  <c:v>Θρόμβωση Stent</c:v>
                </c:pt>
                <c:pt idx="5">
                  <c:v>Σύνολο*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2.1000000000000001E-2</c:v>
                </c:pt>
                <c:pt idx="1">
                  <c:v>1.4E-2</c:v>
                </c:pt>
                <c:pt idx="2">
                  <c:v>1E-3</c:v>
                </c:pt>
                <c:pt idx="3">
                  <c:v>2.4E-2</c:v>
                </c:pt>
                <c:pt idx="4">
                  <c:v>4.0000000000000001E-3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Θνητότητα*</c:v>
                </c:pt>
                <c:pt idx="1">
                  <c:v>ΟΕΜ*</c:v>
                </c:pt>
                <c:pt idx="2">
                  <c:v>ΑΕΕ*</c:v>
                </c:pt>
                <c:pt idx="3">
                  <c:v>Μείζ. Αιμορραγία*</c:v>
                </c:pt>
                <c:pt idx="4">
                  <c:v>Θρόμβωση Stent</c:v>
                </c:pt>
                <c:pt idx="5">
                  <c:v>Σύνολο*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0.28599999999999998</c:v>
                </c:pt>
                <c:pt idx="1">
                  <c:v>0</c:v>
                </c:pt>
                <c:pt idx="2">
                  <c:v>0</c:v>
                </c:pt>
                <c:pt idx="3">
                  <c:v>7.0999999999999994E-2</c:v>
                </c:pt>
                <c:pt idx="4">
                  <c:v>0</c:v>
                </c:pt>
                <c:pt idx="5">
                  <c:v>0.35699999999999998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DED-BF04-EC45FB07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863616"/>
        <c:axId val="681861648"/>
      </c:barChart>
      <c:catAx>
        <c:axId val="68186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1648"/>
        <c:crosses val="autoZero"/>
        <c:auto val="1"/>
        <c:lblAlgn val="ctr"/>
        <c:lblOffset val="100"/>
        <c:noMultiLvlLbl val="0"/>
      </c:catAx>
      <c:valAx>
        <c:axId val="68186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1863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8A05AF-8F28-4034-8787-4725D3741A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EDE540-27D4-4929-A4C5-ECA4F3C298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DA598C6-95E4-4C21-AC8B-B2581196DDC0}" type="datetimeFigureOut">
              <a:rPr lang="el-GR"/>
              <a:pPr>
                <a:defRPr/>
              </a:pPr>
              <a:t>21/2/2026</a:t>
            </a:fld>
            <a:endParaRPr lang="el-G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C4AA985-D38C-4F74-AB42-916C70414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38F6216-2E04-4C38-87C9-B5714C559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3CB7F-DE07-46A7-B495-AB609377C5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1347A-C91C-4B5E-804B-DFA6B0954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8125E2-417F-498C-8CEB-C08B05A76B6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6F3A23-C27D-4B2D-8CE4-74F5B3F50117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0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A9EC53-2252-476C-8B4F-56F17690B0D8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4186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6BC842-C6D4-4A7C-AF85-83DD23B95000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69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13C94B-6B2A-4DA1-BECF-AA4C2D015A41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98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405081-F0A9-4969-82D3-E6E522C9F059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57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EE74EA-1039-460C-9446-861E7CC20906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96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AC14CD-2B74-4F87-8DD3-B800C6264841}" type="datetime1">
              <a:rPr lang="el-GR" smtClean="0"/>
              <a:t>21/2/2026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5300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438B1-6DA0-4460-8663-29DD58BFEC97}" type="datetime1">
              <a:rPr lang="el-GR" smtClean="0"/>
              <a:t>21/2/2026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3775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34AB10-3FAC-4DA7-B591-4FC8AAB200A1}" type="datetime1">
              <a:rPr lang="el-GR" smtClean="0"/>
              <a:t>21/2/2026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7016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21222-9CC8-4DCE-8BF9-6E518A0C201F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7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769512-7B4B-4447-A640-D120369CD725}" type="datetime1">
              <a:rPr lang="el-GR" smtClean="0"/>
              <a:t>21/2/2026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6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2CBF85-81D5-40BB-BCE2-928EDDCDA994}" type="datetime1">
              <a:rPr lang="el-GR" smtClean="0"/>
              <a:t>21/2/2026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AMC 10/4/2019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347E012-6BA7-4856-B569-4E132B2D095F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692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F4FB5-0D73-42B5-BC0A-AB7450827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804520"/>
            <a:ext cx="8568952" cy="1049235"/>
          </a:xfrm>
        </p:spPr>
        <p:txBody>
          <a:bodyPr/>
          <a:lstStyle/>
          <a:p>
            <a:pPr algn="ctr"/>
            <a:r>
              <a:rPr lang="el-GR" dirty="0" err="1"/>
              <a:t>Στεφανιογραφιες-αγγειοπλαστικεσ</a:t>
            </a:r>
            <a:r>
              <a:rPr lang="en-GB" dirty="0"/>
              <a:t> 2005-20</a:t>
            </a:r>
            <a:r>
              <a:rPr lang="el-GR" dirty="0"/>
              <a:t>25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E70351-CF82-4369-85D9-4A18E1A8C4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53217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975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l-GR" altLang="el-GR" b="1" dirty="0"/>
              <a:t>ΕΝΔΟΝΟΣΟΚΟΜΕΙΑΚΑ ΑΠΟΤΕΛΕΣΜΑΤΑ </a:t>
            </a:r>
            <a:r>
              <a:rPr lang="el-GR" altLang="el-GR" dirty="0"/>
              <a:t>ΣΕ ΑΣΘΕΝΕΙς ΜΕ </a:t>
            </a:r>
            <a:r>
              <a:rPr lang="el-GR" altLang="el-GR" b="1" dirty="0"/>
              <a:t>ΑΣΤΑΘΗ ΣΤΗΘΑΓΧΗ-ΟΕΜ ΧΩΡΙς ΑΝΑΣΠΑΣΗ </a:t>
            </a:r>
            <a:r>
              <a:rPr lang="en-US" altLang="el-GR" b="1" dirty="0"/>
              <a:t>ST</a:t>
            </a:r>
            <a:endParaRPr lang="el-GR" altLang="el-GR" b="1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246003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627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>
            <a:normAutofit/>
          </a:bodyPr>
          <a:lstStyle/>
          <a:p>
            <a:pPr algn="ctr"/>
            <a:r>
              <a:rPr lang="el-GR" altLang="el-GR" b="1" dirty="0"/>
              <a:t>ΕΝΔΟΝΟΣΟΚΟΜΕΙΑΚΑ ΑΠΟΤΕΛΕΣΜΑΤΑ </a:t>
            </a:r>
            <a:r>
              <a:rPr lang="el-GR" altLang="el-GR" dirty="0"/>
              <a:t>ΣΕ ΑΣΘΕΝΕΙς ΜΕ </a:t>
            </a:r>
            <a:r>
              <a:rPr lang="el-GR" altLang="el-GR" b="1" dirty="0"/>
              <a:t>σταθερη στηθαγχη-ισχαιμια</a:t>
            </a:r>
            <a:endParaRPr lang="el-GR" altLang="el-GR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726913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824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77DD1-E88C-43F2-9DA9-C87479ED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ΕΝΔΕΙΞΗ </a:t>
            </a:r>
            <a:r>
              <a:rPr lang="el-GR" b="1" dirty="0"/>
              <a:t>ΑΓΓΕΙΟΠΛΑΣΤΙΚΗΣ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4A6EE9D-143D-42AD-9E73-517A870389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856431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095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/>
          <a:lstStyle/>
          <a:p>
            <a:pPr algn="ctr"/>
            <a:r>
              <a:rPr lang="el-GR" altLang="el-GR" dirty="0"/>
              <a:t>Ετησιο ποσοστο </a:t>
            </a:r>
            <a:r>
              <a:rPr lang="el-GR" altLang="el-GR" b="1" dirty="0"/>
              <a:t>στεφανιογραφιων</a:t>
            </a:r>
            <a:r>
              <a:rPr lang="el-GR" altLang="el-GR" dirty="0"/>
              <a:t> με κερκιδικη προσπελαση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91238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957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/>
          <a:lstStyle/>
          <a:p>
            <a:pPr algn="ctr"/>
            <a:r>
              <a:rPr lang="el-GR" altLang="el-GR" dirty="0"/>
              <a:t>Ετησιο ποσοστο </a:t>
            </a:r>
            <a:r>
              <a:rPr lang="el-GR" altLang="el-GR" b="1" dirty="0"/>
              <a:t>αγγειοπλαστικων</a:t>
            </a:r>
            <a:r>
              <a:rPr lang="el-GR" altLang="el-GR" dirty="0"/>
              <a:t> με κερκιδικη προσπελαση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858305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4233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9668E-F3A0-488F-A8DD-4E65146C8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ΤΕΧΝΙΚΑ ΧΑΡΑΚΤΗΡΙΣτΙΚΑ ΑΣΘΕΝΩΝ ΠΟΥ ΥΠΕΒΛΗΘΗΣΑΝ ΣΕ </a:t>
            </a:r>
            <a:r>
              <a:rPr lang="el-GR" b="1" dirty="0"/>
              <a:t>ΑΓΓΕΙΟΠΛΑΣΤΙΚΗ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F54977D-2920-4C9E-B37C-8CAE69173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768331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492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804520"/>
            <a:ext cx="8856984" cy="1049235"/>
          </a:xfrm>
        </p:spPr>
        <p:txBody>
          <a:bodyPr/>
          <a:lstStyle/>
          <a:p>
            <a:pPr algn="ctr"/>
            <a:r>
              <a:rPr lang="el-GR" altLang="el-GR" b="1" dirty="0"/>
              <a:t>Ενδονοσοκομειακα αποτελεσματα</a:t>
            </a:r>
            <a:r>
              <a:rPr lang="en-US" altLang="el-GR" b="1" dirty="0"/>
              <a:t> </a:t>
            </a:r>
            <a:r>
              <a:rPr lang="el-GR" altLang="el-GR" dirty="0"/>
              <a:t>ΑΣΘΕΝΩΝ ΠΟΥ ΥΠΕΒΛΗΘΗΣΑΝ ΣΕ </a:t>
            </a:r>
            <a:r>
              <a:rPr lang="el-GR" altLang="el-GR" b="1" dirty="0"/>
              <a:t>ΑΓΓΕΙΟΠΛΑΣΤΙΚΗ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876609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9340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77DD1-E88C-43F2-9DA9-C87479ED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Αγγειοπλαστικη σε οξυ εμφραγμα μυοκαρδιου με ανασπαση </a:t>
            </a:r>
            <a:r>
              <a:rPr lang="en-US" dirty="0" err="1"/>
              <a:t>st</a:t>
            </a:r>
            <a:endParaRPr lang="el-GR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4A6EE9D-143D-42AD-9E73-517A870389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615072"/>
              </p:ext>
            </p:extLst>
          </p:nvPr>
        </p:nvGraphicFramePr>
        <p:xfrm>
          <a:off x="1429431" y="2060848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705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l-GR" altLang="el-GR" b="1" dirty="0"/>
              <a:t>ΕΝΔΟΝΟΣΟΚΟΜΕΙΑΚΑ ΑΠΟΤΕΛΕΣΜΑΤΑ </a:t>
            </a:r>
            <a:r>
              <a:rPr lang="el-GR" altLang="el-GR" dirty="0"/>
              <a:t>ΣΕ ΑΣΘΕΝΕΙς ΜΕ </a:t>
            </a:r>
            <a:r>
              <a:rPr lang="el-GR" altLang="el-GR" b="1" dirty="0"/>
              <a:t>ΟΞΥ ΕΜΦΡΑΓΜΑ ΜΥΟΚΑΡΔΙΟΥ ΚΑΙ ΑΝΑΣΠΑΣΗ </a:t>
            </a:r>
            <a:r>
              <a:rPr lang="en-US" altLang="el-GR" b="1" dirty="0"/>
              <a:t>ST</a:t>
            </a:r>
            <a:endParaRPr lang="el-GR" altLang="el-GR" b="1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821860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773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176F492D-93C9-43E2-8029-1F5C7D723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4520"/>
            <a:ext cx="9143999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l-GR" altLang="el-GR" b="1" dirty="0"/>
              <a:t>ΕΝΔΟΝΟΣΟΚΟΜΕΙΑΚΑ ΑΠΟΤΕΛΕΣΜΑΤΑ </a:t>
            </a:r>
            <a:r>
              <a:rPr lang="el-GR" altLang="el-GR" dirty="0"/>
              <a:t>ΣΕ ΑΣΘΕΝΕΙΣ ΜΕ </a:t>
            </a:r>
            <a:r>
              <a:rPr lang="el-GR" altLang="el-GR" b="1" dirty="0"/>
              <a:t>ΟΕΜ ΚΑΙ ΚΑΡΔΙΟΓΕΝΕΣ </a:t>
            </a:r>
            <a:r>
              <a:rPr lang="en-US" altLang="el-GR" b="1" dirty="0"/>
              <a:t>SHOCK</a:t>
            </a:r>
            <a:r>
              <a:rPr lang="el-GR" altLang="el-GR" b="1" dirty="0"/>
              <a:t> </a:t>
            </a:r>
            <a:r>
              <a:rPr lang="en-US" altLang="el-GR" dirty="0"/>
              <a:t>(7,6%)</a:t>
            </a:r>
            <a:endParaRPr lang="el-GR" altLang="el-GR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6195650-C867-41E8-8F4B-32DF2DDA5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852634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233169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475</TotalTime>
  <Words>85</Words>
  <Application>Microsoft Office PowerPoint</Application>
  <PresentationFormat>Προβολή στην οθόνη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Gallery</vt:lpstr>
      <vt:lpstr>Στεφανιογραφιες-αγγειοπλαστικεσ 2005-2025</vt:lpstr>
      <vt:lpstr>ΕΝΔΕΙΞΗ ΑΓΓΕΙΟΠΛΑΣΤΙΚΗΣ</vt:lpstr>
      <vt:lpstr>Ετησιο ποσοστο στεφανιογραφιων με κερκιδικη προσπελαση</vt:lpstr>
      <vt:lpstr>Ετησιο ποσοστο αγγειοπλαστικων με κερκιδικη προσπελαση</vt:lpstr>
      <vt:lpstr>ΤΕΧΝΙΚΑ ΧΑΡΑΚΤΗΡΙΣτΙΚΑ ΑΣΘΕΝΩΝ ΠΟΥ ΥΠΕΒΛΗΘΗΣΑΝ ΣΕ ΑΓΓΕΙΟΠΛΑΣΤΙΚΗ</vt:lpstr>
      <vt:lpstr>Ενδονοσοκομειακα αποτελεσματα ΑΣΘΕΝΩΝ ΠΟΥ ΥΠΕΒΛΗΘΗΣΑΝ ΣΕ ΑΓΓΕΙΟΠΛΑΣΤΙΚΗ</vt:lpstr>
      <vt:lpstr>Αγγειοπλαστικη σε οξυ εμφραγμα μυοκαρδιου με ανασπαση st</vt:lpstr>
      <vt:lpstr>ΕΝΔΟΝΟΣΟΚΟΜΕΙΑΚΑ ΑΠΟΤΕΛΕΣΜΑΤΑ ΣΕ ΑΣΘΕΝΕΙς ΜΕ ΟΞΥ ΕΜΦΡΑΓΜΑ ΜΥΟΚΑΡΔΙΟΥ ΚΑΙ ΑΝΑΣΠΑΣΗ ST</vt:lpstr>
      <vt:lpstr>ΕΝΔΟΝΟΣΟΚΟΜΕΙΑΚΑ ΑΠΟΤΕΛΕΣΜΑΤΑ ΣΕ ΑΣΘΕΝΕΙΣ ΜΕ ΟΕΜ ΚΑΙ ΚΑΡΔΙΟΓΕΝΕΣ SHOCK (7,6%)</vt:lpstr>
      <vt:lpstr>ΕΝΔΟΝΟΣΟΚΟΜΕΙΑΚΑ ΑΠΟΤΕΛΕΣΜΑΤΑ ΣΕ ΑΣΘΕΝΕΙς ΜΕ ΑΣΤΑΘΗ ΣΤΗΘΑΓΧΗ-ΟΕΜ ΧΩΡΙς ΑΝΑΣΠΑΣΗ ST</vt:lpstr>
      <vt:lpstr>ΕΝΔΟΝΟΣΟΚΟΜΕΙΑΚΑ ΑΠΟΤΕΛΕΣΜΑΤΑ ΣΕ ΑΣΘΕΝΕΙς ΜΕ σταθερη στηθαγχη-ισχαιμια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ΙΝΙΕΕΚ</dc:creator>
  <cp:lastModifiedBy>User</cp:lastModifiedBy>
  <cp:revision>137</cp:revision>
  <dcterms:created xsi:type="dcterms:W3CDTF">2018-11-14T10:21:15Z</dcterms:created>
  <dcterms:modified xsi:type="dcterms:W3CDTF">2026-02-21T14:55:08Z</dcterms:modified>
</cp:coreProperties>
</file>